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72" r:id="rId1"/>
  </p:sldMasterIdLst>
  <p:notesMasterIdLst>
    <p:notesMasterId r:id="rId30"/>
  </p:notesMasterIdLst>
  <p:sldIdLst>
    <p:sldId id="256" r:id="rId2"/>
    <p:sldId id="259" r:id="rId3"/>
    <p:sldId id="260" r:id="rId4"/>
    <p:sldId id="257" r:id="rId5"/>
    <p:sldId id="272" r:id="rId6"/>
    <p:sldId id="258" r:id="rId7"/>
    <p:sldId id="262" r:id="rId8"/>
    <p:sldId id="261" r:id="rId9"/>
    <p:sldId id="263" r:id="rId10"/>
    <p:sldId id="26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2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OneDrive\&#1044;&#1086;&#1082;&#1091;&#1084;&#1077;&#1085;&#1090;&#1099;\&#1076;&#1080;&#1072;&#1075;&#1088;&#1072;&#1084;&#1084;&#1099;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OneDrive\&#1044;&#1086;&#1082;&#1091;&#1084;&#1077;&#1085;&#1090;&#1099;\&#1076;&#1080;&#1072;&#1075;&#1088;&#1072;&#1084;&#1084;&#1099;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OneDrive\&#1044;&#1086;&#1082;&#1091;&#1084;&#1077;&#1085;&#1090;&#1099;\&#1076;&#1080;&#1072;&#1075;&#1088;&#1072;&#1084;&#1084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Лист1!$A$1:$F$2</c:f>
              <c:multiLvlStrCache>
                <c:ptCount val="6"/>
                <c:lvl>
                  <c:pt idx="0">
                    <c:v>чел.</c:v>
                  </c:pt>
                  <c:pt idx="1">
                    <c:v>% от общего числа участников</c:v>
                  </c:pt>
                  <c:pt idx="2">
                    <c:v>чел.</c:v>
                  </c:pt>
                  <c:pt idx="3">
                    <c:v>% от общего числа участников</c:v>
                  </c:pt>
                  <c:pt idx="4">
                    <c:v>чел.</c:v>
                  </c:pt>
                  <c:pt idx="5">
                    <c:v>% от общего числа участников</c:v>
                  </c:pt>
                </c:lvl>
                <c:lvl>
                  <c:pt idx="0">
                    <c:v>2022 г.</c:v>
                  </c:pt>
                  <c:pt idx="2">
                    <c:v>2023 г.</c:v>
                  </c:pt>
                  <c:pt idx="4">
                    <c:v>2024 г.</c:v>
                  </c:pt>
                </c:lvl>
              </c:multiLvlStrCache>
            </c:multiLvlStrRef>
          </c:cat>
          <c:val>
            <c:numRef>
              <c:f>Лист1!$A$3:$F$3</c:f>
              <c:numCache>
                <c:formatCode>General</c:formatCode>
                <c:ptCount val="6"/>
                <c:pt idx="0">
                  <c:v>810</c:v>
                </c:pt>
                <c:pt idx="1">
                  <c:v>17.600000000000001</c:v>
                </c:pt>
                <c:pt idx="2">
                  <c:v>824</c:v>
                </c:pt>
                <c:pt idx="3">
                  <c:v>19.12</c:v>
                </c:pt>
                <c:pt idx="4">
                  <c:v>819</c:v>
                </c:pt>
                <c:pt idx="5">
                  <c:v>20.47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18624"/>
        <c:axId val="145128192"/>
        <c:axId val="0"/>
      </c:bar3DChart>
      <c:catAx>
        <c:axId val="1282186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5128192"/>
        <c:crosses val="autoZero"/>
        <c:auto val="1"/>
        <c:lblAlgn val="ctr"/>
        <c:lblOffset val="100"/>
        <c:noMultiLvlLbl val="0"/>
      </c:catAx>
      <c:valAx>
        <c:axId val="145128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8218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547853061629199E-2"/>
          <c:y val="2.6657208848328492E-2"/>
          <c:w val="0.95645214693837077"/>
          <c:h val="0.7547017639448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Лист1!$B$3:$B$19</c:f>
              <c:numCache>
                <c:formatCode>General</c:formatCode>
                <c:ptCount val="17"/>
                <c:pt idx="0">
                  <c:v>64.84</c:v>
                </c:pt>
                <c:pt idx="1">
                  <c:v>83.39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Лист1!$C$1:$C$2</c:f>
              <c:strCache>
                <c:ptCount val="1"/>
                <c:pt idx="0">
                  <c:v>в группе не преодолевших минимальный балл,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Лист1!$C$3:$C$19</c:f>
              <c:numCache>
                <c:formatCode>General</c:formatCode>
                <c:ptCount val="17"/>
                <c:pt idx="0">
                  <c:v>28.85</c:v>
                </c:pt>
                <c:pt idx="1">
                  <c:v>58.33</c:v>
                </c:pt>
                <c:pt idx="2">
                  <c:v>44.87</c:v>
                </c:pt>
                <c:pt idx="3">
                  <c:v>17.309999999999999</c:v>
                </c:pt>
                <c:pt idx="4">
                  <c:v>12.82</c:v>
                </c:pt>
                <c:pt idx="5">
                  <c:v>17.309999999999999</c:v>
                </c:pt>
                <c:pt idx="6">
                  <c:v>7.69</c:v>
                </c:pt>
                <c:pt idx="7">
                  <c:v>23.08</c:v>
                </c:pt>
                <c:pt idx="8">
                  <c:v>10.26</c:v>
                </c:pt>
                <c:pt idx="9">
                  <c:v>23.72</c:v>
                </c:pt>
                <c:pt idx="10">
                  <c:v>17.95</c:v>
                </c:pt>
                <c:pt idx="11">
                  <c:v>33.33</c:v>
                </c:pt>
                <c:pt idx="12">
                  <c:v>19.87</c:v>
                </c:pt>
                <c:pt idx="13">
                  <c:v>8.33</c:v>
                </c:pt>
                <c:pt idx="14">
                  <c:v>16.03</c:v>
                </c:pt>
                <c:pt idx="15">
                  <c:v>26.28</c:v>
                </c:pt>
                <c:pt idx="16">
                  <c:v>2.56</c:v>
                </c:pt>
              </c:numCache>
            </c:numRef>
          </c:val>
        </c:ser>
        <c:ser>
          <c:idx val="2"/>
          <c:order val="2"/>
          <c:tx>
            <c:strRef>
              <c:f>Лист1!$D$1:$D$2</c:f>
              <c:strCache>
                <c:ptCount val="1"/>
                <c:pt idx="0">
                  <c:v>в группе от минимального до 60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Лист1!$D$3:$D$19</c:f>
              <c:numCache>
                <c:formatCode>General</c:formatCode>
                <c:ptCount val="17"/>
                <c:pt idx="0">
                  <c:v>64.44</c:v>
                </c:pt>
                <c:pt idx="1">
                  <c:v>85.56</c:v>
                </c:pt>
                <c:pt idx="2">
                  <c:v>65.83</c:v>
                </c:pt>
                <c:pt idx="3">
                  <c:v>47.22</c:v>
                </c:pt>
                <c:pt idx="4">
                  <c:v>51.67</c:v>
                </c:pt>
                <c:pt idx="5">
                  <c:v>55.56</c:v>
                </c:pt>
                <c:pt idx="6">
                  <c:v>31.39</c:v>
                </c:pt>
                <c:pt idx="7">
                  <c:v>42.78</c:v>
                </c:pt>
                <c:pt idx="8">
                  <c:v>37.22</c:v>
                </c:pt>
                <c:pt idx="9">
                  <c:v>56.39</c:v>
                </c:pt>
                <c:pt idx="10">
                  <c:v>64.17</c:v>
                </c:pt>
                <c:pt idx="11">
                  <c:v>83.61</c:v>
                </c:pt>
                <c:pt idx="12">
                  <c:v>69.44</c:v>
                </c:pt>
                <c:pt idx="13">
                  <c:v>47.22</c:v>
                </c:pt>
                <c:pt idx="14">
                  <c:v>58.06</c:v>
                </c:pt>
                <c:pt idx="15">
                  <c:v>73.06</c:v>
                </c:pt>
                <c:pt idx="16">
                  <c:v>18.89</c:v>
                </c:pt>
              </c:numCache>
            </c:numRef>
          </c:val>
        </c:ser>
        <c:ser>
          <c:idx val="3"/>
          <c:order val="3"/>
          <c:tx>
            <c:strRef>
              <c:f>Лист1!$E$1:$E$2</c:f>
              <c:strCache>
                <c:ptCount val="1"/>
                <c:pt idx="0">
                  <c:v>в группе от 61 до 80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Лист1!$E$3:$E$19</c:f>
              <c:numCache>
                <c:formatCode>General</c:formatCode>
                <c:ptCount val="17"/>
                <c:pt idx="0">
                  <c:v>81.77</c:v>
                </c:pt>
                <c:pt idx="1">
                  <c:v>92.19</c:v>
                </c:pt>
                <c:pt idx="2">
                  <c:v>92.19</c:v>
                </c:pt>
                <c:pt idx="3">
                  <c:v>82.81</c:v>
                </c:pt>
                <c:pt idx="4">
                  <c:v>75</c:v>
                </c:pt>
                <c:pt idx="5">
                  <c:v>94.79</c:v>
                </c:pt>
                <c:pt idx="6">
                  <c:v>76.040000000000006</c:v>
                </c:pt>
                <c:pt idx="7">
                  <c:v>80.209999999999994</c:v>
                </c:pt>
                <c:pt idx="8">
                  <c:v>66.150000000000006</c:v>
                </c:pt>
                <c:pt idx="9">
                  <c:v>82.81</c:v>
                </c:pt>
                <c:pt idx="10">
                  <c:v>92.19</c:v>
                </c:pt>
                <c:pt idx="11">
                  <c:v>96.35</c:v>
                </c:pt>
                <c:pt idx="12">
                  <c:v>93.23</c:v>
                </c:pt>
                <c:pt idx="13">
                  <c:v>86.98</c:v>
                </c:pt>
                <c:pt idx="14">
                  <c:v>88.54</c:v>
                </c:pt>
                <c:pt idx="15">
                  <c:v>91.67</c:v>
                </c:pt>
                <c:pt idx="16">
                  <c:v>66.150000000000006</c:v>
                </c:pt>
              </c:numCache>
            </c:numRef>
          </c:val>
        </c:ser>
        <c:ser>
          <c:idx val="4"/>
          <c:order val="4"/>
          <c:tx>
            <c:strRef>
              <c:f>Лист1!$F$1:$F$2</c:f>
              <c:strCache>
                <c:ptCount val="1"/>
                <c:pt idx="0">
                  <c:v>в группе от 81 до 100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Лист1!$F$3:$F$19</c:f>
              <c:numCache>
                <c:formatCode>General</c:formatCode>
                <c:ptCount val="17"/>
                <c:pt idx="0">
                  <c:v>87.39</c:v>
                </c:pt>
                <c:pt idx="1">
                  <c:v>96.4</c:v>
                </c:pt>
                <c:pt idx="2">
                  <c:v>98.2</c:v>
                </c:pt>
                <c:pt idx="3">
                  <c:v>96.4</c:v>
                </c:pt>
                <c:pt idx="4">
                  <c:v>87.39</c:v>
                </c:pt>
                <c:pt idx="5">
                  <c:v>100</c:v>
                </c:pt>
                <c:pt idx="6">
                  <c:v>95.5</c:v>
                </c:pt>
                <c:pt idx="7">
                  <c:v>95.5</c:v>
                </c:pt>
                <c:pt idx="8">
                  <c:v>90.99</c:v>
                </c:pt>
                <c:pt idx="9">
                  <c:v>90.09</c:v>
                </c:pt>
                <c:pt idx="10">
                  <c:v>98.2</c:v>
                </c:pt>
                <c:pt idx="11">
                  <c:v>98.2</c:v>
                </c:pt>
                <c:pt idx="12">
                  <c:v>100</c:v>
                </c:pt>
                <c:pt idx="13">
                  <c:v>96.4</c:v>
                </c:pt>
                <c:pt idx="14">
                  <c:v>99.1</c:v>
                </c:pt>
                <c:pt idx="15">
                  <c:v>99.1</c:v>
                </c:pt>
                <c:pt idx="16">
                  <c:v>93.69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939712"/>
        <c:axId val="69949056"/>
      </c:barChart>
      <c:catAx>
        <c:axId val="165939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949056"/>
        <c:crosses val="autoZero"/>
        <c:auto val="1"/>
        <c:lblAlgn val="ctr"/>
        <c:lblOffset val="100"/>
        <c:noMultiLvlLbl val="0"/>
      </c:catAx>
      <c:valAx>
        <c:axId val="699490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59397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110082680756443E-2"/>
          <c:y val="0.84998131889279704"/>
          <c:w val="0.96257113193192179"/>
          <c:h val="0.15001868110720304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Лист5!$B$3:$B$13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ser>
          <c:idx val="1"/>
          <c:order val="1"/>
          <c:tx>
            <c:strRef>
              <c:f>Лист5!$C$1:$C$2</c:f>
              <c:strCache>
                <c:ptCount val="1"/>
                <c:pt idx="0">
                  <c:v>в группе не преодолевших минимальный балл,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Лист5!$C$3:$C$13</c:f>
              <c:numCache>
                <c:formatCode>General</c:formatCode>
                <c:ptCount val="11"/>
                <c:pt idx="0">
                  <c:v>24.36</c:v>
                </c:pt>
                <c:pt idx="1">
                  <c:v>6.73</c:v>
                </c:pt>
                <c:pt idx="2">
                  <c:v>6.73</c:v>
                </c:pt>
                <c:pt idx="3">
                  <c:v>16.670000000000002</c:v>
                </c:pt>
                <c:pt idx="4">
                  <c:v>5.77</c:v>
                </c:pt>
                <c:pt idx="5">
                  <c:v>3.21</c:v>
                </c:pt>
                <c:pt idx="6">
                  <c:v>11.86</c:v>
                </c:pt>
                <c:pt idx="7">
                  <c:v>10.26</c:v>
                </c:pt>
                <c:pt idx="8">
                  <c:v>14.42</c:v>
                </c:pt>
                <c:pt idx="9">
                  <c:v>37.18</c:v>
                </c:pt>
                <c:pt idx="10">
                  <c:v>4.49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131200"/>
        <c:axId val="68468736"/>
        <c:axId val="0"/>
      </c:bar3DChart>
      <c:catAx>
        <c:axId val="16613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468736"/>
        <c:crosses val="autoZero"/>
        <c:auto val="1"/>
        <c:lblAlgn val="ctr"/>
        <c:lblOffset val="100"/>
        <c:noMultiLvlLbl val="0"/>
      </c:catAx>
      <c:valAx>
        <c:axId val="68468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1312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Лист6!$B$1:$B$2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Лист6!$A$3:$A$13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Лист6!$B$3:$B$13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ser>
          <c:idx val="1"/>
          <c:order val="1"/>
          <c:tx>
            <c:strRef>
              <c:f>Лист6!$C$1:$C$2</c:f>
              <c:strCache>
                <c:ptCount val="1"/>
                <c:pt idx="0">
                  <c:v>в группе от минимального до 60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Лист6!$A$3:$A$13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Лист6!$C$3:$C$13</c:f>
              <c:numCache>
                <c:formatCode>General</c:formatCode>
                <c:ptCount val="11"/>
                <c:pt idx="0">
                  <c:v>48.47</c:v>
                </c:pt>
                <c:pt idx="1">
                  <c:v>38.47</c:v>
                </c:pt>
                <c:pt idx="2">
                  <c:v>16.809999999999999</c:v>
                </c:pt>
                <c:pt idx="3">
                  <c:v>46.39</c:v>
                </c:pt>
                <c:pt idx="4">
                  <c:v>9.17</c:v>
                </c:pt>
                <c:pt idx="5">
                  <c:v>29.17</c:v>
                </c:pt>
                <c:pt idx="6">
                  <c:v>35.56</c:v>
                </c:pt>
                <c:pt idx="7">
                  <c:v>40.56</c:v>
                </c:pt>
                <c:pt idx="8">
                  <c:v>51.81</c:v>
                </c:pt>
                <c:pt idx="9">
                  <c:v>80.42</c:v>
                </c:pt>
                <c:pt idx="10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133248"/>
        <c:axId val="68471040"/>
        <c:axId val="0"/>
      </c:bar3DChart>
      <c:catAx>
        <c:axId val="166133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471040"/>
        <c:crosses val="autoZero"/>
        <c:auto val="1"/>
        <c:lblAlgn val="ctr"/>
        <c:lblOffset val="100"/>
        <c:noMultiLvlLbl val="0"/>
      </c:catAx>
      <c:valAx>
        <c:axId val="68471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13324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Лист7!$B$1:$B$2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Лист7!$A$3:$A$13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Лист7!$B$3:$B$13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ser>
          <c:idx val="1"/>
          <c:order val="1"/>
          <c:tx>
            <c:strRef>
              <c:f>Лист7!$C$1:$C$2</c:f>
              <c:strCache>
                <c:ptCount val="1"/>
                <c:pt idx="0">
                  <c:v>в группе от 61 до 80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Лист7!$A$3:$A$13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Лист7!$C$3:$C$13</c:f>
              <c:numCache>
                <c:formatCode>General</c:formatCode>
                <c:ptCount val="11"/>
                <c:pt idx="0">
                  <c:v>83.85</c:v>
                </c:pt>
                <c:pt idx="1">
                  <c:v>80.989999999999995</c:v>
                </c:pt>
                <c:pt idx="2">
                  <c:v>43.49</c:v>
                </c:pt>
                <c:pt idx="3">
                  <c:v>69.790000000000006</c:v>
                </c:pt>
                <c:pt idx="4">
                  <c:v>45.31</c:v>
                </c:pt>
                <c:pt idx="5">
                  <c:v>82.81</c:v>
                </c:pt>
                <c:pt idx="6">
                  <c:v>75.52</c:v>
                </c:pt>
                <c:pt idx="7">
                  <c:v>90.1</c:v>
                </c:pt>
                <c:pt idx="8">
                  <c:v>78.39</c:v>
                </c:pt>
                <c:pt idx="9">
                  <c:v>95.57</c:v>
                </c:pt>
                <c:pt idx="10">
                  <c:v>66.150000000000006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204928"/>
        <c:axId val="68473344"/>
        <c:axId val="0"/>
      </c:bar3DChart>
      <c:catAx>
        <c:axId val="16620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473344"/>
        <c:crosses val="autoZero"/>
        <c:auto val="1"/>
        <c:lblAlgn val="ctr"/>
        <c:lblOffset val="100"/>
        <c:noMultiLvlLbl val="0"/>
      </c:catAx>
      <c:valAx>
        <c:axId val="68473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2049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Лист8!$B$1:$B$2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Лист8!$A$3:$A$13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Лист8!$B$3:$B$13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ser>
          <c:idx val="1"/>
          <c:order val="1"/>
          <c:tx>
            <c:strRef>
              <c:f>Лист8!$C$1:$C$2</c:f>
              <c:strCache>
                <c:ptCount val="1"/>
                <c:pt idx="0">
                  <c:v>в группе от 81 до 100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Лист8!$A$3:$A$13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Лист8!$C$3:$C$13</c:f>
              <c:numCache>
                <c:formatCode>General</c:formatCode>
                <c:ptCount val="11"/>
                <c:pt idx="0">
                  <c:v>98.65</c:v>
                </c:pt>
                <c:pt idx="1">
                  <c:v>98.65</c:v>
                </c:pt>
                <c:pt idx="2">
                  <c:v>78.83</c:v>
                </c:pt>
                <c:pt idx="3">
                  <c:v>82.88</c:v>
                </c:pt>
                <c:pt idx="4">
                  <c:v>79.28</c:v>
                </c:pt>
                <c:pt idx="5">
                  <c:v>97.3</c:v>
                </c:pt>
                <c:pt idx="6">
                  <c:v>97.3</c:v>
                </c:pt>
                <c:pt idx="7">
                  <c:v>98.2</c:v>
                </c:pt>
                <c:pt idx="8">
                  <c:v>95.5</c:v>
                </c:pt>
                <c:pt idx="9">
                  <c:v>100</c:v>
                </c:pt>
                <c:pt idx="10">
                  <c:v>91.44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379520"/>
        <c:axId val="68475648"/>
        <c:axId val="0"/>
      </c:bar3DChart>
      <c:catAx>
        <c:axId val="16637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475648"/>
        <c:crosses val="autoZero"/>
        <c:auto val="1"/>
        <c:lblAlgn val="ctr"/>
        <c:lblOffset val="100"/>
        <c:noMultiLvlLbl val="0"/>
      </c:catAx>
      <c:valAx>
        <c:axId val="68475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3795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Лист5!$B$3:$B$13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ser>
          <c:idx val="1"/>
          <c:order val="1"/>
          <c:tx>
            <c:strRef>
              <c:f>Лист5!$C$1:$C$2</c:f>
              <c:strCache>
                <c:ptCount val="1"/>
                <c:pt idx="0">
                  <c:v>в группе не преодолевших минимальный балл, %</c:v>
                </c:pt>
              </c:strCache>
            </c:strRef>
          </c:tx>
          <c:invertIfNegative val="0"/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Лист5!$C$3:$C$13</c:f>
              <c:numCache>
                <c:formatCode>General</c:formatCode>
                <c:ptCount val="11"/>
                <c:pt idx="0">
                  <c:v>24.36</c:v>
                </c:pt>
                <c:pt idx="1">
                  <c:v>6.73</c:v>
                </c:pt>
                <c:pt idx="2">
                  <c:v>6.73</c:v>
                </c:pt>
                <c:pt idx="3">
                  <c:v>16.670000000000002</c:v>
                </c:pt>
                <c:pt idx="4">
                  <c:v>5.77</c:v>
                </c:pt>
                <c:pt idx="5">
                  <c:v>3.21</c:v>
                </c:pt>
                <c:pt idx="6">
                  <c:v>11.86</c:v>
                </c:pt>
                <c:pt idx="7">
                  <c:v>10.26</c:v>
                </c:pt>
                <c:pt idx="8">
                  <c:v>14.42</c:v>
                </c:pt>
                <c:pt idx="9">
                  <c:v>37.18</c:v>
                </c:pt>
                <c:pt idx="10">
                  <c:v>4.49</c:v>
                </c:pt>
              </c:numCache>
            </c:numRef>
          </c:val>
        </c:ser>
        <c:ser>
          <c:idx val="2"/>
          <c:order val="2"/>
          <c:tx>
            <c:strRef>
              <c:f>Лист5!$D$1:$D$2</c:f>
              <c:strCache>
                <c:ptCount val="1"/>
                <c:pt idx="0">
                  <c:v>в группе от минимального до 60 т.б.</c:v>
                </c:pt>
              </c:strCache>
            </c:strRef>
          </c:tx>
          <c:invertIfNegative val="0"/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Лист5!$D$3:$D$13</c:f>
              <c:numCache>
                <c:formatCode>General</c:formatCode>
                <c:ptCount val="11"/>
                <c:pt idx="0">
                  <c:v>48.47</c:v>
                </c:pt>
                <c:pt idx="1">
                  <c:v>38.47</c:v>
                </c:pt>
                <c:pt idx="2">
                  <c:v>16.809999999999999</c:v>
                </c:pt>
                <c:pt idx="3">
                  <c:v>46.39</c:v>
                </c:pt>
                <c:pt idx="4">
                  <c:v>9.17</c:v>
                </c:pt>
                <c:pt idx="5">
                  <c:v>29.17</c:v>
                </c:pt>
                <c:pt idx="6">
                  <c:v>35.56</c:v>
                </c:pt>
                <c:pt idx="7">
                  <c:v>40.56</c:v>
                </c:pt>
                <c:pt idx="8">
                  <c:v>51.81</c:v>
                </c:pt>
                <c:pt idx="9">
                  <c:v>80.42</c:v>
                </c:pt>
                <c:pt idx="10">
                  <c:v>30</c:v>
                </c:pt>
              </c:numCache>
            </c:numRef>
          </c:val>
        </c:ser>
        <c:ser>
          <c:idx val="3"/>
          <c:order val="3"/>
          <c:tx>
            <c:strRef>
              <c:f>Лист5!$E$1:$E$2</c:f>
              <c:strCache>
                <c:ptCount val="1"/>
                <c:pt idx="0">
                  <c:v>в группе от 61 до 80 т.б.</c:v>
                </c:pt>
              </c:strCache>
            </c:strRef>
          </c:tx>
          <c:invertIfNegative val="0"/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Лист5!$E$3:$E$13</c:f>
              <c:numCache>
                <c:formatCode>General</c:formatCode>
                <c:ptCount val="11"/>
                <c:pt idx="0">
                  <c:v>83.85</c:v>
                </c:pt>
                <c:pt idx="1">
                  <c:v>80.989999999999995</c:v>
                </c:pt>
                <c:pt idx="2">
                  <c:v>43.49</c:v>
                </c:pt>
                <c:pt idx="3">
                  <c:v>69.790000000000006</c:v>
                </c:pt>
                <c:pt idx="4">
                  <c:v>45.31</c:v>
                </c:pt>
                <c:pt idx="5">
                  <c:v>82.81</c:v>
                </c:pt>
                <c:pt idx="6">
                  <c:v>75.52</c:v>
                </c:pt>
                <c:pt idx="7">
                  <c:v>90.1</c:v>
                </c:pt>
                <c:pt idx="8">
                  <c:v>78.39</c:v>
                </c:pt>
                <c:pt idx="9">
                  <c:v>95.57</c:v>
                </c:pt>
                <c:pt idx="10">
                  <c:v>66.150000000000006</c:v>
                </c:pt>
              </c:numCache>
            </c:numRef>
          </c:val>
        </c:ser>
        <c:ser>
          <c:idx val="4"/>
          <c:order val="4"/>
          <c:tx>
            <c:strRef>
              <c:f>Лист5!$F$1:$F$2</c:f>
              <c:strCache>
                <c:ptCount val="1"/>
                <c:pt idx="0">
                  <c:v>в группе от 81 до 100 т.б.</c:v>
                </c:pt>
              </c:strCache>
            </c:strRef>
          </c:tx>
          <c:invertIfNegative val="0"/>
          <c:cat>
            <c:numRef>
              <c:f>Лист5!$A$3:$A$13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Лист5!$F$3:$F$13</c:f>
              <c:numCache>
                <c:formatCode>General</c:formatCode>
                <c:ptCount val="11"/>
                <c:pt idx="0">
                  <c:v>98.65</c:v>
                </c:pt>
                <c:pt idx="1">
                  <c:v>98.65</c:v>
                </c:pt>
                <c:pt idx="2">
                  <c:v>78.83</c:v>
                </c:pt>
                <c:pt idx="3">
                  <c:v>82.88</c:v>
                </c:pt>
                <c:pt idx="4">
                  <c:v>79.28</c:v>
                </c:pt>
                <c:pt idx="5">
                  <c:v>97.3</c:v>
                </c:pt>
                <c:pt idx="6">
                  <c:v>97.3</c:v>
                </c:pt>
                <c:pt idx="7">
                  <c:v>98.2</c:v>
                </c:pt>
                <c:pt idx="8">
                  <c:v>95.5</c:v>
                </c:pt>
                <c:pt idx="9">
                  <c:v>100</c:v>
                </c:pt>
                <c:pt idx="10">
                  <c:v>91.44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381056"/>
        <c:axId val="69444736"/>
        <c:axId val="0"/>
      </c:bar3DChart>
      <c:catAx>
        <c:axId val="16638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444736"/>
        <c:crosses val="autoZero"/>
        <c:auto val="1"/>
        <c:lblAlgn val="ctr"/>
        <c:lblOffset val="100"/>
        <c:noMultiLvlLbl val="0"/>
      </c:catAx>
      <c:valAx>
        <c:axId val="69444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381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Лист9!$B$1:$B$2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cat>
            <c:numRef>
              <c:f>Лист9!$A$3:$A$8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Лист9!$B$3:$B$8</c:f>
              <c:numCache>
                <c:formatCode>General</c:formatCode>
                <c:ptCount val="6"/>
                <c:pt idx="0">
                  <c:v>28.63</c:v>
                </c:pt>
                <c:pt idx="1">
                  <c:v>47.99</c:v>
                </c:pt>
                <c:pt idx="2">
                  <c:v>30.1</c:v>
                </c:pt>
                <c:pt idx="3">
                  <c:v>28.13</c:v>
                </c:pt>
                <c:pt idx="4">
                  <c:v>35.86</c:v>
                </c:pt>
                <c:pt idx="5">
                  <c:v>7.14</c:v>
                </c:pt>
              </c:numCache>
            </c:numRef>
          </c:val>
        </c:ser>
        <c:ser>
          <c:idx val="1"/>
          <c:order val="1"/>
          <c:tx>
            <c:strRef>
              <c:f>Лист9!$C$1:$C$2</c:f>
              <c:strCache>
                <c:ptCount val="1"/>
                <c:pt idx="0">
                  <c:v>в группе не преодолевших минимальный балл, %</c:v>
                </c:pt>
              </c:strCache>
            </c:strRef>
          </c:tx>
          <c:invertIfNegative val="0"/>
          <c:cat>
            <c:numRef>
              <c:f>Лист9!$A$3:$A$8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Лист9!$C$3:$C$8</c:f>
              <c:numCache>
                <c:formatCode>General</c:formatCode>
                <c:ptCount val="6"/>
                <c:pt idx="0">
                  <c:v>0</c:v>
                </c:pt>
                <c:pt idx="1">
                  <c:v>3.21</c:v>
                </c:pt>
                <c:pt idx="2">
                  <c:v>0.8</c:v>
                </c:pt>
                <c:pt idx="3">
                  <c:v>0.51</c:v>
                </c:pt>
                <c:pt idx="4">
                  <c:v>2.99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Лист9!$D$1:$D$2</c:f>
              <c:strCache>
                <c:ptCount val="1"/>
                <c:pt idx="0">
                  <c:v>в группе от минимального до 60 т.б.</c:v>
                </c:pt>
              </c:strCache>
            </c:strRef>
          </c:tx>
          <c:invertIfNegative val="0"/>
          <c:cat>
            <c:numRef>
              <c:f>Лист9!$A$3:$A$8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Лист9!$D$3:$D$8</c:f>
              <c:numCache>
                <c:formatCode>General</c:formatCode>
                <c:ptCount val="6"/>
                <c:pt idx="0">
                  <c:v>12.22</c:v>
                </c:pt>
                <c:pt idx="1">
                  <c:v>41.25</c:v>
                </c:pt>
                <c:pt idx="2">
                  <c:v>12.78</c:v>
                </c:pt>
                <c:pt idx="3">
                  <c:v>7.67</c:v>
                </c:pt>
                <c:pt idx="4">
                  <c:v>17.41</c:v>
                </c:pt>
                <c:pt idx="5">
                  <c:v>0.35</c:v>
                </c:pt>
              </c:numCache>
            </c:numRef>
          </c:val>
        </c:ser>
        <c:ser>
          <c:idx val="3"/>
          <c:order val="3"/>
          <c:tx>
            <c:strRef>
              <c:f>Лист9!$E$1:$E$2</c:f>
              <c:strCache>
                <c:ptCount val="1"/>
                <c:pt idx="0">
                  <c:v>в группе от 61 до 80 т.б.</c:v>
                </c:pt>
              </c:strCache>
            </c:strRef>
          </c:tx>
          <c:invertIfNegative val="0"/>
          <c:cat>
            <c:numRef>
              <c:f>Лист9!$A$3:$A$8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Лист9!$E$3:$E$8</c:f>
              <c:numCache>
                <c:formatCode>General</c:formatCode>
                <c:ptCount val="6"/>
                <c:pt idx="0">
                  <c:v>48.44</c:v>
                </c:pt>
                <c:pt idx="1">
                  <c:v>71.61</c:v>
                </c:pt>
                <c:pt idx="2">
                  <c:v>52.21</c:v>
                </c:pt>
                <c:pt idx="3">
                  <c:v>49.69</c:v>
                </c:pt>
                <c:pt idx="4">
                  <c:v>62.85</c:v>
                </c:pt>
                <c:pt idx="5">
                  <c:v>5.08</c:v>
                </c:pt>
              </c:numCache>
            </c:numRef>
          </c:val>
        </c:ser>
        <c:ser>
          <c:idx val="4"/>
          <c:order val="4"/>
          <c:tx>
            <c:strRef>
              <c:f>Лист9!$F$1:$F$2</c:f>
              <c:strCache>
                <c:ptCount val="1"/>
                <c:pt idx="0">
                  <c:v>в группе от 81 до 100 т.б.</c:v>
                </c:pt>
              </c:strCache>
            </c:strRef>
          </c:tx>
          <c:invertIfNegative val="0"/>
          <c:cat>
            <c:numRef>
              <c:f>Лист9!$A$3:$A$8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Лист9!$F$3:$F$8</c:f>
              <c:numCache>
                <c:formatCode>General</c:formatCode>
                <c:ptCount val="6"/>
                <c:pt idx="0">
                  <c:v>87.84</c:v>
                </c:pt>
                <c:pt idx="1">
                  <c:v>91.89</c:v>
                </c:pt>
                <c:pt idx="2">
                  <c:v>89.19</c:v>
                </c:pt>
                <c:pt idx="3">
                  <c:v>96.04</c:v>
                </c:pt>
                <c:pt idx="4">
                  <c:v>95.2</c:v>
                </c:pt>
                <c:pt idx="5">
                  <c:v>42.79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383104"/>
        <c:axId val="69447040"/>
        <c:axId val="0"/>
      </c:bar3DChart>
      <c:catAx>
        <c:axId val="166383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447040"/>
        <c:crosses val="autoZero"/>
        <c:auto val="1"/>
        <c:lblAlgn val="ctr"/>
        <c:lblOffset val="100"/>
        <c:noMultiLvlLbl val="0"/>
      </c:catAx>
      <c:valAx>
        <c:axId val="69447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3831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9054112649835021E-2"/>
          <c:y val="0.84208284849441684"/>
          <c:w val="0.9445567267067414"/>
          <c:h val="0.1579171515055831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средний % выполнения заданий базового уровня сложности -2023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Лист1!$B$2:$B$18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68.430000000000007</c:v>
                </c:pt>
                <c:pt idx="1">
                  <c:v>49.4</c:v>
                </c:pt>
                <c:pt idx="2">
                  <c:v>63.37</c:v>
                </c:pt>
                <c:pt idx="3">
                  <c:v>49.28</c:v>
                </c:pt>
                <c:pt idx="4">
                  <c:v>55.18</c:v>
                </c:pt>
                <c:pt idx="5">
                  <c:v>48.07</c:v>
                </c:pt>
                <c:pt idx="6">
                  <c:v>43.37</c:v>
                </c:pt>
                <c:pt idx="7">
                  <c:v>49.16</c:v>
                </c:pt>
                <c:pt idx="8">
                  <c:v>55.3</c:v>
                </c:pt>
                <c:pt idx="9">
                  <c:v>57.47</c:v>
                </c:pt>
                <c:pt idx="10">
                  <c:v>67.23</c:v>
                </c:pt>
                <c:pt idx="11">
                  <c:v>73.489999999999995</c:v>
                </c:pt>
                <c:pt idx="12">
                  <c:v>66.63</c:v>
                </c:pt>
                <c:pt idx="13">
                  <c:v>37.71</c:v>
                </c:pt>
                <c:pt idx="14">
                  <c:v>43.86</c:v>
                </c:pt>
                <c:pt idx="15">
                  <c:v>65.900000000000006</c:v>
                </c:pt>
                <c:pt idx="16">
                  <c:v>26.02</c:v>
                </c:pt>
              </c:numCache>
            </c:numRef>
          </c:val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средний % выполнения заданий базового уровня сложности 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Лист1!$B$2:$B$18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64.84</c:v>
                </c:pt>
                <c:pt idx="1">
                  <c:v>83.89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680064"/>
        <c:axId val="69449344"/>
        <c:axId val="0"/>
      </c:bar3DChart>
      <c:catAx>
        <c:axId val="16668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449344"/>
        <c:crosses val="autoZero"/>
        <c:auto val="1"/>
        <c:lblAlgn val="ctr"/>
        <c:lblOffset val="100"/>
        <c:noMultiLvlLbl val="0"/>
      </c:catAx>
      <c:valAx>
        <c:axId val="69449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6800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Лист2!$B$1</c:f>
              <c:strCache>
                <c:ptCount val="1"/>
                <c:pt idx="0">
                  <c:v>средний % выполнения заданий повышенного уровня сложности 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Лист2!$A$2:$A$12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Лист2!$B$2:$B$12</c:f>
              <c:numCache>
                <c:formatCode>General</c:formatCode>
                <c:ptCount val="11"/>
                <c:pt idx="0">
                  <c:v>65.3</c:v>
                </c:pt>
                <c:pt idx="1">
                  <c:v>36.57</c:v>
                </c:pt>
                <c:pt idx="2">
                  <c:v>49.82</c:v>
                </c:pt>
                <c:pt idx="3">
                  <c:v>55.66</c:v>
                </c:pt>
                <c:pt idx="4">
                  <c:v>19.399999999999999</c:v>
                </c:pt>
                <c:pt idx="5">
                  <c:v>46.14</c:v>
                </c:pt>
                <c:pt idx="6">
                  <c:v>43.13</c:v>
                </c:pt>
                <c:pt idx="7">
                  <c:v>46.75</c:v>
                </c:pt>
                <c:pt idx="8">
                  <c:v>52.89</c:v>
                </c:pt>
                <c:pt idx="9">
                  <c:v>76.33</c:v>
                </c:pt>
                <c:pt idx="10">
                  <c:v>41.39</c:v>
                </c:pt>
              </c:numCache>
            </c:numRef>
          </c:val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средний % выполнения заданий повышенного уровня сложности 2024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7.6189596041761205E-17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1.851851851851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3.2407407407407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Лист2!$A$2:$A$12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</c:numCache>
            </c:numRef>
          </c:cat>
          <c:val>
            <c:numRef>
              <c:f>Лист2!$C$2:$C$12</c:f>
              <c:numCache>
                <c:formatCode>General</c:formatCode>
                <c:ptCount val="11"/>
                <c:pt idx="0">
                  <c:v>58.97</c:v>
                </c:pt>
                <c:pt idx="1">
                  <c:v>50.55</c:v>
                </c:pt>
                <c:pt idx="2">
                  <c:v>29.55</c:v>
                </c:pt>
                <c:pt idx="3">
                  <c:v>51.16</c:v>
                </c:pt>
                <c:pt idx="4">
                  <c:v>26.5</c:v>
                </c:pt>
                <c:pt idx="5">
                  <c:v>46.03</c:v>
                </c:pt>
                <c:pt idx="6">
                  <c:v>48.78</c:v>
                </c:pt>
                <c:pt idx="7">
                  <c:v>54.21</c:v>
                </c:pt>
                <c:pt idx="8">
                  <c:v>56.84</c:v>
                </c:pt>
                <c:pt idx="9">
                  <c:v>78.39</c:v>
                </c:pt>
                <c:pt idx="10">
                  <c:v>41.94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682112"/>
        <c:axId val="69525504"/>
        <c:axId val="0"/>
      </c:bar3DChart>
      <c:catAx>
        <c:axId val="16668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525504"/>
        <c:crosses val="autoZero"/>
        <c:auto val="1"/>
        <c:lblAlgn val="ctr"/>
        <c:lblOffset val="100"/>
        <c:noMultiLvlLbl val="0"/>
      </c:catAx>
      <c:valAx>
        <c:axId val="69525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6821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Лист3!$C$2</c:f>
              <c:strCache>
                <c:ptCount val="1"/>
                <c:pt idx="0">
                  <c:v>средний % выполнения заданий высокого уровня сложности 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Лист3!$B$3:$B$8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Лист3!$C$3:$C$8</c:f>
              <c:numCache>
                <c:formatCode>General</c:formatCode>
                <c:ptCount val="6"/>
                <c:pt idx="0">
                  <c:v>30.06</c:v>
                </c:pt>
                <c:pt idx="1">
                  <c:v>38.01</c:v>
                </c:pt>
                <c:pt idx="2">
                  <c:v>24.49</c:v>
                </c:pt>
                <c:pt idx="3">
                  <c:v>25.28</c:v>
                </c:pt>
                <c:pt idx="4">
                  <c:v>30.52</c:v>
                </c:pt>
                <c:pt idx="5">
                  <c:v>6.6</c:v>
                </c:pt>
              </c:numCache>
            </c:numRef>
          </c:val>
        </c:ser>
        <c:ser>
          <c:idx val="1"/>
          <c:order val="1"/>
          <c:tx>
            <c:strRef>
              <c:f>Лист3!$D$2</c:f>
              <c:strCache>
                <c:ptCount val="1"/>
                <c:pt idx="0">
                  <c:v>средний % выполнения заданий высокого уровня сложности 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013404825737266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Лист3!$B$3:$B$8</c:f>
              <c:numCache>
                <c:formatCode>General</c:formatCode>
                <c:ptCount val="6"/>
                <c:pt idx="0">
                  <c:v>29</c:v>
                </c:pt>
                <c:pt idx="1">
                  <c:v>30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34</c:v>
                </c:pt>
              </c:numCache>
            </c:numRef>
          </c:cat>
          <c:val>
            <c:numRef>
              <c:f>Лист3!$D$3:$D$8</c:f>
              <c:numCache>
                <c:formatCode>General</c:formatCode>
                <c:ptCount val="6"/>
                <c:pt idx="0">
                  <c:v>28.63</c:v>
                </c:pt>
                <c:pt idx="1">
                  <c:v>47.99</c:v>
                </c:pt>
                <c:pt idx="2">
                  <c:v>30.1</c:v>
                </c:pt>
                <c:pt idx="3">
                  <c:v>28.13</c:v>
                </c:pt>
                <c:pt idx="4">
                  <c:v>35.86</c:v>
                </c:pt>
                <c:pt idx="5">
                  <c:v>7.14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900736"/>
        <c:axId val="69527808"/>
        <c:axId val="0"/>
      </c:bar3DChart>
      <c:catAx>
        <c:axId val="16690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527808"/>
        <c:crosses val="autoZero"/>
        <c:auto val="1"/>
        <c:lblAlgn val="ctr"/>
        <c:lblOffset val="100"/>
        <c:noMultiLvlLbl val="0"/>
      </c:catAx>
      <c:valAx>
        <c:axId val="69527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9007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Лист2!$A$3:$D$3</c:f>
              <c:strCache>
                <c:ptCount val="1"/>
                <c:pt idx="0">
                  <c:v>1. выпускники лицеев и гимназий 199 24,6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Лист2!$E$1:$H$2</c:f>
              <c:multiLvlStrCache>
                <c:ptCount val="4"/>
                <c:lvl>
                  <c:pt idx="0">
                    <c:v>чел.</c:v>
                  </c:pt>
                  <c:pt idx="1">
                    <c:v>% от общего числа участников</c:v>
                  </c:pt>
                  <c:pt idx="2">
                    <c:v>чел.</c:v>
                  </c:pt>
                  <c:pt idx="3">
                    <c:v>% от общего числа участников</c:v>
                  </c:pt>
                </c:lvl>
                <c:lvl>
                  <c:pt idx="0">
                    <c:v>2023 г.</c:v>
                  </c:pt>
                  <c:pt idx="2">
                    <c:v>2024 г.</c:v>
                  </c:pt>
                </c:lvl>
              </c:multiLvlStrCache>
            </c:multiLvlStrRef>
          </c:cat>
          <c:val>
            <c:numRef>
              <c:f>Лист2!$E$3:$H$3</c:f>
              <c:numCache>
                <c:formatCode>General</c:formatCode>
                <c:ptCount val="4"/>
                <c:pt idx="0">
                  <c:v>219</c:v>
                </c:pt>
                <c:pt idx="1">
                  <c:v>26.58</c:v>
                </c:pt>
                <c:pt idx="2">
                  <c:v>180</c:v>
                </c:pt>
                <c:pt idx="3">
                  <c:v>21.98</c:v>
                </c:pt>
              </c:numCache>
            </c:numRef>
          </c:val>
        </c:ser>
        <c:ser>
          <c:idx val="1"/>
          <c:order val="1"/>
          <c:tx>
            <c:strRef>
              <c:f>Лист2!$A$4:$D$4</c:f>
              <c:strCache>
                <c:ptCount val="1"/>
                <c:pt idx="0">
                  <c:v>2. выпускники СОШ 558 68,9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Лист2!$E$1:$H$2</c:f>
              <c:multiLvlStrCache>
                <c:ptCount val="4"/>
                <c:lvl>
                  <c:pt idx="0">
                    <c:v>чел.</c:v>
                  </c:pt>
                  <c:pt idx="1">
                    <c:v>% от общего числа участников</c:v>
                  </c:pt>
                  <c:pt idx="2">
                    <c:v>чел.</c:v>
                  </c:pt>
                  <c:pt idx="3">
                    <c:v>% от общего числа участников</c:v>
                  </c:pt>
                </c:lvl>
                <c:lvl>
                  <c:pt idx="0">
                    <c:v>2023 г.</c:v>
                  </c:pt>
                  <c:pt idx="2">
                    <c:v>2024 г.</c:v>
                  </c:pt>
                </c:lvl>
              </c:multiLvlStrCache>
            </c:multiLvlStrRef>
          </c:cat>
          <c:val>
            <c:numRef>
              <c:f>Лист2!$E$4:$H$4</c:f>
              <c:numCache>
                <c:formatCode>General</c:formatCode>
                <c:ptCount val="4"/>
                <c:pt idx="0">
                  <c:v>588</c:v>
                </c:pt>
                <c:pt idx="1">
                  <c:v>71.36</c:v>
                </c:pt>
                <c:pt idx="2">
                  <c:v>617</c:v>
                </c:pt>
                <c:pt idx="3">
                  <c:v>75.34</c:v>
                </c:pt>
              </c:numCache>
            </c:numRef>
          </c:val>
        </c:ser>
        <c:ser>
          <c:idx val="2"/>
          <c:order val="2"/>
          <c:tx>
            <c:strRef>
              <c:f>Лист2!$A$5:$D$5</c:f>
              <c:strCache>
                <c:ptCount val="1"/>
                <c:pt idx="0">
                  <c:v>3. выпускники интернатов - -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Лист2!$E$1:$H$2</c:f>
              <c:multiLvlStrCache>
                <c:ptCount val="4"/>
                <c:lvl>
                  <c:pt idx="0">
                    <c:v>чел.</c:v>
                  </c:pt>
                  <c:pt idx="1">
                    <c:v>% от общего числа участников</c:v>
                  </c:pt>
                  <c:pt idx="2">
                    <c:v>чел.</c:v>
                  </c:pt>
                  <c:pt idx="3">
                    <c:v>% от общего числа участников</c:v>
                  </c:pt>
                </c:lvl>
                <c:lvl>
                  <c:pt idx="0">
                    <c:v>2023 г.</c:v>
                  </c:pt>
                  <c:pt idx="2">
                    <c:v>2024 г.</c:v>
                  </c:pt>
                </c:lvl>
              </c:multiLvlStrCache>
            </c:multiLvlStrRef>
          </c:cat>
          <c:val>
            <c:numRef>
              <c:f>Лист2!$E$5:$H$5</c:f>
              <c:numCache>
                <c:formatCode>General</c:formatCode>
                <c:ptCount val="4"/>
                <c:pt idx="0">
                  <c:v>17</c:v>
                </c:pt>
                <c:pt idx="1">
                  <c:v>2.06</c:v>
                </c:pt>
                <c:pt idx="2">
                  <c:v>22</c:v>
                </c:pt>
                <c:pt idx="3">
                  <c:v>2.69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20672"/>
        <c:axId val="145149888"/>
        <c:axId val="0"/>
      </c:bar3DChart>
      <c:catAx>
        <c:axId val="128220672"/>
        <c:scaling>
          <c:orientation val="minMax"/>
        </c:scaling>
        <c:delete val="0"/>
        <c:axPos val="b"/>
        <c:majorTickMark val="out"/>
        <c:minorTickMark val="none"/>
        <c:tickLblPos val="nextTo"/>
        <c:crossAx val="145149888"/>
        <c:crosses val="autoZero"/>
        <c:auto val="1"/>
        <c:lblAlgn val="ctr"/>
        <c:lblOffset val="100"/>
        <c:noMultiLvlLbl val="0"/>
      </c:catAx>
      <c:valAx>
        <c:axId val="1451498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8220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Лист4!$C$1:$C$2</c:f>
              <c:strCache>
                <c:ptCount val="1"/>
                <c:pt idx="0">
                  <c:v>2022 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Лист4!$B$3:$B$8</c:f>
              <c:strCache>
                <c:ptCount val="6"/>
                <c:pt idx="0">
                  <c:v> ниже минимального балла, %</c:v>
                </c:pt>
                <c:pt idx="1">
                  <c:v>от минимального балла до 60 баллов, %</c:v>
                </c:pt>
                <c:pt idx="2">
                  <c:v>от 61 до 80 баллов, %</c:v>
                </c:pt>
                <c:pt idx="3">
                  <c:v>от 81 до 100 баллов, %</c:v>
                </c:pt>
                <c:pt idx="4">
                  <c:v>Средний тестовый балл по КБР</c:v>
                </c:pt>
                <c:pt idx="5">
                  <c:v>Средний тестовый балл по РФ</c:v>
                </c:pt>
              </c:strCache>
            </c:strRef>
          </c:cat>
          <c:val>
            <c:numRef>
              <c:f>Лист4!$C$3:$C$8</c:f>
              <c:numCache>
                <c:formatCode>General</c:formatCode>
                <c:ptCount val="6"/>
                <c:pt idx="0">
                  <c:v>30.2</c:v>
                </c:pt>
                <c:pt idx="1">
                  <c:v>41.1</c:v>
                </c:pt>
                <c:pt idx="2">
                  <c:v>21.5</c:v>
                </c:pt>
                <c:pt idx="3">
                  <c:v>7.2</c:v>
                </c:pt>
                <c:pt idx="4">
                  <c:v>46.3</c:v>
                </c:pt>
                <c:pt idx="5">
                  <c:v>54.3</c:v>
                </c:pt>
              </c:numCache>
            </c:numRef>
          </c:val>
        </c:ser>
        <c:ser>
          <c:idx val="1"/>
          <c:order val="1"/>
          <c:tx>
            <c:strRef>
              <c:f>Лист4!$D$1:$D$2</c:f>
              <c:strCache>
                <c:ptCount val="1"/>
                <c:pt idx="0">
                  <c:v>2023 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Лист4!$B$3:$B$8</c:f>
              <c:strCache>
                <c:ptCount val="6"/>
                <c:pt idx="0">
                  <c:v> ниже минимального балла, %</c:v>
                </c:pt>
                <c:pt idx="1">
                  <c:v>от минимального балла до 60 баллов, %</c:v>
                </c:pt>
                <c:pt idx="2">
                  <c:v>от 61 до 80 баллов, %</c:v>
                </c:pt>
                <c:pt idx="3">
                  <c:v>от 81 до 100 баллов, %</c:v>
                </c:pt>
                <c:pt idx="4">
                  <c:v>Средний тестовый балл по КБР</c:v>
                </c:pt>
                <c:pt idx="5">
                  <c:v>Средний тестовый балл по РФ</c:v>
                </c:pt>
              </c:strCache>
            </c:strRef>
          </c:cat>
          <c:val>
            <c:numRef>
              <c:f>Лист4!$D$3:$D$8</c:f>
              <c:numCache>
                <c:formatCode>General</c:formatCode>
                <c:ptCount val="6"/>
                <c:pt idx="0">
                  <c:v>25</c:v>
                </c:pt>
                <c:pt idx="1">
                  <c:v>40.200000000000003</c:v>
                </c:pt>
                <c:pt idx="2">
                  <c:v>22.8</c:v>
                </c:pt>
                <c:pt idx="3">
                  <c:v>12</c:v>
                </c:pt>
                <c:pt idx="4">
                  <c:v>50.2</c:v>
                </c:pt>
                <c:pt idx="5">
                  <c:v>56.23</c:v>
                </c:pt>
              </c:numCache>
            </c:numRef>
          </c:val>
        </c:ser>
        <c:ser>
          <c:idx val="2"/>
          <c:order val="2"/>
          <c:tx>
            <c:strRef>
              <c:f>Лист4!$E$1:$E$2</c:f>
              <c:strCache>
                <c:ptCount val="1"/>
                <c:pt idx="0">
                  <c:v>2024 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Лист4!$B$3:$B$8</c:f>
              <c:strCache>
                <c:ptCount val="6"/>
                <c:pt idx="0">
                  <c:v> ниже минимального балла, %</c:v>
                </c:pt>
                <c:pt idx="1">
                  <c:v>от минимального балла до 60 баллов, %</c:v>
                </c:pt>
                <c:pt idx="2">
                  <c:v>от 61 до 80 баллов, %</c:v>
                </c:pt>
                <c:pt idx="3">
                  <c:v>от 81 до 100 баллов, %</c:v>
                </c:pt>
                <c:pt idx="4">
                  <c:v>Средний тестовый балл по КБР</c:v>
                </c:pt>
                <c:pt idx="5">
                  <c:v>Средний тестовый балл по РФ</c:v>
                </c:pt>
              </c:strCache>
            </c:strRef>
          </c:cat>
          <c:val>
            <c:numRef>
              <c:f>Лист4!$E$3:$E$8</c:f>
              <c:numCache>
                <c:formatCode>General</c:formatCode>
                <c:ptCount val="6"/>
                <c:pt idx="0">
                  <c:v>19.05</c:v>
                </c:pt>
                <c:pt idx="1">
                  <c:v>43.96</c:v>
                </c:pt>
                <c:pt idx="2">
                  <c:v>23.44</c:v>
                </c:pt>
                <c:pt idx="3">
                  <c:v>13.55</c:v>
                </c:pt>
                <c:pt idx="4">
                  <c:v>53.89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160832"/>
        <c:axId val="145152192"/>
        <c:axId val="0"/>
      </c:bar3DChart>
      <c:catAx>
        <c:axId val="151160832"/>
        <c:scaling>
          <c:orientation val="minMax"/>
        </c:scaling>
        <c:delete val="0"/>
        <c:axPos val="b"/>
        <c:majorTickMark val="out"/>
        <c:minorTickMark val="none"/>
        <c:tickLblPos val="nextTo"/>
        <c:crossAx val="145152192"/>
        <c:crosses val="autoZero"/>
        <c:auto val="1"/>
        <c:lblAlgn val="ctr"/>
        <c:lblOffset val="100"/>
        <c:noMultiLvlLbl val="0"/>
      </c:catAx>
      <c:valAx>
        <c:axId val="145152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51160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Лист5!$B$3</c:f>
              <c:strCache>
                <c:ptCount val="1"/>
                <c:pt idx="0">
                  <c:v>СОШ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Лист5!$C$1:$G$2</c:f>
              <c:strCache>
                <c:ptCount val="5"/>
                <c:pt idx="1">
                  <c:v>Ниже минимального</c:v>
                </c:pt>
                <c:pt idx="2">
                  <c:v>От  минимального до 60 баллов</c:v>
                </c:pt>
                <c:pt idx="3">
                  <c:v>От 61 до 80 баллов</c:v>
                </c:pt>
                <c:pt idx="4">
                  <c:v>От 81 до 100 баллов</c:v>
                </c:pt>
              </c:strCache>
            </c:strRef>
          </c:cat>
          <c:val>
            <c:numRef>
              <c:f>Лист5!$C$3:$G$3</c:f>
              <c:numCache>
                <c:formatCode>General</c:formatCode>
                <c:ptCount val="5"/>
                <c:pt idx="0">
                  <c:v>617</c:v>
                </c:pt>
                <c:pt idx="1">
                  <c:v>20.91</c:v>
                </c:pt>
                <c:pt idx="2">
                  <c:v>45.38</c:v>
                </c:pt>
                <c:pt idx="3">
                  <c:v>21.56</c:v>
                </c:pt>
                <c:pt idx="4">
                  <c:v>12.16</c:v>
                </c:pt>
              </c:numCache>
            </c:numRef>
          </c:val>
        </c:ser>
        <c:ser>
          <c:idx val="1"/>
          <c:order val="1"/>
          <c:tx>
            <c:strRef>
              <c:f>Лист5!$B$4</c:f>
              <c:strCache>
                <c:ptCount val="1"/>
                <c:pt idx="0">
                  <c:v>Лицеи, гимназии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Лист5!$C$1:$G$2</c:f>
              <c:strCache>
                <c:ptCount val="5"/>
                <c:pt idx="1">
                  <c:v>Ниже минимального</c:v>
                </c:pt>
                <c:pt idx="2">
                  <c:v>От  минимального до 60 баллов</c:v>
                </c:pt>
                <c:pt idx="3">
                  <c:v>От 61 до 80 баллов</c:v>
                </c:pt>
                <c:pt idx="4">
                  <c:v>От 81 до 100 баллов</c:v>
                </c:pt>
              </c:strCache>
            </c:strRef>
          </c:cat>
          <c:val>
            <c:numRef>
              <c:f>Лист5!$C$4:$G$4</c:f>
              <c:numCache>
                <c:formatCode>General</c:formatCode>
                <c:ptCount val="5"/>
                <c:pt idx="0">
                  <c:v>180</c:v>
                </c:pt>
                <c:pt idx="1">
                  <c:v>12.78</c:v>
                </c:pt>
                <c:pt idx="2">
                  <c:v>40</c:v>
                </c:pt>
                <c:pt idx="3">
                  <c:v>30.56</c:v>
                </c:pt>
                <c:pt idx="4">
                  <c:v>16.670000000000002</c:v>
                </c:pt>
              </c:numCache>
            </c:numRef>
          </c:val>
        </c:ser>
        <c:ser>
          <c:idx val="2"/>
          <c:order val="2"/>
          <c:tx>
            <c:strRef>
              <c:f>Лист5!$B$5</c:f>
              <c:strCache>
                <c:ptCount val="1"/>
                <c:pt idx="0">
                  <c:v>Интернаты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Лист5!$C$1:$G$2</c:f>
              <c:strCache>
                <c:ptCount val="5"/>
                <c:pt idx="1">
                  <c:v>Ниже минимального</c:v>
                </c:pt>
                <c:pt idx="2">
                  <c:v>От  минимального до 60 баллов</c:v>
                </c:pt>
                <c:pt idx="3">
                  <c:v>От 61 до 80 баллов</c:v>
                </c:pt>
                <c:pt idx="4">
                  <c:v>От 81 до 100 баллов</c:v>
                </c:pt>
              </c:strCache>
            </c:strRef>
          </c:cat>
          <c:val>
            <c:numRef>
              <c:f>Лист5!$C$5:$G$5</c:f>
              <c:numCache>
                <c:formatCode>General</c:formatCode>
                <c:ptCount val="5"/>
                <c:pt idx="0">
                  <c:v>22</c:v>
                </c:pt>
                <c:pt idx="1">
                  <c:v>18.18</c:v>
                </c:pt>
                <c:pt idx="2">
                  <c:v>36.36</c:v>
                </c:pt>
                <c:pt idx="3">
                  <c:v>18.18</c:v>
                </c:pt>
                <c:pt idx="4">
                  <c:v>27.27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552640"/>
        <c:axId val="9249920"/>
        <c:axId val="0"/>
      </c:bar3DChart>
      <c:catAx>
        <c:axId val="165552640"/>
        <c:scaling>
          <c:orientation val="minMax"/>
        </c:scaling>
        <c:delete val="0"/>
        <c:axPos val="b"/>
        <c:majorTickMark val="out"/>
        <c:minorTickMark val="none"/>
        <c:tickLblPos val="nextTo"/>
        <c:crossAx val="9249920"/>
        <c:crosses val="autoZero"/>
        <c:auto val="1"/>
        <c:lblAlgn val="ctr"/>
        <c:lblOffset val="100"/>
        <c:noMultiLvlLbl val="0"/>
      </c:catAx>
      <c:valAx>
        <c:axId val="92499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55526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Лист1!$B$3:$B$19</c:f>
              <c:numCache>
                <c:formatCode>General</c:formatCode>
                <c:ptCount val="17"/>
                <c:pt idx="0">
                  <c:v>64.84</c:v>
                </c:pt>
                <c:pt idx="1">
                  <c:v>83.39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Лист1!$C$1:$C$2</c:f>
              <c:strCache>
                <c:ptCount val="1"/>
                <c:pt idx="0">
                  <c:v>в группе не преодолевших минимальный балл,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Лист1!$C$3:$C$19</c:f>
              <c:numCache>
                <c:formatCode>General</c:formatCode>
                <c:ptCount val="17"/>
                <c:pt idx="0">
                  <c:v>28.85</c:v>
                </c:pt>
                <c:pt idx="1">
                  <c:v>58.33</c:v>
                </c:pt>
                <c:pt idx="2">
                  <c:v>44.87</c:v>
                </c:pt>
                <c:pt idx="3">
                  <c:v>17.309999999999999</c:v>
                </c:pt>
                <c:pt idx="4">
                  <c:v>12.82</c:v>
                </c:pt>
                <c:pt idx="5">
                  <c:v>17.309999999999999</c:v>
                </c:pt>
                <c:pt idx="6">
                  <c:v>7.69</c:v>
                </c:pt>
                <c:pt idx="7">
                  <c:v>23.08</c:v>
                </c:pt>
                <c:pt idx="8">
                  <c:v>10.26</c:v>
                </c:pt>
                <c:pt idx="9">
                  <c:v>23.72</c:v>
                </c:pt>
                <c:pt idx="10">
                  <c:v>17.95</c:v>
                </c:pt>
                <c:pt idx="11">
                  <c:v>33.33</c:v>
                </c:pt>
                <c:pt idx="12">
                  <c:v>19.87</c:v>
                </c:pt>
                <c:pt idx="13">
                  <c:v>8.33</c:v>
                </c:pt>
                <c:pt idx="14">
                  <c:v>16.03</c:v>
                </c:pt>
                <c:pt idx="15">
                  <c:v>26.28</c:v>
                </c:pt>
                <c:pt idx="16">
                  <c:v>2.56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555200"/>
        <c:axId val="9251648"/>
        <c:axId val="0"/>
      </c:bar3DChart>
      <c:catAx>
        <c:axId val="16555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51648"/>
        <c:crosses val="autoZero"/>
        <c:auto val="1"/>
        <c:lblAlgn val="ctr"/>
        <c:lblOffset val="100"/>
        <c:noMultiLvlLbl val="0"/>
      </c:catAx>
      <c:valAx>
        <c:axId val="9251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5552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555712"/>
        <c:axId val="9253952"/>
      </c:barChart>
      <c:catAx>
        <c:axId val="16555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53952"/>
        <c:crosses val="autoZero"/>
        <c:auto val="1"/>
        <c:lblAlgn val="ctr"/>
        <c:lblOffset val="100"/>
        <c:noMultiLvlLbl val="0"/>
      </c:catAx>
      <c:valAx>
        <c:axId val="92539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55557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4697441025071356E-3"/>
                  <c:y val="-3.2855745169241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0777998910022481E-16"/>
                  <c:y val="-2.3895087395811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Лист2!$B$3:$B$19</c:f>
              <c:numCache>
                <c:formatCode>General</c:formatCode>
                <c:ptCount val="17"/>
                <c:pt idx="0">
                  <c:v>64.84</c:v>
                </c:pt>
                <c:pt idx="1">
                  <c:v>83.39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Лист2!$C$1:$C$2</c:f>
              <c:strCache>
                <c:ptCount val="1"/>
                <c:pt idx="0">
                  <c:v>в группе от минимального до 60 т.б.</c:v>
                </c:pt>
              </c:strCache>
            </c:strRef>
          </c:tx>
          <c:invertIfNegative val="0"/>
          <c:dLbls>
            <c:dLbl>
              <c:idx val="15"/>
              <c:layout>
                <c:manualLayout>
                  <c:x val="1.6167069399696331E-2"/>
                  <c:y val="-1.4934429622382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Лист2!$C$3:$C$19</c:f>
              <c:numCache>
                <c:formatCode>General</c:formatCode>
                <c:ptCount val="17"/>
                <c:pt idx="0">
                  <c:v>64.44</c:v>
                </c:pt>
                <c:pt idx="1">
                  <c:v>85.56</c:v>
                </c:pt>
                <c:pt idx="2">
                  <c:v>65.83</c:v>
                </c:pt>
                <c:pt idx="3">
                  <c:v>47.22</c:v>
                </c:pt>
                <c:pt idx="4">
                  <c:v>51.67</c:v>
                </c:pt>
                <c:pt idx="5">
                  <c:v>55.56</c:v>
                </c:pt>
                <c:pt idx="6">
                  <c:v>31.39</c:v>
                </c:pt>
                <c:pt idx="7">
                  <c:v>42.78</c:v>
                </c:pt>
                <c:pt idx="8">
                  <c:v>37.22</c:v>
                </c:pt>
                <c:pt idx="9">
                  <c:v>56.39</c:v>
                </c:pt>
                <c:pt idx="10">
                  <c:v>64.17</c:v>
                </c:pt>
                <c:pt idx="11">
                  <c:v>83.61</c:v>
                </c:pt>
                <c:pt idx="12">
                  <c:v>69.44</c:v>
                </c:pt>
                <c:pt idx="13">
                  <c:v>47.22</c:v>
                </c:pt>
                <c:pt idx="14">
                  <c:v>58.06</c:v>
                </c:pt>
                <c:pt idx="15">
                  <c:v>73.06</c:v>
                </c:pt>
                <c:pt idx="16">
                  <c:v>18.89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765120"/>
        <c:axId val="9255680"/>
        <c:axId val="0"/>
      </c:bar3DChart>
      <c:catAx>
        <c:axId val="16576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55680"/>
        <c:crosses val="autoZero"/>
        <c:auto val="1"/>
        <c:lblAlgn val="ctr"/>
        <c:lblOffset val="100"/>
        <c:noMultiLvlLbl val="0"/>
      </c:catAx>
      <c:valAx>
        <c:axId val="9255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7651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Лист3!$B$3:$B$19</c:f>
              <c:numCache>
                <c:formatCode>General</c:formatCode>
                <c:ptCount val="17"/>
                <c:pt idx="0">
                  <c:v>64.84</c:v>
                </c:pt>
                <c:pt idx="1">
                  <c:v>83.39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Лист3!$C$1:$C$2</c:f>
              <c:strCache>
                <c:ptCount val="1"/>
                <c:pt idx="0">
                  <c:v>в группе от 61 до 80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Лист3!$C$3:$C$19</c:f>
              <c:numCache>
                <c:formatCode>General</c:formatCode>
                <c:ptCount val="17"/>
                <c:pt idx="0">
                  <c:v>81.77</c:v>
                </c:pt>
                <c:pt idx="1">
                  <c:v>92.19</c:v>
                </c:pt>
                <c:pt idx="2">
                  <c:v>92.19</c:v>
                </c:pt>
                <c:pt idx="3">
                  <c:v>82.81</c:v>
                </c:pt>
                <c:pt idx="4">
                  <c:v>75</c:v>
                </c:pt>
                <c:pt idx="5">
                  <c:v>94.79</c:v>
                </c:pt>
                <c:pt idx="6">
                  <c:v>76.040000000000006</c:v>
                </c:pt>
                <c:pt idx="7">
                  <c:v>80.209999999999994</c:v>
                </c:pt>
                <c:pt idx="8">
                  <c:v>66.150000000000006</c:v>
                </c:pt>
                <c:pt idx="9">
                  <c:v>82.81</c:v>
                </c:pt>
                <c:pt idx="10">
                  <c:v>92.19</c:v>
                </c:pt>
                <c:pt idx="11">
                  <c:v>96.35</c:v>
                </c:pt>
                <c:pt idx="12">
                  <c:v>93.23</c:v>
                </c:pt>
                <c:pt idx="13">
                  <c:v>86.98</c:v>
                </c:pt>
                <c:pt idx="14">
                  <c:v>88.54</c:v>
                </c:pt>
                <c:pt idx="15">
                  <c:v>91.67</c:v>
                </c:pt>
                <c:pt idx="16">
                  <c:v>66.150000000000006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766656"/>
        <c:axId val="69945024"/>
        <c:axId val="0"/>
      </c:bar3DChart>
      <c:catAx>
        <c:axId val="165766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945024"/>
        <c:crosses val="autoZero"/>
        <c:auto val="1"/>
        <c:lblAlgn val="ctr"/>
        <c:lblOffset val="100"/>
        <c:noMultiLvlLbl val="0"/>
      </c:catAx>
      <c:valAx>
        <c:axId val="69945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7666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Лист4!$B$1:$B$2</c:f>
              <c:strCache>
                <c:ptCount val="1"/>
                <c:pt idx="0">
                  <c:v>средний,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Лист4!$B$3:$B$19</c:f>
              <c:numCache>
                <c:formatCode>General</c:formatCode>
                <c:ptCount val="17"/>
                <c:pt idx="0">
                  <c:v>64.84</c:v>
                </c:pt>
                <c:pt idx="1">
                  <c:v>83.39</c:v>
                </c:pt>
                <c:pt idx="2">
                  <c:v>72.41</c:v>
                </c:pt>
                <c:pt idx="3">
                  <c:v>56.53</c:v>
                </c:pt>
                <c:pt idx="4">
                  <c:v>54.58</c:v>
                </c:pt>
                <c:pt idx="5">
                  <c:v>63.49</c:v>
                </c:pt>
                <c:pt idx="6">
                  <c:v>46.03</c:v>
                </c:pt>
                <c:pt idx="7">
                  <c:v>54.95</c:v>
                </c:pt>
                <c:pt idx="8">
                  <c:v>46.15</c:v>
                </c:pt>
                <c:pt idx="9">
                  <c:v>60.93</c:v>
                </c:pt>
                <c:pt idx="10">
                  <c:v>66.540000000000006</c:v>
                </c:pt>
                <c:pt idx="11">
                  <c:v>79</c:v>
                </c:pt>
                <c:pt idx="12">
                  <c:v>69.72</c:v>
                </c:pt>
                <c:pt idx="13">
                  <c:v>55.8</c:v>
                </c:pt>
                <c:pt idx="14">
                  <c:v>62.76</c:v>
                </c:pt>
                <c:pt idx="15">
                  <c:v>72.040000000000006</c:v>
                </c:pt>
                <c:pt idx="1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Лист4!$C$1:$C$2</c:f>
              <c:strCache>
                <c:ptCount val="1"/>
                <c:pt idx="0">
                  <c:v>в группе от 81 до 100 т.б.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Лист4!$A$3:$A$19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11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25</c:v>
                </c:pt>
                <c:pt idx="14">
                  <c:v>26</c:v>
                </c:pt>
                <c:pt idx="15">
                  <c:v>27</c:v>
                </c:pt>
                <c:pt idx="16">
                  <c:v>28</c:v>
                </c:pt>
              </c:numCache>
            </c:numRef>
          </c:cat>
          <c:val>
            <c:numRef>
              <c:f>Лист4!$C$3:$C$19</c:f>
              <c:numCache>
                <c:formatCode>General</c:formatCode>
                <c:ptCount val="17"/>
                <c:pt idx="0">
                  <c:v>87.39</c:v>
                </c:pt>
                <c:pt idx="1">
                  <c:v>96.4</c:v>
                </c:pt>
                <c:pt idx="2">
                  <c:v>98.2</c:v>
                </c:pt>
                <c:pt idx="3">
                  <c:v>96.4</c:v>
                </c:pt>
                <c:pt idx="4">
                  <c:v>87.39</c:v>
                </c:pt>
                <c:pt idx="5">
                  <c:v>100</c:v>
                </c:pt>
                <c:pt idx="6">
                  <c:v>95.5</c:v>
                </c:pt>
                <c:pt idx="7">
                  <c:v>95.5</c:v>
                </c:pt>
                <c:pt idx="8">
                  <c:v>90.99</c:v>
                </c:pt>
                <c:pt idx="9">
                  <c:v>90.09</c:v>
                </c:pt>
                <c:pt idx="10">
                  <c:v>98.2</c:v>
                </c:pt>
                <c:pt idx="11">
                  <c:v>98.2</c:v>
                </c:pt>
                <c:pt idx="12">
                  <c:v>100</c:v>
                </c:pt>
                <c:pt idx="13">
                  <c:v>96.4</c:v>
                </c:pt>
                <c:pt idx="14">
                  <c:v>99.1</c:v>
                </c:pt>
                <c:pt idx="15">
                  <c:v>99.1</c:v>
                </c:pt>
                <c:pt idx="16">
                  <c:v>93.69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768704"/>
        <c:axId val="69946752"/>
        <c:axId val="0"/>
      </c:bar3DChart>
      <c:catAx>
        <c:axId val="16576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946752"/>
        <c:crosses val="autoZero"/>
        <c:auto val="1"/>
        <c:lblAlgn val="ctr"/>
        <c:lblOffset val="100"/>
        <c:noMultiLvlLbl val="0"/>
      </c:catAx>
      <c:valAx>
        <c:axId val="69946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76870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CC75F-07E1-47B8-812B-BE6E4CA7D7E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88F28-0DD1-4FD0-BFD6-B316C18F9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6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5E4C-9326-4DE2-8201-BA36B152BBD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27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82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8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7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578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8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81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72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0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7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9B974-8509-4514-932E-834F792E2359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F6868-97B1-45F6-ABA9-14054D8F6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56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06997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ЕГЭ по химии по КБР в 2024 году.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статистические характеристики выполнения заданий КИМ в 2024 году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2847" y="5805264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Калибатова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М.Н.,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кхн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зав. лаб. развития математического и естественнонаучного образования ГБУ ДПО «ЦНППМ» Министерства просвещения и науки КБР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947461"/>
              </p:ext>
            </p:extLst>
          </p:nvPr>
        </p:nvGraphicFramePr>
        <p:xfrm>
          <a:off x="683568" y="836712"/>
          <a:ext cx="7929617" cy="4857785"/>
        </p:xfrm>
        <a:graphic>
          <a:graphicData uri="http://schemas.openxmlformats.org/drawingml/2006/table">
            <a:tbl>
              <a:tblPr/>
              <a:tblGrid>
                <a:gridCol w="513958"/>
                <a:gridCol w="1865072"/>
                <a:gridCol w="954545"/>
                <a:gridCol w="1185722"/>
                <a:gridCol w="1185722"/>
                <a:gridCol w="1185722"/>
                <a:gridCol w="1038876"/>
              </a:tblGrid>
              <a:tr h="254840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r>
                        <a:rPr lang="ru-RU" sz="1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ОО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ВТГ, чел.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Доля ВТГ, получивших тестовый балл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88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ниже минимального 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минимального балла до 60 баллов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61 до 80 баллов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81 до 100 баллов</a:t>
                      </a: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0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МКОУ СОШ № 3 г.о.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Баксан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66,67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0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МКОУ СОШ № 5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г.о.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Нальчик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31,25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6,25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0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МКОУ Лицей № 1  г.п.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Терек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8,33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58,33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16,67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16,67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0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МКОУ "СОШ № 32" г.о.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Нальчик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18,75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18,75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2732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МОУ "Гимназия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5" г.п. Тырныауз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18,75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43,75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18,75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18,75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% выполнения заданий базового уровня сложности в группах участников с разным уровнем подготовки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076881"/>
              </p:ext>
            </p:extLst>
          </p:nvPr>
        </p:nvGraphicFramePr>
        <p:xfrm>
          <a:off x="323529" y="1556792"/>
          <a:ext cx="8568951" cy="47869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788"/>
                <a:gridCol w="1216512"/>
                <a:gridCol w="1636187"/>
                <a:gridCol w="1635282"/>
                <a:gridCol w="1636187"/>
                <a:gridCol w="1637995"/>
              </a:tblGrid>
              <a:tr h="943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 в КИМ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средний, %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группе </a:t>
                      </a:r>
                      <a:b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преодолевших минимальный балл, %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группе от минимального до 60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группе от 61 до 80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группе </a:t>
                      </a:r>
                      <a:b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81 до 100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81,77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87,39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85,56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72,41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44,87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56,53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82,81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8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76,04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42,78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90,99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23,72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69,44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45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55,80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86,98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62,76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16,03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58,06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88,54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72,04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26,28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73,06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  <a:tr h="22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93,69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22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базового уровня сложности в группе участников не преодолевших порог в сравнении со средним % выполнения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116660"/>
              </p:ext>
            </p:extLst>
          </p:nvPr>
        </p:nvGraphicFramePr>
        <p:xfrm>
          <a:off x="251520" y="2057400"/>
          <a:ext cx="8640960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854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базового уровня сложности в группе участников получивших баллы от минимального до 60 б. в сравнении со средним % выполнения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102026"/>
              </p:ext>
            </p:extLst>
          </p:nvPr>
        </p:nvGraphicFramePr>
        <p:xfrm>
          <a:off x="251520" y="1628800"/>
          <a:ext cx="871296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197985"/>
              </p:ext>
            </p:extLst>
          </p:nvPr>
        </p:nvGraphicFramePr>
        <p:xfrm>
          <a:off x="179512" y="2057400"/>
          <a:ext cx="8640960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967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выполнения заданий базового уровня сложности в группе участников получивших баллы от 61 до 80 б. в сравнении со средним % выполнения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522263"/>
              </p:ext>
            </p:extLst>
          </p:nvPr>
        </p:nvGraphicFramePr>
        <p:xfrm>
          <a:off x="0" y="2057400"/>
          <a:ext cx="8748464" cy="453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41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базового уровня сложности в группе участников получивших баллы 81 до 100 б в сравнении со средним % выполнения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459535"/>
              </p:ext>
            </p:extLst>
          </p:nvPr>
        </p:nvGraphicFramePr>
        <p:xfrm>
          <a:off x="251520" y="2057400"/>
          <a:ext cx="8640960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419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748464" cy="1143000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% выполнения заданий базового уровня сложности в группах участников с разным уровнем подготовки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2980629"/>
              </p:ext>
            </p:extLst>
          </p:nvPr>
        </p:nvGraphicFramePr>
        <p:xfrm>
          <a:off x="0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150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% выполнения заданий повышенного уровня сложности в группах участников с разным уровнем подготовки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781641"/>
              </p:ext>
            </p:extLst>
          </p:nvPr>
        </p:nvGraphicFramePr>
        <p:xfrm>
          <a:off x="539552" y="1556792"/>
          <a:ext cx="8064895" cy="5112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330"/>
                <a:gridCol w="1144952"/>
                <a:gridCol w="1539941"/>
                <a:gridCol w="1539089"/>
                <a:gridCol w="1539941"/>
                <a:gridCol w="1541642"/>
              </a:tblGrid>
              <a:tr h="1413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Номер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задания в КИМ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средний, 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группе 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не преодолевших минимальный балл, 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группе от минимального до 60 </a:t>
                      </a:r>
                      <a:r>
                        <a:rPr lang="ru-RU" sz="1100" dirty="0" err="1">
                          <a:effectLst/>
                        </a:rPr>
                        <a:t>т.б</a:t>
                      </a:r>
                      <a:r>
                        <a:rPr lang="ru-RU" sz="11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 группе от 61 до 80 т.б.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 группе 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>
                          <a:effectLst/>
                        </a:rPr>
                        <a:t>от 81 до 100 т.б.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58,97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24,36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48,47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83,85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98,65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50,55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6,73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38,47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80,99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98,65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29,55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6,73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16,81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43,49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78,83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51,16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16,67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46,39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69,79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82,88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5,77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9,17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45,31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79,28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46,03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29,17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82,81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97,30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48,78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11,86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35,56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75,52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97,30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54,21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10,26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40,56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90,10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98,20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56,84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14,42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51,81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78,39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95,50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78,39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37,18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80,42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95,57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336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41,94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4,49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66,15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91,44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5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повышенного уровня сложности в группе участников не преодолевших порог в сравнении со средним % выполнения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3130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92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повышенного уровня сложности в группе участников получивших баллы от минимального до 60 б. в сравнении со средним % выполнения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662639"/>
              </p:ext>
            </p:extLst>
          </p:nvPr>
        </p:nvGraphicFramePr>
        <p:xfrm>
          <a:off x="467544" y="2057400"/>
          <a:ext cx="8352928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91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4ege.ru/uploads/posts/2024-07/1720434295_3.png"/>
          <p:cNvPicPr>
            <a:picLocks noChangeAspect="1" noChangeArrowheads="1"/>
          </p:cNvPicPr>
          <p:nvPr/>
        </p:nvPicPr>
        <p:blipFill>
          <a:blip r:embed="rId2"/>
          <a:srcRect t="2469" r="12389" b="17284"/>
          <a:stretch>
            <a:fillRect/>
          </a:stretch>
        </p:blipFill>
        <p:spPr bwMode="auto">
          <a:xfrm>
            <a:off x="1000100" y="500042"/>
            <a:ext cx="8051612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выполнения заданий базового уровня сложности в группе участников получивших баллы от 61 до 80 б. в сравнении со средним % выполнения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399600"/>
              </p:ext>
            </p:extLst>
          </p:nvPr>
        </p:nvGraphicFramePr>
        <p:xfrm>
          <a:off x="251520" y="1844824"/>
          <a:ext cx="856895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0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 распределения % выполнения заданий базового уровня сложности в группе участников получивших баллы 81 до 100 б в сравнении со средним % выполнения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2236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009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% выполнения заданий повышенного уровня сложности в группах участников с разным уровнем подготовки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27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864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% выполнения заданий высокого уровня сложности в группах участников с разным уровнем подготовки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510983"/>
              </p:ext>
            </p:extLst>
          </p:nvPr>
        </p:nvGraphicFramePr>
        <p:xfrm>
          <a:off x="539552" y="1844827"/>
          <a:ext cx="8136904" cy="4490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6110"/>
                <a:gridCol w="1155175"/>
                <a:gridCol w="1553690"/>
                <a:gridCol w="1552831"/>
                <a:gridCol w="1553690"/>
                <a:gridCol w="1555408"/>
              </a:tblGrid>
              <a:tr h="1849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задания в КИМ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средний, 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группе 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не преодолевших минимальный балл, 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группе от минимального до 60 т.б.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группе от 61 до 80 т.б.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группе 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от 81 до 100 т.б.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28,63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12,22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48,44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87,84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47,99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3,21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41,25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71,61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91,89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30,10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0,80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12,78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52,21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89,19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32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28,13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0,51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7,67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49,69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96,04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35,86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2,99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17,41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62,85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95,20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  <a:tr h="44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7,14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0,00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0,35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5,08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42,79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65275" y="2898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71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% выполнения заданий высокого уровня сложности в группах участников с разным уровнем подготовки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20412"/>
              </p:ext>
            </p:extLst>
          </p:nvPr>
        </p:nvGraphicFramePr>
        <p:xfrm>
          <a:off x="323528" y="1700808"/>
          <a:ext cx="842493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161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процента выполнения заданий базового уровня сложности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077343"/>
              </p:ext>
            </p:extLst>
          </p:nvPr>
        </p:nvGraphicFramePr>
        <p:xfrm>
          <a:off x="179512" y="1139825"/>
          <a:ext cx="8964488" cy="457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363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процента выполнения заданий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повышенного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сложности 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58169"/>
              </p:ext>
            </p:extLst>
          </p:nvPr>
        </p:nvGraphicFramePr>
        <p:xfrm>
          <a:off x="827584" y="2057400"/>
          <a:ext cx="7776864" cy="41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20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распределения среднего процента выполнения заданий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сложности 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39105"/>
              </p:ext>
            </p:extLst>
          </p:nvPr>
        </p:nvGraphicFramePr>
        <p:xfrm>
          <a:off x="395536" y="1772816"/>
          <a:ext cx="84249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16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52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4ege.ru/uploads/posts/2024-07/thumbs/1720434300_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0250" y="357166"/>
            <a:ext cx="7889468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4" algn="ctr" fontAlgn="base">
              <a:spcBef>
                <a:spcPct val="0"/>
              </a:spcBef>
              <a:spcAft>
                <a:spcPct val="0"/>
              </a:spcAft>
              <a:tabLst>
                <a:tab pos="6553200" algn="l"/>
              </a:tabLst>
            </a:pPr>
            <a:r>
              <a:rPr kumimoji="0" lang="ru-RU" sz="2800" b="1" i="0" u="none" strike="noStrike" cap="none" normalizeH="0" baseline="0" dirty="0" smtClean="0" bmk="_Toc42449057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Количество</a:t>
            </a:r>
            <a:r>
              <a:rPr lang="ru-RU" sz="2800" baseline="30000" dirty="0" bmk="_Toc424490574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sz="2800" dirty="0" smtClean="0" bmk="_Toc424490574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 bmk="_Toc42449057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участников ЕГЭ по химии </a:t>
            </a:r>
            <a:br>
              <a:rPr kumimoji="0" lang="ru-RU" sz="2800" b="1" i="0" u="none" strike="noStrike" cap="none" normalizeH="0" baseline="0" dirty="0" smtClean="0" bmk="_Toc42449057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 bmk="_Toc42449057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(за 3 года)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14414" y="1214422"/>
          <a:ext cx="7500991" cy="1428760"/>
        </p:xfrm>
        <a:graphic>
          <a:graphicData uri="http://schemas.openxmlformats.org/drawingml/2006/table">
            <a:tbl>
              <a:tblPr/>
              <a:tblGrid>
                <a:gridCol w="1009633"/>
                <a:gridCol w="1264667"/>
                <a:gridCol w="1267667"/>
                <a:gridCol w="1266168"/>
                <a:gridCol w="1266168"/>
                <a:gridCol w="1426688"/>
              </a:tblGrid>
              <a:tr h="35719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2022 г.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 г.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2024 г.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810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17,6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824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19,12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819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20,47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365799"/>
              </p:ext>
            </p:extLst>
          </p:nvPr>
        </p:nvGraphicFramePr>
        <p:xfrm>
          <a:off x="1691680" y="2996952"/>
          <a:ext cx="59912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9808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76096"/>
              </p:ext>
            </p:extLst>
          </p:nvPr>
        </p:nvGraphicFramePr>
        <p:xfrm>
          <a:off x="467544" y="980728"/>
          <a:ext cx="7929620" cy="2781684"/>
        </p:xfrm>
        <a:graphic>
          <a:graphicData uri="http://schemas.openxmlformats.org/drawingml/2006/table">
            <a:tbl>
              <a:tblPr/>
              <a:tblGrid>
                <a:gridCol w="475558"/>
                <a:gridCol w="1402510"/>
                <a:gridCol w="1008592"/>
                <a:gridCol w="1008592"/>
                <a:gridCol w="1008592"/>
                <a:gridCol w="1008592"/>
                <a:gridCol w="1008592"/>
                <a:gridCol w="1008592"/>
              </a:tblGrid>
              <a:tr h="35947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Категория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участников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2022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2023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86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% от общего числа участников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выпускники лицеев и гимназий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24,6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26,58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21,98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7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выпускники СОШ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558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68,9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71,36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617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75,34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5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выпускники интернатов</a:t>
                      </a: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2,06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</a:t>
                      </a: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731489"/>
              </p:ext>
            </p:extLst>
          </p:nvPr>
        </p:nvGraphicFramePr>
        <p:xfrm>
          <a:off x="1115616" y="3717032"/>
          <a:ext cx="69754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87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498080" cy="72578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x-none" sz="3100" b="1">
                <a:latin typeface="Times New Roman" pitchFamily="18" charset="0"/>
                <a:cs typeface="Times New Roman" pitchFamily="18" charset="0"/>
              </a:rPr>
              <a:t>Динамика результатов ЕГЭ по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химии</a:t>
            </a:r>
            <a:r>
              <a:rPr lang="x-none" sz="31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x-none" sz="3100" b="1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x-none" sz="3100" b="1">
                <a:latin typeface="Times New Roman" pitchFamily="18" charset="0"/>
                <a:cs typeface="Times New Roman" pitchFamily="18" charset="0"/>
              </a:rPr>
              <a:t>последние 3 года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346695"/>
              </p:ext>
            </p:extLst>
          </p:nvPr>
        </p:nvGraphicFramePr>
        <p:xfrm>
          <a:off x="611560" y="836712"/>
          <a:ext cx="7858181" cy="3214710"/>
        </p:xfrm>
        <a:graphic>
          <a:graphicData uri="http://schemas.openxmlformats.org/drawingml/2006/table">
            <a:tbl>
              <a:tblPr/>
              <a:tblGrid>
                <a:gridCol w="450470"/>
                <a:gridCol w="3288030"/>
                <a:gridCol w="1419076"/>
                <a:gridCol w="1419076"/>
                <a:gridCol w="1281529"/>
              </a:tblGrid>
              <a:tr h="292246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№ </a:t>
                      </a:r>
                      <a:r>
                        <a:rPr lang="ru-RU" sz="1800" b="1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/</a:t>
                      </a:r>
                      <a:r>
                        <a:rPr lang="ru-RU" sz="1800" b="1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п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Участников, набравших балл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Год проведения ГИА</a:t>
                      </a:r>
                      <a:endParaRPr lang="ru-RU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2022 г.</a:t>
                      </a:r>
                      <a:endParaRPr lang="ru-RU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2023 г.</a:t>
                      </a:r>
                      <a:endParaRPr lang="ru-RU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2024 г.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1.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 ниже минимального балла, 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30,2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25,0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19,05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2.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от минимального балла до 60 баллов, %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rgbClr val="15273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41,1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40,2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43,96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6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3.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от 61 до 80 баллов, %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21,5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22,8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23,44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4.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от 81 до 100 баллов, %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7,2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12,0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13,55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5.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Средний тестовый </a:t>
                      </a:r>
                      <a:r>
                        <a:rPr lang="ru-RU" sz="16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балл по КБР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Средний тестовый балл по РФ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46,3</a:t>
                      </a:r>
                    </a:p>
                    <a:p>
                      <a:pPr algn="ctr"/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54,3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50,2</a:t>
                      </a:r>
                    </a:p>
                    <a:p>
                      <a:pPr algn="ctr"/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56,23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53,89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56,55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0869443"/>
              </p:ext>
            </p:extLst>
          </p:nvPr>
        </p:nvGraphicFramePr>
        <p:xfrm>
          <a:off x="611560" y="3861048"/>
          <a:ext cx="79928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66140"/>
              </p:ext>
            </p:extLst>
          </p:nvPr>
        </p:nvGraphicFramePr>
        <p:xfrm>
          <a:off x="827584" y="620688"/>
          <a:ext cx="7215238" cy="3432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71570"/>
                <a:gridCol w="1408350"/>
                <a:gridCol w="1040954"/>
                <a:gridCol w="1040954"/>
                <a:gridCol w="1040954"/>
                <a:gridCol w="969514"/>
              </a:tblGrid>
              <a:tr h="581603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Тип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участников, получивших тестовый балл (%)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85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Ниже минимального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 минимального до 60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61 до 80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81 до 100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08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20,91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45,38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21,56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12,16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46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Лицеи, гимназии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12,78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30,56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16,67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46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Интернаты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36,36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27,27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467720"/>
              </p:ext>
            </p:extLst>
          </p:nvPr>
        </p:nvGraphicFramePr>
        <p:xfrm>
          <a:off x="755576" y="3861048"/>
          <a:ext cx="76168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61569"/>
              </p:ext>
            </p:extLst>
          </p:nvPr>
        </p:nvGraphicFramePr>
        <p:xfrm>
          <a:off x="611560" y="908720"/>
          <a:ext cx="8001056" cy="5150772"/>
        </p:xfrm>
        <a:graphic>
          <a:graphicData uri="http://schemas.openxmlformats.org/drawingml/2006/table">
            <a:tbl>
              <a:tblPr/>
              <a:tblGrid>
                <a:gridCol w="428628"/>
                <a:gridCol w="1714512"/>
                <a:gridCol w="1428760"/>
                <a:gridCol w="1107289"/>
                <a:gridCol w="1107289"/>
                <a:gridCol w="1107289"/>
                <a:gridCol w="1107289"/>
              </a:tblGrid>
              <a:tr h="238127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АТЕ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участников, чел.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Доля участников, получивших тестовый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балл (%)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51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ниже минимального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от минимального до 60 баллов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 61 до 80 баллов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 81 до 100 баллов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г.о. Нальчик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24,67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15,33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г.о. Прохладный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28,57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11,43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г.о. Баксан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17,81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63,01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6,85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12,33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Баксанский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Зольский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36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19,44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47,22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19,44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13,89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Лескенский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18,18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40,91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31,82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9,09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Майский район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38,89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16,67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27,78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16,67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12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Прохладненский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30,43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43,48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17,39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8,7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Терский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18,18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23,64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18,18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Урванский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14,29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38,57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34,29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12,86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Чегемский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43,75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6,25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Черекский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19,35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38,71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16,13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25,81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169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Эльбрусский район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21,21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42,42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24,24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12,12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6446" marR="464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234437"/>
              </p:ext>
            </p:extLst>
          </p:nvPr>
        </p:nvGraphicFramePr>
        <p:xfrm>
          <a:off x="531955" y="620688"/>
          <a:ext cx="8072493" cy="578647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48616"/>
                <a:gridCol w="1652973"/>
                <a:gridCol w="1258052"/>
                <a:gridCol w="1153213"/>
                <a:gridCol w="1153213"/>
                <a:gridCol w="1153213"/>
                <a:gridCol w="1153213"/>
              </a:tblGrid>
              <a:tr h="38324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участников,чел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ВТГ, получивших тестовый балл (%)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6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81 до 100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61 до 80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минимального до 60 баллов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Ниже минимального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39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ГБОУ "ДАТ "Солнечный город" </a:t>
                      </a:r>
                      <a:r>
                        <a:rPr kumimoji="0" lang="ru-RU" sz="1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Минпросвещения</a:t>
                      </a:r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КБР, г.о. Нальчик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28,57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28,57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35,74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7,12 %(1)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96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"Гимназия №4" г.о. Нальчик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41,67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8,33%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77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"Лицей № 3" г.о. Прохладный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18,75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6,25 % (1)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96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СОШ №2 </a:t>
                      </a:r>
                    </a:p>
                    <a:p>
                      <a:pPr algn="ctr"/>
                      <a:r>
                        <a:rPr kumimoji="0"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г.п. Нарткала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23,08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46,15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23,08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7,69 % (1)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79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"Гимназия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14" г.о. Нальчик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18,75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43,75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31,25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6,25 %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77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"Лицей № 1" г.п. Нарткала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43,75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43,75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1247</Words>
  <Application>Microsoft Office PowerPoint</Application>
  <PresentationFormat>Экран (4:3)</PresentationFormat>
  <Paragraphs>574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Результаты ЕГЭ по химии по КБР в 2024 году. Основные статистические характеристики выполнения заданий КИМ в 2024 году</vt:lpstr>
      <vt:lpstr>Презентация PowerPoint</vt:lpstr>
      <vt:lpstr>Презентация PowerPoint</vt:lpstr>
      <vt:lpstr>Количество  участников ЕГЭ по химии  (за 3 года)</vt:lpstr>
      <vt:lpstr>Презентация PowerPoint</vt:lpstr>
      <vt:lpstr>Динамика результатов ЕГЭ по химии  за последние 3 года 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Средний % выполнения заданий базового уровня сложности в группах участников с разным уровнем подготовки</vt:lpstr>
      <vt:lpstr>Диаграмма  распределения % выполнения заданий базового уровня сложности в группе участников не преодолевших порог в сравнении со средним % выполнения</vt:lpstr>
      <vt:lpstr>Диаграмма  распределения % выполнения заданий базового уровня сложности в группе участников получивших баллы от минимального до 60 б. в сравнении со средним % выполнения </vt:lpstr>
      <vt:lpstr>Диаграмма  распределения выполнения заданий базового уровня сложности в группе участников получивших баллы от 61 до 80 б. в сравнении со средним % выполнения </vt:lpstr>
      <vt:lpstr> Диаграмма  распределения % выполнения заданий базового уровня сложности в группе участников получивших баллы 81 до 100 б в сравнении со средним % выполнения</vt:lpstr>
      <vt:lpstr>Диаграмма распределения среднего % выполнения заданий базового уровня сложности в группах участников с разным уровнем подготовки</vt:lpstr>
      <vt:lpstr>Средний % выполнения заданий повышенного уровня сложности в группах участников с разным уровнем подготовки</vt:lpstr>
      <vt:lpstr>Диаграмма  распределения % выполнения заданий повышенного уровня сложности в группе участников не преодолевших порог в сравнении со средним % выполнения</vt:lpstr>
      <vt:lpstr>Диаграмма  распределения % выполнения заданий повышенного уровня сложности в группе участников получивших баллы от минимального до 60 б. в сравнении со средним % выполнения </vt:lpstr>
      <vt:lpstr>Диаграмма  распределения выполнения заданий базового уровня сложности в группе участников получивших баллы от 61 до 80 б. в сравнении со средним % выполнения </vt:lpstr>
      <vt:lpstr>Диаграмма  распределения % выполнения заданий базового уровня сложности в группе участников получивших баллы 81 до 100 б в сравнении со средним % выполнения</vt:lpstr>
      <vt:lpstr>Диаграмма распределения среднего % выполнения заданий повышенного уровня сложности в группах участников с разным уровнем подготовки</vt:lpstr>
      <vt:lpstr>Средний % выполнения заданий высокого уровня сложности в группах участников с разным уровнем подготовки</vt:lpstr>
      <vt:lpstr>Диаграмма распределения среднего % выполнения заданий высокого уровня сложности в группах участников с разным уровнем подготовки</vt:lpstr>
      <vt:lpstr>Диаграмма распределения среднего процента выполнения заданий базового уровня сложности </vt:lpstr>
      <vt:lpstr>Диаграмма распределения среднего процента выполнения заданий повышенного уровня сложности </vt:lpstr>
      <vt:lpstr>Диаграмма распределения среднего процента выполнения заданий высокого уровня сложности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ЕГЭ по химии по КБР в 2024 году</dc:title>
  <dc:creator>Владелец</dc:creator>
  <cp:lastModifiedBy>Admin</cp:lastModifiedBy>
  <cp:revision>51</cp:revision>
  <dcterms:created xsi:type="dcterms:W3CDTF">2024-08-19T06:18:03Z</dcterms:created>
  <dcterms:modified xsi:type="dcterms:W3CDTF">2024-10-29T18:31:37Z</dcterms:modified>
</cp:coreProperties>
</file>