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9" r:id="rId10"/>
    <p:sldId id="265" r:id="rId11"/>
    <p:sldId id="266" r:id="rId12"/>
    <p:sldId id="280" r:id="rId13"/>
    <p:sldId id="281" r:id="rId14"/>
    <p:sldId id="271" r:id="rId15"/>
    <p:sldId id="267" r:id="rId16"/>
    <p:sldId id="268" r:id="rId17"/>
    <p:sldId id="269" r:id="rId18"/>
    <p:sldId id="272" r:id="rId19"/>
    <p:sldId id="273" r:id="rId20"/>
    <p:sldId id="274" r:id="rId21"/>
    <p:sldId id="275" r:id="rId22"/>
    <p:sldId id="277" r:id="rId23"/>
    <p:sldId id="278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918"/>
    <a:srgbClr val="2A170F"/>
    <a:srgbClr val="212932"/>
    <a:srgbClr val="374454"/>
    <a:srgbClr val="758DAF"/>
    <a:srgbClr val="AE0001"/>
    <a:srgbClr val="02489D"/>
    <a:srgbClr val="270100"/>
    <a:srgbClr val="591103"/>
    <a:srgbClr val="213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5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  <p:transition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087" y="1465729"/>
            <a:ext cx="7900264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69891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287388"/>
            <a:ext cx="2362200" cy="1570612"/>
          </a:xfrm>
          <a:prstGeom prst="rect">
            <a:avLst/>
          </a:prstGeom>
        </p:spPr>
      </p:pic>
      <p:sp>
        <p:nvSpPr>
          <p:cNvPr id="15" name="Прямоугольник 14"/>
          <p:cNvSpPr/>
          <p:nvPr userDrawn="1"/>
        </p:nvSpPr>
        <p:spPr>
          <a:xfrm rot="16200000">
            <a:off x="6504494" y="5564694"/>
            <a:ext cx="1570612" cy="101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781798" y="5278442"/>
            <a:ext cx="2362202" cy="101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6768236" y="2803462"/>
            <a:ext cx="2362202" cy="247497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>
          <a:xfrm rot="5400000">
            <a:off x="4412355" y="4439410"/>
            <a:ext cx="2362202" cy="247497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over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77" y="1419953"/>
            <a:ext cx="8178822" cy="54380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65175" y="1419953"/>
            <a:ext cx="8178823" cy="200695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20362" y="136677"/>
            <a:ext cx="8503275" cy="1639867"/>
          </a:xfrm>
        </p:spPr>
        <p:txBody>
          <a:bodyPr>
            <a:noAutofit/>
          </a:bodyPr>
          <a:lstStyle/>
          <a:p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Воспитательная система школы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588440" y="3297428"/>
            <a:ext cx="5114186" cy="200695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ransition>
    <p:cover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9" y="143694"/>
            <a:ext cx="8569233" cy="133773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принципы и подходы к организации воспитательного процесса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446" y="1672045"/>
            <a:ext cx="8530045" cy="45049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i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Комплексный подход</a:t>
            </a:r>
            <a:r>
              <a:rPr lang="ru-RU" sz="3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3000" i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Принцип сотрудничества;</a:t>
            </a:r>
          </a:p>
          <a:p>
            <a:pPr>
              <a:buNone/>
            </a:pPr>
            <a:r>
              <a:rPr lang="ru-RU" sz="3000" i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Принцип  диалогичности и толерантности;</a:t>
            </a:r>
          </a:p>
          <a:p>
            <a:pPr>
              <a:buNone/>
            </a:pPr>
            <a:r>
              <a:rPr lang="ru-RU" sz="3000" i="1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Принцип информационной открытости.</a:t>
            </a:r>
            <a:endParaRPr lang="ru-RU" sz="3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464" y="4088675"/>
            <a:ext cx="3406141" cy="2270760"/>
          </a:xfrm>
          <a:prstGeom prst="rect">
            <a:avLst/>
          </a:prstGeom>
        </p:spPr>
      </p:pic>
      <p:pic>
        <p:nvPicPr>
          <p:cNvPr id="7" name="Рисунок 6" descr="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01738" y="4094908"/>
            <a:ext cx="3435531" cy="228946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9639"/>
            <a:ext cx="9144000" cy="13377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воспитательной системы образовательного учреждения и ее описание</a:t>
            </a:r>
            <a:b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Безымянны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182" y="1554480"/>
            <a:ext cx="7249747" cy="5120639"/>
          </a:xfrm>
        </p:spPr>
      </p:pic>
    </p:spTree>
  </p:cSld>
  <p:clrMapOvr>
    <a:masterClrMapping/>
  </p:clrMapOvr>
  <p:transition>
    <p:cover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Приоритетной задачей Российской Федерации в сфере воспитания детей является развитие высоконравственной личности, разделяющей российские традиционные духовно-нравственные ценности, обладающей актуальными знаниями и умениями, способной реализовать свой потенциал в условиях современного общества, готовой к мирному созиданию и защите Родины.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030874"/>
      </p:ext>
    </p:extLst>
  </p:cSld>
  <p:clrMapOvr>
    <a:masterClrMapping/>
  </p:clrMapOvr>
  <p:transition>
    <p:cover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 ДЛЯ РАЗМЫШЛЕНИЯ </a:t>
            </a:r>
          </a:p>
          <a:p>
            <a:r>
              <a:rPr lang="ru-RU" dirty="0"/>
              <a:t>Почему стратегия национальной безопасности России является одним из основополагающих документов примерной программы воспитания?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789587"/>
      </p:ext>
    </p:extLst>
  </p:cSld>
  <p:clrMapOvr>
    <a:masterClrMapping/>
  </p:clrMapOvr>
  <p:transition>
    <p:cover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9639"/>
            <a:ext cx="9144000" cy="13377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воспитательной системы образовательного учреждения и ее описание</a:t>
            </a:r>
            <a:b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8331" y="1531044"/>
            <a:ext cx="7900264" cy="4711234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Основные направления воспитательной деятельности:</a:t>
            </a:r>
          </a:p>
          <a:p>
            <a:pPr>
              <a:buBlip>
                <a:blip r:embed="rId2"/>
              </a:buBlip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Интеллектуальная деятельность</a:t>
            </a:r>
          </a:p>
          <a:p>
            <a:pPr>
              <a:buBlip>
                <a:blip r:embed="rId2"/>
              </a:buBlip>
            </a:pPr>
            <a:r>
              <a:rPr lang="ru-RU" b="1" dirty="0"/>
              <a:t>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Спортивно-оздоровительная деятельность</a:t>
            </a:r>
          </a:p>
          <a:p>
            <a:pPr lvl="0">
              <a:buBlip>
                <a:blip r:embed="rId2"/>
              </a:buBlip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Ценностно-ориентированная деятельность</a:t>
            </a:r>
            <a:endParaRPr lang="ru-RU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ru-RU" b="1" dirty="0"/>
              <a:t>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Проектно-творческая  деятельность</a:t>
            </a:r>
            <a:endParaRPr lang="ru-RU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Blip>
                <a:blip r:embed="rId2"/>
              </a:buBlip>
            </a:pPr>
            <a:r>
              <a:rPr lang="ru-RU" b="1" dirty="0"/>
              <a:t>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Коммуникативная деятельность </a:t>
            </a:r>
          </a:p>
          <a:p>
            <a:pPr>
              <a:buNone/>
            </a:pPr>
            <a:endParaRPr lang="ru-RU" b="1" dirty="0"/>
          </a:p>
        </p:txBody>
      </p:sp>
      <p:pic>
        <p:nvPicPr>
          <p:cNvPr id="6" name="Picture 3" descr="Предметно-развивающая среда в детском са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60320" y="4824688"/>
            <a:ext cx="3426162" cy="203331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9639"/>
            <a:ext cx="9144000" cy="13377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воспитательной системы образовательного учреждения и ее описание</a:t>
            </a:r>
            <a:b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337" y="1587475"/>
            <a:ext cx="7175988" cy="4878640"/>
          </a:xfrm>
        </p:spPr>
      </p:pic>
    </p:spTree>
  </p:cSld>
  <p:clrMapOvr>
    <a:masterClrMapping/>
  </p:clrMapOvr>
  <p:transition>
    <p:cover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9820"/>
            <a:ext cx="9144000" cy="133773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Гражданско-патриотическое воспитание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5263" y="1149531"/>
            <a:ext cx="87661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		Гражданско-патриотическое воспитание направленно на привитие учащимся любви к Родине ,приобщать их к социальным ценностям – патриотизму, гражданственности, исторической памяти, долгу.</a:t>
            </a:r>
            <a:endParaRPr lang="ru-RU" dirty="0">
              <a:solidFill>
                <a:srgbClr val="FF5050"/>
              </a:solidFill>
            </a:endParaRPr>
          </a:p>
        </p:txBody>
      </p:sp>
      <p:pic>
        <p:nvPicPr>
          <p:cNvPr id="7" name="Рисунок 6" descr="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077" y="3383280"/>
            <a:ext cx="3487783" cy="2325189"/>
          </a:xfrm>
          <a:prstGeom prst="rect">
            <a:avLst/>
          </a:prstGeom>
        </p:spPr>
      </p:pic>
      <p:pic>
        <p:nvPicPr>
          <p:cNvPr id="8" name="Рисунок 7" descr="3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8833" y="3315787"/>
            <a:ext cx="3487783" cy="2325189"/>
          </a:xfrm>
          <a:prstGeom prst="rect">
            <a:avLst/>
          </a:prstGeom>
        </p:spPr>
      </p:pic>
      <p:pic>
        <p:nvPicPr>
          <p:cNvPr id="6" name="Рисунок 5" descr="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959" y="4560234"/>
            <a:ext cx="2826127" cy="2114884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" y="679268"/>
            <a:ext cx="8765177" cy="5419317"/>
          </a:xfrm>
        </p:spPr>
        <p:txBody>
          <a:bodyPr/>
          <a:lstStyle/>
          <a:p>
            <a:pPr algn="just">
              <a:buNone/>
            </a:pPr>
            <a:r>
              <a:rPr lang="ru-RU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		Духовно-нравственное воспитание представляет собой процесс последовательного расширения и укрепления ценностно-смысловой сферы личности, формирования способности обучающегося сознательно выстраивать отношение к себе, другим людям, обществу, государству, миру в целом на основе общепринятых моральных норм и нравственных идеалов</a:t>
            </a:r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09007"/>
            <a:ext cx="9144000" cy="133773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10541" cmpd="sng">
                  <a:solidFill>
                    <a:srgbClr val="FF6600"/>
                  </a:solidFill>
                  <a:prstDash val="solid"/>
                </a:ln>
                <a:solidFill>
                  <a:srgbClr val="FF9933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Духовно-нравственное воспитание</a:t>
            </a:r>
          </a:p>
        </p:txBody>
      </p:sp>
      <p:pic>
        <p:nvPicPr>
          <p:cNvPr id="6" name="Рисунок 5" descr="16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0353" y="3595728"/>
            <a:ext cx="2664823" cy="1820908"/>
          </a:xfrm>
          <a:prstGeom prst="rect">
            <a:avLst/>
          </a:prstGeom>
        </p:spPr>
      </p:pic>
      <p:pic>
        <p:nvPicPr>
          <p:cNvPr id="8" name="Рисунок 7" descr="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131" y="3944982"/>
            <a:ext cx="3209664" cy="2138940"/>
          </a:xfrm>
          <a:prstGeom prst="rect">
            <a:avLst/>
          </a:prstGeom>
        </p:spPr>
      </p:pic>
      <p:pic>
        <p:nvPicPr>
          <p:cNvPr id="7" name="Рисунок 6" descr="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9774" y="4558936"/>
            <a:ext cx="3174277" cy="2116185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95946"/>
            <a:ext cx="9144000" cy="1337732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dirty="0">
                <a:ln>
                  <a:solidFill>
                    <a:srgbClr val="006600"/>
                  </a:solidFill>
                </a:ln>
                <a:solidFill>
                  <a:srgbClr val="0099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Формирование здорового образа жизни</a:t>
            </a:r>
            <a:r>
              <a:rPr lang="ru-RU" b="1" dirty="0">
                <a:ln>
                  <a:solidFill>
                    <a:srgbClr val="008000"/>
                  </a:solidFill>
                </a:ln>
                <a:solidFill>
                  <a:srgbClr val="0099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b="1" dirty="0">
                <a:ln>
                  <a:solidFill>
                    <a:srgbClr val="008000"/>
                  </a:solidFill>
                </a:ln>
                <a:solidFill>
                  <a:srgbClr val="0099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b="1" dirty="0">
              <a:ln>
                <a:solidFill>
                  <a:srgbClr val="008000"/>
                </a:solidFill>
              </a:ln>
              <a:solidFill>
                <a:srgbClr val="009900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9818" y="1060776"/>
            <a:ext cx="879130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Работа по данному направлению направлена на создание и поддержание условий для физического развития учащихся, охраны и укрепления их здоровья, формирование ценностей ЗОЖ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 descr="4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98155" y="2939141"/>
            <a:ext cx="2752624" cy="1847882"/>
          </a:xfrm>
          <a:prstGeom prst="rect">
            <a:avLst/>
          </a:prstGeom>
        </p:spPr>
      </p:pic>
      <p:pic>
        <p:nvPicPr>
          <p:cNvPr id="7" name="Рисунок 6" descr="1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823" y="3213462"/>
            <a:ext cx="4075611" cy="2978331"/>
          </a:xfrm>
          <a:prstGeom prst="rect">
            <a:avLst/>
          </a:prstGeom>
        </p:spPr>
      </p:pic>
      <p:pic>
        <p:nvPicPr>
          <p:cNvPr id="9" name="Рисунок 8" descr="3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5951" y="4953367"/>
            <a:ext cx="2599509" cy="1721753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5131" y="1"/>
            <a:ext cx="8673737" cy="1337732"/>
          </a:xfrm>
        </p:spPr>
        <p:txBody>
          <a:bodyPr>
            <a:norm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Профилактика ДДТТ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09006" y="616642"/>
            <a:ext cx="87129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ru-RU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Работа по профилактике ДДТТ направлена на сохранение жизни и здоровья детей, создание условий для обучения детей правилам дорожного движения, что, в свою очередь, будет способствовать снижению уровня детского дорожно-транспортного травматизма</a:t>
            </a:r>
          </a:p>
        </p:txBody>
      </p:sp>
      <p:pic>
        <p:nvPicPr>
          <p:cNvPr id="7" name="Рисунок 6" descr="17349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572" y="4755061"/>
            <a:ext cx="2794000" cy="1841500"/>
          </a:xfrm>
          <a:prstGeom prst="rect">
            <a:avLst/>
          </a:prstGeom>
        </p:spPr>
      </p:pic>
      <p:pic>
        <p:nvPicPr>
          <p:cNvPr id="8" name="Рисунок 7" descr="180039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407" y="2660059"/>
            <a:ext cx="2900878" cy="1911942"/>
          </a:xfrm>
          <a:prstGeom prst="rect">
            <a:avLst/>
          </a:prstGeom>
        </p:spPr>
      </p:pic>
      <p:pic>
        <p:nvPicPr>
          <p:cNvPr id="9" name="Рисунок 8" descr="182347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795" y="3273434"/>
            <a:ext cx="3952188" cy="2604851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50" y="0"/>
            <a:ext cx="8464730" cy="5969725"/>
          </a:xfrm>
        </p:spPr>
        <p:txBody>
          <a:bodyPr>
            <a:normAutofit fontScale="90000"/>
          </a:bodyPr>
          <a:lstStyle/>
          <a:p>
            <a:pPr lvl="0" algn="just" fontAlgn="base"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Воспитательная система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это целостный социальный организм, функционирующий при условии взаимодействия основных компонентов воспитания (субъекты, цели, содержание и способы деятельности, отношения) и обладающий такими интегративными характеристиками, как образ жизни коллектива, его психологический климат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>
    <p:cover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65316"/>
            <a:ext cx="9144000" cy="1337732"/>
          </a:xfrm>
        </p:spPr>
        <p:txBody>
          <a:bodyPr>
            <a:noAutofit/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Трудовая и </a:t>
            </a:r>
            <a:r>
              <a:rPr lang="ru-RU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профориентационная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деятельность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387351"/>
            <a:ext cx="8974183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>
                <a:ln>
                  <a:solidFill>
                    <a:srgbClr val="CC99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Формирование у школьников сознательного отношения к труду, профессиональное самоопределение в условиях свободы выбора сферы деятельности в соответствии со своими возможностями, способностями и с учетом требований рынка труда</a:t>
            </a:r>
          </a:p>
        </p:txBody>
      </p:sp>
      <p:pic>
        <p:nvPicPr>
          <p:cNvPr id="7" name="Рисунок 6" descr="18066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129" y="3899223"/>
            <a:ext cx="3795499" cy="2501578"/>
          </a:xfrm>
          <a:prstGeom prst="rect">
            <a:avLst/>
          </a:prstGeom>
        </p:spPr>
      </p:pic>
      <p:pic>
        <p:nvPicPr>
          <p:cNvPr id="9" name="Рисунок 8" descr="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8010" y="3788231"/>
            <a:ext cx="4173581" cy="2782388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43694"/>
            <a:ext cx="9144000" cy="1337732"/>
          </a:xfrm>
        </p:spPr>
        <p:txBody>
          <a:bodyPr>
            <a:norm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Экологическое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b="1" cap="all" dirty="0">
                <a:ln w="9000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воспитание</a:t>
            </a:r>
            <a:br>
              <a:rPr lang="ru-RU" b="1" cap="all" dirty="0">
                <a:ln w="9000" cmpd="sng">
                  <a:solidFill>
                    <a:srgbClr val="008000"/>
                  </a:solidFill>
                  <a:prstDash val="solid"/>
                </a:ln>
                <a:solidFill>
                  <a:srgbClr val="008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b="1" cap="all" dirty="0">
              <a:ln w="9000" cmpd="sng">
                <a:solidFill>
                  <a:srgbClr val="008000"/>
                </a:solidFill>
                <a:prstDash val="solid"/>
              </a:ln>
              <a:solidFill>
                <a:srgbClr val="008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969335"/>
            <a:ext cx="896111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		Экологическое </a:t>
            </a:r>
            <a:r>
              <a:rPr lang="ru-RU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воспитание направленно на формирование экологической культуры школьников, приобщение обучающихся к природоохранной деятельности, создание условий для формирования технологий взаимодействия с окружающим миром</a:t>
            </a:r>
          </a:p>
        </p:txBody>
      </p:sp>
      <p:pic>
        <p:nvPicPr>
          <p:cNvPr id="7" name="Рисунок 6" descr="17966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163" y="3461839"/>
            <a:ext cx="3527595" cy="2325006"/>
          </a:xfrm>
          <a:prstGeom prst="rect">
            <a:avLst/>
          </a:prstGeom>
        </p:spPr>
      </p:pic>
      <p:pic>
        <p:nvPicPr>
          <p:cNvPr id="8" name="Рисунок 7" descr="8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2" y="3268461"/>
            <a:ext cx="4173581" cy="2750769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975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Критерии и показатели оценки эффективности воспитательной системы образовательного учреждения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40845" y="1628800"/>
          <a:ext cx="6572296" cy="4800600"/>
        </p:xfrm>
        <a:graphic>
          <a:graphicData uri="http://schemas.openxmlformats.org/drawingml/2006/table">
            <a:tbl>
              <a:tblPr/>
              <a:tblGrid>
                <a:gridCol w="3666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04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751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71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Критерии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80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6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Подготовленность педагогического состава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прохождение курсов повышения квалификации; 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уровень использования и разработки инноваций в области воспитания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доля педагогических работников, имеющих высшую квалификационную категорию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4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80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Удовлетворенность учащихся жизнедеятельностью школы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комфортность ребенка в школе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эмоционально-психологическое положение ученика в школе (классе)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32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80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Сформированность общешкольного коллектива</a:t>
                      </a:r>
                      <a:endParaRPr lang="ru-RU" sz="180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развитость самоуправления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сформированность</a:t>
                      </a: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совместной деятельности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уровень воспитанности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ver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93424" y="1458983"/>
          <a:ext cx="6643733" cy="5074920"/>
        </p:xfrm>
        <a:graphic>
          <a:graphicData uri="http://schemas.openxmlformats.org/drawingml/2006/table">
            <a:tbl>
              <a:tblPr/>
              <a:tblGrid>
                <a:gridCol w="3706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579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15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89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Критерии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80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14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Сформированность</a:t>
                      </a: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физического потенциала школьника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уровень сформированности привычек и традиций здорового образа жизни в коллективе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состояние здоровья обучающихся;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развитость физических качеств личности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14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Развитость творческой активности ребенка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8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сформированность</a:t>
                      </a: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коммуникативной культуры учащихся;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участие в общешкольных и районных мероприятиях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профессиональная ориентация учащихся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71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80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 профилактической работы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отсутствие новых правонарушений  и нарушителей ПДД;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низкий процент обучающихся с вредными привычками 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33773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Критерии и показатели оценки эффективности воспитательной системы образовательного учреждения</a:t>
            </a:r>
          </a:p>
        </p:txBody>
      </p:sp>
    </p:spTree>
  </p:cSld>
  <p:clrMapOvr>
    <a:masterClrMapping/>
  </p:clrMapOvr>
  <p:transition>
    <p:cover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Заключение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823" y="1126091"/>
            <a:ext cx="8386354" cy="471123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	Воспитательная система является неотъемлемой часть образования. С ее помощью воспитатели обучают и воспитывают, дают правильные наставления и передают свой опыт воспитанникам.</a:t>
            </a:r>
            <a:endParaRPr lang="ru-RU" sz="3200" dirty="0"/>
          </a:p>
        </p:txBody>
      </p:sp>
      <p:pic>
        <p:nvPicPr>
          <p:cNvPr id="4" name="Picture 2" descr="Смотреть картинки - Смотреть карт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1800" y="3364501"/>
            <a:ext cx="3262296" cy="3317589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5" y="509454"/>
            <a:ext cx="8974182" cy="103728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 воспитательной системы</a:t>
            </a:r>
            <a:br>
              <a:rPr lang="ru-RU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2069" y="1815737"/>
            <a:ext cx="8608422" cy="43612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 воспитательной  системы: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создание условий для формирования  у учащихся качеств гармонично развитой, творческой, нравственно и физически здоровой личности, способной на сознательный выбор жизненной позиции.</a:t>
            </a:r>
          </a:p>
          <a:p>
            <a:pPr algn="just"/>
            <a:endParaRPr lang="ru-RU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5" y="509454"/>
            <a:ext cx="8974182" cy="103728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 воспитательной системы</a:t>
            </a:r>
            <a:br>
              <a:rPr lang="ru-RU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8331" y="1426540"/>
            <a:ext cx="7900264" cy="471123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воспитательной системы: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 у  обучающихся  гражданственности, патриотизма, высоких духовных принципов и ценностей;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  и  развитие   потребности  к   здоровому   образу   жизни;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выявление   и   развитие   природных  задатков   и  творческого   потенциала каждого ребенка и т.д.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1" y="-1254047"/>
            <a:ext cx="8530045" cy="634854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Воспитательная система школы создается усилиями всех участников педагогического процесса: учителями, детьми, родителями и др. Воспитательная система школы не статичное, а динамичное явление.</a:t>
            </a:r>
            <a:endParaRPr lang="ru-RU" sz="3200" dirty="0"/>
          </a:p>
        </p:txBody>
      </p:sp>
      <p:pic>
        <p:nvPicPr>
          <p:cNvPr id="4" name="Picture 3" descr="Учитель Татьяна Писаревская Декабрь 2009"/>
          <p:cNvPicPr>
            <a:picLocks noChangeAspect="1" noChangeArrowheads="1"/>
          </p:cNvPicPr>
          <p:nvPr/>
        </p:nvPicPr>
        <p:blipFill>
          <a:blip r:embed="rId2"/>
          <a:srcRect t="15043" r="-1005" b="18337"/>
          <a:stretch>
            <a:fillRect/>
          </a:stretch>
        </p:blipFill>
        <p:spPr bwMode="auto">
          <a:xfrm>
            <a:off x="2408874" y="3844565"/>
            <a:ext cx="3682514" cy="242889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150" y="159443"/>
            <a:ext cx="7900264" cy="4711234"/>
          </a:xfrm>
        </p:spPr>
        <p:txBody>
          <a:bodyPr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Интеграция проявляется в сплочении коллектива, в стандартизации ситуаций, установлении устойчивых межличностных отношений, создании и преобразовании материальных элементов системы.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Дезинтеграция проявляется в нарушении стабильности, нарастании индивидуальных и групповых различий, проявлении ситуаций, не соответствующих принятым нормам и ценностям, разрушении материальных элементов системы.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 descr="Участники воспитательной системы класса - Фото 17451/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7847" y="4578131"/>
            <a:ext cx="4238634" cy="185046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" y="169817"/>
            <a:ext cx="8595360" cy="600714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Управление воспитательной системой это: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«искусство ставить цель, чётко определять пути её достижения, организация дела,  контроль и оценка результатов».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		К основным функциям относятся: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диагностика воспитательного процесса и деятельности его участников;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совместной развивающей, творческой деятельности участников учебно-воспитательного процесса;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сотрудничества школы, семьи и общественности;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отношений между взрослыми и детьми</a:t>
            </a:r>
          </a:p>
          <a:p>
            <a:pPr>
              <a:buNone/>
            </a:pPr>
            <a:endParaRPr lang="ru-RU" sz="3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509" y="263946"/>
            <a:ext cx="8543107" cy="4711234"/>
          </a:xfrm>
        </p:spPr>
        <p:txBody>
          <a:bodyPr>
            <a:normAutofit/>
          </a:bodyPr>
          <a:lstStyle/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Содержание воспитательной системы включает два аспекта:   </a:t>
            </a:r>
          </a:p>
          <a:p>
            <a:pPr marL="457200" lvl="1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совокупность научных знаний, представлений, ценностных ориентиров и др. компонентов, входящих в содержание воспитания; </a:t>
            </a:r>
          </a:p>
          <a:p>
            <a:pPr marL="457200" lvl="1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различная деятельность по усвоению содержание воспитания, приобретению опыта, развитию личности.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Количественная оценка - Картинка 17451/53"/>
          <p:cNvPicPr>
            <a:picLocks noChangeAspect="1" noChangeArrowheads="1"/>
          </p:cNvPicPr>
          <p:nvPr/>
        </p:nvPicPr>
        <p:blipFill>
          <a:blip r:embed="rId2"/>
          <a:srcRect l="64454" t="67778" r="7951"/>
          <a:stretch>
            <a:fillRect/>
          </a:stretch>
        </p:blipFill>
        <p:spPr bwMode="auto">
          <a:xfrm flipH="1">
            <a:off x="2383177" y="4325444"/>
            <a:ext cx="2038964" cy="233661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воспитания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формирование всестороннего, гармонически развитого человека;</a:t>
            </a:r>
          </a:p>
          <a:p>
            <a:r>
              <a:rPr lang="ru-RU" dirty="0"/>
              <a:t>• развитие духовности;</a:t>
            </a:r>
          </a:p>
          <a:p>
            <a:r>
              <a:rPr lang="ru-RU" dirty="0"/>
              <a:t>• воспитание его нравственных качеств на основе общечеловеческих ценностей;</a:t>
            </a:r>
          </a:p>
          <a:p>
            <a:r>
              <a:rPr lang="ru-RU" dirty="0"/>
              <a:t>• приобщение школьников к ценностям в области науки, культуры, искусства;</a:t>
            </a:r>
          </a:p>
          <a:p>
            <a:r>
              <a:rPr lang="ru-RU" dirty="0"/>
              <a:t>• воспитание жизненной позиции, соответствующей демократическим преобразованиям общества, правам и обязанностям личности;</a:t>
            </a:r>
          </a:p>
          <a:p>
            <a:r>
              <a:rPr lang="ru-RU" dirty="0"/>
              <a:t>• развитие склонностей, способностей и интересов школьников с учетом их возможностей и желаний, а также социальных требований;</a:t>
            </a:r>
          </a:p>
          <a:p>
            <a:r>
              <a:rPr lang="ru-RU" dirty="0"/>
              <a:t>• организацию личностной и социально ценной многообразной деятельности;</a:t>
            </a:r>
          </a:p>
          <a:p>
            <a:r>
              <a:rPr lang="ru-RU" dirty="0"/>
              <a:t>• развитие социальной функции личности – 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1287955"/>
      </p:ext>
    </p:extLst>
  </p:cSld>
  <p:clrMapOvr>
    <a:masterClrMapping/>
  </p:clrMapOvr>
  <p:transition>
    <p:cover dir="r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698</TotalTime>
  <Words>444</Words>
  <Application>Microsoft Office PowerPoint</Application>
  <PresentationFormat>Экран (4:3)</PresentationFormat>
  <Paragraphs>98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Воспитательная система школы</vt:lpstr>
      <vt:lpstr> Воспитательная система - это целостный социальный организм, функционирующий при условии взаимодействия основных компонентов воспитания (субъекты, цели, содержание и способы деятельности, отношения) и обладающий такими интегративными характеристиками, как образ жизни коллектива, его психологический климат  </vt:lpstr>
      <vt:lpstr>Цели и задачи воспитательной системы </vt:lpstr>
      <vt:lpstr>Цели и задачи воспитательной системы </vt:lpstr>
      <vt:lpstr> Воспитательная система школы создается усилиями всех участников педагогического процесса: учителями, детьми, родителями и др. Воспитательная система школы не статичное, а динамичное явление.</vt:lpstr>
      <vt:lpstr>Презентация PowerPoint</vt:lpstr>
      <vt:lpstr>Презентация PowerPoint</vt:lpstr>
      <vt:lpstr>Презентация PowerPoint</vt:lpstr>
      <vt:lpstr>Структура воспитания</vt:lpstr>
      <vt:lpstr>Основные принципы и подходы к организации воспитательного процесса</vt:lpstr>
      <vt:lpstr>Структура воспитательной системы образовательного учреждения и ее описание </vt:lpstr>
      <vt:lpstr>Презентация PowerPoint</vt:lpstr>
      <vt:lpstr>Презентация PowerPoint</vt:lpstr>
      <vt:lpstr>Структура воспитательной системы образовательного учреждения и ее описание </vt:lpstr>
      <vt:lpstr>Структура воспитательной системы образовательного учреждения и ее описание </vt:lpstr>
      <vt:lpstr>Гражданско-патриотическое воспитание </vt:lpstr>
      <vt:lpstr>Духовно-нравственное воспитание</vt:lpstr>
      <vt:lpstr>Формирование здорового образа жизни </vt:lpstr>
      <vt:lpstr>Профилактика ДДТТ </vt:lpstr>
      <vt:lpstr> Трудовая и профориентационная деятельность </vt:lpstr>
      <vt:lpstr>Экологическое воспитание </vt:lpstr>
      <vt:lpstr> Критерии и показатели оценки эффективности воспитательной системы образовательного учреждения</vt:lpstr>
      <vt:lpstr> Критерии и показатели оценки эффективности воспитательной системы образовательного учреждения</vt:lpstr>
      <vt:lpstr>Заключение 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ЛАУРА</cp:lastModifiedBy>
  <cp:revision>103</cp:revision>
  <dcterms:created xsi:type="dcterms:W3CDTF">2016-11-18T14:12:19Z</dcterms:created>
  <dcterms:modified xsi:type="dcterms:W3CDTF">2024-01-30T12:00:38Z</dcterms:modified>
</cp:coreProperties>
</file>