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2004" y="-120014"/>
            <a:ext cx="6969125" cy="1795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7" y="6400799"/>
            <a:ext cx="9141460" cy="457200"/>
          </a:xfrm>
          <a:custGeom>
            <a:avLst/>
            <a:gdLst/>
            <a:ahLst/>
            <a:cxnLst/>
            <a:rect l="l" t="t" r="r" b="b"/>
            <a:pathLst>
              <a:path w="9141460" h="457200">
                <a:moveTo>
                  <a:pt x="9140952" y="0"/>
                </a:moveTo>
                <a:lnTo>
                  <a:pt x="0" y="0"/>
                </a:lnTo>
                <a:lnTo>
                  <a:pt x="0" y="457199"/>
                </a:lnTo>
                <a:lnTo>
                  <a:pt x="9140952" y="457199"/>
                </a:lnTo>
                <a:lnTo>
                  <a:pt x="9140952" y="0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3744"/>
            <a:ext cx="9141460" cy="64135"/>
          </a:xfrm>
          <a:custGeom>
            <a:avLst/>
            <a:gdLst/>
            <a:ahLst/>
            <a:cxnLst/>
            <a:rect l="l" t="t" r="r" b="b"/>
            <a:pathLst>
              <a:path w="9141460" h="64135">
                <a:moveTo>
                  <a:pt x="9140952" y="0"/>
                </a:moveTo>
                <a:lnTo>
                  <a:pt x="0" y="0"/>
                </a:lnTo>
                <a:lnTo>
                  <a:pt x="0" y="64007"/>
                </a:lnTo>
                <a:lnTo>
                  <a:pt x="9140952" y="64007"/>
                </a:lnTo>
                <a:lnTo>
                  <a:pt x="9140952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05255" y="4343400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4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9144000" cy="457200"/>
          </a:xfrm>
          <a:custGeom>
            <a:avLst/>
            <a:gdLst/>
            <a:ahLst/>
            <a:cxnLst/>
            <a:rect l="l" t="t" r="r" b="b"/>
            <a:pathLst>
              <a:path w="9144000" h="457200">
                <a:moveTo>
                  <a:pt x="9144000" y="0"/>
                </a:moveTo>
                <a:lnTo>
                  <a:pt x="0" y="0"/>
                </a:lnTo>
                <a:lnTo>
                  <a:pt x="0" y="457199"/>
                </a:lnTo>
                <a:lnTo>
                  <a:pt x="9144000" y="457199"/>
                </a:lnTo>
                <a:lnTo>
                  <a:pt x="9144000" y="0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3744"/>
            <a:ext cx="9144000" cy="67310"/>
          </a:xfrm>
          <a:custGeom>
            <a:avLst/>
            <a:gdLst/>
            <a:ahLst/>
            <a:cxnLst/>
            <a:rect l="l" t="t" r="r" b="b"/>
            <a:pathLst>
              <a:path w="9144000" h="67310">
                <a:moveTo>
                  <a:pt x="9144000" y="0"/>
                </a:moveTo>
                <a:lnTo>
                  <a:pt x="0" y="0"/>
                </a:lnTo>
                <a:lnTo>
                  <a:pt x="0" y="67055"/>
                </a:lnTo>
                <a:lnTo>
                  <a:pt x="9144000" y="67055"/>
                </a:lnTo>
                <a:lnTo>
                  <a:pt x="9144000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94588" y="1737360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19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2004" y="292353"/>
            <a:ext cx="7339990" cy="137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259" y="1825878"/>
            <a:ext cx="7566659" cy="3848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54637/1ad1a834f2604827f926f8d5cce7251c500a26cd/#dst100014" TargetMode="External"/><Relationship Id="rId2" Type="http://schemas.openxmlformats.org/officeDocument/2006/relationships/hyperlink" Target="http://www.consultant.ru/document/cons_doc_LAW_142304/60155a7cda7d457ed7e590eb9403497dccabf549/#dst10015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nsultant.ru/document/cons_doc_LAW_278297/1c5ea00bc85e2d7bcbe02e6313edb0fb115edc1a/#dst100011" TargetMode="External"/><Relationship Id="rId4" Type="http://schemas.openxmlformats.org/officeDocument/2006/relationships/hyperlink" Target="http://www.consultant.ru/document/cons_doc_LAW_282154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40174/499cc91fbe852d6839d4de3b173bb4953a33419c/#dst10025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40174/6b08530edad66747252fe4b34361d250e7af65ac/#dst10051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profstandart.rosmintrud.ru/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48576/b72edc4bc6eb3ae995f942f7e3b78b6446bd0c0a/#dst10105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48576/b72edc4bc6eb3ae995f942f7e3b78b6446bd0c0a/#dst10106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87205/#dst10001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48576/b72edc4bc6eb3ae995f942f7e3b78b6446bd0c0a/#dst10108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607821"/>
            <a:ext cx="6378575" cy="364744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 marR="5080">
              <a:lnSpc>
                <a:spcPct val="85000"/>
              </a:lnSpc>
              <a:spcBef>
                <a:spcPts val="1070"/>
              </a:spcBef>
            </a:pPr>
            <a:r>
              <a:rPr sz="5400" spc="-65" dirty="0">
                <a:solidFill>
                  <a:srgbClr val="252525"/>
                </a:solidFill>
                <a:latin typeface="Calibri Light"/>
                <a:cs typeface="Calibri Light"/>
              </a:rPr>
              <a:t>Нормативно-</a:t>
            </a:r>
            <a:r>
              <a:rPr sz="5400" spc="-40" dirty="0">
                <a:solidFill>
                  <a:srgbClr val="252525"/>
                </a:solidFill>
                <a:latin typeface="Calibri Light"/>
                <a:cs typeface="Calibri Light"/>
              </a:rPr>
              <a:t>правовая </a:t>
            </a:r>
            <a:r>
              <a:rPr sz="5400" dirty="0">
                <a:solidFill>
                  <a:srgbClr val="252525"/>
                </a:solidFill>
                <a:latin typeface="Calibri Light"/>
                <a:cs typeface="Calibri Light"/>
              </a:rPr>
              <a:t>база</a:t>
            </a:r>
            <a:r>
              <a:rPr sz="5400" spc="-300" dirty="0">
                <a:solidFill>
                  <a:srgbClr val="252525"/>
                </a:solidFill>
                <a:latin typeface="Calibri Light"/>
                <a:cs typeface="Calibri Light"/>
              </a:rPr>
              <a:t> </a:t>
            </a:r>
            <a:r>
              <a:rPr sz="5400" spc="-10" dirty="0">
                <a:solidFill>
                  <a:srgbClr val="252525"/>
                </a:solidFill>
                <a:latin typeface="Calibri Light"/>
                <a:cs typeface="Calibri Light"/>
              </a:rPr>
              <a:t>тьюторского </a:t>
            </a:r>
            <a:r>
              <a:rPr sz="5400" spc="-50" dirty="0">
                <a:solidFill>
                  <a:srgbClr val="252525"/>
                </a:solidFill>
                <a:latin typeface="Calibri Light"/>
                <a:cs typeface="Calibri Light"/>
              </a:rPr>
              <a:t>сопровождения</a:t>
            </a:r>
            <a:r>
              <a:rPr sz="5400" spc="-215" dirty="0">
                <a:solidFill>
                  <a:srgbClr val="252525"/>
                </a:solidFill>
                <a:latin typeface="Calibri Light"/>
                <a:cs typeface="Calibri Light"/>
              </a:rPr>
              <a:t> </a:t>
            </a:r>
            <a:r>
              <a:rPr sz="5400" spc="-50" dirty="0">
                <a:solidFill>
                  <a:srgbClr val="252525"/>
                </a:solidFill>
                <a:latin typeface="Calibri Light"/>
                <a:cs typeface="Calibri Light"/>
              </a:rPr>
              <a:t>в </a:t>
            </a:r>
            <a:r>
              <a:rPr sz="5400" spc="-10" dirty="0">
                <a:solidFill>
                  <a:srgbClr val="252525"/>
                </a:solidFill>
                <a:latin typeface="Calibri Light"/>
                <a:cs typeface="Calibri Light"/>
              </a:rPr>
              <a:t>дошкольном образовании</a:t>
            </a:r>
            <a:endParaRPr sz="54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339597"/>
            <a:ext cx="421894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30" dirty="0"/>
              <a:t> </a:t>
            </a:r>
            <a:r>
              <a:rPr sz="3200" spc="-55" dirty="0"/>
              <a:t>образовании</a:t>
            </a:r>
            <a:r>
              <a:rPr sz="3200" spc="-130" dirty="0"/>
              <a:t> </a:t>
            </a:r>
            <a:r>
              <a:rPr sz="3200" spc="-50" dirty="0"/>
              <a:t>в Российской</a:t>
            </a:r>
            <a:r>
              <a:rPr sz="3200" spc="-110" dirty="0"/>
              <a:t> </a:t>
            </a:r>
            <a:r>
              <a:rPr sz="3200" spc="-45" dirty="0"/>
              <a:t>Федерации»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02004" y="1848738"/>
            <a:ext cx="7331075" cy="396684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80010">
              <a:lnSpc>
                <a:spcPct val="90000"/>
              </a:lnSpc>
              <a:spcBef>
                <a:spcPts val="250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образование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единый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целенаправленный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процесс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воспитания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обучения,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являющийся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общественно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значимым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благом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осуществляемый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интересах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человека, семьи,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общества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государства,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также совокупность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приобретаемых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знаний,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умений,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навыков,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ценностных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установок,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опыта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компетенции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определенных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объема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сложности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целях интеллектуального,</a:t>
            </a:r>
            <a:r>
              <a:rPr sz="13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духовно-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нравственного, творческого,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физического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и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(или)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профессионального</a:t>
            </a:r>
            <a:r>
              <a:rPr sz="13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развития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человека,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удовлетворения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его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3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потребностей</a:t>
            </a:r>
            <a:r>
              <a:rPr sz="13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интересов;</a:t>
            </a:r>
            <a:endParaRPr sz="1300">
              <a:latin typeface="Calibri"/>
              <a:cs typeface="Calibri"/>
            </a:endParaRPr>
          </a:p>
          <a:p>
            <a:pPr marL="12700" algn="just">
              <a:lnSpc>
                <a:spcPts val="1480"/>
              </a:lnSpc>
              <a:spcBef>
                <a:spcPts val="1250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воспитание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направленная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развитие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личности,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создание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условий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endParaRPr sz="1300">
              <a:latin typeface="Calibri"/>
              <a:cs typeface="Calibri"/>
            </a:endParaRPr>
          </a:p>
          <a:p>
            <a:pPr marL="12700" marR="88265" algn="just">
              <a:lnSpc>
                <a:spcPts val="1400"/>
              </a:lnSpc>
              <a:spcBef>
                <a:spcPts val="100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самоопределения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и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социализации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обучающегося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 основе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социокультурных,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духовно-нравственных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ценностей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принятых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обществе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правил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норм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поведения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интересах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человека,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семьи,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общества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государства;</a:t>
            </a:r>
            <a:endParaRPr sz="1300">
              <a:latin typeface="Calibri"/>
              <a:cs typeface="Calibri"/>
            </a:endParaRPr>
          </a:p>
          <a:p>
            <a:pPr marL="12700" marR="502920">
              <a:lnSpc>
                <a:spcPts val="1400"/>
              </a:lnSpc>
              <a:spcBef>
                <a:spcPts val="1420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обучение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целенаправленный</a:t>
            </a:r>
            <a:r>
              <a:rPr sz="13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процесс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овладению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знаниями,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умениями,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навыками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компетенцией,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приобретению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опыта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развитию</a:t>
            </a:r>
            <a:endParaRPr sz="1300">
              <a:latin typeface="Calibri"/>
              <a:cs typeface="Calibri"/>
            </a:endParaRPr>
          </a:p>
          <a:p>
            <a:pPr marL="12700" marR="250825">
              <a:lnSpc>
                <a:spcPts val="1400"/>
              </a:lnSpc>
              <a:spcBef>
                <a:spcPts val="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способностей,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приобретению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опыта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применения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знаний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повседневной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жизни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формированию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у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мотивации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получения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течение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всей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жизни;</a:t>
            </a:r>
            <a:endParaRPr sz="1300">
              <a:latin typeface="Calibri"/>
              <a:cs typeface="Calibri"/>
            </a:endParaRPr>
          </a:p>
          <a:p>
            <a:pPr marL="12700" marR="240029">
              <a:lnSpc>
                <a:spcPts val="1400"/>
              </a:lnSpc>
              <a:spcBef>
                <a:spcPts val="1400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образовательная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программа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комплекс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основных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характеристик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(объем,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содержание, планируемые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результаты),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организационно-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13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условий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случаях,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предусмотренных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настоящим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законом,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форм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аттестации,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который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представлен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виде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учебного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плана,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1400"/>
              </a:lnSpc>
              <a:spcBef>
                <a:spcPts val="15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календарного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учебного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графика,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рабочих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учебных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предметов,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курсов,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дисциплин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(модулей),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иных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компонентов,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оценочных 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методических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материалов;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339597"/>
            <a:ext cx="421894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30" dirty="0"/>
              <a:t> </a:t>
            </a:r>
            <a:r>
              <a:rPr sz="3200" spc="-55" dirty="0"/>
              <a:t>образовании</a:t>
            </a:r>
            <a:r>
              <a:rPr sz="3200" spc="-130" dirty="0"/>
              <a:t> </a:t>
            </a:r>
            <a:r>
              <a:rPr sz="3200" spc="-50" dirty="0"/>
              <a:t>в Российской</a:t>
            </a:r>
            <a:r>
              <a:rPr sz="3200" spc="-110" dirty="0"/>
              <a:t> </a:t>
            </a:r>
            <a:r>
              <a:rPr sz="3200" spc="-45" dirty="0"/>
              <a:t>Федерации»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02004" y="1818258"/>
            <a:ext cx="7454265" cy="39262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обучающийся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физическое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лицо,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осваивающее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программу;</a:t>
            </a:r>
            <a:endParaRPr sz="1300">
              <a:latin typeface="Calibri"/>
              <a:cs typeface="Calibri"/>
            </a:endParaRPr>
          </a:p>
          <a:p>
            <a:pPr marL="12700" marR="261620">
              <a:lnSpc>
                <a:spcPct val="70000"/>
              </a:lnSpc>
              <a:spcBef>
                <a:spcPts val="140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обучающийся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ограниченными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возможностями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здоровья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физическое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лицо,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имеющее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недостатки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 в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физическом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(или)</a:t>
            </a:r>
            <a:r>
              <a:rPr sz="13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психологическом</a:t>
            </a:r>
            <a:r>
              <a:rPr sz="13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развитии,</a:t>
            </a:r>
            <a:r>
              <a:rPr sz="13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подтвержденные</a:t>
            </a:r>
            <a:r>
              <a:rPr sz="13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психолого-медико-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педагогической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комиссией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препятствующие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получению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без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создания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специальных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условий;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образовательная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</a:t>
            </a:r>
            <a:r>
              <a:rPr sz="13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 реализации</a:t>
            </a:r>
            <a:r>
              <a:rPr sz="13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программ;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325"/>
              </a:lnSpc>
              <a:spcBef>
                <a:spcPts val="925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педагогический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работник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физическое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лицо,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которое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состоит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трудовых,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служебных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отношениях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23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организацией,</a:t>
            </a:r>
            <a:r>
              <a:rPr sz="13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осуществляющей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выполняет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обязанности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обучению,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воспитанию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обучающихся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(или)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деятельности;</a:t>
            </a:r>
            <a:endParaRPr sz="1300">
              <a:latin typeface="Calibri"/>
              <a:cs typeface="Calibri"/>
            </a:endParaRPr>
          </a:p>
          <a:p>
            <a:pPr marL="12700" marR="329565">
              <a:lnSpc>
                <a:spcPct val="70100"/>
              </a:lnSpc>
              <a:spcBef>
                <a:spcPts val="1400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учебный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план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документ,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который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определяет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перечень,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трудоемкость,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последовательность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распределение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периодам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обучения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учебных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предметов,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курсов,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дисциплин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(модулей),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практики,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иных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видов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учебной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если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иное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установлено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настоящим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 законом,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формы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промежуточной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аттестации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обучающихся;</a:t>
            </a:r>
            <a:endParaRPr sz="1300">
              <a:latin typeface="Calibri"/>
              <a:cs typeface="Calibri"/>
            </a:endParaRPr>
          </a:p>
          <a:p>
            <a:pPr marL="12700" marR="326390">
              <a:lnSpc>
                <a:spcPct val="70000"/>
              </a:lnSpc>
              <a:spcBef>
                <a:spcPts val="1405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индивидуальный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учебный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план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учебный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план,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обеспечивающий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освоение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основе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индивидуализации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ее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содержания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особенностей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 потребностей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конкретного</a:t>
            </a:r>
            <a:r>
              <a:rPr sz="13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обучающегося;</a:t>
            </a:r>
            <a:endParaRPr sz="1300">
              <a:latin typeface="Calibri"/>
              <a:cs typeface="Calibri"/>
            </a:endParaRPr>
          </a:p>
          <a:p>
            <a:pPr marL="12700" marR="575310">
              <a:lnSpc>
                <a:spcPct val="70000"/>
              </a:lnSpc>
              <a:spcBef>
                <a:spcPts val="1395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средства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обучения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воспитания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приборы,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оборудование,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включая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спортивное оборудование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инвентарь,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инструменты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(в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том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числе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музыкальные),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учебно-наглядные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пособия,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компьютеры,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860"/>
              </a:lnSpc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информационно-телекоммуникационные</a:t>
            </a:r>
            <a:r>
              <a:rPr sz="1300" spc="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сети,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аппаратно-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программные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аудиовизуальные</a:t>
            </a:r>
            <a:r>
              <a:rPr sz="13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средства,</a:t>
            </a:r>
            <a:endParaRPr sz="1300">
              <a:latin typeface="Calibri"/>
              <a:cs typeface="Calibri"/>
            </a:endParaRPr>
          </a:p>
          <a:p>
            <a:pPr marL="12700" marR="54610">
              <a:lnSpc>
                <a:spcPct val="70000"/>
              </a:lnSpc>
              <a:spcBef>
                <a:spcPts val="234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печатные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электронные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образовательные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информационные</a:t>
            </a:r>
            <a:r>
              <a:rPr sz="13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ресурсы 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иные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материальные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объекты, необходимые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деятельности;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339597"/>
            <a:ext cx="421894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30" dirty="0"/>
              <a:t> </a:t>
            </a:r>
            <a:r>
              <a:rPr sz="3200" spc="-55" dirty="0"/>
              <a:t>образовании</a:t>
            </a:r>
            <a:r>
              <a:rPr sz="3200" spc="-130" dirty="0"/>
              <a:t> </a:t>
            </a:r>
            <a:r>
              <a:rPr sz="3200" spc="-50" dirty="0"/>
              <a:t>в Российской</a:t>
            </a:r>
            <a:r>
              <a:rPr sz="3200" spc="-110" dirty="0"/>
              <a:t> </a:t>
            </a:r>
            <a:r>
              <a:rPr sz="3200" spc="-45" dirty="0"/>
              <a:t>Федерации»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02004" y="1845691"/>
            <a:ext cx="7473315" cy="290131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5880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инклюзивное</a:t>
            </a:r>
            <a:r>
              <a:rPr sz="14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образование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обеспечение</a:t>
            </a:r>
            <a:r>
              <a:rPr sz="14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равного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доступа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к</a:t>
            </a:r>
            <a:r>
              <a:rPr sz="14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образованию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4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всех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разнообразия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особых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образовательных потребностей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индивидуальных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490"/>
              </a:lnSpc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возможностей;</a:t>
            </a:r>
            <a:endParaRPr sz="1400">
              <a:latin typeface="Calibri"/>
              <a:cs typeface="Calibri"/>
            </a:endParaRPr>
          </a:p>
          <a:p>
            <a:pPr marL="12700" marR="10160">
              <a:lnSpc>
                <a:spcPts val="1510"/>
              </a:lnSpc>
              <a:spcBef>
                <a:spcPts val="1430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адаптированная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образовательная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программа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образовательная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программа,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адаптированная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для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обучения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лиц с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ограниченными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возможностями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здоровья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учетом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особенностей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их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410"/>
              </a:lnSpc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психофизического</a:t>
            </a:r>
            <a:r>
              <a:rPr sz="14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развития,</a:t>
            </a:r>
            <a:r>
              <a:rPr sz="14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индивидуальных</a:t>
            </a:r>
            <a:r>
              <a:rPr sz="14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возможностей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необходимости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595"/>
              </a:lnSpc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обеспечивающая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коррекцию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нарушений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развития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социальную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адаптацию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указанных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лиц;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595"/>
              </a:lnSpc>
              <a:spcBef>
                <a:spcPts val="1235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качество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комплексная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характеристика</a:t>
            </a:r>
            <a:r>
              <a:rPr sz="14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90100"/>
              </a:lnSpc>
              <a:spcBef>
                <a:spcPts val="85"/>
              </a:spcBef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подготовки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обучающегося,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выражающая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степень их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соответствия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</a:t>
            </a:r>
            <a:r>
              <a:rPr sz="14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государственным образовательным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стандартам,</a:t>
            </a:r>
            <a:r>
              <a:rPr sz="14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образовательным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стандартам,</a:t>
            </a:r>
            <a:r>
              <a:rPr sz="14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</a:t>
            </a:r>
            <a:r>
              <a:rPr sz="14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государственным требованиям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(или)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потребностям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физического или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юридического</a:t>
            </a:r>
            <a:r>
              <a:rPr sz="14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лица,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интересах которого осуществляется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образовательная деятельность,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 том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числе</a:t>
            </a:r>
            <a:r>
              <a:rPr sz="14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степень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достижения планируемых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510"/>
              </a:lnSpc>
            </a:pP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результатов</a:t>
            </a:r>
            <a:r>
              <a:rPr sz="1400" spc="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4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программы;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508761"/>
            <a:ext cx="3669029" cy="81470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86995" marR="5080" indent="-74930">
              <a:lnSpc>
                <a:spcPts val="2860"/>
              </a:lnSpc>
              <a:spcBef>
                <a:spcPts val="605"/>
              </a:spcBef>
            </a:pPr>
            <a:r>
              <a:rPr sz="2800" spc="-30" dirty="0"/>
              <a:t>ФЗ</a:t>
            </a:r>
            <a:r>
              <a:rPr sz="2800" spc="-110" dirty="0"/>
              <a:t> </a:t>
            </a:r>
            <a:r>
              <a:rPr sz="2800" spc="-35" dirty="0"/>
              <a:t>«Об</a:t>
            </a:r>
            <a:r>
              <a:rPr sz="2800" spc="-80" dirty="0"/>
              <a:t> </a:t>
            </a:r>
            <a:r>
              <a:rPr sz="2800" spc="-55" dirty="0"/>
              <a:t>образовании</a:t>
            </a:r>
            <a:r>
              <a:rPr sz="2800" spc="-130" dirty="0"/>
              <a:t> </a:t>
            </a:r>
            <a:r>
              <a:rPr sz="2800" spc="-50" dirty="0"/>
              <a:t>в </a:t>
            </a:r>
            <a:r>
              <a:rPr sz="2800" spc="-55" dirty="0"/>
              <a:t>Российской</a:t>
            </a:r>
            <a:r>
              <a:rPr sz="2800" spc="-95" dirty="0"/>
              <a:t> </a:t>
            </a:r>
            <a:r>
              <a:rPr sz="2800" spc="-45" dirty="0"/>
              <a:t>Федерации»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902004" y="1827402"/>
            <a:ext cx="7478395" cy="354711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253365">
              <a:lnSpc>
                <a:spcPct val="70000"/>
              </a:lnSpc>
              <a:spcBef>
                <a:spcPts val="500"/>
              </a:spcBef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11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п.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6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целях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обеспечения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права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образование</a:t>
            </a:r>
            <a:r>
              <a:rPr sz="11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ограниченными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возможностями здоровья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устанавливаются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федеральные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государственные образовательные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стандарты</a:t>
            </a:r>
            <a:r>
              <a:rPr sz="1100" spc="-5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указанных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лиц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или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включаются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 федеральные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государственные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образовательные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стандарты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специальные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требования.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ts val="1120"/>
              </a:lnSpc>
              <a:spcBef>
                <a:spcPts val="994"/>
              </a:spcBef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12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п.6 Образовательные</a:t>
            </a:r>
            <a:r>
              <a:rPr sz="11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r>
              <a:rPr sz="11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разрабатываются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утверждаются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организацией,</a:t>
            </a:r>
            <a:endParaRPr sz="1100">
              <a:latin typeface="Calibri"/>
              <a:cs typeface="Calibri"/>
            </a:endParaRPr>
          </a:p>
          <a:p>
            <a:pPr marL="12700" marR="1509395">
              <a:lnSpc>
                <a:spcPct val="70100"/>
              </a:lnSpc>
              <a:spcBef>
                <a:spcPts val="195"/>
              </a:spcBef>
            </a:pP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осуществляющей</a:t>
            </a:r>
            <a:r>
              <a:rPr sz="11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1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100" spc="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соответствии</a:t>
            </a:r>
            <a:r>
              <a:rPr sz="11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100" spc="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</a:t>
            </a:r>
            <a:r>
              <a:rPr sz="1100" spc="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государственным образовательным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3"/>
              </a:rPr>
              <a:t>стандартом</a:t>
            </a:r>
            <a:r>
              <a:rPr sz="1100" spc="-15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1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учетом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соответствующих примерных образовательных</a:t>
            </a:r>
            <a:r>
              <a:rPr sz="11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4"/>
              </a:rPr>
              <a:t>программ</a:t>
            </a:r>
            <a:r>
              <a:rPr sz="1100" spc="50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Calibri"/>
              <a:cs typeface="Calibri"/>
            </a:endParaRPr>
          </a:p>
          <a:p>
            <a:pPr marL="12700" marR="163195">
              <a:lnSpc>
                <a:spcPct val="70000"/>
              </a:lnSpc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С.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13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п.2</a:t>
            </a:r>
            <a:r>
              <a:rPr sz="11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r>
              <a:rPr sz="11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используются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различные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образовательные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технологии,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том</a:t>
            </a:r>
            <a:r>
              <a:rPr sz="11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числе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дистанционные</a:t>
            </a:r>
            <a:r>
              <a:rPr sz="11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образовательные</a:t>
            </a:r>
            <a:r>
              <a:rPr sz="11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техн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ологии,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u="sng" spc="-10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5"/>
              </a:rPr>
              <a:t>электронное обучение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Calibri"/>
              <a:cs typeface="Calibri"/>
            </a:endParaRPr>
          </a:p>
          <a:p>
            <a:pPr marL="12700" marR="139065">
              <a:lnSpc>
                <a:spcPct val="70000"/>
              </a:lnSpc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13</a:t>
            </a:r>
            <a:r>
              <a:rPr sz="11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п.3.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r>
              <a:rPr sz="11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организацией,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осуществляющей образовательную деятельность,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может применяться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форма</a:t>
            </a:r>
            <a:r>
              <a:rPr sz="11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организации</a:t>
            </a:r>
            <a:r>
              <a:rPr sz="11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образовательной</a:t>
            </a:r>
            <a:r>
              <a:rPr sz="11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деятельности,</a:t>
            </a:r>
            <a:r>
              <a:rPr sz="11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основанная</a:t>
            </a:r>
            <a:r>
              <a:rPr sz="11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на</a:t>
            </a:r>
            <a:r>
              <a:rPr sz="11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модульном</a:t>
            </a:r>
            <a:r>
              <a:rPr sz="11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принципе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представления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содержания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построения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учебных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планов,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использовании соответствующих образовательных</a:t>
            </a:r>
            <a:r>
              <a:rPr sz="1100" spc="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технологий.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ts val="1120"/>
              </a:lnSpc>
              <a:spcBef>
                <a:spcPts val="1000"/>
              </a:spcBef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Ст.14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п.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4.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Граждане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11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имеют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право</a:t>
            </a:r>
            <a:r>
              <a:rPr sz="11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получение</a:t>
            </a:r>
            <a:r>
              <a:rPr sz="11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дошкольного,</a:t>
            </a:r>
            <a:r>
              <a:rPr sz="11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начального</a:t>
            </a:r>
            <a:r>
              <a:rPr sz="11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общего</a:t>
            </a:r>
            <a:r>
              <a:rPr sz="11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основного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195"/>
              </a:spcBef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общего</a:t>
            </a:r>
            <a:r>
              <a:rPr sz="11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1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на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родном</a:t>
            </a:r>
            <a:r>
              <a:rPr sz="11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языке</a:t>
            </a:r>
            <a:r>
              <a:rPr sz="11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из числа</a:t>
            </a:r>
            <a:r>
              <a:rPr sz="11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языков</a:t>
            </a:r>
            <a:r>
              <a:rPr sz="11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народов</a:t>
            </a:r>
            <a:r>
              <a:rPr sz="11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Российской</a:t>
            </a:r>
            <a:r>
              <a:rPr sz="11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Федерации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а также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право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изучение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родного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языка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из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числа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языков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народов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11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пределах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возможностей,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предоставляемых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системой</a:t>
            </a:r>
            <a:r>
              <a:rPr sz="1100" spc="50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образования,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1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порядке,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установленном</a:t>
            </a:r>
            <a:r>
              <a:rPr sz="11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законодательством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образовании.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Реализация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указанных</a:t>
            </a:r>
            <a:r>
              <a:rPr sz="11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прав</a:t>
            </a:r>
            <a:r>
              <a:rPr sz="11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обеспечивается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созданием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 необходимого</a:t>
            </a:r>
            <a:r>
              <a:rPr sz="11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числа</a:t>
            </a:r>
            <a:r>
              <a:rPr sz="11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соответствующих</a:t>
            </a:r>
            <a:r>
              <a:rPr sz="11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образовательных</a:t>
            </a:r>
            <a:r>
              <a:rPr sz="11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организаций,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классов,</a:t>
            </a:r>
            <a:r>
              <a:rPr sz="11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групп,</a:t>
            </a:r>
            <a:r>
              <a:rPr sz="11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а</a:t>
            </a:r>
            <a:r>
              <a:rPr sz="11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также</a:t>
            </a:r>
            <a:r>
              <a:rPr sz="11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00AF50"/>
                </a:solidFill>
                <a:latin typeface="Calibri"/>
                <a:cs typeface="Calibri"/>
              </a:rPr>
              <a:t>условий для</a:t>
            </a:r>
            <a:r>
              <a:rPr sz="11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00AF50"/>
                </a:solidFill>
                <a:latin typeface="Calibri"/>
                <a:cs typeface="Calibri"/>
              </a:rPr>
              <a:t>их </a:t>
            </a:r>
            <a:r>
              <a:rPr sz="1100" spc="-10" dirty="0">
                <a:solidFill>
                  <a:srgbClr val="00AF50"/>
                </a:solidFill>
                <a:latin typeface="Calibri"/>
                <a:cs typeface="Calibri"/>
              </a:rPr>
              <a:t>функционирования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Calibri"/>
              <a:cs typeface="Calibri"/>
            </a:endParaRPr>
          </a:p>
          <a:p>
            <a:pPr marL="12700" marR="196850">
              <a:lnSpc>
                <a:spcPct val="70000"/>
              </a:lnSpc>
            </a:pP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14</a:t>
            </a:r>
            <a:r>
              <a:rPr sz="11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п. 6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Язык,</a:t>
            </a:r>
            <a:r>
              <a:rPr sz="11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языки </a:t>
            </a:r>
            <a:r>
              <a:rPr sz="1100" spc="-10" dirty="0">
                <a:solidFill>
                  <a:srgbClr val="FF0000"/>
                </a:solidFill>
                <a:latin typeface="Calibri"/>
                <a:cs typeface="Calibri"/>
              </a:rPr>
              <a:t>образования</a:t>
            </a:r>
            <a:r>
              <a:rPr sz="11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0000"/>
                </a:solidFill>
                <a:latin typeface="Calibri"/>
                <a:cs typeface="Calibri"/>
              </a:rPr>
              <a:t>определяются</a:t>
            </a:r>
            <a:r>
              <a:rPr sz="11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локальными</a:t>
            </a:r>
            <a:r>
              <a:rPr sz="11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0000"/>
                </a:solidFill>
                <a:latin typeface="Calibri"/>
                <a:cs typeface="Calibri"/>
              </a:rPr>
              <a:t>нормативными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 актами</a:t>
            </a:r>
            <a:r>
              <a:rPr sz="11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0000"/>
                </a:solidFill>
                <a:latin typeface="Calibri"/>
                <a:cs typeface="Calibri"/>
              </a:rPr>
              <a:t>организации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sz="11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осуществляющей образовательную</a:t>
            </a:r>
            <a:r>
              <a:rPr sz="11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</a:t>
            </a:r>
            <a:r>
              <a:rPr sz="11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1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реализуемым</a:t>
            </a:r>
            <a:r>
              <a:rPr sz="11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ею</a:t>
            </a:r>
            <a:r>
              <a:rPr sz="11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образовательным</a:t>
            </a:r>
            <a:r>
              <a:rPr sz="11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программам,</a:t>
            </a:r>
            <a:r>
              <a:rPr sz="11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соответствии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1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законодательством </a:t>
            </a:r>
            <a:r>
              <a:rPr sz="110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11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404040"/>
                </a:solidFill>
                <a:latin typeface="Calibri"/>
                <a:cs typeface="Calibri"/>
              </a:rPr>
              <a:t>Федерации.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596265"/>
            <a:ext cx="5288915" cy="115316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0650" marR="5080" indent="-108585">
              <a:lnSpc>
                <a:spcPts val="4079"/>
              </a:lnSpc>
              <a:spcBef>
                <a:spcPts val="830"/>
              </a:spcBef>
            </a:pPr>
            <a:r>
              <a:rPr sz="4000" dirty="0"/>
              <a:t>ФЗ</a:t>
            </a:r>
            <a:r>
              <a:rPr sz="4000" spc="-185" dirty="0"/>
              <a:t> </a:t>
            </a:r>
            <a:r>
              <a:rPr sz="4000" spc="-10" dirty="0"/>
              <a:t>«Об</a:t>
            </a:r>
            <a:r>
              <a:rPr sz="4000" spc="-175" dirty="0"/>
              <a:t> </a:t>
            </a:r>
            <a:r>
              <a:rPr sz="4000" spc="-55" dirty="0"/>
              <a:t>образовании</a:t>
            </a:r>
            <a:r>
              <a:rPr sz="4000" spc="-170" dirty="0"/>
              <a:t> </a:t>
            </a:r>
            <a:r>
              <a:rPr sz="4000" spc="-50" dirty="0"/>
              <a:t>в </a:t>
            </a:r>
            <a:r>
              <a:rPr sz="4000" spc="-60" dirty="0"/>
              <a:t>Российской</a:t>
            </a:r>
            <a:r>
              <a:rPr sz="4000" spc="-155" dirty="0"/>
              <a:t> </a:t>
            </a:r>
            <a:r>
              <a:rPr sz="4000" spc="-35" dirty="0"/>
              <a:t>Федерации»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10997" y="1565909"/>
            <a:ext cx="177165" cy="102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5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500" spc="-35" dirty="0">
                <a:solidFill>
                  <a:srgbClr val="404040"/>
                </a:solidFill>
                <a:latin typeface="Calibri"/>
                <a:cs typeface="Calibri"/>
              </a:rPr>
              <a:t>15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0997" y="1765553"/>
            <a:ext cx="8498840" cy="459676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586740" indent="185420">
              <a:lnSpc>
                <a:spcPct val="70000"/>
              </a:lnSpc>
              <a:spcBef>
                <a:spcPts val="530"/>
              </a:spcBef>
              <a:buClr>
                <a:srgbClr val="404040"/>
              </a:buClr>
              <a:buAutoNum type="arabicPeriod"/>
              <a:tabLst>
                <a:tab pos="198120" algn="l"/>
              </a:tabLst>
            </a:pP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Сетевая</a:t>
            </a:r>
            <a:r>
              <a:rPr sz="12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форма</a:t>
            </a:r>
            <a:r>
              <a:rPr sz="1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2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(далее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1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сетевая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форма)</a:t>
            </a:r>
            <a:r>
              <a:rPr sz="1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обеспечивает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возможность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освоения обучающимся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использованием</a:t>
            </a:r>
            <a:r>
              <a:rPr sz="12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ресурсов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нескольких</a:t>
            </a:r>
            <a:r>
              <a:rPr sz="12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организаций,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 образовательную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2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том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числе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иностранных,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а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необходимости</a:t>
            </a:r>
            <a:r>
              <a:rPr sz="12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использованием</a:t>
            </a:r>
            <a:r>
              <a:rPr sz="12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ресурсов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иных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организаций.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2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использованием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формы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наряду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организациями,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790"/>
              </a:lnSpc>
            </a:pP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осуществляющими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могут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участвовать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научные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организации,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медицинские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организации,</a:t>
            </a:r>
            <a:endParaRPr sz="1200">
              <a:latin typeface="Calibri"/>
              <a:cs typeface="Calibri"/>
            </a:endParaRPr>
          </a:p>
          <a:p>
            <a:pPr marL="12700" marR="862330" algn="just">
              <a:lnSpc>
                <a:spcPct val="70100"/>
              </a:lnSpc>
              <a:spcBef>
                <a:spcPts val="215"/>
              </a:spcBef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культуры,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физкультурно-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спортивные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иные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организации,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обладающие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ресурсами,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необходимыми 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для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осуществления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обучения,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проведения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учебной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производственной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практики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осуществления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иных видов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учебной деятельности,</a:t>
            </a:r>
            <a:r>
              <a:rPr sz="1200" spc="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предусмотренных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соответствующей</a:t>
            </a:r>
            <a:r>
              <a:rPr sz="12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программой.</a:t>
            </a:r>
            <a:endParaRPr sz="1200">
              <a:latin typeface="Calibri"/>
              <a:cs typeface="Calibri"/>
            </a:endParaRPr>
          </a:p>
          <a:p>
            <a:pPr marL="12700" marR="532130" indent="149860">
              <a:lnSpc>
                <a:spcPct val="70000"/>
              </a:lnSpc>
              <a:spcBef>
                <a:spcPts val="1390"/>
              </a:spcBef>
              <a:buAutoNum type="arabicPeriod" startAt="2"/>
              <a:tabLst>
                <a:tab pos="162560" algn="l"/>
              </a:tabLst>
            </a:pP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формы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2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осуществляется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основании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договора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между организациями,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указанными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части 1</a:t>
            </a:r>
            <a:r>
              <a:rPr sz="1200" spc="-10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настоящей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статьи.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endParaRPr sz="1200">
              <a:latin typeface="Calibri"/>
              <a:cs typeface="Calibri"/>
            </a:endParaRPr>
          </a:p>
          <a:p>
            <a:pPr marL="12700" marR="577850">
              <a:lnSpc>
                <a:spcPct val="70000"/>
              </a:lnSpc>
            </a:pP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использованием</a:t>
            </a:r>
            <a:r>
              <a:rPr sz="12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формы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несколькими</a:t>
            </a:r>
            <a:r>
              <a:rPr sz="12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организациями,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осуществляющими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2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такие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совместно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разрабатывают</a:t>
            </a:r>
            <a:r>
              <a:rPr sz="12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утверждают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образовательные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программы.</a:t>
            </a:r>
            <a:endParaRPr sz="1200">
              <a:latin typeface="Calibri"/>
              <a:cs typeface="Calibri"/>
            </a:endParaRPr>
          </a:p>
          <a:p>
            <a:pPr marL="162560" indent="-149860">
              <a:lnSpc>
                <a:spcPct val="100000"/>
              </a:lnSpc>
              <a:spcBef>
                <a:spcPts val="975"/>
              </a:spcBef>
              <a:buAutoNum type="arabicPeriod" startAt="3"/>
              <a:tabLst>
                <a:tab pos="162560" algn="l"/>
              </a:tabLst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договоре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форме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2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указываются:</a:t>
            </a:r>
            <a:endParaRPr sz="1200">
              <a:latin typeface="Calibri"/>
              <a:cs typeface="Calibri"/>
            </a:endParaRPr>
          </a:p>
          <a:p>
            <a:pPr marL="170180" lvl="1" indent="-157480">
              <a:lnSpc>
                <a:spcPct val="100000"/>
              </a:lnSpc>
              <a:spcBef>
                <a:spcPts val="130"/>
              </a:spcBef>
              <a:buAutoNum type="arabicParenR"/>
              <a:tabLst>
                <a:tab pos="170180" algn="l"/>
              </a:tabLst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вид,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уровень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(или)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направленность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2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(часть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определенных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уровня,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вида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направленности),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реализуемой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использованием</a:t>
            </a:r>
            <a:r>
              <a:rPr sz="12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формы;</a:t>
            </a:r>
            <a:endParaRPr sz="1200">
              <a:latin typeface="Calibri"/>
              <a:cs typeface="Calibri"/>
            </a:endParaRPr>
          </a:p>
          <a:p>
            <a:pPr marL="12700" marR="5080" lvl="1" indent="157480">
              <a:lnSpc>
                <a:spcPct val="100000"/>
              </a:lnSpc>
              <a:spcBef>
                <a:spcPts val="200"/>
              </a:spcBef>
              <a:buAutoNum type="arabicParenR" startAt="2"/>
              <a:tabLst>
                <a:tab pos="170180" algn="l"/>
              </a:tabLst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статус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организациях,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указанных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 </a:t>
            </a:r>
            <a:r>
              <a:rPr sz="12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части</a:t>
            </a:r>
            <a:r>
              <a:rPr sz="1200" u="sng" spc="-5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2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1</a:t>
            </a:r>
            <a:r>
              <a:rPr sz="1200" spc="-5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настоящей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статьи,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правила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приема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обучение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образовательной программе,</a:t>
            </a:r>
            <a:r>
              <a:rPr sz="1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реализуемой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использованием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формы,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порядок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академической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мобильности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(для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1200" spc="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основным</a:t>
            </a:r>
            <a:r>
              <a:rPr sz="12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профессиональным</a:t>
            </a:r>
            <a:r>
              <a:rPr sz="12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образовательным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программам),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осваивающих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программу, реализуемую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использованием</a:t>
            </a:r>
            <a:r>
              <a:rPr sz="12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формы;</a:t>
            </a:r>
            <a:endParaRPr sz="1200">
              <a:latin typeface="Calibri"/>
              <a:cs typeface="Calibri"/>
            </a:endParaRPr>
          </a:p>
          <a:p>
            <a:pPr marL="12700" marR="58419" lvl="1" indent="157480">
              <a:lnSpc>
                <a:spcPct val="100000"/>
              </a:lnSpc>
              <a:spcBef>
                <a:spcPts val="204"/>
              </a:spcBef>
              <a:buAutoNum type="arabicParenR" startAt="2"/>
              <a:tabLst>
                <a:tab pos="170180" algn="l"/>
              </a:tabLst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условия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 порядок</a:t>
            </a:r>
            <a:r>
              <a:rPr sz="12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осуществления</a:t>
            </a:r>
            <a:r>
              <a:rPr sz="12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</a:t>
            </a:r>
            <a:r>
              <a:rPr sz="12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программе,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реализуемой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посредством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формы,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том</a:t>
            </a:r>
            <a:r>
              <a:rPr sz="12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числе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распределение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обязанностей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между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организациями,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указанными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части</a:t>
            </a:r>
            <a:r>
              <a:rPr sz="1200" u="sng" spc="-10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2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1</a:t>
            </a:r>
            <a:r>
              <a:rPr sz="1200" spc="-20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настоящей статьи,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порядок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программы,</a:t>
            </a:r>
            <a:r>
              <a:rPr sz="12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характер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объем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ресурсов,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используемых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каждой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организацией,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реализующей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образовательные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посредством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сетевой</a:t>
            </a:r>
            <a:r>
              <a:rPr sz="12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формы;</a:t>
            </a:r>
            <a:endParaRPr sz="1200">
              <a:latin typeface="Calibri"/>
              <a:cs typeface="Calibri"/>
            </a:endParaRPr>
          </a:p>
          <a:p>
            <a:pPr marL="12700" marR="387985" lvl="1" indent="157480">
              <a:lnSpc>
                <a:spcPct val="100000"/>
              </a:lnSpc>
              <a:spcBef>
                <a:spcPts val="190"/>
              </a:spcBef>
              <a:buAutoNum type="arabicParenR" startAt="4"/>
              <a:tabLst>
                <a:tab pos="170180" algn="l"/>
              </a:tabLst>
            </a:pP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выдаваемые</a:t>
            </a:r>
            <a:r>
              <a:rPr sz="12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документ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или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документы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образовании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(или)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квалификации,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документ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или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документы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обучении,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404040"/>
                </a:solidFill>
                <a:latin typeface="Calibri"/>
                <a:cs typeface="Calibri"/>
              </a:rPr>
              <a:t>а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организации,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осуществляющие</a:t>
            </a:r>
            <a:r>
              <a:rPr sz="12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 деятельность,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которыми</a:t>
            </a:r>
            <a:r>
              <a:rPr sz="12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выдаются</a:t>
            </a:r>
            <a:r>
              <a:rPr sz="12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указанные</a:t>
            </a:r>
            <a:r>
              <a:rPr sz="12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документы;</a:t>
            </a:r>
            <a:endParaRPr sz="1200">
              <a:latin typeface="Calibri"/>
              <a:cs typeface="Calibri"/>
            </a:endParaRPr>
          </a:p>
          <a:p>
            <a:pPr marL="170180" lvl="1" indent="-157480">
              <a:lnSpc>
                <a:spcPct val="100000"/>
              </a:lnSpc>
              <a:spcBef>
                <a:spcPts val="204"/>
              </a:spcBef>
              <a:buAutoNum type="arabicParenR" startAt="4"/>
              <a:tabLst>
                <a:tab pos="170180" algn="l"/>
              </a:tabLst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срок</a:t>
            </a:r>
            <a:r>
              <a:rPr sz="12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действия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договора,</a:t>
            </a:r>
            <a:r>
              <a:rPr sz="12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порядок</a:t>
            </a:r>
            <a:r>
              <a:rPr sz="12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его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изменения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2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04040"/>
                </a:solidFill>
                <a:latin typeface="Calibri"/>
                <a:cs typeface="Calibri"/>
              </a:rPr>
              <a:t>прекращения.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4139">
              <a:lnSpc>
                <a:spcPts val="1735"/>
              </a:lnSpc>
              <a:spcBef>
                <a:spcPts val="105"/>
              </a:spcBef>
            </a:pPr>
            <a:r>
              <a:rPr sz="1700" b="1" dirty="0">
                <a:latin typeface="Calibri"/>
                <a:cs typeface="Calibri"/>
              </a:rPr>
              <a:t>Статья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16.</a:t>
            </a:r>
            <a:r>
              <a:rPr sz="1700" b="1" spc="-1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Реализация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образовательных</a:t>
            </a:r>
            <a:r>
              <a:rPr sz="1700" b="1" spc="-4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программ с</a:t>
            </a:r>
            <a:r>
              <a:rPr sz="1700" b="1" spc="-10" dirty="0">
                <a:latin typeface="Calibri"/>
                <a:cs typeface="Calibri"/>
              </a:rPr>
              <a:t> применением</a:t>
            </a:r>
            <a:endParaRPr sz="1700">
              <a:latin typeface="Calibri"/>
              <a:cs typeface="Calibri"/>
            </a:endParaRPr>
          </a:p>
          <a:p>
            <a:pPr marL="104139">
              <a:lnSpc>
                <a:spcPts val="1735"/>
              </a:lnSpc>
            </a:pPr>
            <a:r>
              <a:rPr sz="1700" b="1" spc="-10" dirty="0">
                <a:latin typeface="Calibri"/>
                <a:cs typeface="Calibri"/>
              </a:rPr>
              <a:t>электронного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обучения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и</a:t>
            </a:r>
            <a:r>
              <a:rPr sz="1700" b="1" spc="1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дистанционных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образовательных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spc="-10" dirty="0">
                <a:latin typeface="Calibri"/>
                <a:cs typeface="Calibri"/>
              </a:rPr>
              <a:t>технологий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ts val="1530"/>
              </a:lnSpc>
              <a:spcBef>
                <a:spcPts val="860"/>
              </a:spcBef>
            </a:pPr>
            <a:r>
              <a:rPr sz="1500" dirty="0">
                <a:solidFill>
                  <a:srgbClr val="1CACE3"/>
                </a:solidFill>
              </a:rPr>
              <a:t>1.</a:t>
            </a:r>
            <a:r>
              <a:rPr sz="1500" spc="310" dirty="0">
                <a:solidFill>
                  <a:srgbClr val="1CACE3"/>
                </a:solidFill>
              </a:rPr>
              <a:t> </a:t>
            </a:r>
            <a:r>
              <a:rPr sz="1500" dirty="0"/>
              <a:t>Под</a:t>
            </a:r>
            <a:r>
              <a:rPr sz="1500" spc="-20" dirty="0"/>
              <a:t> </a:t>
            </a:r>
            <a:r>
              <a:rPr sz="1500" spc="-10" dirty="0"/>
              <a:t>электронным</a:t>
            </a:r>
            <a:r>
              <a:rPr sz="1500" spc="-20" dirty="0"/>
              <a:t> </a:t>
            </a:r>
            <a:r>
              <a:rPr sz="1500" dirty="0"/>
              <a:t>обучением</a:t>
            </a:r>
            <a:r>
              <a:rPr sz="1500" spc="-30" dirty="0"/>
              <a:t> </a:t>
            </a:r>
            <a:r>
              <a:rPr sz="1500" spc="-10" dirty="0"/>
              <a:t>понимается</a:t>
            </a:r>
            <a:r>
              <a:rPr sz="1500" spc="-40" dirty="0"/>
              <a:t> </a:t>
            </a:r>
            <a:r>
              <a:rPr sz="1500" dirty="0"/>
              <a:t>организация</a:t>
            </a:r>
            <a:r>
              <a:rPr sz="1500" spc="-50" dirty="0"/>
              <a:t> </a:t>
            </a:r>
            <a:r>
              <a:rPr sz="1500" spc="-10" dirty="0"/>
              <a:t>образовательной</a:t>
            </a:r>
            <a:r>
              <a:rPr sz="1500" spc="-40" dirty="0"/>
              <a:t> </a:t>
            </a:r>
            <a:r>
              <a:rPr sz="1500" spc="-10" dirty="0"/>
              <a:t>деятельности</a:t>
            </a:r>
            <a:r>
              <a:rPr sz="1500" spc="-20" dirty="0"/>
              <a:t> </a:t>
            </a:r>
            <a:r>
              <a:rPr sz="1500" spc="-50" dirty="0"/>
              <a:t>с</a:t>
            </a:r>
            <a:endParaRPr sz="1500"/>
          </a:p>
          <a:p>
            <a:pPr marL="241300" marR="817880">
              <a:lnSpc>
                <a:spcPct val="70000"/>
              </a:lnSpc>
              <a:spcBef>
                <a:spcPts val="270"/>
              </a:spcBef>
            </a:pPr>
            <a:r>
              <a:rPr sz="1500" dirty="0"/>
              <a:t>применением</a:t>
            </a:r>
            <a:r>
              <a:rPr sz="1500" spc="-25" dirty="0"/>
              <a:t> </a:t>
            </a:r>
            <a:r>
              <a:rPr sz="1500" spc="-20" dirty="0"/>
              <a:t>содержащейся </a:t>
            </a:r>
            <a:r>
              <a:rPr sz="1500" dirty="0"/>
              <a:t>в</a:t>
            </a:r>
            <a:r>
              <a:rPr sz="1500" spc="-5" dirty="0"/>
              <a:t> </a:t>
            </a:r>
            <a:r>
              <a:rPr sz="1500" dirty="0"/>
              <a:t>базах</a:t>
            </a:r>
            <a:r>
              <a:rPr sz="1500" spc="-30" dirty="0"/>
              <a:t> </a:t>
            </a:r>
            <a:r>
              <a:rPr sz="1500" dirty="0"/>
              <a:t>данных</a:t>
            </a:r>
            <a:r>
              <a:rPr sz="1500" spc="-20" dirty="0"/>
              <a:t> </a:t>
            </a:r>
            <a:r>
              <a:rPr sz="1500" dirty="0"/>
              <a:t>и </a:t>
            </a:r>
            <a:r>
              <a:rPr sz="1500" spc="-10" dirty="0"/>
              <a:t>используемой</a:t>
            </a:r>
            <a:r>
              <a:rPr sz="1500" spc="-35" dirty="0"/>
              <a:t> </a:t>
            </a:r>
            <a:r>
              <a:rPr sz="1500" dirty="0"/>
              <a:t>при</a:t>
            </a:r>
            <a:r>
              <a:rPr sz="1500" spc="-10" dirty="0"/>
              <a:t> реализации образовательных</a:t>
            </a:r>
            <a:r>
              <a:rPr sz="1500" spc="-25" dirty="0"/>
              <a:t> </a:t>
            </a:r>
            <a:r>
              <a:rPr sz="1500" dirty="0"/>
              <a:t>программ</a:t>
            </a:r>
            <a:r>
              <a:rPr sz="1500" spc="-40" dirty="0"/>
              <a:t> </a:t>
            </a:r>
            <a:r>
              <a:rPr sz="1500" dirty="0"/>
              <a:t>информации</a:t>
            </a:r>
            <a:r>
              <a:rPr sz="1500" spc="-25" dirty="0"/>
              <a:t> </a:t>
            </a:r>
            <a:r>
              <a:rPr sz="1500" dirty="0"/>
              <a:t>и</a:t>
            </a:r>
            <a:r>
              <a:rPr sz="1500" spc="10" dirty="0"/>
              <a:t> </a:t>
            </a:r>
            <a:r>
              <a:rPr sz="1500" spc="-10" dirty="0"/>
              <a:t>обеспечивающих</a:t>
            </a:r>
            <a:r>
              <a:rPr sz="1500" spc="-15" dirty="0"/>
              <a:t> </a:t>
            </a:r>
            <a:r>
              <a:rPr sz="1500" dirty="0"/>
              <a:t>ее</a:t>
            </a:r>
            <a:r>
              <a:rPr sz="1500" spc="10" dirty="0"/>
              <a:t> </a:t>
            </a:r>
            <a:r>
              <a:rPr sz="1500" spc="-10" dirty="0"/>
              <a:t>обработку</a:t>
            </a:r>
            <a:endParaRPr sz="1500"/>
          </a:p>
          <a:p>
            <a:pPr marL="241300">
              <a:lnSpc>
                <a:spcPts val="990"/>
              </a:lnSpc>
            </a:pPr>
            <a:r>
              <a:rPr sz="1500" dirty="0"/>
              <a:t>информационных</a:t>
            </a:r>
            <a:r>
              <a:rPr sz="1500" spc="-55" dirty="0"/>
              <a:t> </a:t>
            </a:r>
            <a:r>
              <a:rPr sz="1500" spc="-10" dirty="0"/>
              <a:t>технологий,</a:t>
            </a:r>
            <a:r>
              <a:rPr sz="1500" spc="-25" dirty="0"/>
              <a:t> </a:t>
            </a:r>
            <a:r>
              <a:rPr sz="1500" spc="-10" dirty="0"/>
              <a:t>технических</a:t>
            </a:r>
            <a:r>
              <a:rPr sz="1500" dirty="0"/>
              <a:t> </a:t>
            </a:r>
            <a:r>
              <a:rPr sz="1500" spc="-10" dirty="0"/>
              <a:t>средств,</a:t>
            </a:r>
            <a:r>
              <a:rPr sz="1500" spc="-25" dirty="0"/>
              <a:t> </a:t>
            </a:r>
            <a:r>
              <a:rPr sz="1500" dirty="0"/>
              <a:t>а</a:t>
            </a:r>
            <a:r>
              <a:rPr sz="1500" spc="-15" dirty="0"/>
              <a:t> </a:t>
            </a:r>
            <a:r>
              <a:rPr sz="1500" dirty="0"/>
              <a:t>также</a:t>
            </a:r>
            <a:r>
              <a:rPr sz="1500" spc="-15" dirty="0"/>
              <a:t> </a:t>
            </a:r>
            <a:r>
              <a:rPr sz="1500" spc="-10" dirty="0"/>
              <a:t>информационно-</a:t>
            </a:r>
            <a:endParaRPr sz="1500"/>
          </a:p>
          <a:p>
            <a:pPr marL="241300" marR="133350">
              <a:lnSpc>
                <a:spcPct val="70000"/>
              </a:lnSpc>
              <a:spcBef>
                <a:spcPts val="270"/>
              </a:spcBef>
            </a:pPr>
            <a:r>
              <a:rPr sz="1500" spc="-10" dirty="0"/>
              <a:t>телекоммуникационных</a:t>
            </a:r>
            <a:r>
              <a:rPr sz="1500" spc="-45" dirty="0"/>
              <a:t> </a:t>
            </a:r>
            <a:r>
              <a:rPr sz="1500" dirty="0"/>
              <a:t>сетей, </a:t>
            </a:r>
            <a:r>
              <a:rPr sz="1500" spc="-10" dirty="0"/>
              <a:t>обеспечивающих</a:t>
            </a:r>
            <a:r>
              <a:rPr sz="1500" spc="-35" dirty="0"/>
              <a:t> </a:t>
            </a:r>
            <a:r>
              <a:rPr sz="1500" dirty="0"/>
              <a:t>передачу</a:t>
            </a:r>
            <a:r>
              <a:rPr sz="1500" spc="-30" dirty="0"/>
              <a:t> </a:t>
            </a:r>
            <a:r>
              <a:rPr sz="1500" dirty="0"/>
              <a:t>по</a:t>
            </a:r>
            <a:r>
              <a:rPr sz="1500" spc="-25" dirty="0"/>
              <a:t> </a:t>
            </a:r>
            <a:r>
              <a:rPr sz="1500" dirty="0"/>
              <a:t>линиям</a:t>
            </a:r>
            <a:r>
              <a:rPr sz="1500" spc="-25" dirty="0"/>
              <a:t> </a:t>
            </a:r>
            <a:r>
              <a:rPr sz="1500" dirty="0"/>
              <a:t>связи</a:t>
            </a:r>
            <a:r>
              <a:rPr sz="1500" spc="-5" dirty="0"/>
              <a:t> </a:t>
            </a:r>
            <a:r>
              <a:rPr sz="1500" spc="-10" dirty="0"/>
              <a:t>указанной </a:t>
            </a:r>
            <a:r>
              <a:rPr sz="1500" dirty="0"/>
              <a:t>информации,</a:t>
            </a:r>
            <a:r>
              <a:rPr sz="1500" spc="-35" dirty="0"/>
              <a:t> </a:t>
            </a:r>
            <a:r>
              <a:rPr sz="1500" spc="-10" dirty="0"/>
              <a:t>взаимодействие</a:t>
            </a:r>
            <a:r>
              <a:rPr sz="1500" spc="-15" dirty="0"/>
              <a:t> </a:t>
            </a:r>
            <a:r>
              <a:rPr sz="1500" spc="-10" dirty="0"/>
              <a:t>обучающихся</a:t>
            </a:r>
            <a:r>
              <a:rPr sz="1500" spc="-25" dirty="0"/>
              <a:t> </a:t>
            </a:r>
            <a:r>
              <a:rPr sz="1500" dirty="0"/>
              <a:t>и</a:t>
            </a:r>
            <a:r>
              <a:rPr sz="1500" spc="10" dirty="0"/>
              <a:t> </a:t>
            </a:r>
            <a:r>
              <a:rPr sz="1500" spc="-10" dirty="0"/>
              <a:t>педагогических</a:t>
            </a:r>
            <a:r>
              <a:rPr sz="1500" spc="-25" dirty="0"/>
              <a:t> </a:t>
            </a:r>
            <a:r>
              <a:rPr sz="1500" dirty="0"/>
              <a:t>работников. </a:t>
            </a:r>
            <a:r>
              <a:rPr sz="1500" spc="-25" dirty="0"/>
              <a:t>Под</a:t>
            </a:r>
            <a:endParaRPr sz="1500"/>
          </a:p>
          <a:p>
            <a:pPr marL="241300" marR="465455">
              <a:lnSpc>
                <a:spcPct val="70000"/>
              </a:lnSpc>
            </a:pPr>
            <a:r>
              <a:rPr sz="1500" dirty="0"/>
              <a:t>дистанционными</a:t>
            </a:r>
            <a:r>
              <a:rPr sz="1500" spc="-50" dirty="0"/>
              <a:t> </a:t>
            </a:r>
            <a:r>
              <a:rPr sz="1500" spc="-10" dirty="0"/>
              <a:t>образовательными</a:t>
            </a:r>
            <a:r>
              <a:rPr sz="1500" spc="-35" dirty="0"/>
              <a:t> </a:t>
            </a:r>
            <a:r>
              <a:rPr sz="1500" spc="-10" dirty="0"/>
              <a:t>технологиями</a:t>
            </a:r>
            <a:r>
              <a:rPr sz="1500" spc="-20" dirty="0"/>
              <a:t> </a:t>
            </a:r>
            <a:r>
              <a:rPr sz="1500" dirty="0"/>
              <a:t>понимаются</a:t>
            </a:r>
            <a:r>
              <a:rPr sz="1500" spc="-20" dirty="0"/>
              <a:t> </a:t>
            </a:r>
            <a:r>
              <a:rPr sz="1500" spc="-10" dirty="0"/>
              <a:t>образовательные технологии,</a:t>
            </a:r>
            <a:r>
              <a:rPr sz="1500" spc="-50" dirty="0"/>
              <a:t> </a:t>
            </a:r>
            <a:r>
              <a:rPr sz="1500" dirty="0"/>
              <a:t>реализуемые</a:t>
            </a:r>
            <a:r>
              <a:rPr sz="1500" spc="-35" dirty="0"/>
              <a:t> </a:t>
            </a:r>
            <a:r>
              <a:rPr sz="1500" dirty="0"/>
              <a:t>в</a:t>
            </a:r>
            <a:r>
              <a:rPr sz="1500" spc="-40" dirty="0"/>
              <a:t> </a:t>
            </a:r>
            <a:r>
              <a:rPr sz="1500" dirty="0"/>
              <a:t>основном</a:t>
            </a:r>
            <a:r>
              <a:rPr sz="1500" spc="-40" dirty="0"/>
              <a:t> </a:t>
            </a:r>
            <a:r>
              <a:rPr sz="1500" dirty="0"/>
              <a:t>с</a:t>
            </a:r>
            <a:r>
              <a:rPr sz="1500" spc="-20" dirty="0"/>
              <a:t> </a:t>
            </a:r>
            <a:r>
              <a:rPr sz="1500" dirty="0"/>
              <a:t>применением</a:t>
            </a:r>
            <a:r>
              <a:rPr sz="1500" spc="-45" dirty="0"/>
              <a:t> </a:t>
            </a:r>
            <a:r>
              <a:rPr sz="1500" spc="-10" dirty="0"/>
              <a:t>информационно-</a:t>
            </a:r>
            <a:endParaRPr sz="1500"/>
          </a:p>
          <a:p>
            <a:pPr marL="241300">
              <a:lnSpc>
                <a:spcPts val="990"/>
              </a:lnSpc>
            </a:pPr>
            <a:r>
              <a:rPr sz="1500" spc="-10" dirty="0"/>
              <a:t>телекоммуникационных</a:t>
            </a:r>
            <a:r>
              <a:rPr sz="1500" spc="-40" dirty="0"/>
              <a:t> </a:t>
            </a:r>
            <a:r>
              <a:rPr sz="1500" dirty="0"/>
              <a:t>сетей при</a:t>
            </a:r>
            <a:r>
              <a:rPr sz="1500" spc="-10" dirty="0"/>
              <a:t> опосредованном</a:t>
            </a:r>
            <a:r>
              <a:rPr sz="1500" spc="-45" dirty="0"/>
              <a:t> </a:t>
            </a:r>
            <a:r>
              <a:rPr sz="1500" dirty="0"/>
              <a:t>(на</a:t>
            </a:r>
            <a:r>
              <a:rPr sz="1500" spc="-15" dirty="0"/>
              <a:t> </a:t>
            </a:r>
            <a:r>
              <a:rPr sz="1500" dirty="0"/>
              <a:t>расстоянии)</a:t>
            </a:r>
            <a:r>
              <a:rPr sz="1500" spc="-30" dirty="0"/>
              <a:t> </a:t>
            </a:r>
            <a:r>
              <a:rPr sz="1500" spc="-10" dirty="0"/>
              <a:t>взаимодействии</a:t>
            </a:r>
            <a:endParaRPr sz="1500"/>
          </a:p>
          <a:p>
            <a:pPr marL="241300">
              <a:lnSpc>
                <a:spcPts val="1530"/>
              </a:lnSpc>
            </a:pPr>
            <a:r>
              <a:rPr sz="1500" spc="-10" dirty="0"/>
              <a:t>обучающихся </a:t>
            </a:r>
            <a:r>
              <a:rPr sz="1500" dirty="0"/>
              <a:t>и</a:t>
            </a:r>
            <a:r>
              <a:rPr sz="1500" spc="25" dirty="0"/>
              <a:t> </a:t>
            </a:r>
            <a:r>
              <a:rPr sz="1500" spc="-10" dirty="0"/>
              <a:t>педагогических</a:t>
            </a:r>
            <a:r>
              <a:rPr sz="1500" spc="-5" dirty="0"/>
              <a:t> </a:t>
            </a:r>
            <a:r>
              <a:rPr sz="1500" spc="-10" dirty="0"/>
              <a:t>работников.</a:t>
            </a:r>
            <a:endParaRPr sz="1500"/>
          </a:p>
          <a:p>
            <a:pPr marL="12700" marR="461009">
              <a:lnSpc>
                <a:spcPct val="70000"/>
              </a:lnSpc>
              <a:spcBef>
                <a:spcPts val="1405"/>
              </a:spcBef>
            </a:pPr>
            <a:r>
              <a:rPr sz="1500" dirty="0"/>
              <a:t>3.</a:t>
            </a:r>
            <a:r>
              <a:rPr sz="1500" spc="-15" dirty="0"/>
              <a:t> </a:t>
            </a:r>
            <a:r>
              <a:rPr sz="1500" dirty="0"/>
              <a:t>При</a:t>
            </a:r>
            <a:r>
              <a:rPr sz="1500" spc="-20" dirty="0"/>
              <a:t> </a:t>
            </a:r>
            <a:r>
              <a:rPr sz="1500" dirty="0"/>
              <a:t>реализации</a:t>
            </a:r>
            <a:r>
              <a:rPr sz="1500" spc="-30" dirty="0"/>
              <a:t> </a:t>
            </a:r>
            <a:r>
              <a:rPr sz="1500" spc="-10" dirty="0"/>
              <a:t>образовательных</a:t>
            </a:r>
            <a:r>
              <a:rPr sz="1500" spc="-40" dirty="0"/>
              <a:t> </a:t>
            </a:r>
            <a:r>
              <a:rPr sz="1500" dirty="0"/>
              <a:t>программ</a:t>
            </a:r>
            <a:r>
              <a:rPr sz="1500" spc="-50" dirty="0"/>
              <a:t> </a:t>
            </a:r>
            <a:r>
              <a:rPr sz="1500" dirty="0"/>
              <a:t>с</a:t>
            </a:r>
            <a:r>
              <a:rPr sz="1500" spc="-10" dirty="0"/>
              <a:t> </a:t>
            </a:r>
            <a:r>
              <a:rPr sz="1500" dirty="0"/>
              <a:t>применением</a:t>
            </a:r>
            <a:r>
              <a:rPr sz="1500" spc="-30" dirty="0"/>
              <a:t> </a:t>
            </a:r>
            <a:r>
              <a:rPr sz="1500" spc="-10" dirty="0"/>
              <a:t>исключительно электронного</a:t>
            </a:r>
            <a:r>
              <a:rPr sz="1500" spc="-30" dirty="0"/>
              <a:t> </a:t>
            </a:r>
            <a:r>
              <a:rPr sz="1500" dirty="0"/>
              <a:t>обучения,</a:t>
            </a:r>
            <a:r>
              <a:rPr sz="1500" spc="-10" dirty="0"/>
              <a:t> </a:t>
            </a:r>
            <a:r>
              <a:rPr sz="1500" dirty="0"/>
              <a:t>дистанционных</a:t>
            </a:r>
            <a:r>
              <a:rPr sz="1500" spc="-15" dirty="0"/>
              <a:t> </a:t>
            </a:r>
            <a:r>
              <a:rPr sz="1500" spc="-10" dirty="0"/>
              <a:t>образовательных</a:t>
            </a:r>
            <a:r>
              <a:rPr sz="1500" spc="-30" dirty="0"/>
              <a:t> </a:t>
            </a:r>
            <a:r>
              <a:rPr sz="1500" spc="-10" dirty="0"/>
              <a:t>технологий</a:t>
            </a:r>
            <a:r>
              <a:rPr sz="1500" dirty="0"/>
              <a:t> в </a:t>
            </a:r>
            <a:r>
              <a:rPr sz="1500" spc="-10" dirty="0"/>
              <a:t>организации, осуществляющей</a:t>
            </a:r>
            <a:r>
              <a:rPr sz="1500" spc="-20" dirty="0"/>
              <a:t> </a:t>
            </a:r>
            <a:r>
              <a:rPr sz="1500" spc="-10" dirty="0"/>
              <a:t>образовательную</a:t>
            </a:r>
            <a:r>
              <a:rPr sz="1500" spc="-30" dirty="0"/>
              <a:t> </a:t>
            </a:r>
            <a:r>
              <a:rPr sz="1500" spc="-10" dirty="0"/>
              <a:t>деятельность,</a:t>
            </a:r>
            <a:r>
              <a:rPr sz="1500" spc="-20" dirty="0"/>
              <a:t> </a:t>
            </a:r>
            <a:r>
              <a:rPr sz="1500" dirty="0"/>
              <a:t>должны</a:t>
            </a:r>
            <a:r>
              <a:rPr sz="1500" spc="-20" dirty="0"/>
              <a:t> </a:t>
            </a:r>
            <a:r>
              <a:rPr sz="1500" dirty="0"/>
              <a:t>быть</a:t>
            </a:r>
            <a:r>
              <a:rPr sz="1500" spc="-20" dirty="0"/>
              <a:t> </a:t>
            </a:r>
            <a:r>
              <a:rPr sz="1500" dirty="0"/>
              <a:t>созданы</a:t>
            </a:r>
            <a:r>
              <a:rPr sz="1500" spc="-20" dirty="0"/>
              <a:t> </a:t>
            </a:r>
            <a:r>
              <a:rPr sz="1500" dirty="0"/>
              <a:t>условия</a:t>
            </a:r>
            <a:r>
              <a:rPr sz="1500" spc="-35" dirty="0"/>
              <a:t> </a:t>
            </a:r>
            <a:r>
              <a:rPr sz="1500" spc="-25" dirty="0"/>
              <a:t>для</a:t>
            </a:r>
            <a:endParaRPr sz="1500"/>
          </a:p>
          <a:p>
            <a:pPr marL="12700" marR="43815">
              <a:lnSpc>
                <a:spcPct val="70000"/>
              </a:lnSpc>
            </a:pPr>
            <a:r>
              <a:rPr sz="1500" spc="-10" dirty="0"/>
              <a:t>функционирования</a:t>
            </a:r>
            <a:r>
              <a:rPr sz="1500" spc="-15" dirty="0"/>
              <a:t> </a:t>
            </a:r>
            <a:r>
              <a:rPr sz="1500" spc="-10" dirty="0"/>
              <a:t>электронной</a:t>
            </a:r>
            <a:r>
              <a:rPr sz="1500" dirty="0"/>
              <a:t> информационно-</a:t>
            </a:r>
            <a:r>
              <a:rPr sz="1500" spc="-10" dirty="0"/>
              <a:t>образовательной</a:t>
            </a:r>
            <a:r>
              <a:rPr sz="1500" spc="-15" dirty="0"/>
              <a:t> </a:t>
            </a:r>
            <a:r>
              <a:rPr sz="1500" dirty="0"/>
              <a:t>среды,</a:t>
            </a:r>
            <a:r>
              <a:rPr sz="1500" spc="30" dirty="0"/>
              <a:t> </a:t>
            </a:r>
            <a:r>
              <a:rPr sz="1500" spc="-10" dirty="0"/>
              <a:t>включающей</a:t>
            </a:r>
            <a:r>
              <a:rPr sz="1500" spc="10" dirty="0"/>
              <a:t> </a:t>
            </a:r>
            <a:r>
              <a:rPr sz="1500" spc="-50" dirty="0"/>
              <a:t>в </a:t>
            </a:r>
            <a:r>
              <a:rPr sz="1500" dirty="0"/>
              <a:t>себя</a:t>
            </a:r>
            <a:r>
              <a:rPr sz="1500" spc="-30" dirty="0"/>
              <a:t> </a:t>
            </a:r>
            <a:r>
              <a:rPr sz="1500" dirty="0"/>
              <a:t>электронные</a:t>
            </a:r>
            <a:r>
              <a:rPr sz="1500" spc="-40" dirty="0"/>
              <a:t> </a:t>
            </a:r>
            <a:r>
              <a:rPr sz="1500" dirty="0"/>
              <a:t>информационные</a:t>
            </a:r>
            <a:r>
              <a:rPr sz="1500" spc="-60" dirty="0"/>
              <a:t> </a:t>
            </a:r>
            <a:r>
              <a:rPr sz="1500" dirty="0"/>
              <a:t>ресурсы,</a:t>
            </a:r>
            <a:r>
              <a:rPr sz="1500" spc="-35" dirty="0"/>
              <a:t> </a:t>
            </a:r>
            <a:r>
              <a:rPr sz="1500" dirty="0"/>
              <a:t>электронные</a:t>
            </a:r>
            <a:r>
              <a:rPr sz="1500" spc="-30" dirty="0"/>
              <a:t> </a:t>
            </a:r>
            <a:r>
              <a:rPr sz="1500" spc="-10" dirty="0"/>
              <a:t>образовательные</a:t>
            </a:r>
            <a:r>
              <a:rPr sz="1500" spc="-55" dirty="0"/>
              <a:t> </a:t>
            </a:r>
            <a:r>
              <a:rPr sz="1500" spc="-10" dirty="0"/>
              <a:t>ресурсы, </a:t>
            </a:r>
            <a:r>
              <a:rPr sz="1500" dirty="0"/>
              <a:t>совокупность</a:t>
            </a:r>
            <a:r>
              <a:rPr sz="1500" spc="-35" dirty="0"/>
              <a:t> </a:t>
            </a:r>
            <a:r>
              <a:rPr sz="1500" dirty="0"/>
              <a:t>информационных</a:t>
            </a:r>
            <a:r>
              <a:rPr sz="1500" spc="-30" dirty="0"/>
              <a:t> </a:t>
            </a:r>
            <a:r>
              <a:rPr sz="1500" spc="-10" dirty="0"/>
              <a:t>технологий, телекоммуникационных</a:t>
            </a:r>
            <a:r>
              <a:rPr sz="1500" spc="-20" dirty="0"/>
              <a:t> </a:t>
            </a:r>
            <a:r>
              <a:rPr sz="1500" spc="-10" dirty="0"/>
              <a:t>технологий, соответствующих</a:t>
            </a:r>
            <a:r>
              <a:rPr sz="1500" spc="-20" dirty="0"/>
              <a:t> </a:t>
            </a:r>
            <a:r>
              <a:rPr sz="1500" spc="-10" dirty="0"/>
              <a:t>технологических</a:t>
            </a:r>
            <a:r>
              <a:rPr sz="1500" spc="-5" dirty="0"/>
              <a:t> </a:t>
            </a:r>
            <a:r>
              <a:rPr sz="1500" spc="-10" dirty="0"/>
              <a:t>средств </a:t>
            </a:r>
            <a:r>
              <a:rPr sz="1500" dirty="0"/>
              <a:t>и</a:t>
            </a:r>
            <a:r>
              <a:rPr sz="1500" spc="5" dirty="0"/>
              <a:t> </a:t>
            </a:r>
            <a:r>
              <a:rPr sz="1500" spc="-10" dirty="0"/>
              <a:t>обеспечивающей</a:t>
            </a:r>
            <a:r>
              <a:rPr sz="1500" dirty="0"/>
              <a:t> освоение</a:t>
            </a:r>
            <a:r>
              <a:rPr sz="1500" spc="-5" dirty="0"/>
              <a:t> </a:t>
            </a:r>
            <a:r>
              <a:rPr sz="1500" spc="-10" dirty="0"/>
              <a:t>обучающимися образовательных</a:t>
            </a:r>
            <a:r>
              <a:rPr sz="1500" spc="-40" dirty="0"/>
              <a:t> </a:t>
            </a:r>
            <a:r>
              <a:rPr sz="1500" dirty="0"/>
              <a:t>программ</a:t>
            </a:r>
            <a:r>
              <a:rPr sz="1500" spc="-50" dirty="0"/>
              <a:t> </a:t>
            </a:r>
            <a:r>
              <a:rPr sz="1500" dirty="0"/>
              <a:t>в</a:t>
            </a:r>
            <a:r>
              <a:rPr sz="1500" spc="-5" dirty="0"/>
              <a:t> </a:t>
            </a:r>
            <a:r>
              <a:rPr sz="1500" spc="-10" dirty="0"/>
              <a:t>полном</a:t>
            </a:r>
            <a:r>
              <a:rPr sz="1500" spc="-35" dirty="0"/>
              <a:t> </a:t>
            </a:r>
            <a:r>
              <a:rPr sz="1500" dirty="0"/>
              <a:t>объеме</a:t>
            </a:r>
            <a:r>
              <a:rPr sz="1500" spc="-15" dirty="0"/>
              <a:t> </a:t>
            </a:r>
            <a:r>
              <a:rPr sz="1500" dirty="0"/>
              <a:t>независимо</a:t>
            </a:r>
            <a:r>
              <a:rPr sz="1500" spc="-45" dirty="0"/>
              <a:t> </a:t>
            </a:r>
            <a:r>
              <a:rPr sz="1500" dirty="0"/>
              <a:t>от</a:t>
            </a:r>
            <a:r>
              <a:rPr sz="1500" spc="-15" dirty="0"/>
              <a:t> </a:t>
            </a:r>
            <a:r>
              <a:rPr sz="1500" dirty="0"/>
              <a:t>места </a:t>
            </a:r>
            <a:r>
              <a:rPr sz="1500" spc="-10" dirty="0"/>
              <a:t>нахождения</a:t>
            </a:r>
            <a:endParaRPr sz="1500"/>
          </a:p>
          <a:p>
            <a:pPr marL="12700">
              <a:lnSpc>
                <a:spcPts val="1260"/>
              </a:lnSpc>
            </a:pPr>
            <a:r>
              <a:rPr sz="1500" spc="-10" dirty="0"/>
              <a:t>обучающихся.</a:t>
            </a:r>
            <a:endParaRPr sz="15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98777"/>
            <a:ext cx="7442200" cy="366141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16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17</a:t>
            </a:r>
            <a:endParaRPr sz="1600">
              <a:latin typeface="Calibri"/>
              <a:cs typeface="Calibri"/>
            </a:endParaRPr>
          </a:p>
          <a:p>
            <a:pPr marL="211454" indent="-198755">
              <a:lnSpc>
                <a:spcPct val="100000"/>
              </a:lnSpc>
              <a:spcBef>
                <a:spcPts val="830"/>
              </a:spcBef>
              <a:buAutoNum type="arabicPeriod"/>
              <a:tabLst>
                <a:tab pos="211454" algn="l"/>
              </a:tabLst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образование</a:t>
            </a:r>
            <a:r>
              <a:rPr sz="16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может</a:t>
            </a:r>
            <a:r>
              <a:rPr sz="16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быть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получено:</a:t>
            </a:r>
            <a:endParaRPr sz="1600">
              <a:latin typeface="Calibri"/>
              <a:cs typeface="Calibri"/>
            </a:endParaRPr>
          </a:p>
          <a:p>
            <a:pPr marL="224154" lvl="1" indent="-211454">
              <a:lnSpc>
                <a:spcPct val="100000"/>
              </a:lnSpc>
              <a:spcBef>
                <a:spcPts val="820"/>
              </a:spcBef>
              <a:buAutoNum type="arabicParenR"/>
              <a:tabLst>
                <a:tab pos="224154" algn="l"/>
              </a:tabLst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организациях,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</a:t>
            </a:r>
            <a:r>
              <a:rPr sz="16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деятельность;</a:t>
            </a:r>
            <a:endParaRPr sz="1600">
              <a:latin typeface="Calibri"/>
              <a:cs typeface="Calibri"/>
            </a:endParaRPr>
          </a:p>
          <a:p>
            <a:pPr marL="12700" marR="551180" lvl="1" indent="211454">
              <a:lnSpc>
                <a:spcPct val="70000"/>
              </a:lnSpc>
              <a:spcBef>
                <a:spcPts val="1400"/>
              </a:spcBef>
              <a:buAutoNum type="arabicParenR"/>
              <a:tabLst>
                <a:tab pos="224154" algn="l"/>
              </a:tabLst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вне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организаций,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</a:t>
            </a:r>
            <a:r>
              <a:rPr sz="16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</a:t>
            </a:r>
            <a:r>
              <a:rPr sz="16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(в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 форме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семейного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самообразования).</a:t>
            </a:r>
            <a:endParaRPr sz="1600">
              <a:latin typeface="Calibri"/>
              <a:cs typeface="Calibri"/>
            </a:endParaRPr>
          </a:p>
          <a:p>
            <a:pPr marL="12700" marR="447675" indent="198755">
              <a:lnSpc>
                <a:spcPct val="70000"/>
              </a:lnSpc>
              <a:spcBef>
                <a:spcPts val="1405"/>
              </a:spcBef>
              <a:buAutoNum type="arabicPeriod" startAt="2"/>
              <a:tabLst>
                <a:tab pos="211454" algn="l"/>
              </a:tabLst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Обучение</a:t>
            </a:r>
            <a:r>
              <a:rPr sz="16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организациях,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 образовательную деятельность,</a:t>
            </a:r>
            <a:r>
              <a:rPr sz="16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с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16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потребностей,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возможностей</a:t>
            </a:r>
            <a:r>
              <a:rPr sz="16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личности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зависимости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объема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060"/>
              </a:lnSpc>
            </a:pP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обязательных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занятий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педагогического</a:t>
            </a:r>
            <a:r>
              <a:rPr sz="16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работника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обучающимися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осуществляется</a:t>
            </a:r>
            <a:r>
              <a:rPr sz="16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635"/>
              </a:lnSpc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очной,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очно-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заочной или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заочной</a:t>
            </a:r>
            <a:r>
              <a:rPr sz="16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форме.</a:t>
            </a:r>
            <a:endParaRPr sz="1600">
              <a:latin typeface="Calibri"/>
              <a:cs typeface="Calibri"/>
            </a:endParaRPr>
          </a:p>
          <a:p>
            <a:pPr marL="12700" marR="83820" indent="198755">
              <a:lnSpc>
                <a:spcPct val="70000"/>
              </a:lnSpc>
              <a:spcBef>
                <a:spcPts val="1395"/>
              </a:spcBef>
              <a:buAutoNum type="arabicPeriod" startAt="3"/>
              <a:tabLst>
                <a:tab pos="211454" algn="l"/>
              </a:tabLst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Обучение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форме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семейного</a:t>
            </a:r>
            <a:r>
              <a:rPr sz="16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самообразования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осуществляется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с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правом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последующего</a:t>
            </a:r>
            <a:r>
              <a:rPr sz="16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прохождения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соответствии</a:t>
            </a:r>
            <a:r>
              <a:rPr sz="16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частью</a:t>
            </a:r>
            <a:r>
              <a:rPr sz="1600" u="sng" spc="-30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3</a:t>
            </a:r>
            <a:r>
              <a:rPr sz="1600" u="sng" spc="-35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статьи</a:t>
            </a:r>
            <a:r>
              <a:rPr sz="1600" u="sng" spc="-35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34</a:t>
            </a:r>
            <a:r>
              <a:rPr sz="1600" spc="-5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настоящего Федерального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закона</a:t>
            </a:r>
            <a:r>
              <a:rPr sz="16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промежуточной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 и</a:t>
            </a:r>
            <a:r>
              <a:rPr sz="16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государственной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итоговой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аттестации</a:t>
            </a:r>
            <a:r>
              <a:rPr sz="16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в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организациях,</a:t>
            </a:r>
            <a:r>
              <a:rPr sz="16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 деятельность.</a:t>
            </a:r>
            <a:endParaRPr sz="1600">
              <a:latin typeface="Calibri"/>
              <a:cs typeface="Calibri"/>
            </a:endParaRPr>
          </a:p>
          <a:p>
            <a:pPr marL="211454" indent="-198755">
              <a:lnSpc>
                <a:spcPct val="100000"/>
              </a:lnSpc>
              <a:spcBef>
                <a:spcPts val="825"/>
              </a:spcBef>
              <a:buAutoNum type="arabicPeriod" startAt="3"/>
              <a:tabLst>
                <a:tab pos="211454" algn="l"/>
              </a:tabLst>
            </a:pP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Допускается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сочетание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различных</a:t>
            </a:r>
            <a:r>
              <a:rPr sz="16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форм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получения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форм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обучения.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292353"/>
            <a:ext cx="6367780" cy="137922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63545"/>
            <a:ext cx="1978660" cy="925830"/>
          </a:xfrm>
          <a:prstGeom prst="rect">
            <a:avLst/>
          </a:prstGeom>
        </p:spPr>
        <p:txBody>
          <a:bodyPr vert="horz" wrap="square" lIns="0" tIns="181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2000" spc="-1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18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  <a:tabLst>
                <a:tab pos="1099185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Учебные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издания,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0882" y="2288870"/>
            <a:ext cx="20383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61160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используемые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2536316"/>
            <a:ext cx="2581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3175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51630" y="2288870"/>
            <a:ext cx="4731385" cy="54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055"/>
              </a:lnSpc>
              <a:spcBef>
                <a:spcPts val="100"/>
              </a:spcBef>
              <a:tabLst>
                <a:tab pos="1400175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endParaRPr sz="1800">
              <a:latin typeface="Calibri"/>
              <a:cs typeface="Calibri"/>
            </a:endParaRPr>
          </a:p>
          <a:p>
            <a:pPr marR="7620" algn="r">
              <a:lnSpc>
                <a:spcPts val="2055"/>
              </a:lnSpc>
              <a:tabLst>
                <a:tab pos="1605915" algn="l"/>
                <a:tab pos="3275329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образования,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определяются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организацией,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2783204"/>
            <a:ext cx="3606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0075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осуществляющей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5363" y="2783204"/>
            <a:ext cx="3823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1145" algn="l"/>
                <a:tab pos="1803400" algn="l"/>
                <a:tab pos="2654300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5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требований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39085" y="3030092"/>
            <a:ext cx="3587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1980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государственных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08572" y="303009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9060" algn="l"/>
                <a:tab pos="1685925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стандартов,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5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0259" y="3030092"/>
            <a:ext cx="3065780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федеральных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050"/>
              </a:lnSpc>
              <a:tabLst>
                <a:tab pos="1347470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примерных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61586" y="3276980"/>
            <a:ext cx="431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1420" algn="l"/>
                <a:tab pos="2708910" algn="l"/>
                <a:tab pos="4182745" algn="l"/>
              </a:tabLst>
            </a:pP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800" spc="-5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259" y="3523869"/>
            <a:ext cx="72523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примерных</a:t>
            </a:r>
            <a:r>
              <a:rPr sz="18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программ</a:t>
            </a:r>
            <a:r>
              <a:rPr sz="18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начального</a:t>
            </a:r>
            <a:r>
              <a:rPr sz="18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общего</a:t>
            </a:r>
            <a:r>
              <a:rPr sz="18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0997" y="1691157"/>
            <a:ext cx="8274684" cy="4568190"/>
          </a:xfrm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19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42</a:t>
            </a:r>
            <a:endParaRPr sz="1900">
              <a:latin typeface="Calibri"/>
              <a:cs typeface="Calibri"/>
            </a:endParaRPr>
          </a:p>
          <a:p>
            <a:pPr marL="469900" marR="19685" indent="-457200">
              <a:lnSpc>
                <a:spcPct val="80000"/>
              </a:lnSpc>
              <a:spcBef>
                <a:spcPts val="1405"/>
              </a:spcBef>
              <a:buClr>
                <a:srgbClr val="1CACE3"/>
              </a:buClr>
              <a:buAutoNum type="arabicPeriod"/>
              <a:tabLst>
                <a:tab pos="469900" algn="l"/>
              </a:tabLst>
            </a:pP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Психолого-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педагогическая</a:t>
            </a:r>
            <a:r>
              <a:rPr sz="19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[…]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социальная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помощь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оказывается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детям, испытывающим</a:t>
            </a:r>
            <a:r>
              <a:rPr sz="19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трудности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освоении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основных</a:t>
            </a:r>
            <a:r>
              <a:rPr sz="19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общеобразовательных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программ,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развитии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r>
              <a:rPr sz="19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адаптации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[…]психологами,</a:t>
            </a:r>
            <a:r>
              <a:rPr sz="19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педагогами- психологами</a:t>
            </a:r>
            <a:r>
              <a:rPr sz="19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организаций,</a:t>
            </a:r>
            <a:r>
              <a:rPr sz="19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endParaRPr sz="1900">
              <a:latin typeface="Calibri"/>
              <a:cs typeface="Calibri"/>
            </a:endParaRPr>
          </a:p>
          <a:p>
            <a:pPr marL="469900">
              <a:lnSpc>
                <a:spcPts val="1825"/>
              </a:lnSpc>
            </a:pP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9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которых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такие</a:t>
            </a:r>
            <a:r>
              <a:rPr sz="19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дети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обучаются.</a:t>
            </a:r>
            <a:endParaRPr sz="1900">
              <a:latin typeface="Calibri"/>
              <a:cs typeface="Calibri"/>
            </a:endParaRPr>
          </a:p>
          <a:p>
            <a:pPr marL="469265" indent="-456565">
              <a:lnSpc>
                <a:spcPts val="2050"/>
              </a:lnSpc>
              <a:spcBef>
                <a:spcPts val="935"/>
              </a:spcBef>
              <a:buClr>
                <a:srgbClr val="1CACE3"/>
              </a:buClr>
              <a:buAutoNum type="arabicPeriod" startAt="2"/>
              <a:tabLst>
                <a:tab pos="469265" algn="l"/>
              </a:tabLst>
            </a:pP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Психолого-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педагогическая,</a:t>
            </a:r>
            <a:r>
              <a:rPr sz="19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медицинская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социальная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помощь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включает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5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endParaRPr sz="1900">
              <a:latin typeface="Calibri"/>
              <a:cs typeface="Calibri"/>
            </a:endParaRPr>
          </a:p>
          <a:p>
            <a:pPr marL="469900">
              <a:lnSpc>
                <a:spcPts val="2050"/>
              </a:lnSpc>
            </a:pP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себя:</a:t>
            </a:r>
            <a:endParaRPr sz="1900">
              <a:latin typeface="Calibri"/>
              <a:cs typeface="Calibri"/>
            </a:endParaRPr>
          </a:p>
          <a:p>
            <a:pPr marL="12700" marR="399415" lvl="1" indent="247650">
              <a:lnSpc>
                <a:spcPts val="1820"/>
              </a:lnSpc>
              <a:spcBef>
                <a:spcPts val="1395"/>
              </a:spcBef>
              <a:buAutoNum type="arabicParenR"/>
              <a:tabLst>
                <a:tab pos="260350" algn="l"/>
              </a:tabLst>
            </a:pP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психолого-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педагогическое</a:t>
            </a:r>
            <a:r>
              <a:rPr sz="1900" spc="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консультирование</a:t>
            </a:r>
            <a:r>
              <a:rPr sz="19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обучающихся,</a:t>
            </a:r>
            <a:r>
              <a:rPr sz="19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их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родителей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(законных</a:t>
            </a:r>
            <a:r>
              <a:rPr sz="19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представителей)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19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работников;</a:t>
            </a:r>
            <a:endParaRPr sz="1900">
              <a:latin typeface="Calibri"/>
              <a:cs typeface="Calibri"/>
            </a:endParaRPr>
          </a:p>
          <a:p>
            <a:pPr marL="260350" lvl="1" indent="-247650">
              <a:lnSpc>
                <a:spcPts val="2050"/>
              </a:lnSpc>
              <a:spcBef>
                <a:spcPts val="969"/>
              </a:spcBef>
              <a:buAutoNum type="arabicParenR"/>
              <a:tabLst>
                <a:tab pos="260350" algn="l"/>
              </a:tabLst>
            </a:pP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коррекционно-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развивающие</a:t>
            </a:r>
            <a:r>
              <a:rPr sz="19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компенсирующие</a:t>
            </a:r>
            <a:r>
              <a:rPr sz="19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занятия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обучающимися,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ts val="2050"/>
              </a:lnSpc>
            </a:pP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логопедическую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помощь</a:t>
            </a:r>
            <a:r>
              <a:rPr sz="19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обучающимся.</a:t>
            </a:r>
            <a:endParaRPr sz="1900">
              <a:latin typeface="Calibri"/>
              <a:cs typeface="Calibri"/>
            </a:endParaRPr>
          </a:p>
          <a:p>
            <a:pPr marL="12700" marR="5080">
              <a:lnSpc>
                <a:spcPts val="1820"/>
              </a:lnSpc>
              <a:spcBef>
                <a:spcPts val="1380"/>
              </a:spcBef>
            </a:pP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3.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Психолого-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педагогическая,</a:t>
            </a:r>
            <a:r>
              <a:rPr sz="19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медицинская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социальная</a:t>
            </a:r>
            <a:r>
              <a:rPr sz="19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помощь</a:t>
            </a:r>
            <a:r>
              <a:rPr sz="19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оказывается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детям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на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основании</a:t>
            </a:r>
            <a:r>
              <a:rPr sz="19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заявления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или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согласия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письменной</a:t>
            </a:r>
            <a:r>
              <a:rPr sz="19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форме</a:t>
            </a:r>
            <a:r>
              <a:rPr sz="19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0000"/>
                </a:solidFill>
                <a:latin typeface="Calibri"/>
                <a:cs typeface="Calibri"/>
              </a:rPr>
              <a:t>их</a:t>
            </a:r>
            <a:r>
              <a:rPr sz="19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Calibri"/>
                <a:cs typeface="Calibri"/>
              </a:rPr>
              <a:t>родителей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(законных</a:t>
            </a:r>
            <a:r>
              <a:rPr sz="19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представителей).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0997" y="1685237"/>
            <a:ext cx="7845425" cy="3576954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2000" spc="-1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44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116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3.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Родители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(законные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представители)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несовершеннолетних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имеют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право: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115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1)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выбирать</a:t>
            </a:r>
            <a:r>
              <a:rPr sz="2000" spc="-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до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завершения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получения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ребенком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основного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общего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90100"/>
              </a:lnSpc>
              <a:spcBef>
                <a:spcPts val="114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мнения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20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учетом</a:t>
            </a:r>
            <a:r>
              <a:rPr sz="2000" spc="-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рекомендаций </a:t>
            </a:r>
            <a:r>
              <a:rPr sz="2000" spc="-20" dirty="0">
                <a:solidFill>
                  <a:srgbClr val="00AF50"/>
                </a:solidFill>
                <a:latin typeface="Calibri"/>
                <a:cs typeface="Calibri"/>
              </a:rPr>
              <a:t>психолого-медико-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педагогической</a:t>
            </a:r>
            <a:r>
              <a:rPr sz="2000" spc="-6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комиссии</a:t>
            </a:r>
            <a:r>
              <a:rPr sz="2000" spc="-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(при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их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наличии)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формы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получения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формы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обучения,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организации,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039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осуществляющие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язык,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языки</a:t>
            </a:r>
            <a:endParaRPr sz="2000">
              <a:latin typeface="Calibri"/>
              <a:cs typeface="Calibri"/>
            </a:endParaRPr>
          </a:p>
          <a:p>
            <a:pPr marL="12700" marR="52705">
              <a:lnSpc>
                <a:spcPts val="2160"/>
              </a:lnSpc>
              <a:spcBef>
                <a:spcPts val="15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образования,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факультативные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элективные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учебные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предметы,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курсы,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дисциплины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(модули)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из</a:t>
            </a:r>
            <a:r>
              <a:rPr sz="20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перечня,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 предлагаемого</a:t>
            </a:r>
            <a:r>
              <a:rPr sz="20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организацией,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30"/>
              </a:lnSpc>
            </a:pP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осуществляющей</a:t>
            </a:r>
            <a:r>
              <a:rPr sz="2000" spc="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образовательную</a:t>
            </a:r>
            <a:r>
              <a:rPr sz="20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деятельность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;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ts val="4900"/>
              </a:lnSpc>
              <a:spcBef>
                <a:spcPts val="980"/>
              </a:spcBef>
            </a:pPr>
            <a:r>
              <a:rPr spc="-10" dirty="0"/>
              <a:t>Федеральное </a:t>
            </a:r>
            <a:r>
              <a:rPr spc="-55" dirty="0"/>
              <a:t>законодательство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8325" y="2060415"/>
            <a:ext cx="3116022" cy="189515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36953" y="2376932"/>
            <a:ext cx="2788285" cy="1169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2305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ФЗ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«Об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основных</a:t>
            </a:r>
            <a:endParaRPr sz="2000">
              <a:latin typeface="Calibri"/>
              <a:cs typeface="Calibri"/>
            </a:endParaRPr>
          </a:p>
          <a:p>
            <a:pPr marL="12065" marR="5080" algn="ctr">
              <a:lnSpc>
                <a:spcPct val="915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гарантиях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прав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ребенка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Российской</a:t>
            </a:r>
            <a:r>
              <a:rPr sz="20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Федерации»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(1998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г.)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5725" y="2060415"/>
            <a:ext cx="3114316" cy="189515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913121" y="2656077"/>
            <a:ext cx="2747645" cy="61150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138430">
              <a:lnSpc>
                <a:spcPts val="2210"/>
              </a:lnSpc>
              <a:spcBef>
                <a:spcPts val="33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ФЗ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«Об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образовании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Российской</a:t>
            </a:r>
            <a:r>
              <a:rPr sz="2000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Федерации»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89876" y="4197077"/>
            <a:ext cx="3114316" cy="1893606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878329" y="4792471"/>
            <a:ext cx="2105025" cy="61150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349250" marR="5080" indent="-337185">
              <a:lnSpc>
                <a:spcPts val="2210"/>
              </a:lnSpc>
              <a:spcBef>
                <a:spcPts val="335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ФГОС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дошкольного образования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45725" y="4197018"/>
            <a:ext cx="3114316" cy="189381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964938" y="4234052"/>
            <a:ext cx="2644140" cy="17272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algn="ctr">
              <a:lnSpc>
                <a:spcPct val="91700"/>
              </a:lnSpc>
              <a:spcBef>
                <a:spcPts val="300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Профессиональный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стандарт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«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Специалист</a:t>
            </a:r>
            <a:r>
              <a:rPr sz="20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50" dirty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sz="20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воспитания»</a:t>
            </a:r>
            <a:r>
              <a:rPr sz="2000" b="1" spc="-50" dirty="0">
                <a:solidFill>
                  <a:srgbClr val="FFFFFF"/>
                </a:solidFill>
                <a:latin typeface="Calibri"/>
                <a:cs typeface="Calibri"/>
              </a:rPr>
              <a:t> /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Тьюторское сопровождение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ts val="2195"/>
              </a:lnSpc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обучающихся/Тьютор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831975"/>
            <a:ext cx="6695440" cy="3237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Статья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46.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Право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занятие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педагогической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деятельностью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spcBef>
                <a:spcPts val="5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Постановление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Правительства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РФ от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08.08.2013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678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"Об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утверждении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номенклатуры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должностей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педагогических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работников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организаций,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осуществляющих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 деятельность,</a:t>
            </a:r>
            <a:r>
              <a:rPr sz="20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должностей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руководителей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 организаций“</a:t>
            </a:r>
            <a:endParaRPr sz="2000">
              <a:latin typeface="Calibri"/>
              <a:cs typeface="Calibri"/>
            </a:endParaRPr>
          </a:p>
          <a:p>
            <a:pPr marL="12700" marR="1549400">
              <a:lnSpc>
                <a:spcPct val="14850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2.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Должности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иных</a:t>
            </a:r>
            <a:r>
              <a:rPr sz="20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работников Должность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«ТЬЮТОР»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18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Трудовое</a:t>
            </a:r>
            <a:r>
              <a:rPr spc="-215" dirty="0"/>
              <a:t> </a:t>
            </a:r>
            <a:r>
              <a:rPr spc="-40" dirty="0"/>
              <a:t>законодательство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790826"/>
            <a:ext cx="7479665" cy="404177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39115" algn="just">
              <a:lnSpc>
                <a:spcPct val="70000"/>
              </a:lnSpc>
              <a:spcBef>
                <a:spcPts val="780"/>
              </a:spcBef>
            </a:pP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ПРОДОЛЖИТЕЛЬНОСТЬ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РАБОЧЕГО</a:t>
            </a:r>
            <a:r>
              <a:rPr sz="19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ВРЕМЕНИ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ТЬЮТОРОВ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(НОРМЫ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ЧАСОВ</a:t>
            </a:r>
            <a:r>
              <a:rPr sz="19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ПЕДАГОГИЧЕСКОЙ</a:t>
            </a:r>
            <a:r>
              <a:rPr sz="19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РАБОТЫ</a:t>
            </a:r>
            <a:r>
              <a:rPr sz="19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ЗА</a:t>
            </a:r>
            <a:r>
              <a:rPr sz="19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СТАВКУ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404040"/>
                </a:solidFill>
                <a:latin typeface="Calibri"/>
                <a:cs typeface="Calibri"/>
              </a:rPr>
              <a:t>ЗАРАБОТНОЙ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ПЛАТЫ)</a:t>
            </a:r>
            <a:endParaRPr sz="1900">
              <a:latin typeface="Calibri"/>
              <a:cs typeface="Calibri"/>
            </a:endParaRPr>
          </a:p>
          <a:p>
            <a:pPr marL="12700" marR="5080" algn="just">
              <a:lnSpc>
                <a:spcPct val="70000"/>
              </a:lnSpc>
              <a:spcBef>
                <a:spcPts val="1390"/>
              </a:spcBef>
            </a:pP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36</a:t>
            </a:r>
            <a:r>
              <a:rPr sz="1900" spc="2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часов</a:t>
            </a:r>
            <a:r>
              <a:rPr sz="1900" spc="225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в</a:t>
            </a:r>
            <a:r>
              <a:rPr sz="1900" spc="2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неделю</a:t>
            </a:r>
            <a:r>
              <a:rPr sz="1900" spc="225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(основание:</a:t>
            </a:r>
            <a:r>
              <a:rPr sz="1900" spc="2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Приказ</a:t>
            </a:r>
            <a:r>
              <a:rPr sz="1900" spc="2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Минобрнауки</a:t>
            </a:r>
            <a:r>
              <a:rPr sz="1900" spc="2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России</a:t>
            </a:r>
            <a:r>
              <a:rPr sz="1900" spc="2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от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22.12.2014</a:t>
            </a:r>
            <a:r>
              <a:rPr sz="19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19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1601</a:t>
            </a:r>
            <a:r>
              <a:rPr sz="19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(ред.</a:t>
            </a:r>
            <a:r>
              <a:rPr sz="19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9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29.06.2016)</a:t>
            </a:r>
            <a:r>
              <a:rPr sz="19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"О</a:t>
            </a:r>
            <a:r>
              <a:rPr sz="19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продолжительности</a:t>
            </a:r>
            <a:r>
              <a:rPr sz="1900" spc="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рабочего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времени</a:t>
            </a:r>
            <a:r>
              <a:rPr sz="1900" spc="2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(нормах</a:t>
            </a:r>
            <a:r>
              <a:rPr sz="1900" spc="2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часов</a:t>
            </a:r>
            <a:r>
              <a:rPr sz="1900" spc="3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педагогической</a:t>
            </a:r>
            <a:r>
              <a:rPr sz="1900" spc="2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работы</a:t>
            </a:r>
            <a:r>
              <a:rPr sz="1900" spc="2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за</a:t>
            </a:r>
            <a:r>
              <a:rPr sz="1900" spc="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ставку</a:t>
            </a:r>
            <a:r>
              <a:rPr sz="1900" spc="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заработной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платы)</a:t>
            </a:r>
            <a:r>
              <a:rPr sz="19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19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работников</a:t>
            </a:r>
            <a:r>
              <a:rPr sz="19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9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</a:t>
            </a:r>
            <a:r>
              <a:rPr sz="1900" spc="1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порядке</a:t>
            </a:r>
            <a:r>
              <a:rPr sz="1900" spc="1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определения</a:t>
            </a:r>
            <a:r>
              <a:rPr sz="1900" spc="1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учебной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нагрузки</a:t>
            </a:r>
            <a:r>
              <a:rPr sz="1900" spc="2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1900" spc="2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работников,</a:t>
            </a:r>
            <a:r>
              <a:rPr sz="1900" spc="2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оговариваемой</a:t>
            </a:r>
            <a:r>
              <a:rPr sz="1900" spc="30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900" spc="2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трудовом договоре"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(Зарегистрировано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Минюсте</a:t>
            </a:r>
            <a:r>
              <a:rPr sz="19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России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25.02.2015</a:t>
            </a:r>
            <a:r>
              <a:rPr sz="19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19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36204)</a:t>
            </a:r>
            <a:endParaRPr sz="19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ОТПУСК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зависит</a:t>
            </a:r>
            <a:r>
              <a:rPr sz="19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9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контингента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обучающихся:</a:t>
            </a:r>
            <a:endParaRPr sz="1900">
              <a:latin typeface="Calibri"/>
              <a:cs typeface="Calibri"/>
            </a:endParaRPr>
          </a:p>
          <a:p>
            <a:pPr marL="12700" marR="104139">
              <a:lnSpc>
                <a:spcPct val="70000"/>
              </a:lnSpc>
              <a:spcBef>
                <a:spcPts val="1410"/>
              </a:spcBef>
            </a:pP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56</a:t>
            </a:r>
            <a:r>
              <a:rPr sz="1900" spc="-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00AF50"/>
                </a:solidFill>
                <a:latin typeface="Calibri"/>
                <a:cs typeface="Calibri"/>
              </a:rPr>
              <a:t>календарных</a:t>
            </a:r>
            <a:r>
              <a:rPr sz="19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дней</a:t>
            </a:r>
            <a:r>
              <a:rPr sz="19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(обучающие</a:t>
            </a:r>
            <a:r>
              <a:rPr sz="19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1900" spc="-5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ОВЗ);</a:t>
            </a:r>
            <a:r>
              <a:rPr sz="1900" spc="35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42</a:t>
            </a:r>
            <a:r>
              <a:rPr sz="1900" spc="-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00AF50"/>
                </a:solidFill>
                <a:latin typeface="Calibri"/>
                <a:cs typeface="Calibri"/>
              </a:rPr>
              <a:t>календарных</a:t>
            </a:r>
            <a:r>
              <a:rPr sz="19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дня</a:t>
            </a:r>
            <a:r>
              <a:rPr sz="19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00AF50"/>
                </a:solidFill>
                <a:latin typeface="Calibri"/>
                <a:cs typeface="Calibri"/>
              </a:rPr>
              <a:t>(работа </a:t>
            </a:r>
            <a:r>
              <a:rPr sz="190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19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00AF50"/>
                </a:solidFill>
                <a:latin typeface="Calibri"/>
                <a:cs typeface="Calibri"/>
              </a:rPr>
              <a:t>одаренными детьми);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Основание:</a:t>
            </a:r>
            <a:endParaRPr sz="1900">
              <a:latin typeface="Calibri"/>
              <a:cs typeface="Calibri"/>
            </a:endParaRPr>
          </a:p>
          <a:p>
            <a:pPr marL="12700" marR="6985" algn="just">
              <a:lnSpc>
                <a:spcPct val="70000"/>
              </a:lnSpc>
              <a:spcBef>
                <a:spcPts val="1405"/>
              </a:spcBef>
            </a:pP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Постановление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Правительства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РФ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14.05.2015</a:t>
            </a:r>
            <a:r>
              <a:rPr sz="1900" spc="26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466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(ред.</a:t>
            </a:r>
            <a:r>
              <a:rPr sz="1900" spc="27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spc="-25" dirty="0">
                <a:solidFill>
                  <a:srgbClr val="404040"/>
                </a:solidFill>
                <a:latin typeface="Calibri"/>
                <a:cs typeface="Calibri"/>
              </a:rPr>
              <a:t>от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07.04.2017)</a:t>
            </a:r>
            <a:r>
              <a:rPr sz="1900" spc="3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"О</a:t>
            </a:r>
            <a:r>
              <a:rPr sz="1900" spc="3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ежегодных</a:t>
            </a:r>
            <a:r>
              <a:rPr sz="1900" spc="3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основных</a:t>
            </a:r>
            <a:r>
              <a:rPr sz="1900" spc="38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dirty="0">
                <a:solidFill>
                  <a:srgbClr val="404040"/>
                </a:solidFill>
                <a:latin typeface="Calibri"/>
                <a:cs typeface="Calibri"/>
              </a:rPr>
              <a:t>удлиненных</a:t>
            </a:r>
            <a:r>
              <a:rPr sz="1900" spc="3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900" spc="-10" dirty="0">
                <a:solidFill>
                  <a:srgbClr val="404040"/>
                </a:solidFill>
                <a:latin typeface="Calibri"/>
                <a:cs typeface="Calibri"/>
              </a:rPr>
              <a:t>оплачиваемых отпусках"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43510" marR="5080" indent="-131445">
              <a:lnSpc>
                <a:spcPts val="4900"/>
              </a:lnSpc>
              <a:spcBef>
                <a:spcPts val="980"/>
              </a:spcBef>
            </a:pPr>
            <a:r>
              <a:rPr dirty="0"/>
              <a:t>ФЗ</a:t>
            </a:r>
            <a:r>
              <a:rPr spc="-190" dirty="0"/>
              <a:t> </a:t>
            </a:r>
            <a:r>
              <a:rPr dirty="0"/>
              <a:t>«Об</a:t>
            </a:r>
            <a:r>
              <a:rPr spc="-210" dirty="0"/>
              <a:t> </a:t>
            </a:r>
            <a:r>
              <a:rPr spc="-50" dirty="0"/>
              <a:t>образовании</a:t>
            </a:r>
            <a:r>
              <a:rPr spc="-210" dirty="0"/>
              <a:t> </a:t>
            </a:r>
            <a:r>
              <a:rPr spc="-50" dirty="0"/>
              <a:t>в </a:t>
            </a:r>
            <a:r>
              <a:rPr spc="-40" dirty="0"/>
              <a:t>Российской</a:t>
            </a:r>
            <a:r>
              <a:rPr spc="-220" dirty="0"/>
              <a:t> </a:t>
            </a:r>
            <a:r>
              <a:rPr spc="-45" dirty="0"/>
              <a:t>Федерации»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0997" y="1818258"/>
            <a:ext cx="8071484" cy="152908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509"/>
              </a:spcBef>
            </a:pP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6.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рабочее</a:t>
            </a:r>
            <a:r>
              <a:rPr sz="1700" spc="14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время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работников</a:t>
            </a:r>
            <a:r>
              <a:rPr sz="1700" spc="15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зависимости</a:t>
            </a:r>
            <a:r>
              <a:rPr sz="1700" spc="15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700" spc="15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занимаемой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должности</a:t>
            </a:r>
            <a:r>
              <a:rPr sz="1700" spc="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включается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учебная</a:t>
            </a:r>
            <a:r>
              <a:rPr sz="1700" spc="1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(преподавательская)</a:t>
            </a:r>
            <a:r>
              <a:rPr sz="1700" spc="1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700" spc="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воспитательная</a:t>
            </a:r>
            <a:r>
              <a:rPr sz="1700" spc="1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работа,</a:t>
            </a:r>
            <a:r>
              <a:rPr sz="1700" spc="15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в</a:t>
            </a:r>
            <a:r>
              <a:rPr sz="1700" spc="1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00AF50"/>
                </a:solidFill>
                <a:latin typeface="Calibri"/>
                <a:cs typeface="Calibri"/>
              </a:rPr>
              <a:t>том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числе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практическая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подготовка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обучающихся,</a:t>
            </a:r>
            <a:r>
              <a:rPr sz="1700" spc="315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индивидуальная</a:t>
            </a:r>
            <a:r>
              <a:rPr sz="1700" spc="315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работа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spc="-50" dirty="0">
                <a:solidFill>
                  <a:srgbClr val="00AF50"/>
                </a:solidFill>
                <a:latin typeface="Calibri"/>
                <a:cs typeface="Calibri"/>
              </a:rPr>
              <a:t>с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обучающимися,</a:t>
            </a:r>
            <a:r>
              <a:rPr sz="1700" spc="49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научная,</a:t>
            </a:r>
            <a:r>
              <a:rPr sz="1700" spc="4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творческая</a:t>
            </a:r>
            <a:r>
              <a:rPr sz="1700" spc="4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700" spc="4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исследовательская</a:t>
            </a:r>
            <a:r>
              <a:rPr sz="1700" spc="4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работа,</a:t>
            </a:r>
            <a:r>
              <a:rPr sz="1700" spc="48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1700" spc="4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700" spc="5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другая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педагогическая</a:t>
            </a:r>
            <a:r>
              <a:rPr sz="17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работа,</a:t>
            </a:r>
            <a:r>
              <a:rPr sz="17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предусмотренная</a:t>
            </a:r>
            <a:r>
              <a:rPr sz="17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трудовыми</a:t>
            </a:r>
            <a:r>
              <a:rPr sz="17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(должностными)</a:t>
            </a:r>
            <a:r>
              <a:rPr sz="17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обязанностями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1700" spc="45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(или)</a:t>
            </a:r>
            <a:r>
              <a:rPr sz="1700" spc="445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индивидуальным</a:t>
            </a:r>
            <a:r>
              <a:rPr sz="1700" spc="455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планом,</a:t>
            </a:r>
            <a:r>
              <a:rPr sz="1700" spc="45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-</a:t>
            </a:r>
            <a:r>
              <a:rPr sz="1700" spc="45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методическая,</a:t>
            </a:r>
            <a:r>
              <a:rPr sz="1700" spc="450" dirty="0">
                <a:solidFill>
                  <a:srgbClr val="00AF50"/>
                </a:solidFill>
                <a:latin typeface="Calibri"/>
                <a:cs typeface="Calibri"/>
              </a:rPr>
              <a:t>   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подготовительная,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организационная,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диагностическая,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работа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по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ведению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мониторинга,</a:t>
            </a:r>
            <a:r>
              <a:rPr sz="1700" spc="320" dirty="0">
                <a:solidFill>
                  <a:srgbClr val="00AF50"/>
                </a:solidFill>
                <a:latin typeface="Calibri"/>
                <a:cs typeface="Calibri"/>
              </a:rPr>
              <a:t>  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работа,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0997" y="3269360"/>
            <a:ext cx="166497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предусмотренная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7048" y="3269360"/>
            <a:ext cx="83566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планами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52240" y="3269360"/>
            <a:ext cx="156019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воспитательных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1714" y="3269360"/>
            <a:ext cx="304800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25" dirty="0">
                <a:solidFill>
                  <a:srgbClr val="404040"/>
                </a:solidFill>
                <a:latin typeface="Calibri"/>
                <a:cs typeface="Calibri"/>
              </a:rPr>
              <a:t>физкультурно-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оздоровительных,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0997" y="3476625"/>
            <a:ext cx="479361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35405" algn="l"/>
                <a:tab pos="2539365" algn="l"/>
                <a:tab pos="2833370" algn="l"/>
                <a:tab pos="3482975" algn="l"/>
              </a:tabLst>
            </a:pP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спортивных,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творческих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r>
              <a:rPr sz="1700" spc="-5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r>
              <a:rPr sz="1700" spc="-20" dirty="0">
                <a:solidFill>
                  <a:srgbClr val="00AF50"/>
                </a:solidFill>
                <a:latin typeface="Calibri"/>
                <a:cs typeface="Calibri"/>
              </a:rPr>
              <a:t>иных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мероприятий,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55514" y="3476625"/>
            <a:ext cx="312420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64615" algn="l"/>
                <a:tab pos="1632585" algn="l"/>
              </a:tabLst>
            </a:pP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проводимых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r>
              <a:rPr sz="1700" spc="-5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1700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r>
              <a:rPr sz="1700" spc="-10" dirty="0">
                <a:solidFill>
                  <a:srgbClr val="00AF50"/>
                </a:solidFill>
                <a:latin typeface="Calibri"/>
                <a:cs typeface="Calibri"/>
              </a:rPr>
              <a:t>обучающимися.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0997" y="3683584"/>
            <a:ext cx="8070850" cy="1915795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515"/>
              </a:spcBef>
            </a:pP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Конкретные</a:t>
            </a:r>
            <a:r>
              <a:rPr sz="1700" spc="3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трудовые</a:t>
            </a:r>
            <a:r>
              <a:rPr sz="1700" spc="3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(должностные)</a:t>
            </a:r>
            <a:r>
              <a:rPr sz="1700" spc="33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обязанности</a:t>
            </a:r>
            <a:r>
              <a:rPr sz="1700" spc="3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1700" spc="3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работников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определяются</a:t>
            </a:r>
            <a:r>
              <a:rPr sz="1700" spc="22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трудовыми</a:t>
            </a:r>
            <a:r>
              <a:rPr sz="1700" spc="2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договорами</a:t>
            </a:r>
            <a:r>
              <a:rPr sz="1700" spc="2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(служебными</a:t>
            </a:r>
            <a:r>
              <a:rPr sz="1700" spc="2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контрактами)</a:t>
            </a:r>
            <a:r>
              <a:rPr sz="1700" spc="2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700" spc="22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должностными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инструкциями.</a:t>
            </a:r>
            <a:r>
              <a:rPr sz="1700" spc="1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Соотношение</a:t>
            </a:r>
            <a:r>
              <a:rPr sz="17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учебной</a:t>
            </a:r>
            <a:r>
              <a:rPr sz="1700" spc="1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(преподавательской)</a:t>
            </a:r>
            <a:r>
              <a:rPr sz="17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7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другой</a:t>
            </a:r>
            <a:r>
              <a:rPr sz="1700" spc="1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педагогической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работы</a:t>
            </a:r>
            <a:r>
              <a:rPr sz="17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7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пределах</a:t>
            </a:r>
            <a:r>
              <a:rPr sz="17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рабочей</a:t>
            </a:r>
            <a:r>
              <a:rPr sz="17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недели</a:t>
            </a:r>
            <a:r>
              <a:rPr sz="17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или</a:t>
            </a:r>
            <a:r>
              <a:rPr sz="17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учебного</a:t>
            </a:r>
            <a:r>
              <a:rPr sz="17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года</a:t>
            </a:r>
            <a:r>
              <a:rPr sz="17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определяется</a:t>
            </a:r>
            <a:r>
              <a:rPr sz="17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соответствующим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локальным</a:t>
            </a:r>
            <a:r>
              <a:rPr sz="1700" spc="114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нормативным</a:t>
            </a:r>
            <a:r>
              <a:rPr sz="1700" spc="1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актом</a:t>
            </a:r>
            <a:r>
              <a:rPr sz="1700" spc="114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организации,</a:t>
            </a:r>
            <a:r>
              <a:rPr sz="1700" spc="114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осуществляющей</a:t>
            </a:r>
            <a:r>
              <a:rPr sz="1700" spc="1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деятельность,</a:t>
            </a:r>
            <a:r>
              <a:rPr sz="1700" spc="1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700" spc="13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количества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часов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учебному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плану,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специальности</a:t>
            </a:r>
            <a:r>
              <a:rPr sz="1700" spc="1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17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квалификации</a:t>
            </a:r>
            <a:r>
              <a:rPr sz="17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работника.</a:t>
            </a:r>
            <a:endParaRPr sz="17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994"/>
              </a:spcBef>
            </a:pP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(в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ред.</a:t>
            </a:r>
            <a:r>
              <a:rPr sz="17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Федерального</a:t>
            </a:r>
            <a:r>
              <a:rPr sz="17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закона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29.12.2015</a:t>
            </a:r>
            <a:r>
              <a:rPr sz="17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1700" spc="-10" dirty="0">
                <a:solidFill>
                  <a:srgbClr val="404040"/>
                </a:solidFill>
                <a:latin typeface="Calibri"/>
                <a:cs typeface="Calibri"/>
              </a:rPr>
              <a:t> 389-</a:t>
            </a:r>
            <a:r>
              <a:rPr sz="1700" spc="-25" dirty="0">
                <a:solidFill>
                  <a:srgbClr val="404040"/>
                </a:solidFill>
                <a:latin typeface="Calibri"/>
                <a:cs typeface="Calibri"/>
              </a:rPr>
              <a:t>ФЗ)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203073"/>
            <a:ext cx="7250430" cy="117792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5080">
              <a:lnSpc>
                <a:spcPct val="85000"/>
              </a:lnSpc>
              <a:spcBef>
                <a:spcPts val="600"/>
              </a:spcBef>
            </a:pPr>
            <a:r>
              <a:rPr sz="2800" spc="-55" dirty="0"/>
              <a:t>Письмо</a:t>
            </a:r>
            <a:r>
              <a:rPr sz="2800" spc="-85" dirty="0"/>
              <a:t> </a:t>
            </a:r>
            <a:r>
              <a:rPr sz="2800" spc="-55" dirty="0"/>
              <a:t>Министерства</a:t>
            </a:r>
            <a:r>
              <a:rPr sz="2800" spc="-90" dirty="0"/>
              <a:t> </a:t>
            </a:r>
            <a:r>
              <a:rPr sz="2800" spc="-55" dirty="0"/>
              <a:t>образования</a:t>
            </a:r>
            <a:r>
              <a:rPr sz="2800" spc="-114" dirty="0"/>
              <a:t> </a:t>
            </a:r>
            <a:r>
              <a:rPr sz="2800" dirty="0"/>
              <a:t>и</a:t>
            </a:r>
            <a:r>
              <a:rPr sz="2800" spc="-70" dirty="0"/>
              <a:t> </a:t>
            </a:r>
            <a:r>
              <a:rPr sz="2800" spc="-50" dirty="0"/>
              <a:t>науки</a:t>
            </a:r>
            <a:r>
              <a:rPr sz="2800" spc="-95" dirty="0"/>
              <a:t> </a:t>
            </a:r>
            <a:r>
              <a:rPr sz="2800" spc="-10" dirty="0"/>
              <a:t>РФ</a:t>
            </a:r>
            <a:r>
              <a:rPr sz="2800" spc="-60" dirty="0"/>
              <a:t> </a:t>
            </a:r>
            <a:r>
              <a:rPr sz="2800" spc="-25" dirty="0"/>
              <a:t>от </a:t>
            </a:r>
            <a:r>
              <a:rPr sz="2800" spc="-10" dirty="0"/>
              <a:t>11</a:t>
            </a:r>
            <a:r>
              <a:rPr sz="2800" spc="-150" dirty="0"/>
              <a:t> </a:t>
            </a:r>
            <a:r>
              <a:rPr sz="2800" spc="-50" dirty="0"/>
              <a:t>марта</a:t>
            </a:r>
            <a:r>
              <a:rPr sz="2800" spc="-110" dirty="0"/>
              <a:t> </a:t>
            </a:r>
            <a:r>
              <a:rPr sz="2800" spc="-45" dirty="0"/>
              <a:t>2016</a:t>
            </a:r>
            <a:r>
              <a:rPr sz="2800" spc="-95" dirty="0"/>
              <a:t> </a:t>
            </a:r>
            <a:r>
              <a:rPr sz="2800" spc="-10" dirty="0"/>
              <a:t>г.</a:t>
            </a:r>
            <a:r>
              <a:rPr sz="2800" spc="-130" dirty="0"/>
              <a:t> </a:t>
            </a:r>
            <a:r>
              <a:rPr sz="2800" dirty="0"/>
              <a:t>№</a:t>
            </a:r>
            <a:r>
              <a:rPr sz="2800" spc="-114" dirty="0"/>
              <a:t> </a:t>
            </a:r>
            <a:r>
              <a:rPr sz="2800" spc="-75" dirty="0"/>
              <a:t>ВК-</a:t>
            </a:r>
            <a:r>
              <a:rPr sz="2800" spc="-45" dirty="0"/>
              <a:t>452/07</a:t>
            </a:r>
            <a:r>
              <a:rPr sz="2800" spc="-80" dirty="0"/>
              <a:t> </a:t>
            </a:r>
            <a:r>
              <a:rPr sz="2800" spc="-10" dirty="0"/>
              <a:t>"О</a:t>
            </a:r>
            <a:r>
              <a:rPr sz="2800" spc="-125" dirty="0"/>
              <a:t> </a:t>
            </a:r>
            <a:r>
              <a:rPr sz="2800" spc="-55" dirty="0"/>
              <a:t>введении</a:t>
            </a:r>
            <a:r>
              <a:rPr sz="2800" spc="-114" dirty="0"/>
              <a:t> </a:t>
            </a:r>
            <a:r>
              <a:rPr sz="2800" spc="-20" dirty="0"/>
              <a:t>ФГОС ОВЗ"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902004" y="1831975"/>
            <a:ext cx="59505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48055" algn="l"/>
                <a:tab pos="2024380" algn="l"/>
                <a:tab pos="3888740" algn="l"/>
                <a:tab pos="4339590" algn="l"/>
                <a:tab pos="5799455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Работа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тьютора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ориентирована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построение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2106295"/>
            <a:ext cx="59785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26564" algn="l"/>
                <a:tab pos="3776979" algn="l"/>
                <a:tab pos="5051425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персональной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стратегии,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включая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2380310"/>
            <a:ext cx="58896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90725" algn="l"/>
                <a:tab pos="4046854" algn="l"/>
                <a:tab pos="5471795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адаптированной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или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36485" y="1831975"/>
            <a:ext cx="1445895" cy="88011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81915" algn="just">
              <a:lnSpc>
                <a:spcPts val="2160"/>
              </a:lnSpc>
              <a:spcBef>
                <a:spcPts val="375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реализацию реализацию специальной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2655188"/>
            <a:ext cx="7479030" cy="8794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algn="just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индивидуальной</a:t>
            </a:r>
            <a:r>
              <a:rPr sz="2000" spc="2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программы</a:t>
            </a:r>
            <a:r>
              <a:rPr sz="2000" spc="229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развития</a:t>
            </a:r>
            <a:r>
              <a:rPr sz="2000" spc="2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22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учитывающей</a:t>
            </a:r>
            <a:r>
              <a:rPr sz="2000" spc="2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личный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потенциал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ученика</a:t>
            </a:r>
            <a:r>
              <a:rPr sz="2000" spc="484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ОВЗ,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социальную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инфраструктуру</a:t>
            </a:r>
            <a:r>
              <a:rPr sz="2000" spc="3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3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задачи</a:t>
            </a:r>
            <a:r>
              <a:rPr sz="2000" spc="3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основной</a:t>
            </a:r>
            <a:r>
              <a:rPr sz="2000" spc="3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деятельности.</a:t>
            </a:r>
            <a:r>
              <a:rPr sz="2000" spc="3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Задача</a:t>
            </a:r>
            <a:r>
              <a:rPr sz="2000" spc="3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тьютора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3752163"/>
            <a:ext cx="58680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36065" algn="l"/>
                <a:tab pos="2158365" algn="l"/>
                <a:tab pos="2943225" algn="l"/>
                <a:tab pos="4949190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материалов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НОД,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транслирование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заданий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2004" y="3478148"/>
            <a:ext cx="7480934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ts val="2280"/>
              </a:lnSpc>
              <a:spcBef>
                <a:spcPts val="105"/>
              </a:spcBef>
              <a:tabLst>
                <a:tab pos="1057275" algn="l"/>
                <a:tab pos="1421765" algn="l"/>
                <a:tab pos="3054350" algn="l"/>
                <a:tab pos="4319270" algn="l"/>
                <a:tab pos="5843905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состоит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обучения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(подготовка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дидактических</a:t>
            </a:r>
            <a:endParaRPr sz="2000">
              <a:latin typeface="Calibri"/>
              <a:cs typeface="Calibri"/>
            </a:endParaRPr>
          </a:p>
          <a:p>
            <a:pPr marR="5715" algn="r">
              <a:lnSpc>
                <a:spcPts val="228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воспитателя,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004" y="4027170"/>
            <a:ext cx="431038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  <a:tabLst>
                <a:tab pos="2118995" algn="l"/>
                <a:tab pos="2625090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сопровождение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организация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tabLst>
                <a:tab pos="1927860" algn="l"/>
                <a:tab pos="3143250" algn="l"/>
                <a:tab pos="4159885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необходимости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покинуть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группу)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59704" y="4027170"/>
            <a:ext cx="3123565" cy="60515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66370" marR="5080" indent="-154305">
              <a:lnSpc>
                <a:spcPts val="2160"/>
              </a:lnSpc>
              <a:spcBef>
                <a:spcPts val="375"/>
              </a:spcBef>
              <a:tabLst>
                <a:tab pos="1443355" algn="l"/>
                <a:tab pos="1657350" algn="l"/>
                <a:tab pos="2708910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занятости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при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воспитании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	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(организация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2004" y="4575809"/>
            <a:ext cx="7480300" cy="60515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коммуникации</a:t>
            </a:r>
            <a:r>
              <a:rPr sz="2000" spc="2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</a:t>
            </a:r>
            <a:r>
              <a:rPr sz="2000" spc="2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сверстниками,</a:t>
            </a:r>
            <a:r>
              <a:rPr sz="2000" spc="2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включение</a:t>
            </a:r>
            <a:r>
              <a:rPr sz="2000" spc="2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r>
              <a:rPr sz="2000" spc="2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2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учетом</a:t>
            </a:r>
            <a:r>
              <a:rPr sz="2000" spc="2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его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интересов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особенностей</a:t>
            </a:r>
            <a:r>
              <a:rPr sz="20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социальные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проекты).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276555"/>
            <a:ext cx="7387590" cy="78803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595"/>
              </a:spcBef>
            </a:pPr>
            <a:r>
              <a:rPr sz="2700" spc="-60" dirty="0"/>
              <a:t>Письмо</a:t>
            </a:r>
            <a:r>
              <a:rPr sz="2700" spc="-95" dirty="0"/>
              <a:t> </a:t>
            </a:r>
            <a:r>
              <a:rPr sz="2700" spc="-60" dirty="0"/>
              <a:t>Министерства</a:t>
            </a:r>
            <a:r>
              <a:rPr sz="2700" spc="-110" dirty="0"/>
              <a:t> </a:t>
            </a:r>
            <a:r>
              <a:rPr sz="2700" spc="-60" dirty="0"/>
              <a:t>образования</a:t>
            </a:r>
            <a:r>
              <a:rPr sz="2700" spc="-80" dirty="0"/>
              <a:t> </a:t>
            </a:r>
            <a:r>
              <a:rPr sz="2700" dirty="0"/>
              <a:t>и</a:t>
            </a:r>
            <a:r>
              <a:rPr sz="2700" spc="-80" dirty="0"/>
              <a:t> </a:t>
            </a:r>
            <a:r>
              <a:rPr sz="2700" spc="-55" dirty="0"/>
              <a:t>науки</a:t>
            </a:r>
            <a:r>
              <a:rPr sz="2700" spc="-85" dirty="0"/>
              <a:t> </a:t>
            </a:r>
            <a:r>
              <a:rPr sz="2700" spc="-20" dirty="0"/>
              <a:t>РФ</a:t>
            </a:r>
            <a:r>
              <a:rPr sz="2700" spc="-70" dirty="0"/>
              <a:t> </a:t>
            </a:r>
            <a:r>
              <a:rPr sz="2700" spc="-30" dirty="0"/>
              <a:t>от</a:t>
            </a:r>
            <a:r>
              <a:rPr sz="2700" spc="-85" dirty="0"/>
              <a:t> </a:t>
            </a:r>
            <a:r>
              <a:rPr sz="2700" spc="-25" dirty="0"/>
              <a:t>11 </a:t>
            </a:r>
            <a:r>
              <a:rPr sz="2700" spc="-55" dirty="0"/>
              <a:t>марта</a:t>
            </a:r>
            <a:r>
              <a:rPr sz="2700" spc="-105" dirty="0"/>
              <a:t> </a:t>
            </a:r>
            <a:r>
              <a:rPr sz="2700" spc="-40" dirty="0"/>
              <a:t>2016</a:t>
            </a:r>
            <a:r>
              <a:rPr sz="2700" spc="-125" dirty="0"/>
              <a:t> </a:t>
            </a:r>
            <a:r>
              <a:rPr sz="2700" spc="-10" dirty="0"/>
              <a:t>г.</a:t>
            </a:r>
            <a:r>
              <a:rPr sz="2700" spc="-90" dirty="0"/>
              <a:t> </a:t>
            </a:r>
            <a:r>
              <a:rPr sz="2700" dirty="0"/>
              <a:t>№</a:t>
            </a:r>
            <a:r>
              <a:rPr sz="2700" spc="-90" dirty="0"/>
              <a:t> </a:t>
            </a:r>
            <a:r>
              <a:rPr sz="2700" spc="-65" dirty="0"/>
              <a:t>ВК-</a:t>
            </a:r>
            <a:r>
              <a:rPr sz="2700" spc="-50" dirty="0"/>
              <a:t>452/07</a:t>
            </a:r>
            <a:r>
              <a:rPr sz="2700" spc="-140" dirty="0"/>
              <a:t> </a:t>
            </a:r>
            <a:r>
              <a:rPr sz="2700" spc="-10" dirty="0"/>
              <a:t>"О</a:t>
            </a:r>
            <a:r>
              <a:rPr sz="2700" spc="-105" dirty="0"/>
              <a:t> </a:t>
            </a:r>
            <a:r>
              <a:rPr sz="2700" spc="-55" dirty="0"/>
              <a:t>введении</a:t>
            </a:r>
            <a:r>
              <a:rPr sz="2700" spc="-100" dirty="0"/>
              <a:t> </a:t>
            </a:r>
            <a:r>
              <a:rPr sz="2700" spc="-50" dirty="0"/>
              <a:t>ФГОС</a:t>
            </a:r>
            <a:r>
              <a:rPr sz="2700" spc="-110" dirty="0"/>
              <a:t> </a:t>
            </a:r>
            <a:r>
              <a:rPr sz="2700" spc="-20" dirty="0"/>
              <a:t>ОВЗ"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902004" y="1831975"/>
            <a:ext cx="7475220" cy="170307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99440" algn="just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инклюзивном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образовании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тьютор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это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специалист,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который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организует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условия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успешной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интеграции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ОВЗ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в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образовательную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социальную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среду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образовательного</a:t>
            </a:r>
            <a:endParaRPr sz="2000">
              <a:latin typeface="Calibri"/>
              <a:cs typeface="Calibri"/>
            </a:endParaRPr>
          </a:p>
          <a:p>
            <a:pPr marL="12700" marR="361950">
              <a:lnSpc>
                <a:spcPts val="216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учреждения.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тесном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активном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сотрудничестве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воспитателем,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специалистами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родителями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тьютор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может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создать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3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благоприятную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среду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успешной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учебы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адаптации.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 marR="5080">
              <a:lnSpc>
                <a:spcPct val="85000"/>
              </a:lnSpc>
              <a:spcBef>
                <a:spcPts val="869"/>
              </a:spcBef>
            </a:pPr>
            <a:r>
              <a:rPr sz="4300" spc="-70" dirty="0"/>
              <a:t>Программно-</a:t>
            </a:r>
            <a:r>
              <a:rPr sz="4300" spc="-10" dirty="0"/>
              <a:t>аппаратный </a:t>
            </a:r>
            <a:r>
              <a:rPr sz="4300" spc="-50" dirty="0"/>
              <a:t>комплекс</a:t>
            </a:r>
            <a:r>
              <a:rPr sz="4300" spc="-180" dirty="0"/>
              <a:t> </a:t>
            </a:r>
            <a:r>
              <a:rPr sz="4300" spc="-50" dirty="0"/>
              <a:t>«Профессиональные </a:t>
            </a:r>
            <a:r>
              <a:rPr sz="4300" spc="-10" dirty="0"/>
              <a:t>стандарты»</a:t>
            </a:r>
            <a:endParaRPr sz="4300"/>
          </a:p>
        </p:txBody>
      </p:sp>
      <p:sp>
        <p:nvSpPr>
          <p:cNvPr id="3" name="object 3"/>
          <p:cNvSpPr txBox="1"/>
          <p:nvPr/>
        </p:nvSpPr>
        <p:spPr>
          <a:xfrm>
            <a:off x="902004" y="1831975"/>
            <a:ext cx="36144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u="sng" spc="-10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http://profstandart.rosmintrud.ru/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" y="2348483"/>
            <a:ext cx="7200900" cy="3790188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18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ПРОФСТАНДАРТ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685237"/>
            <a:ext cx="7428865" cy="3933825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Профессиональный</a:t>
            </a:r>
            <a:r>
              <a:rPr sz="2000" b="1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стандарт</a:t>
            </a:r>
            <a:r>
              <a:rPr sz="2000" b="1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«Специалист</a:t>
            </a:r>
            <a:r>
              <a:rPr sz="2000" b="1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области</a:t>
            </a:r>
            <a:r>
              <a:rPr sz="2000" b="1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воспитания»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116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УТВЕРЖДЕН</a:t>
            </a:r>
            <a:r>
              <a:rPr sz="20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приказом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Министерства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труда</a:t>
            </a:r>
            <a:r>
              <a:rPr sz="20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защиты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10.01.2017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№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10н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РЕГИСТРАЦИОННЫЙ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НОМЕР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571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КОД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01.005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Цель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вида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профессиональной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деятельности:</a:t>
            </a:r>
            <a:endParaRPr sz="2000">
              <a:latin typeface="Calibri"/>
              <a:cs typeface="Calibri"/>
            </a:endParaRPr>
          </a:p>
          <a:p>
            <a:pPr marL="12700" marR="915035">
              <a:lnSpc>
                <a:spcPts val="2160"/>
              </a:lnSpc>
              <a:spcBef>
                <a:spcPts val="143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Организация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воспитательного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процесса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целью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духовно- нравственного,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интеллектуального,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физического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развития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и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216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позитивной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социализации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основе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формирования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у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них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опыта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личностно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значимой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деятельности,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поддержки</a:t>
            </a:r>
            <a:r>
              <a:rPr sz="2000" spc="-5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их</a:t>
            </a:r>
            <a:r>
              <a:rPr sz="2000" spc="-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социальных</a:t>
            </a:r>
            <a:r>
              <a:rPr sz="20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инициатив</a:t>
            </a:r>
            <a:r>
              <a:rPr sz="20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20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учета</a:t>
            </a:r>
            <a:r>
              <a:rPr sz="20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индивидуальных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130"/>
              </a:lnSpc>
            </a:pP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потребностей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 marR="5080">
              <a:lnSpc>
                <a:spcPts val="4390"/>
              </a:lnSpc>
              <a:spcBef>
                <a:spcPts val="880"/>
              </a:spcBef>
            </a:pPr>
            <a:r>
              <a:rPr sz="4300" spc="-50" dirty="0"/>
              <a:t>Уровни</a:t>
            </a:r>
            <a:r>
              <a:rPr sz="4300" spc="-150" dirty="0"/>
              <a:t> </a:t>
            </a:r>
            <a:r>
              <a:rPr sz="4300" spc="-60" dirty="0"/>
              <a:t>квалификации</a:t>
            </a:r>
            <a:r>
              <a:rPr sz="4300" spc="-135" dirty="0"/>
              <a:t> </a:t>
            </a:r>
            <a:r>
              <a:rPr sz="4300" spc="-50" dirty="0"/>
              <a:t>в </a:t>
            </a:r>
            <a:r>
              <a:rPr sz="4300" spc="-65" dirty="0"/>
              <a:t>профессиональных</a:t>
            </a:r>
            <a:r>
              <a:rPr sz="4300" spc="-100" dirty="0"/>
              <a:t> </a:t>
            </a:r>
            <a:r>
              <a:rPr sz="4300" spc="-30" dirty="0"/>
              <a:t>стандартах</a:t>
            </a:r>
            <a:endParaRPr sz="43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4139">
              <a:lnSpc>
                <a:spcPts val="1630"/>
              </a:lnSpc>
              <a:spcBef>
                <a:spcPts val="95"/>
              </a:spcBef>
            </a:pPr>
            <a:r>
              <a:rPr sz="1600" spc="-10" dirty="0"/>
              <a:t>Уровни</a:t>
            </a:r>
            <a:r>
              <a:rPr sz="1600" spc="-20" dirty="0"/>
              <a:t> </a:t>
            </a:r>
            <a:r>
              <a:rPr sz="1600" dirty="0"/>
              <a:t>квалификации</a:t>
            </a:r>
            <a:r>
              <a:rPr sz="1600" spc="-55" dirty="0"/>
              <a:t> </a:t>
            </a:r>
            <a:r>
              <a:rPr sz="1600" dirty="0"/>
              <a:t>в</a:t>
            </a:r>
            <a:r>
              <a:rPr sz="1600" spc="-40" dirty="0"/>
              <a:t> </a:t>
            </a:r>
            <a:r>
              <a:rPr sz="1600" spc="-10" dirty="0"/>
              <a:t>профессиональных</a:t>
            </a:r>
            <a:r>
              <a:rPr sz="1600" spc="5" dirty="0"/>
              <a:t> </a:t>
            </a:r>
            <a:r>
              <a:rPr sz="1600" dirty="0"/>
              <a:t>стандартах</a:t>
            </a:r>
            <a:r>
              <a:rPr sz="1600" spc="-60" dirty="0"/>
              <a:t> </a:t>
            </a:r>
            <a:r>
              <a:rPr sz="1600" dirty="0"/>
              <a:t>(далее —</a:t>
            </a:r>
            <a:r>
              <a:rPr sz="1600" spc="-20" dirty="0"/>
              <a:t> </a:t>
            </a:r>
            <a:r>
              <a:rPr sz="1600" spc="-10" dirty="0"/>
              <a:t>уровни</a:t>
            </a:r>
            <a:endParaRPr sz="1600"/>
          </a:p>
          <a:p>
            <a:pPr marL="104139" marR="39370">
              <a:lnSpc>
                <a:spcPct val="70000"/>
              </a:lnSpc>
              <a:spcBef>
                <a:spcPts val="290"/>
              </a:spcBef>
            </a:pPr>
            <a:r>
              <a:rPr sz="1600" spc="-10" dirty="0"/>
              <a:t>квалификации)</a:t>
            </a:r>
            <a:r>
              <a:rPr sz="1600" spc="-70" dirty="0"/>
              <a:t> </a:t>
            </a:r>
            <a:r>
              <a:rPr sz="1600" spc="-10" dirty="0"/>
              <a:t>утверждены</a:t>
            </a:r>
            <a:r>
              <a:rPr sz="1600" spc="-45" dirty="0"/>
              <a:t> </a:t>
            </a:r>
            <a:r>
              <a:rPr sz="1600" dirty="0"/>
              <a:t>приказом</a:t>
            </a:r>
            <a:r>
              <a:rPr sz="1600" spc="-20" dirty="0"/>
              <a:t> </a:t>
            </a:r>
            <a:r>
              <a:rPr sz="1600" spc="-10" dirty="0"/>
              <a:t>Минтруда</a:t>
            </a:r>
            <a:r>
              <a:rPr sz="1600" spc="-55" dirty="0"/>
              <a:t> </a:t>
            </a:r>
            <a:r>
              <a:rPr sz="1600" dirty="0"/>
              <a:t>России</a:t>
            </a:r>
            <a:r>
              <a:rPr sz="1600" spc="-35" dirty="0"/>
              <a:t> </a:t>
            </a:r>
            <a:r>
              <a:rPr sz="1600" dirty="0"/>
              <a:t>от</a:t>
            </a:r>
            <a:r>
              <a:rPr sz="1600" spc="-35" dirty="0"/>
              <a:t> </a:t>
            </a:r>
            <a:r>
              <a:rPr sz="1600" dirty="0"/>
              <a:t>12.04.2013</a:t>
            </a:r>
            <a:r>
              <a:rPr sz="1600" spc="5" dirty="0"/>
              <a:t> </a:t>
            </a:r>
            <a:r>
              <a:rPr sz="1600" dirty="0"/>
              <a:t>№</a:t>
            </a:r>
            <a:r>
              <a:rPr sz="1600" spc="-35" dirty="0"/>
              <a:t> </a:t>
            </a:r>
            <a:r>
              <a:rPr sz="1600" dirty="0"/>
              <a:t>148н</a:t>
            </a:r>
            <a:r>
              <a:rPr sz="1600" spc="-30" dirty="0"/>
              <a:t> </a:t>
            </a:r>
            <a:r>
              <a:rPr sz="1600" spc="-25" dirty="0"/>
              <a:t>для </a:t>
            </a:r>
            <a:r>
              <a:rPr sz="1600" dirty="0"/>
              <a:t>цели</a:t>
            </a:r>
            <a:r>
              <a:rPr sz="1600" spc="-30" dirty="0"/>
              <a:t> </a:t>
            </a:r>
            <a:r>
              <a:rPr sz="1600" spc="-10" dirty="0"/>
              <a:t>составления</a:t>
            </a:r>
            <a:r>
              <a:rPr sz="1600" spc="-20" dirty="0"/>
              <a:t> </a:t>
            </a:r>
            <a:r>
              <a:rPr sz="1600" spc="-10" dirty="0"/>
              <a:t>профстандартов.</a:t>
            </a:r>
            <a:endParaRPr sz="1600"/>
          </a:p>
          <a:p>
            <a:pPr marL="104139" marR="683260" indent="-92075">
              <a:lnSpc>
                <a:spcPct val="142500"/>
              </a:lnSpc>
              <a:spcBef>
                <a:spcPts val="10"/>
              </a:spcBef>
            </a:pPr>
            <a:r>
              <a:rPr sz="1600" dirty="0"/>
              <a:t>Описание</a:t>
            </a:r>
            <a:r>
              <a:rPr sz="1600" spc="-5" dirty="0"/>
              <a:t> </a:t>
            </a:r>
            <a:r>
              <a:rPr sz="1600" dirty="0"/>
              <a:t>уровня</a:t>
            </a:r>
            <a:r>
              <a:rPr sz="1600" spc="-15" dirty="0"/>
              <a:t> </a:t>
            </a:r>
            <a:r>
              <a:rPr sz="1600" spc="-10" dirty="0"/>
              <a:t>квалификации</a:t>
            </a:r>
            <a:r>
              <a:rPr sz="1600" spc="-50" dirty="0"/>
              <a:t> </a:t>
            </a:r>
            <a:r>
              <a:rPr sz="1600" dirty="0"/>
              <a:t>включает</a:t>
            </a:r>
            <a:r>
              <a:rPr sz="1600" spc="-15" dirty="0"/>
              <a:t> </a:t>
            </a:r>
            <a:r>
              <a:rPr sz="1600" dirty="0"/>
              <a:t>в</a:t>
            </a:r>
            <a:r>
              <a:rPr sz="1600" spc="-25" dirty="0"/>
              <a:t> </a:t>
            </a:r>
            <a:r>
              <a:rPr sz="1600" dirty="0"/>
              <a:t>себя</a:t>
            </a:r>
            <a:r>
              <a:rPr sz="1600" spc="-10" dirty="0"/>
              <a:t> </a:t>
            </a:r>
            <a:r>
              <a:rPr sz="1600" dirty="0"/>
              <a:t>такие</a:t>
            </a:r>
            <a:r>
              <a:rPr sz="1600" spc="-25" dirty="0"/>
              <a:t> </a:t>
            </a:r>
            <a:r>
              <a:rPr sz="1600" spc="-10" dirty="0"/>
              <a:t>характеристики,</a:t>
            </a:r>
            <a:r>
              <a:rPr sz="1600" spc="-40" dirty="0"/>
              <a:t> </a:t>
            </a:r>
            <a:r>
              <a:rPr sz="1600" spc="-20" dirty="0"/>
              <a:t>как: </a:t>
            </a:r>
            <a:r>
              <a:rPr sz="1600" dirty="0"/>
              <a:t>полномочия</a:t>
            </a:r>
            <a:r>
              <a:rPr sz="1600" spc="-25" dirty="0"/>
              <a:t> </a:t>
            </a:r>
            <a:r>
              <a:rPr sz="1600" dirty="0"/>
              <a:t>и</a:t>
            </a:r>
            <a:r>
              <a:rPr sz="1600" spc="-70" dirty="0"/>
              <a:t> </a:t>
            </a:r>
            <a:r>
              <a:rPr sz="1600" spc="-10" dirty="0"/>
              <a:t>ответственность;</a:t>
            </a:r>
            <a:endParaRPr sz="1600"/>
          </a:p>
          <a:p>
            <a:pPr marL="104139" marR="5674360">
              <a:lnSpc>
                <a:spcPct val="143100"/>
              </a:lnSpc>
            </a:pPr>
            <a:r>
              <a:rPr sz="1600" dirty="0"/>
              <a:t>характер</a:t>
            </a:r>
            <a:r>
              <a:rPr sz="1600" spc="-75" dirty="0"/>
              <a:t> </a:t>
            </a:r>
            <a:r>
              <a:rPr sz="1600" spc="-10" dirty="0"/>
              <a:t>умений; </a:t>
            </a:r>
            <a:r>
              <a:rPr sz="1600" dirty="0"/>
              <a:t>характер</a:t>
            </a:r>
            <a:r>
              <a:rPr sz="1600" spc="-75" dirty="0"/>
              <a:t> </a:t>
            </a:r>
            <a:r>
              <a:rPr sz="1600" spc="-10" dirty="0"/>
              <a:t>знаний.</a:t>
            </a:r>
            <a:endParaRPr sz="1600"/>
          </a:p>
          <a:p>
            <a:pPr marL="104139" marR="5080" indent="-92075">
              <a:lnSpc>
                <a:spcPts val="2750"/>
              </a:lnSpc>
              <a:spcBef>
                <a:spcPts val="220"/>
              </a:spcBef>
            </a:pPr>
            <a:r>
              <a:rPr sz="1600" dirty="0"/>
              <a:t>Кроме</a:t>
            </a:r>
            <a:r>
              <a:rPr sz="1600" spc="-25" dirty="0"/>
              <a:t> </a:t>
            </a:r>
            <a:r>
              <a:rPr sz="1600" dirty="0"/>
              <a:t>того,</a:t>
            </a:r>
            <a:r>
              <a:rPr sz="1600" spc="-45" dirty="0"/>
              <a:t> </a:t>
            </a:r>
            <a:r>
              <a:rPr sz="1600" spc="-10" dirty="0"/>
              <a:t>указываются</a:t>
            </a:r>
            <a:r>
              <a:rPr sz="1600" spc="-65" dirty="0"/>
              <a:t> </a:t>
            </a:r>
            <a:r>
              <a:rPr sz="1600" dirty="0"/>
              <a:t>основные</a:t>
            </a:r>
            <a:r>
              <a:rPr sz="1600" spc="-35" dirty="0"/>
              <a:t> </a:t>
            </a:r>
            <a:r>
              <a:rPr sz="1600" dirty="0"/>
              <a:t>способы</a:t>
            </a:r>
            <a:r>
              <a:rPr sz="1600" spc="-30" dirty="0"/>
              <a:t> </a:t>
            </a:r>
            <a:r>
              <a:rPr sz="1600" spc="-10" dirty="0"/>
              <a:t>достижения</a:t>
            </a:r>
            <a:r>
              <a:rPr sz="1600" spc="-35" dirty="0"/>
              <a:t> </a:t>
            </a:r>
            <a:r>
              <a:rPr sz="1600" dirty="0"/>
              <a:t>требуемой</a:t>
            </a:r>
            <a:r>
              <a:rPr sz="1600" spc="-20" dirty="0"/>
              <a:t> </a:t>
            </a:r>
            <a:r>
              <a:rPr sz="1600" spc="-10" dirty="0"/>
              <a:t>квалификации: инструктаж;</a:t>
            </a:r>
            <a:endParaRPr sz="1600"/>
          </a:p>
          <a:p>
            <a:pPr marL="104139" marR="35560">
              <a:lnSpc>
                <a:spcPts val="2740"/>
              </a:lnSpc>
              <a:spcBef>
                <a:spcPts val="5"/>
              </a:spcBef>
            </a:pPr>
            <a:r>
              <a:rPr sz="1600" dirty="0"/>
              <a:t>образование</a:t>
            </a:r>
            <a:r>
              <a:rPr sz="1600" spc="-50" dirty="0"/>
              <a:t> </a:t>
            </a:r>
            <a:r>
              <a:rPr sz="1600" spc="-10" dirty="0"/>
              <a:t>определенного</a:t>
            </a:r>
            <a:r>
              <a:rPr sz="1600" spc="-25" dirty="0"/>
              <a:t> </a:t>
            </a:r>
            <a:r>
              <a:rPr sz="1600" dirty="0"/>
              <a:t>уровня</a:t>
            </a:r>
            <a:r>
              <a:rPr sz="1600" spc="-40" dirty="0"/>
              <a:t> </a:t>
            </a:r>
            <a:r>
              <a:rPr sz="1600" dirty="0"/>
              <a:t>по</a:t>
            </a:r>
            <a:r>
              <a:rPr sz="1600" spc="-55" dirty="0"/>
              <a:t> </a:t>
            </a:r>
            <a:r>
              <a:rPr sz="1600" dirty="0"/>
              <a:t>основным</a:t>
            </a:r>
            <a:r>
              <a:rPr sz="1600" spc="-35" dirty="0"/>
              <a:t> </a:t>
            </a:r>
            <a:r>
              <a:rPr sz="1600" spc="-10" dirty="0"/>
              <a:t>образовательным</a:t>
            </a:r>
            <a:r>
              <a:rPr sz="1600" spc="-45" dirty="0"/>
              <a:t> </a:t>
            </a:r>
            <a:r>
              <a:rPr sz="1600" spc="-10" dirty="0"/>
              <a:t>программам; дополнительное</a:t>
            </a:r>
            <a:r>
              <a:rPr sz="1600" dirty="0"/>
              <a:t> </a:t>
            </a:r>
            <a:r>
              <a:rPr sz="1600" spc="-10" dirty="0"/>
              <a:t>профессиональное</a:t>
            </a:r>
            <a:r>
              <a:rPr sz="1600" spc="15" dirty="0"/>
              <a:t> </a:t>
            </a:r>
            <a:r>
              <a:rPr sz="1600" spc="-10" dirty="0"/>
              <a:t>образование;</a:t>
            </a:r>
            <a:endParaRPr sz="1600"/>
          </a:p>
          <a:p>
            <a:pPr marL="104139">
              <a:lnSpc>
                <a:spcPct val="100000"/>
              </a:lnSpc>
              <a:spcBef>
                <a:spcPts val="600"/>
              </a:spcBef>
            </a:pPr>
            <a:r>
              <a:rPr sz="1600" dirty="0"/>
              <a:t>практический</a:t>
            </a:r>
            <a:r>
              <a:rPr sz="1600" spc="-85" dirty="0"/>
              <a:t> </a:t>
            </a:r>
            <a:r>
              <a:rPr sz="1600" spc="-10" dirty="0"/>
              <a:t>опыт.</a:t>
            </a:r>
            <a:endParaRPr sz="16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18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Уровни</a:t>
            </a:r>
            <a:r>
              <a:rPr spc="-240" dirty="0"/>
              <a:t> </a:t>
            </a:r>
            <a:r>
              <a:rPr spc="-45" dirty="0"/>
              <a:t>квалификации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99160" y="1917192"/>
            <a:ext cx="5905500" cy="4320540"/>
            <a:chOff x="899160" y="1917192"/>
            <a:chExt cx="5905500" cy="4320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9160" y="1917192"/>
              <a:ext cx="5905499" cy="432053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55420" y="2331719"/>
              <a:ext cx="4916805" cy="1927860"/>
            </a:xfrm>
            <a:custGeom>
              <a:avLst/>
              <a:gdLst/>
              <a:ahLst/>
              <a:cxnLst/>
              <a:rect l="l" t="t" r="r" b="b"/>
              <a:pathLst>
                <a:path w="4916805" h="1927860">
                  <a:moveTo>
                    <a:pt x="220980" y="551688"/>
                  </a:moveTo>
                  <a:lnTo>
                    <a:pt x="0" y="551688"/>
                  </a:lnTo>
                  <a:lnTo>
                    <a:pt x="0" y="1927860"/>
                  </a:lnTo>
                  <a:lnTo>
                    <a:pt x="220980" y="1927860"/>
                  </a:lnTo>
                  <a:lnTo>
                    <a:pt x="220980" y="551688"/>
                  </a:lnTo>
                  <a:close/>
                </a:path>
                <a:path w="4916805" h="1927860">
                  <a:moveTo>
                    <a:pt x="807720" y="275844"/>
                  </a:moveTo>
                  <a:lnTo>
                    <a:pt x="586740" y="275844"/>
                  </a:lnTo>
                  <a:lnTo>
                    <a:pt x="586740" y="1927860"/>
                  </a:lnTo>
                  <a:lnTo>
                    <a:pt x="807720" y="1927860"/>
                  </a:lnTo>
                  <a:lnTo>
                    <a:pt x="807720" y="275844"/>
                  </a:lnTo>
                  <a:close/>
                </a:path>
                <a:path w="4916805" h="1927860">
                  <a:moveTo>
                    <a:pt x="1394460" y="826008"/>
                  </a:moveTo>
                  <a:lnTo>
                    <a:pt x="1173480" y="826008"/>
                  </a:lnTo>
                  <a:lnTo>
                    <a:pt x="1173480" y="1927860"/>
                  </a:lnTo>
                  <a:lnTo>
                    <a:pt x="1394460" y="1927860"/>
                  </a:lnTo>
                  <a:lnTo>
                    <a:pt x="1394460" y="826008"/>
                  </a:lnTo>
                  <a:close/>
                </a:path>
                <a:path w="4916805" h="1927860">
                  <a:moveTo>
                    <a:pt x="1981200" y="275844"/>
                  </a:moveTo>
                  <a:lnTo>
                    <a:pt x="1760220" y="275844"/>
                  </a:lnTo>
                  <a:lnTo>
                    <a:pt x="1760220" y="1927860"/>
                  </a:lnTo>
                  <a:lnTo>
                    <a:pt x="1981200" y="1927860"/>
                  </a:lnTo>
                  <a:lnTo>
                    <a:pt x="1981200" y="275844"/>
                  </a:lnTo>
                  <a:close/>
                </a:path>
                <a:path w="4916805" h="1927860">
                  <a:moveTo>
                    <a:pt x="2567940" y="551688"/>
                  </a:moveTo>
                  <a:lnTo>
                    <a:pt x="2346960" y="551688"/>
                  </a:lnTo>
                  <a:lnTo>
                    <a:pt x="2346960" y="1927860"/>
                  </a:lnTo>
                  <a:lnTo>
                    <a:pt x="2567940" y="1927860"/>
                  </a:lnTo>
                  <a:lnTo>
                    <a:pt x="2567940" y="551688"/>
                  </a:lnTo>
                  <a:close/>
                </a:path>
                <a:path w="4916805" h="1927860">
                  <a:moveTo>
                    <a:pt x="3154680" y="1101852"/>
                  </a:moveTo>
                  <a:lnTo>
                    <a:pt x="2933700" y="1101852"/>
                  </a:lnTo>
                  <a:lnTo>
                    <a:pt x="2933700" y="1927860"/>
                  </a:lnTo>
                  <a:lnTo>
                    <a:pt x="3154680" y="1927860"/>
                  </a:lnTo>
                  <a:lnTo>
                    <a:pt x="3154680" y="1101852"/>
                  </a:lnTo>
                  <a:close/>
                </a:path>
                <a:path w="4916805" h="1927860">
                  <a:moveTo>
                    <a:pt x="3741420" y="0"/>
                  </a:moveTo>
                  <a:lnTo>
                    <a:pt x="3520440" y="0"/>
                  </a:lnTo>
                  <a:lnTo>
                    <a:pt x="3520440" y="1927860"/>
                  </a:lnTo>
                  <a:lnTo>
                    <a:pt x="3741420" y="1927860"/>
                  </a:lnTo>
                  <a:lnTo>
                    <a:pt x="3741420" y="0"/>
                  </a:lnTo>
                  <a:close/>
                </a:path>
                <a:path w="4916805" h="1927860">
                  <a:moveTo>
                    <a:pt x="4328160" y="275844"/>
                  </a:moveTo>
                  <a:lnTo>
                    <a:pt x="4107180" y="275844"/>
                  </a:lnTo>
                  <a:lnTo>
                    <a:pt x="4107180" y="1927860"/>
                  </a:lnTo>
                  <a:lnTo>
                    <a:pt x="4328160" y="1927860"/>
                  </a:lnTo>
                  <a:lnTo>
                    <a:pt x="4328160" y="275844"/>
                  </a:lnTo>
                  <a:close/>
                </a:path>
                <a:path w="4916805" h="1927860">
                  <a:moveTo>
                    <a:pt x="4916424" y="275844"/>
                  </a:moveTo>
                  <a:lnTo>
                    <a:pt x="4693920" y="275844"/>
                  </a:lnTo>
                  <a:lnTo>
                    <a:pt x="4693920" y="1927860"/>
                  </a:lnTo>
                  <a:lnTo>
                    <a:pt x="4916424" y="1927860"/>
                  </a:lnTo>
                  <a:lnTo>
                    <a:pt x="4916424" y="275844"/>
                  </a:lnTo>
                  <a:close/>
                </a:path>
              </a:pathLst>
            </a:custGeom>
            <a:solidFill>
              <a:srgbClr val="1CACE3">
                <a:alpha val="8509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5420" y="2331720"/>
              <a:ext cx="4916805" cy="1927860"/>
            </a:xfrm>
            <a:custGeom>
              <a:avLst/>
              <a:gdLst/>
              <a:ahLst/>
              <a:cxnLst/>
              <a:rect l="l" t="t" r="r" b="b"/>
              <a:pathLst>
                <a:path w="4916805" h="1927860">
                  <a:moveTo>
                    <a:pt x="0" y="551688"/>
                  </a:moveTo>
                  <a:lnTo>
                    <a:pt x="220980" y="551688"/>
                  </a:lnTo>
                  <a:lnTo>
                    <a:pt x="220980" y="1927859"/>
                  </a:lnTo>
                  <a:lnTo>
                    <a:pt x="0" y="1927859"/>
                  </a:lnTo>
                  <a:lnTo>
                    <a:pt x="0" y="551688"/>
                  </a:lnTo>
                  <a:close/>
                </a:path>
                <a:path w="4916805" h="1927860">
                  <a:moveTo>
                    <a:pt x="586740" y="275843"/>
                  </a:moveTo>
                  <a:lnTo>
                    <a:pt x="807719" y="275843"/>
                  </a:lnTo>
                  <a:lnTo>
                    <a:pt x="807719" y="1927859"/>
                  </a:lnTo>
                  <a:lnTo>
                    <a:pt x="586740" y="1927859"/>
                  </a:lnTo>
                  <a:lnTo>
                    <a:pt x="586740" y="275843"/>
                  </a:lnTo>
                  <a:close/>
                </a:path>
                <a:path w="4916805" h="1927860">
                  <a:moveTo>
                    <a:pt x="1173480" y="826007"/>
                  </a:moveTo>
                  <a:lnTo>
                    <a:pt x="1394460" y="826007"/>
                  </a:lnTo>
                  <a:lnTo>
                    <a:pt x="1394460" y="1927859"/>
                  </a:lnTo>
                  <a:lnTo>
                    <a:pt x="1173480" y="1927859"/>
                  </a:lnTo>
                  <a:lnTo>
                    <a:pt x="1173480" y="826007"/>
                  </a:lnTo>
                  <a:close/>
                </a:path>
                <a:path w="4916805" h="1927860">
                  <a:moveTo>
                    <a:pt x="1760220" y="275843"/>
                  </a:moveTo>
                  <a:lnTo>
                    <a:pt x="1981200" y="275843"/>
                  </a:lnTo>
                  <a:lnTo>
                    <a:pt x="1981200" y="1927859"/>
                  </a:lnTo>
                  <a:lnTo>
                    <a:pt x="1760220" y="1927859"/>
                  </a:lnTo>
                  <a:lnTo>
                    <a:pt x="1760220" y="275843"/>
                  </a:lnTo>
                  <a:close/>
                </a:path>
                <a:path w="4916805" h="1927860">
                  <a:moveTo>
                    <a:pt x="2346960" y="551688"/>
                  </a:moveTo>
                  <a:lnTo>
                    <a:pt x="2567940" y="551688"/>
                  </a:lnTo>
                  <a:lnTo>
                    <a:pt x="2567940" y="1927859"/>
                  </a:lnTo>
                  <a:lnTo>
                    <a:pt x="2346960" y="1927859"/>
                  </a:lnTo>
                  <a:lnTo>
                    <a:pt x="2346960" y="551688"/>
                  </a:lnTo>
                  <a:close/>
                </a:path>
                <a:path w="4916805" h="1927860">
                  <a:moveTo>
                    <a:pt x="2933700" y="1101852"/>
                  </a:moveTo>
                  <a:lnTo>
                    <a:pt x="3154680" y="1101852"/>
                  </a:lnTo>
                  <a:lnTo>
                    <a:pt x="3154680" y="1927859"/>
                  </a:lnTo>
                  <a:lnTo>
                    <a:pt x="2933700" y="1927859"/>
                  </a:lnTo>
                  <a:lnTo>
                    <a:pt x="2933700" y="1101852"/>
                  </a:lnTo>
                  <a:close/>
                </a:path>
                <a:path w="4916805" h="1927860">
                  <a:moveTo>
                    <a:pt x="3520440" y="0"/>
                  </a:moveTo>
                  <a:lnTo>
                    <a:pt x="3741420" y="0"/>
                  </a:lnTo>
                  <a:lnTo>
                    <a:pt x="3741420" y="1927859"/>
                  </a:lnTo>
                  <a:lnTo>
                    <a:pt x="3520440" y="1927859"/>
                  </a:lnTo>
                  <a:lnTo>
                    <a:pt x="3520440" y="0"/>
                  </a:lnTo>
                  <a:close/>
                </a:path>
                <a:path w="4916805" h="1927860">
                  <a:moveTo>
                    <a:pt x="4107179" y="275843"/>
                  </a:moveTo>
                  <a:lnTo>
                    <a:pt x="4328159" y="275843"/>
                  </a:lnTo>
                  <a:lnTo>
                    <a:pt x="4328159" y="1927859"/>
                  </a:lnTo>
                  <a:lnTo>
                    <a:pt x="4107179" y="1927859"/>
                  </a:lnTo>
                  <a:lnTo>
                    <a:pt x="4107179" y="275843"/>
                  </a:lnTo>
                  <a:close/>
                </a:path>
                <a:path w="4916805" h="1927860">
                  <a:moveTo>
                    <a:pt x="4693920" y="275843"/>
                  </a:moveTo>
                  <a:lnTo>
                    <a:pt x="4916424" y="275843"/>
                  </a:lnTo>
                  <a:lnTo>
                    <a:pt x="4916424" y="1927859"/>
                  </a:lnTo>
                  <a:lnTo>
                    <a:pt x="4693920" y="1927859"/>
                  </a:lnTo>
                  <a:lnTo>
                    <a:pt x="4693920" y="275843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76400" y="2331719"/>
              <a:ext cx="4330065" cy="1927860"/>
            </a:xfrm>
            <a:custGeom>
              <a:avLst/>
              <a:gdLst/>
              <a:ahLst/>
              <a:cxnLst/>
              <a:rect l="l" t="t" r="r" b="b"/>
              <a:pathLst>
                <a:path w="4330065" h="1927860">
                  <a:moveTo>
                    <a:pt x="220980" y="275844"/>
                  </a:moveTo>
                  <a:lnTo>
                    <a:pt x="0" y="275844"/>
                  </a:lnTo>
                  <a:lnTo>
                    <a:pt x="0" y="1927860"/>
                  </a:lnTo>
                  <a:lnTo>
                    <a:pt x="220980" y="1927860"/>
                  </a:lnTo>
                  <a:lnTo>
                    <a:pt x="220980" y="275844"/>
                  </a:lnTo>
                  <a:close/>
                </a:path>
                <a:path w="4330065" h="1927860">
                  <a:moveTo>
                    <a:pt x="1395984" y="551688"/>
                  </a:moveTo>
                  <a:lnTo>
                    <a:pt x="1173480" y="551688"/>
                  </a:lnTo>
                  <a:lnTo>
                    <a:pt x="1173480" y="1927860"/>
                  </a:lnTo>
                  <a:lnTo>
                    <a:pt x="1395984" y="1927860"/>
                  </a:lnTo>
                  <a:lnTo>
                    <a:pt x="1395984" y="551688"/>
                  </a:lnTo>
                  <a:close/>
                </a:path>
                <a:path w="4330065" h="1927860">
                  <a:moveTo>
                    <a:pt x="2569464" y="275844"/>
                  </a:moveTo>
                  <a:lnTo>
                    <a:pt x="2346960" y="275844"/>
                  </a:lnTo>
                  <a:lnTo>
                    <a:pt x="2346960" y="1927860"/>
                  </a:lnTo>
                  <a:lnTo>
                    <a:pt x="2569464" y="1927860"/>
                  </a:lnTo>
                  <a:lnTo>
                    <a:pt x="2569464" y="275844"/>
                  </a:lnTo>
                  <a:close/>
                </a:path>
                <a:path w="4330065" h="1927860">
                  <a:moveTo>
                    <a:pt x="3156204" y="551688"/>
                  </a:moveTo>
                  <a:lnTo>
                    <a:pt x="2933700" y="551688"/>
                  </a:lnTo>
                  <a:lnTo>
                    <a:pt x="2933700" y="1927860"/>
                  </a:lnTo>
                  <a:lnTo>
                    <a:pt x="3156204" y="1927860"/>
                  </a:lnTo>
                  <a:lnTo>
                    <a:pt x="3156204" y="551688"/>
                  </a:lnTo>
                  <a:close/>
                </a:path>
                <a:path w="4330065" h="1927860">
                  <a:moveTo>
                    <a:pt x="4329684" y="0"/>
                  </a:moveTo>
                  <a:lnTo>
                    <a:pt x="4107180" y="0"/>
                  </a:lnTo>
                  <a:lnTo>
                    <a:pt x="4107180" y="1927860"/>
                  </a:lnTo>
                  <a:lnTo>
                    <a:pt x="4329684" y="1927860"/>
                  </a:lnTo>
                  <a:lnTo>
                    <a:pt x="4329684" y="0"/>
                  </a:lnTo>
                  <a:close/>
                </a:path>
              </a:pathLst>
            </a:custGeom>
            <a:solidFill>
              <a:srgbClr val="2583C5">
                <a:alpha val="8509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76400" y="2331720"/>
              <a:ext cx="4330065" cy="1927860"/>
            </a:xfrm>
            <a:custGeom>
              <a:avLst/>
              <a:gdLst/>
              <a:ahLst/>
              <a:cxnLst/>
              <a:rect l="l" t="t" r="r" b="b"/>
              <a:pathLst>
                <a:path w="4330065" h="1927860">
                  <a:moveTo>
                    <a:pt x="0" y="275843"/>
                  </a:moveTo>
                  <a:lnTo>
                    <a:pt x="220980" y="275843"/>
                  </a:lnTo>
                  <a:lnTo>
                    <a:pt x="220980" y="1927859"/>
                  </a:lnTo>
                  <a:lnTo>
                    <a:pt x="0" y="1927859"/>
                  </a:lnTo>
                  <a:lnTo>
                    <a:pt x="0" y="275843"/>
                  </a:lnTo>
                  <a:close/>
                </a:path>
                <a:path w="4330065" h="1927860">
                  <a:moveTo>
                    <a:pt x="1173480" y="551688"/>
                  </a:moveTo>
                  <a:lnTo>
                    <a:pt x="1395983" y="551688"/>
                  </a:lnTo>
                  <a:lnTo>
                    <a:pt x="1395983" y="1927859"/>
                  </a:lnTo>
                  <a:lnTo>
                    <a:pt x="1173480" y="1927859"/>
                  </a:lnTo>
                  <a:lnTo>
                    <a:pt x="1173480" y="551688"/>
                  </a:lnTo>
                  <a:close/>
                </a:path>
                <a:path w="4330065" h="1927860">
                  <a:moveTo>
                    <a:pt x="2346960" y="275843"/>
                  </a:moveTo>
                  <a:lnTo>
                    <a:pt x="2569464" y="275843"/>
                  </a:lnTo>
                  <a:lnTo>
                    <a:pt x="2569464" y="1927859"/>
                  </a:lnTo>
                  <a:lnTo>
                    <a:pt x="2346960" y="1927859"/>
                  </a:lnTo>
                  <a:lnTo>
                    <a:pt x="2346960" y="275843"/>
                  </a:lnTo>
                  <a:close/>
                </a:path>
                <a:path w="4330065" h="1927860">
                  <a:moveTo>
                    <a:pt x="2933700" y="551688"/>
                  </a:moveTo>
                  <a:lnTo>
                    <a:pt x="3156204" y="551688"/>
                  </a:lnTo>
                  <a:lnTo>
                    <a:pt x="3156204" y="1927859"/>
                  </a:lnTo>
                  <a:lnTo>
                    <a:pt x="2933700" y="1927859"/>
                  </a:lnTo>
                  <a:lnTo>
                    <a:pt x="2933700" y="551688"/>
                  </a:lnTo>
                  <a:close/>
                </a:path>
                <a:path w="4330065" h="1927860">
                  <a:moveTo>
                    <a:pt x="4107179" y="0"/>
                  </a:moveTo>
                  <a:lnTo>
                    <a:pt x="4329684" y="0"/>
                  </a:lnTo>
                  <a:lnTo>
                    <a:pt x="4329684" y="1927859"/>
                  </a:lnTo>
                  <a:lnTo>
                    <a:pt x="4107179" y="1927859"/>
                  </a:lnTo>
                  <a:lnTo>
                    <a:pt x="4107179" y="0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83030" y="4260342"/>
              <a:ext cx="5282565" cy="0"/>
            </a:xfrm>
            <a:custGeom>
              <a:avLst/>
              <a:gdLst/>
              <a:ahLst/>
              <a:cxnLst/>
              <a:rect l="l" t="t" r="r" b="b"/>
              <a:pathLst>
                <a:path w="5282565">
                  <a:moveTo>
                    <a:pt x="0" y="0"/>
                  </a:moveTo>
                  <a:lnTo>
                    <a:pt x="5282184" y="0"/>
                  </a:lnTo>
                </a:path>
              </a:pathLst>
            </a:custGeom>
            <a:ln w="19812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27302" y="2920365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14423" y="2644902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01163" y="3195954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88157" y="2644902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74896" y="2920365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62017" y="3471417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48758" y="2369311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35752" y="2644902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22746" y="2644902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48917" y="2644902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22777" y="2920365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96511" y="2644902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83505" y="2920365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57366" y="2369311"/>
            <a:ext cx="90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989964" y="4393057"/>
            <a:ext cx="5407660" cy="1768475"/>
            <a:chOff x="989964" y="4393057"/>
            <a:chExt cx="5407660" cy="1768475"/>
          </a:xfrm>
        </p:grpSpPr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9964" y="4399407"/>
              <a:ext cx="2468880" cy="1188085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97072" y="4393057"/>
              <a:ext cx="2900299" cy="138818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235451" y="5900928"/>
              <a:ext cx="1233170" cy="260985"/>
            </a:xfrm>
            <a:custGeom>
              <a:avLst/>
              <a:gdLst/>
              <a:ahLst/>
              <a:cxnLst/>
              <a:rect l="l" t="t" r="r" b="b"/>
              <a:pathLst>
                <a:path w="1233170" h="260985">
                  <a:moveTo>
                    <a:pt x="1232915" y="0"/>
                  </a:moveTo>
                  <a:lnTo>
                    <a:pt x="0" y="0"/>
                  </a:lnTo>
                  <a:lnTo>
                    <a:pt x="0" y="260604"/>
                  </a:lnTo>
                  <a:lnTo>
                    <a:pt x="1232915" y="260604"/>
                  </a:lnTo>
                  <a:lnTo>
                    <a:pt x="1232915" y="0"/>
                  </a:lnTo>
                  <a:close/>
                </a:path>
              </a:pathLst>
            </a:custGeom>
            <a:solidFill>
              <a:srgbClr val="F1F1F1">
                <a:alpha val="3882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355847" y="5989320"/>
              <a:ext cx="82550" cy="83820"/>
            </a:xfrm>
            <a:custGeom>
              <a:avLst/>
              <a:gdLst/>
              <a:ahLst/>
              <a:cxnLst/>
              <a:rect l="l" t="t" r="r" b="b"/>
              <a:pathLst>
                <a:path w="82550" h="83820">
                  <a:moveTo>
                    <a:pt x="82296" y="0"/>
                  </a:moveTo>
                  <a:lnTo>
                    <a:pt x="0" y="0"/>
                  </a:lnTo>
                  <a:lnTo>
                    <a:pt x="0" y="83819"/>
                  </a:lnTo>
                  <a:lnTo>
                    <a:pt x="82296" y="83819"/>
                  </a:lnTo>
                  <a:lnTo>
                    <a:pt x="82296" y="0"/>
                  </a:lnTo>
                  <a:close/>
                </a:path>
              </a:pathLst>
            </a:custGeom>
            <a:solidFill>
              <a:srgbClr val="1CACE3">
                <a:alpha val="8509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355847" y="5989320"/>
              <a:ext cx="82550" cy="83820"/>
            </a:xfrm>
            <a:custGeom>
              <a:avLst/>
              <a:gdLst/>
              <a:ahLst/>
              <a:cxnLst/>
              <a:rect l="l" t="t" r="r" b="b"/>
              <a:pathLst>
                <a:path w="82550" h="83820">
                  <a:moveTo>
                    <a:pt x="0" y="83819"/>
                  </a:moveTo>
                  <a:lnTo>
                    <a:pt x="82296" y="83819"/>
                  </a:lnTo>
                  <a:lnTo>
                    <a:pt x="82296" y="0"/>
                  </a:lnTo>
                  <a:lnTo>
                    <a:pt x="0" y="0"/>
                  </a:lnTo>
                  <a:lnTo>
                    <a:pt x="0" y="83819"/>
                  </a:lnTo>
                  <a:close/>
                </a:path>
              </a:pathLst>
            </a:custGeom>
            <a:ln w="914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938016" y="5989320"/>
              <a:ext cx="82550" cy="83820"/>
            </a:xfrm>
            <a:custGeom>
              <a:avLst/>
              <a:gdLst/>
              <a:ahLst/>
              <a:cxnLst/>
              <a:rect l="l" t="t" r="r" b="b"/>
              <a:pathLst>
                <a:path w="82550" h="83820">
                  <a:moveTo>
                    <a:pt x="82296" y="0"/>
                  </a:moveTo>
                  <a:lnTo>
                    <a:pt x="0" y="0"/>
                  </a:lnTo>
                  <a:lnTo>
                    <a:pt x="0" y="83819"/>
                  </a:lnTo>
                  <a:lnTo>
                    <a:pt x="82296" y="83819"/>
                  </a:lnTo>
                  <a:lnTo>
                    <a:pt x="82296" y="0"/>
                  </a:lnTo>
                  <a:close/>
                </a:path>
              </a:pathLst>
            </a:custGeom>
            <a:solidFill>
              <a:srgbClr val="2583C5">
                <a:alpha val="8509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938016" y="5989320"/>
              <a:ext cx="82550" cy="83820"/>
            </a:xfrm>
            <a:custGeom>
              <a:avLst/>
              <a:gdLst/>
              <a:ahLst/>
              <a:cxnLst/>
              <a:rect l="l" t="t" r="r" b="b"/>
              <a:pathLst>
                <a:path w="82550" h="83820">
                  <a:moveTo>
                    <a:pt x="0" y="83819"/>
                  </a:moveTo>
                  <a:lnTo>
                    <a:pt x="82296" y="83819"/>
                  </a:lnTo>
                  <a:lnTo>
                    <a:pt x="82296" y="0"/>
                  </a:lnTo>
                  <a:lnTo>
                    <a:pt x="0" y="0"/>
                  </a:lnTo>
                  <a:lnTo>
                    <a:pt x="0" y="83819"/>
                  </a:lnTo>
                  <a:close/>
                </a:path>
              </a:pathLst>
            </a:custGeom>
            <a:ln w="914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3235451" y="5900928"/>
            <a:ext cx="1233170" cy="2609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40665">
              <a:lnSpc>
                <a:spcPct val="100000"/>
              </a:lnSpc>
              <a:spcBef>
                <a:spcPts val="180"/>
              </a:spcBef>
              <a:tabLst>
                <a:tab pos="822960" algn="l"/>
              </a:tabLst>
            </a:pP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Ряд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r>
              <a:rPr sz="1200" dirty="0">
                <a:solidFill>
                  <a:srgbClr val="404040"/>
                </a:solidFill>
                <a:latin typeface="Calibri"/>
                <a:cs typeface="Calibri"/>
              </a:rPr>
              <a:t>	Ряд</a:t>
            </a:r>
            <a:r>
              <a:rPr sz="1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899160" y="1917192"/>
            <a:ext cx="5905500" cy="4320540"/>
          </a:xfrm>
          <a:custGeom>
            <a:avLst/>
            <a:gdLst/>
            <a:ahLst/>
            <a:cxnLst/>
            <a:rect l="l" t="t" r="r" b="b"/>
            <a:pathLst>
              <a:path w="5905500" h="4320540">
                <a:moveTo>
                  <a:pt x="0" y="4320539"/>
                </a:moveTo>
                <a:lnTo>
                  <a:pt x="5905499" y="4320539"/>
                </a:lnTo>
                <a:lnTo>
                  <a:pt x="5905499" y="0"/>
                </a:lnTo>
                <a:lnTo>
                  <a:pt x="0" y="0"/>
                </a:lnTo>
                <a:lnTo>
                  <a:pt x="0" y="4320539"/>
                </a:lnTo>
                <a:close/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ts val="4900"/>
              </a:lnSpc>
              <a:spcBef>
                <a:spcPts val="980"/>
              </a:spcBef>
            </a:pPr>
            <a:r>
              <a:rPr spc="-10" dirty="0"/>
              <a:t>ФГОС</a:t>
            </a:r>
            <a:r>
              <a:rPr spc="-245" dirty="0"/>
              <a:t> </a:t>
            </a:r>
            <a:r>
              <a:rPr spc="-50" dirty="0"/>
              <a:t>дошкольного </a:t>
            </a:r>
            <a:r>
              <a:rPr spc="-10" dirty="0"/>
              <a:t>образования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685237"/>
            <a:ext cx="7305040" cy="3933825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1.4.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Основные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принципы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образования:</a:t>
            </a:r>
            <a:endParaRPr sz="2000">
              <a:latin typeface="Calibri"/>
              <a:cs typeface="Calibri"/>
            </a:endParaRPr>
          </a:p>
          <a:p>
            <a:pPr marL="274320" indent="-261620">
              <a:lnSpc>
                <a:spcPts val="2280"/>
              </a:lnSpc>
              <a:spcBef>
                <a:spcPts val="1160"/>
              </a:spcBef>
              <a:buAutoNum type="arabicParenR" startAt="2"/>
              <a:tabLst>
                <a:tab pos="274320" algn="l"/>
              </a:tabLst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построение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основе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2160"/>
              </a:lnSpc>
              <a:spcBef>
                <a:spcPts val="15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индивидуальных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особенностей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каждого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ребенка,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котором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сам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ребенок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становится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активным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выборе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содержания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своего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01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образования,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становится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субъектом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(далее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индивидуализация</a:t>
            </a:r>
            <a:r>
              <a:rPr sz="20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дошкольного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образования);</a:t>
            </a:r>
            <a:endParaRPr sz="2000">
              <a:latin typeface="Calibri"/>
              <a:cs typeface="Calibri"/>
            </a:endParaRPr>
          </a:p>
          <a:p>
            <a:pPr marL="274320" indent="-261620">
              <a:lnSpc>
                <a:spcPts val="2280"/>
              </a:lnSpc>
              <a:spcBef>
                <a:spcPts val="1155"/>
              </a:spcBef>
              <a:buAutoNum type="arabicParenR" startAt="3"/>
              <a:tabLst>
                <a:tab pos="274320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содействие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сотрудничество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детей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взрослых,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признание</a:t>
            </a:r>
            <a:endParaRPr sz="2000">
              <a:latin typeface="Calibri"/>
              <a:cs typeface="Calibri"/>
            </a:endParaRPr>
          </a:p>
          <a:p>
            <a:pPr marL="12700" marR="180975">
              <a:lnSpc>
                <a:spcPts val="2160"/>
              </a:lnSpc>
              <a:spcBef>
                <a:spcPts val="15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полноценным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участником</a:t>
            </a:r>
            <a:r>
              <a:rPr sz="20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(субъектом)</a:t>
            </a:r>
            <a:r>
              <a:rPr sz="20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 отношений;</a:t>
            </a:r>
            <a:endParaRPr sz="2000">
              <a:latin typeface="Calibri"/>
              <a:cs typeface="Calibri"/>
            </a:endParaRPr>
          </a:p>
          <a:p>
            <a:pPr marL="274320" indent="-261620">
              <a:lnSpc>
                <a:spcPct val="100000"/>
              </a:lnSpc>
              <a:spcBef>
                <a:spcPts val="1135"/>
              </a:spcBef>
              <a:buAutoNum type="arabicParenR" startAt="4"/>
              <a:tabLst>
                <a:tab pos="274320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поддержка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инициативы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детей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различных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видах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деятельности;</a:t>
            </a:r>
            <a:endParaRPr sz="2000">
              <a:latin typeface="Calibri"/>
              <a:cs typeface="Calibri"/>
            </a:endParaRPr>
          </a:p>
          <a:p>
            <a:pPr marL="274320" indent="-261620">
              <a:lnSpc>
                <a:spcPct val="100000"/>
              </a:lnSpc>
              <a:spcBef>
                <a:spcPts val="1165"/>
              </a:spcBef>
              <a:buAutoNum type="arabicParenR" startAt="4"/>
              <a:tabLst>
                <a:tab pos="274320" algn="l"/>
              </a:tabLst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сотрудничество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Организации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семьей;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276555"/>
            <a:ext cx="5835015" cy="78803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83820" marR="5080" indent="-71755">
              <a:lnSpc>
                <a:spcPts val="2760"/>
              </a:lnSpc>
              <a:spcBef>
                <a:spcPts val="595"/>
              </a:spcBef>
            </a:pPr>
            <a:r>
              <a:rPr sz="2700" spc="-20" dirty="0"/>
              <a:t>ФЗ</a:t>
            </a:r>
            <a:r>
              <a:rPr sz="2700" spc="-105" dirty="0"/>
              <a:t> </a:t>
            </a:r>
            <a:r>
              <a:rPr sz="2700" spc="-45" dirty="0"/>
              <a:t>«Об</a:t>
            </a:r>
            <a:r>
              <a:rPr sz="2700" spc="-95" dirty="0"/>
              <a:t> </a:t>
            </a:r>
            <a:r>
              <a:rPr sz="2700" spc="-55" dirty="0"/>
              <a:t>основных</a:t>
            </a:r>
            <a:r>
              <a:rPr sz="2700" spc="-95" dirty="0"/>
              <a:t> </a:t>
            </a:r>
            <a:r>
              <a:rPr sz="2700" spc="-55" dirty="0"/>
              <a:t>гарантиях</a:t>
            </a:r>
            <a:r>
              <a:rPr sz="2700" spc="-100" dirty="0"/>
              <a:t> </a:t>
            </a:r>
            <a:r>
              <a:rPr sz="2700" spc="-50" dirty="0"/>
              <a:t>прав</a:t>
            </a:r>
            <a:r>
              <a:rPr sz="2700" spc="-80" dirty="0"/>
              <a:t> </a:t>
            </a:r>
            <a:r>
              <a:rPr sz="2700" spc="-20" dirty="0"/>
              <a:t>ребенка </a:t>
            </a:r>
            <a:r>
              <a:rPr sz="2700" dirty="0"/>
              <a:t>в</a:t>
            </a:r>
            <a:r>
              <a:rPr sz="2700" spc="-75" dirty="0"/>
              <a:t> </a:t>
            </a:r>
            <a:r>
              <a:rPr sz="2700" spc="-60" dirty="0"/>
              <a:t>Российской</a:t>
            </a:r>
            <a:r>
              <a:rPr sz="2700" spc="-85" dirty="0"/>
              <a:t> </a:t>
            </a:r>
            <a:r>
              <a:rPr sz="2700" spc="-60" dirty="0"/>
              <a:t>Федерации»</a:t>
            </a:r>
            <a:r>
              <a:rPr sz="2700" spc="-85" dirty="0"/>
              <a:t> </a:t>
            </a:r>
            <a:r>
              <a:rPr sz="2700" spc="-45" dirty="0"/>
              <a:t>(1998</a:t>
            </a:r>
            <a:r>
              <a:rPr sz="2700" spc="-100" dirty="0"/>
              <a:t> </a:t>
            </a:r>
            <a:r>
              <a:rPr sz="2700" spc="-25" dirty="0"/>
              <a:t>г.)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810259" y="1831975"/>
            <a:ext cx="7327265" cy="215582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04139" marR="5080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Федеральный</a:t>
            </a:r>
            <a:r>
              <a:rPr sz="2000" b="1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закон</a:t>
            </a:r>
            <a:r>
              <a:rPr sz="2000" b="1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24.07.1998</a:t>
            </a:r>
            <a:r>
              <a:rPr sz="2000" b="1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124-ФЗ</a:t>
            </a:r>
            <a:r>
              <a:rPr sz="2000" b="1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(ред.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28.12.2016)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"Об</a:t>
            </a:r>
            <a:r>
              <a:rPr sz="2000" b="1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основных</a:t>
            </a:r>
            <a:r>
              <a:rPr sz="2000" b="1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гарантиях</a:t>
            </a:r>
            <a:r>
              <a:rPr sz="20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прав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2000" b="1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Федерации"</a:t>
            </a:r>
            <a:endParaRPr sz="2000">
              <a:latin typeface="Calibri"/>
              <a:cs typeface="Calibri"/>
            </a:endParaRPr>
          </a:p>
          <a:p>
            <a:pPr marL="12700" marR="181610" algn="just">
              <a:lnSpc>
                <a:spcPts val="2160"/>
              </a:lnSpc>
              <a:spcBef>
                <a:spcPts val="1405"/>
              </a:spcBef>
            </a:pP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«Государство</a:t>
            </a:r>
            <a:r>
              <a:rPr sz="20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признает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детство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важным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этапом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жизни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человека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исходит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из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принципов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приоритетности</a:t>
            </a:r>
            <a:r>
              <a:rPr sz="2000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подготовки</a:t>
            </a:r>
            <a:r>
              <a:rPr sz="2000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детей</a:t>
            </a:r>
            <a:r>
              <a:rPr sz="2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endParaRPr sz="2000">
              <a:latin typeface="Calibri"/>
              <a:cs typeface="Calibri"/>
            </a:endParaRPr>
          </a:p>
          <a:p>
            <a:pPr marL="12700" marR="558165" algn="just">
              <a:lnSpc>
                <a:spcPts val="2160"/>
              </a:lnSpc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полноценной</a:t>
            </a:r>
            <a:r>
              <a:rPr sz="2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жизни</a:t>
            </a:r>
            <a:r>
              <a:rPr sz="2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обществе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развития</a:t>
            </a:r>
            <a:r>
              <a:rPr sz="20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них</a:t>
            </a:r>
            <a:r>
              <a:rPr sz="2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общественно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значимой</a:t>
            </a:r>
            <a:r>
              <a:rPr sz="2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творческой</a:t>
            </a:r>
            <a:r>
              <a:rPr sz="2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активности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воспитания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них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высоких нравственных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качеств,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патриотизма</a:t>
            </a:r>
            <a:r>
              <a:rPr sz="20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гражданственности»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ts val="4900"/>
              </a:lnSpc>
              <a:spcBef>
                <a:spcPts val="980"/>
              </a:spcBef>
            </a:pPr>
            <a:r>
              <a:rPr spc="-10" dirty="0"/>
              <a:t>ФГОС</a:t>
            </a:r>
            <a:r>
              <a:rPr spc="-245" dirty="0"/>
              <a:t> </a:t>
            </a:r>
            <a:r>
              <a:rPr spc="-50" dirty="0"/>
              <a:t>дошкольного </a:t>
            </a:r>
            <a:r>
              <a:rPr spc="-10" dirty="0"/>
              <a:t>образования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04139" marR="657860">
              <a:lnSpc>
                <a:spcPct val="70000"/>
              </a:lnSpc>
              <a:spcBef>
                <a:spcPts val="780"/>
              </a:spcBef>
            </a:pPr>
            <a:r>
              <a:rPr dirty="0"/>
              <a:t>3.2.7.</a:t>
            </a:r>
            <a:r>
              <a:rPr spc="-50" dirty="0"/>
              <a:t> </a:t>
            </a:r>
            <a:r>
              <a:rPr dirty="0"/>
              <a:t>При</a:t>
            </a:r>
            <a:r>
              <a:rPr spc="-45" dirty="0"/>
              <a:t> </a:t>
            </a:r>
            <a:r>
              <a:rPr dirty="0"/>
              <a:t>создании</a:t>
            </a:r>
            <a:r>
              <a:rPr spc="-45" dirty="0"/>
              <a:t> </a:t>
            </a:r>
            <a:r>
              <a:rPr dirty="0"/>
              <a:t>условий</a:t>
            </a:r>
            <a:r>
              <a:rPr spc="-30" dirty="0"/>
              <a:t> </a:t>
            </a:r>
            <a:r>
              <a:rPr dirty="0"/>
              <a:t>для</a:t>
            </a:r>
            <a:r>
              <a:rPr spc="-40" dirty="0"/>
              <a:t> </a:t>
            </a:r>
            <a:r>
              <a:rPr dirty="0"/>
              <a:t>работы</a:t>
            </a:r>
            <a:r>
              <a:rPr spc="-30" dirty="0"/>
              <a:t> </a:t>
            </a:r>
            <a:r>
              <a:rPr dirty="0"/>
              <a:t>с</a:t>
            </a:r>
            <a:r>
              <a:rPr spc="-40" dirty="0"/>
              <a:t> </a:t>
            </a:r>
            <a:r>
              <a:rPr spc="-25" dirty="0"/>
              <a:t>детьми-</a:t>
            </a:r>
            <a:r>
              <a:rPr spc="-10" dirty="0"/>
              <a:t>инвалидами, осваивающими</a:t>
            </a:r>
            <a:r>
              <a:rPr spc="-45" dirty="0"/>
              <a:t> </a:t>
            </a:r>
            <a:r>
              <a:rPr spc="-10" dirty="0"/>
              <a:t>Программу,</a:t>
            </a:r>
            <a:r>
              <a:rPr spc="-45" dirty="0"/>
              <a:t> </a:t>
            </a:r>
            <a:r>
              <a:rPr spc="-10" dirty="0"/>
              <a:t>должна</a:t>
            </a:r>
            <a:r>
              <a:rPr spc="-40" dirty="0"/>
              <a:t> </a:t>
            </a:r>
            <a:r>
              <a:rPr dirty="0"/>
              <a:t>учитываться</a:t>
            </a:r>
            <a:r>
              <a:rPr spc="-65" dirty="0"/>
              <a:t> </a:t>
            </a:r>
            <a:r>
              <a:rPr spc="-10" dirty="0"/>
              <a:t>индивидуальная </a:t>
            </a:r>
            <a:r>
              <a:rPr dirty="0"/>
              <a:t>программа</a:t>
            </a:r>
            <a:r>
              <a:rPr spc="-60" dirty="0"/>
              <a:t> </a:t>
            </a:r>
            <a:r>
              <a:rPr dirty="0"/>
              <a:t>реабилитации</a:t>
            </a:r>
            <a:r>
              <a:rPr spc="-70" dirty="0"/>
              <a:t> </a:t>
            </a:r>
            <a:r>
              <a:rPr spc="-20" dirty="0"/>
              <a:t>ребенка-</a:t>
            </a:r>
            <a:r>
              <a:rPr spc="-10" dirty="0"/>
              <a:t>инвалида.</a:t>
            </a:r>
          </a:p>
          <a:p>
            <a:pPr marL="104139">
              <a:lnSpc>
                <a:spcPct val="100000"/>
              </a:lnSpc>
              <a:spcBef>
                <a:spcPts val="710"/>
              </a:spcBef>
            </a:pPr>
            <a:r>
              <a:rPr dirty="0"/>
              <a:t>3.4.4.</a:t>
            </a:r>
            <a:r>
              <a:rPr spc="-55" dirty="0"/>
              <a:t> </a:t>
            </a:r>
            <a:r>
              <a:rPr dirty="0"/>
              <a:t>При</a:t>
            </a:r>
            <a:r>
              <a:rPr spc="-55" dirty="0"/>
              <a:t> </a:t>
            </a:r>
            <a:r>
              <a:rPr dirty="0"/>
              <a:t>организации</a:t>
            </a:r>
            <a:r>
              <a:rPr spc="-45" dirty="0"/>
              <a:t> </a:t>
            </a:r>
            <a:r>
              <a:rPr spc="-10" dirty="0"/>
              <a:t>инклюзивного образования:</a:t>
            </a:r>
          </a:p>
          <a:p>
            <a:pPr marL="104139" marR="875030">
              <a:lnSpc>
                <a:spcPct val="70000"/>
              </a:lnSpc>
              <a:spcBef>
                <a:spcPts val="1400"/>
              </a:spcBef>
            </a:pPr>
            <a:r>
              <a:rPr dirty="0"/>
              <a:t>при</a:t>
            </a:r>
            <a:r>
              <a:rPr spc="-50" dirty="0"/>
              <a:t> </a:t>
            </a:r>
            <a:r>
              <a:rPr dirty="0"/>
              <a:t>включении</a:t>
            </a:r>
            <a:r>
              <a:rPr spc="-15" dirty="0"/>
              <a:t> </a:t>
            </a:r>
            <a:r>
              <a:rPr dirty="0"/>
              <a:t>в</a:t>
            </a:r>
            <a:r>
              <a:rPr spc="-40" dirty="0"/>
              <a:t> </a:t>
            </a:r>
            <a:r>
              <a:rPr spc="-25" dirty="0"/>
              <a:t>Группу</a:t>
            </a:r>
            <a:r>
              <a:rPr spc="-50" dirty="0"/>
              <a:t> </a:t>
            </a:r>
            <a:r>
              <a:rPr dirty="0"/>
              <a:t>детей</a:t>
            </a:r>
            <a:r>
              <a:rPr spc="-35" dirty="0"/>
              <a:t> </a:t>
            </a:r>
            <a:r>
              <a:rPr dirty="0"/>
              <a:t>с</a:t>
            </a:r>
            <a:r>
              <a:rPr spc="-50" dirty="0"/>
              <a:t> </a:t>
            </a:r>
            <a:r>
              <a:rPr spc="-10" dirty="0"/>
              <a:t>ограниченными возможностям здоровья</a:t>
            </a:r>
            <a:r>
              <a:rPr spc="-55" dirty="0"/>
              <a:t> </a:t>
            </a:r>
            <a:r>
              <a:rPr dirty="0"/>
              <a:t>к</a:t>
            </a:r>
            <a:r>
              <a:rPr spc="-60" dirty="0"/>
              <a:t> </a:t>
            </a:r>
            <a:r>
              <a:rPr dirty="0"/>
              <a:t>реализации</a:t>
            </a:r>
            <a:r>
              <a:rPr spc="-55" dirty="0"/>
              <a:t> </a:t>
            </a:r>
            <a:r>
              <a:rPr dirty="0"/>
              <a:t>Программы</a:t>
            </a:r>
            <a:r>
              <a:rPr spc="-55" dirty="0"/>
              <a:t> </a:t>
            </a:r>
            <a:r>
              <a:rPr dirty="0"/>
              <a:t>могут</a:t>
            </a:r>
            <a:r>
              <a:rPr spc="-55" dirty="0"/>
              <a:t> </a:t>
            </a:r>
            <a:r>
              <a:rPr dirty="0"/>
              <a:t>быть</a:t>
            </a:r>
            <a:r>
              <a:rPr spc="-60" dirty="0"/>
              <a:t> </a:t>
            </a:r>
            <a:r>
              <a:rPr spc="-10" dirty="0"/>
              <a:t>привлечены</a:t>
            </a:r>
          </a:p>
          <a:p>
            <a:pPr marL="104139" marR="1637030">
              <a:lnSpc>
                <a:spcPct val="70000"/>
              </a:lnSpc>
              <a:spcBef>
                <a:spcPts val="5"/>
              </a:spcBef>
            </a:pPr>
            <a:r>
              <a:rPr spc="-20" dirty="0"/>
              <a:t>дополнительные</a:t>
            </a:r>
            <a:r>
              <a:rPr spc="-25" dirty="0"/>
              <a:t> </a:t>
            </a:r>
            <a:r>
              <a:rPr spc="-10" dirty="0"/>
              <a:t>педагогические</a:t>
            </a:r>
            <a:r>
              <a:rPr spc="-30" dirty="0"/>
              <a:t> </a:t>
            </a:r>
            <a:r>
              <a:rPr dirty="0"/>
              <a:t>работники,</a:t>
            </a:r>
            <a:r>
              <a:rPr spc="-30" dirty="0"/>
              <a:t> </a:t>
            </a:r>
            <a:r>
              <a:rPr spc="-10" dirty="0"/>
              <a:t>имеющие соответствующую</a:t>
            </a:r>
            <a:r>
              <a:rPr spc="-20" dirty="0"/>
              <a:t> </a:t>
            </a:r>
            <a:r>
              <a:rPr spc="-10" dirty="0"/>
              <a:t>квалификацию</a:t>
            </a:r>
            <a:r>
              <a:rPr spc="-15" dirty="0"/>
              <a:t> </a:t>
            </a:r>
            <a:r>
              <a:rPr dirty="0"/>
              <a:t>для</a:t>
            </a:r>
            <a:r>
              <a:rPr spc="-40" dirty="0"/>
              <a:t> </a:t>
            </a:r>
            <a:r>
              <a:rPr dirty="0"/>
              <a:t>работы</a:t>
            </a:r>
            <a:r>
              <a:rPr spc="-40" dirty="0"/>
              <a:t> </a:t>
            </a:r>
            <a:r>
              <a:rPr dirty="0"/>
              <a:t>с</a:t>
            </a:r>
            <a:r>
              <a:rPr spc="-50" dirty="0"/>
              <a:t> </a:t>
            </a:r>
            <a:r>
              <a:rPr spc="-10" dirty="0"/>
              <a:t>данными</a:t>
            </a:r>
          </a:p>
          <a:p>
            <a:pPr marL="104139">
              <a:lnSpc>
                <a:spcPts val="1255"/>
              </a:lnSpc>
            </a:pPr>
            <a:r>
              <a:rPr spc="-10" dirty="0"/>
              <a:t>ограничениями</a:t>
            </a:r>
            <a:r>
              <a:rPr dirty="0"/>
              <a:t> </a:t>
            </a:r>
            <a:r>
              <a:rPr spc="-10" dirty="0"/>
              <a:t>здоровья</a:t>
            </a:r>
            <a:r>
              <a:rPr spc="-15" dirty="0"/>
              <a:t> </a:t>
            </a:r>
            <a:r>
              <a:rPr spc="-10" dirty="0"/>
              <a:t>детей.</a:t>
            </a:r>
            <a:r>
              <a:rPr spc="-30" dirty="0"/>
              <a:t> </a:t>
            </a:r>
            <a:r>
              <a:rPr spc="-20" dirty="0"/>
              <a:t>Рекомендуется</a:t>
            </a:r>
            <a:r>
              <a:rPr spc="-5" dirty="0"/>
              <a:t> </a:t>
            </a:r>
            <a:r>
              <a:rPr spc="-10" dirty="0"/>
              <a:t>привлекать</a:t>
            </a:r>
          </a:p>
          <a:p>
            <a:pPr marL="104139" marR="493395">
              <a:lnSpc>
                <a:spcPct val="70000"/>
              </a:lnSpc>
              <a:spcBef>
                <a:spcPts val="340"/>
              </a:spcBef>
            </a:pPr>
            <a:r>
              <a:rPr spc="-10" dirty="0"/>
              <a:t>соответствующих</a:t>
            </a:r>
            <a:r>
              <a:rPr spc="-30" dirty="0"/>
              <a:t> </a:t>
            </a:r>
            <a:r>
              <a:rPr spc="-10" dirty="0"/>
              <a:t>педагогических работников</a:t>
            </a:r>
            <a:r>
              <a:rPr spc="-20" dirty="0"/>
              <a:t> </a:t>
            </a:r>
            <a:r>
              <a:rPr dirty="0"/>
              <a:t>для</a:t>
            </a:r>
            <a:r>
              <a:rPr spc="-45" dirty="0"/>
              <a:t> </a:t>
            </a:r>
            <a:r>
              <a:rPr spc="-10" dirty="0"/>
              <a:t>каждой</a:t>
            </a:r>
            <a:r>
              <a:rPr spc="-35" dirty="0"/>
              <a:t> </a:t>
            </a:r>
            <a:r>
              <a:rPr spc="-25" dirty="0"/>
              <a:t>Группы,</a:t>
            </a:r>
            <a:r>
              <a:rPr spc="-65" dirty="0"/>
              <a:t> </a:t>
            </a:r>
            <a:r>
              <a:rPr spc="-50" dirty="0"/>
              <a:t>в </a:t>
            </a:r>
            <a:r>
              <a:rPr spc="-10" dirty="0"/>
              <a:t>которой</a:t>
            </a:r>
            <a:r>
              <a:rPr spc="-60" dirty="0"/>
              <a:t> </a:t>
            </a:r>
            <a:r>
              <a:rPr spc="-10" dirty="0"/>
              <a:t>организовано</a:t>
            </a:r>
            <a:r>
              <a:rPr spc="-50" dirty="0"/>
              <a:t> </a:t>
            </a:r>
            <a:r>
              <a:rPr dirty="0"/>
              <a:t>инклюзивное</a:t>
            </a:r>
            <a:r>
              <a:rPr spc="-45" dirty="0"/>
              <a:t> </a:t>
            </a:r>
            <a:r>
              <a:rPr spc="-10" dirty="0"/>
              <a:t>образование;</a:t>
            </a:r>
          </a:p>
          <a:p>
            <a:pPr marL="104139" marR="116839">
              <a:lnSpc>
                <a:spcPct val="70000"/>
              </a:lnSpc>
              <a:spcBef>
                <a:spcPts val="1405"/>
              </a:spcBef>
            </a:pPr>
            <a:r>
              <a:rPr dirty="0"/>
              <a:t>при</a:t>
            </a:r>
            <a:r>
              <a:rPr spc="-70" dirty="0"/>
              <a:t> </a:t>
            </a:r>
            <a:r>
              <a:rPr dirty="0"/>
              <a:t>включении</a:t>
            </a:r>
            <a:r>
              <a:rPr spc="-35" dirty="0"/>
              <a:t> </a:t>
            </a:r>
            <a:r>
              <a:rPr dirty="0"/>
              <a:t>в</a:t>
            </a:r>
            <a:r>
              <a:rPr spc="-60" dirty="0"/>
              <a:t> </a:t>
            </a:r>
            <a:r>
              <a:rPr spc="-25" dirty="0"/>
              <a:t>Группу</a:t>
            </a:r>
            <a:r>
              <a:rPr spc="-70" dirty="0"/>
              <a:t> </a:t>
            </a:r>
            <a:r>
              <a:rPr dirty="0"/>
              <a:t>иных</a:t>
            </a:r>
            <a:r>
              <a:rPr spc="-60" dirty="0"/>
              <a:t> </a:t>
            </a:r>
            <a:r>
              <a:rPr spc="-10" dirty="0"/>
              <a:t>категорий</a:t>
            </a:r>
            <a:r>
              <a:rPr spc="-45" dirty="0"/>
              <a:t> </a:t>
            </a:r>
            <a:r>
              <a:rPr dirty="0"/>
              <a:t>детей,</a:t>
            </a:r>
            <a:r>
              <a:rPr spc="-55" dirty="0"/>
              <a:t> </a:t>
            </a:r>
            <a:r>
              <a:rPr dirty="0"/>
              <a:t>имеющих</a:t>
            </a:r>
            <a:r>
              <a:rPr spc="-35" dirty="0"/>
              <a:t> </a:t>
            </a:r>
            <a:r>
              <a:rPr spc="-10" dirty="0"/>
              <a:t>специальные образовательные потребности, </a:t>
            </a:r>
            <a:r>
              <a:rPr dirty="0"/>
              <a:t>в</a:t>
            </a:r>
            <a:r>
              <a:rPr spc="-40" dirty="0"/>
              <a:t> </a:t>
            </a:r>
            <a:r>
              <a:rPr dirty="0"/>
              <a:t>том</a:t>
            </a:r>
            <a:r>
              <a:rPr spc="-25" dirty="0"/>
              <a:t> </a:t>
            </a:r>
            <a:r>
              <a:rPr dirty="0"/>
              <a:t>числе</a:t>
            </a:r>
            <a:r>
              <a:rPr spc="-35" dirty="0"/>
              <a:t> </a:t>
            </a:r>
            <a:r>
              <a:rPr spc="-20" dirty="0"/>
              <a:t>находящихся</a:t>
            </a:r>
            <a:r>
              <a:rPr dirty="0"/>
              <a:t> в</a:t>
            </a:r>
            <a:r>
              <a:rPr spc="-40" dirty="0"/>
              <a:t> </a:t>
            </a:r>
            <a:r>
              <a:rPr spc="-10" dirty="0"/>
              <a:t>трудной</a:t>
            </a:r>
          </a:p>
          <a:p>
            <a:pPr marL="104139">
              <a:lnSpc>
                <a:spcPts val="1255"/>
              </a:lnSpc>
            </a:pPr>
            <a:r>
              <a:rPr dirty="0"/>
              <a:t>жизненной</a:t>
            </a:r>
            <a:r>
              <a:rPr spc="-45" dirty="0"/>
              <a:t> </a:t>
            </a:r>
            <a:r>
              <a:rPr dirty="0"/>
              <a:t>ситуации</a:t>
            </a:r>
            <a:r>
              <a:rPr sz="1875" baseline="26666" dirty="0"/>
              <a:t>6</a:t>
            </a:r>
            <a:r>
              <a:rPr sz="1900" dirty="0"/>
              <a:t>,</a:t>
            </a:r>
            <a:r>
              <a:rPr sz="1900" spc="-70" dirty="0"/>
              <a:t> </a:t>
            </a:r>
            <a:r>
              <a:rPr sz="1900" dirty="0"/>
              <a:t>могут</a:t>
            </a:r>
            <a:r>
              <a:rPr sz="1900" spc="-60" dirty="0"/>
              <a:t> </a:t>
            </a:r>
            <a:r>
              <a:rPr sz="1900" dirty="0"/>
              <a:t>быть</a:t>
            </a:r>
            <a:r>
              <a:rPr sz="1900" spc="-55" dirty="0"/>
              <a:t> </a:t>
            </a:r>
            <a:r>
              <a:rPr sz="1900" spc="-10" dirty="0"/>
              <a:t>привлечены</a:t>
            </a:r>
            <a:r>
              <a:rPr sz="1900" spc="-50" dirty="0"/>
              <a:t> </a:t>
            </a:r>
            <a:r>
              <a:rPr sz="1900" spc="-10" dirty="0"/>
              <a:t>дополнительные</a:t>
            </a:r>
            <a:endParaRPr sz="1900"/>
          </a:p>
          <a:p>
            <a:pPr marL="104139">
              <a:lnSpc>
                <a:spcPts val="1939"/>
              </a:lnSpc>
            </a:pPr>
            <a:r>
              <a:rPr spc="-10" dirty="0"/>
              <a:t>педагогические</a:t>
            </a:r>
            <a:r>
              <a:rPr spc="-55" dirty="0"/>
              <a:t> </a:t>
            </a:r>
            <a:r>
              <a:rPr dirty="0"/>
              <a:t>работники,</a:t>
            </a:r>
            <a:r>
              <a:rPr spc="-50" dirty="0"/>
              <a:t> </a:t>
            </a:r>
            <a:r>
              <a:rPr dirty="0"/>
              <a:t>имеющие</a:t>
            </a:r>
            <a:r>
              <a:rPr spc="-65" dirty="0"/>
              <a:t> </a:t>
            </a:r>
            <a:r>
              <a:rPr spc="-10" dirty="0"/>
              <a:t>соответствующую</a:t>
            </a:r>
            <a:r>
              <a:rPr spc="-65" dirty="0"/>
              <a:t> </a:t>
            </a:r>
            <a:r>
              <a:rPr spc="-10" dirty="0"/>
              <a:t>квалификацию.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 algn="ctr">
              <a:lnSpc>
                <a:spcPts val="4900"/>
              </a:lnSpc>
              <a:spcBef>
                <a:spcPts val="980"/>
              </a:spcBef>
            </a:pPr>
            <a:r>
              <a:rPr spc="-45" dirty="0"/>
              <a:t>Локальные</a:t>
            </a:r>
            <a:r>
              <a:rPr spc="-225" dirty="0"/>
              <a:t> </a:t>
            </a:r>
            <a:r>
              <a:rPr spc="-40" dirty="0"/>
              <a:t>нормативные </a:t>
            </a:r>
            <a:r>
              <a:rPr spc="-20" dirty="0"/>
              <a:t>акты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807591"/>
            <a:ext cx="7320280" cy="372617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1123315">
              <a:lnSpc>
                <a:spcPts val="1920"/>
              </a:lnSpc>
              <a:spcBef>
                <a:spcPts val="565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Положение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тьюторском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сопровождении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дошкольной образовательной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организации.</a:t>
            </a:r>
            <a:endParaRPr sz="2000" dirty="0">
              <a:latin typeface="Calibri"/>
              <a:cs typeface="Calibri"/>
            </a:endParaRPr>
          </a:p>
          <a:p>
            <a:pPr marL="12700" marR="255270">
              <a:lnSpc>
                <a:spcPts val="1920"/>
              </a:lnSpc>
              <a:spcBef>
                <a:spcPts val="1405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Должностная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инструкция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тьютора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дошкольной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образовательной организации.</a:t>
            </a:r>
            <a:endParaRPr sz="2000" dirty="0">
              <a:latin typeface="Calibri"/>
              <a:cs typeface="Calibri"/>
            </a:endParaRPr>
          </a:p>
          <a:p>
            <a:pPr marL="12700" marR="217170">
              <a:lnSpc>
                <a:spcPct val="80000"/>
              </a:lnSpc>
              <a:spcBef>
                <a:spcPts val="1410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Положение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порядке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доступа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педагогических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работников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ДОО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к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информационно-телекоммуникационным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сетям,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базам</a:t>
            </a:r>
            <a:r>
              <a:rPr sz="20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данных, учебно-методическим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материалам,</a:t>
            </a:r>
            <a:r>
              <a:rPr sz="20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материально-техническим средствам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обеспечения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образовательной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деятельности.</a:t>
            </a:r>
            <a:endParaRPr sz="2000" dirty="0">
              <a:latin typeface="Calibri"/>
              <a:cs typeface="Calibri"/>
            </a:endParaRPr>
          </a:p>
          <a:p>
            <a:pPr marL="12700" marR="639445">
              <a:lnSpc>
                <a:spcPct val="80000"/>
              </a:lnSpc>
              <a:spcBef>
                <a:spcPts val="1405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Положение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 о</a:t>
            </a:r>
            <a:r>
              <a:rPr sz="20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психолого-медико-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педагогическом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консилиуме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(рабочем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совещании).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1920"/>
              </a:lnSpc>
              <a:spcBef>
                <a:spcPts val="1390"/>
              </a:spcBef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Положение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индивидуальном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учебном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плане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/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индивидуальном образовательном</a:t>
            </a:r>
            <a:r>
              <a:rPr sz="20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маршруте.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754126"/>
            <a:ext cx="739140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  <a:tabLst>
                <a:tab pos="640080" algn="l"/>
                <a:tab pos="1481455" algn="l"/>
                <a:tab pos="3254375" algn="l"/>
                <a:tab pos="5046980" algn="l"/>
                <a:tab pos="5996305" algn="l"/>
              </a:tabLst>
            </a:pPr>
            <a:r>
              <a:rPr sz="3200" spc="-25" dirty="0"/>
              <a:t>ФЗ</a:t>
            </a:r>
            <a:r>
              <a:rPr sz="3200" dirty="0"/>
              <a:t>	</a:t>
            </a:r>
            <a:r>
              <a:rPr sz="3200" spc="-25" dirty="0"/>
              <a:t>«Об</a:t>
            </a:r>
            <a:r>
              <a:rPr sz="3200" dirty="0"/>
              <a:t>	</a:t>
            </a:r>
            <a:r>
              <a:rPr sz="3200" spc="-10" dirty="0"/>
              <a:t>основных</a:t>
            </a:r>
            <a:r>
              <a:rPr sz="3200" dirty="0"/>
              <a:t>	</a:t>
            </a:r>
            <a:r>
              <a:rPr sz="3200" spc="-10" dirty="0"/>
              <a:t>гарантиях</a:t>
            </a:r>
            <a:r>
              <a:rPr sz="3200" dirty="0"/>
              <a:t>	</a:t>
            </a:r>
            <a:r>
              <a:rPr sz="3200" spc="-20" dirty="0"/>
              <a:t>прав</a:t>
            </a:r>
            <a:r>
              <a:rPr sz="3200" dirty="0"/>
              <a:t>	</a:t>
            </a:r>
            <a:r>
              <a:rPr sz="3200" spc="-55" dirty="0"/>
              <a:t>ребенка </a:t>
            </a:r>
            <a:r>
              <a:rPr sz="3200" dirty="0"/>
              <a:t>в</a:t>
            </a:r>
            <a:r>
              <a:rPr sz="3200" spc="-100" dirty="0"/>
              <a:t> </a:t>
            </a:r>
            <a:r>
              <a:rPr sz="3200" spc="-50" dirty="0"/>
              <a:t>Российской</a:t>
            </a:r>
            <a:r>
              <a:rPr sz="3200" spc="-120" dirty="0"/>
              <a:t> </a:t>
            </a:r>
            <a:r>
              <a:rPr sz="3200" spc="-55" dirty="0"/>
              <a:t>Федерации»</a:t>
            </a:r>
            <a:r>
              <a:rPr sz="3200" spc="-125" dirty="0"/>
              <a:t> </a:t>
            </a:r>
            <a:r>
              <a:rPr sz="3200" spc="-60" dirty="0"/>
              <a:t>(1998</a:t>
            </a:r>
            <a:r>
              <a:rPr sz="3200" spc="-90" dirty="0"/>
              <a:t> </a:t>
            </a:r>
            <a:r>
              <a:rPr sz="3200" spc="-25" dirty="0"/>
              <a:t>г.)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44500" y="1596331"/>
            <a:ext cx="8068309" cy="493395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Дети,</a:t>
            </a:r>
            <a:r>
              <a:rPr sz="14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находящиеся</a:t>
            </a:r>
            <a:r>
              <a:rPr sz="14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4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трудной</a:t>
            </a:r>
            <a:r>
              <a:rPr sz="14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жизненной</a:t>
            </a:r>
            <a:r>
              <a:rPr sz="14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ситуации: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204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дети,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оставшиеся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без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попечения</a:t>
            </a:r>
            <a:r>
              <a:rPr sz="14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родителей;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204"/>
              </a:spcBef>
            </a:pP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дети-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инвалиды;</a:t>
            </a:r>
            <a:endParaRPr sz="1400">
              <a:latin typeface="Calibri"/>
              <a:cs typeface="Calibri"/>
            </a:endParaRPr>
          </a:p>
          <a:p>
            <a:pPr marL="104139" marR="280670">
              <a:lnSpc>
                <a:spcPct val="100000"/>
              </a:lnSpc>
              <a:spcBef>
                <a:spcPts val="190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ограниченными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возможностями</a:t>
            </a:r>
            <a:r>
              <a:rPr sz="1400" spc="-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здоровья,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то</a:t>
            </a:r>
            <a:r>
              <a:rPr sz="14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есть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имеющие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недостатки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в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физическом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(или) психическом</a:t>
            </a:r>
            <a:r>
              <a:rPr sz="1400" spc="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развитии;</a:t>
            </a:r>
            <a:endParaRPr sz="1400">
              <a:latin typeface="Calibri"/>
              <a:cs typeface="Calibri"/>
            </a:endParaRPr>
          </a:p>
          <a:p>
            <a:pPr marL="104139" marR="100965">
              <a:lnSpc>
                <a:spcPct val="100000"/>
              </a:lnSpc>
              <a:spcBef>
                <a:spcPts val="204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 -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жертвы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вооруженных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межнациональных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конфликтов,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экологических</a:t>
            </a:r>
            <a:r>
              <a:rPr sz="1400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техногенных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катастроф,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стихийных</a:t>
            </a:r>
            <a:r>
              <a:rPr sz="1400" spc="-7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бедствий;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204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из</a:t>
            </a:r>
            <a:r>
              <a:rPr sz="14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семей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беженцев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вынужденных</a:t>
            </a:r>
            <a:r>
              <a:rPr sz="14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переселенцев;</a:t>
            </a:r>
            <a:endParaRPr sz="1400">
              <a:latin typeface="Calibri"/>
              <a:cs typeface="Calibri"/>
            </a:endParaRPr>
          </a:p>
          <a:p>
            <a:pPr marL="104139" marR="4447540">
              <a:lnSpc>
                <a:spcPts val="1880"/>
              </a:lnSpc>
              <a:spcBef>
                <a:spcPts val="90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дети,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оказавшиеся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в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экстремальных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условиях;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-</a:t>
            </a:r>
            <a:r>
              <a:rPr sz="1400" spc="-4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жертвы</a:t>
            </a:r>
            <a:r>
              <a:rPr sz="14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насилия;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110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дети,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отбывающие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наказание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виде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лишения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свободы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воспитательных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колониях;</a:t>
            </a:r>
            <a:endParaRPr sz="1400">
              <a:latin typeface="Calibri"/>
              <a:cs typeface="Calibri"/>
            </a:endParaRPr>
          </a:p>
          <a:p>
            <a:pPr marL="104139" marR="340360">
              <a:lnSpc>
                <a:spcPct val="100000"/>
              </a:lnSpc>
              <a:spcBef>
                <a:spcPts val="195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дети,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находящиеся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образовательных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организациях</a:t>
            </a:r>
            <a:r>
              <a:rPr sz="14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обучающихся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девиантным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(общественно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опасным)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поведением, нуждающихся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особых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условиях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воспитания,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обучения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требующих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специального</a:t>
            </a:r>
            <a:r>
              <a:rPr sz="14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педагогического</a:t>
            </a:r>
            <a:r>
              <a:rPr sz="1400" spc="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подхода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(специальных</a:t>
            </a:r>
            <a:r>
              <a:rPr sz="14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учебно-воспитательных учреждениях</a:t>
            </a:r>
            <a:r>
              <a:rPr sz="1400" spc="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открытого</a:t>
            </a:r>
            <a:r>
              <a:rPr sz="14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закрытого</a:t>
            </a:r>
            <a:r>
              <a:rPr sz="14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типа);</a:t>
            </a:r>
            <a:endParaRPr sz="1400">
              <a:latin typeface="Calibri"/>
              <a:cs typeface="Calibri"/>
            </a:endParaRPr>
          </a:p>
          <a:p>
            <a:pPr marL="104139" marR="4631055">
              <a:lnSpc>
                <a:spcPct val="112100"/>
              </a:lnSpc>
              <a:spcBef>
                <a:spcPts val="5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дети,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проживающие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в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малоимущих</a:t>
            </a:r>
            <a:r>
              <a:rPr sz="14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семьях;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отклонениями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в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поведении;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  <a:spcBef>
                <a:spcPts val="1390"/>
              </a:spcBef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дети,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жизнедеятельность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которых</a:t>
            </a:r>
            <a:r>
              <a:rPr sz="14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объективно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нарушена</a:t>
            </a:r>
            <a:r>
              <a:rPr sz="1400" spc="-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в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результате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сложившихся</a:t>
            </a:r>
            <a:r>
              <a:rPr sz="14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обстоятельств</a:t>
            </a:r>
            <a:r>
              <a:rPr sz="14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00AF50"/>
                </a:solidFill>
                <a:latin typeface="Calibri"/>
                <a:cs typeface="Calibri"/>
              </a:rPr>
              <a:t>и</a:t>
            </a:r>
            <a:endParaRPr sz="140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</a:pP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которые</a:t>
            </a:r>
            <a:r>
              <a:rPr sz="14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не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могут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преодолеть</a:t>
            </a:r>
            <a:r>
              <a:rPr sz="14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данные</a:t>
            </a:r>
            <a:r>
              <a:rPr sz="1400" spc="-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обстоятельства</a:t>
            </a:r>
            <a:r>
              <a:rPr sz="14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самостоятельно</a:t>
            </a:r>
            <a:r>
              <a:rPr sz="1400" spc="-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или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с</a:t>
            </a:r>
            <a:r>
              <a:rPr sz="1400" spc="-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0AF50"/>
                </a:solidFill>
                <a:latin typeface="Calibri"/>
                <a:cs typeface="Calibri"/>
              </a:rPr>
              <a:t>помощью</a:t>
            </a:r>
            <a:r>
              <a:rPr sz="1400" spc="-3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0AF50"/>
                </a:solidFill>
                <a:latin typeface="Calibri"/>
                <a:cs typeface="Calibri"/>
              </a:rPr>
              <a:t>семьи;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(в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ред.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Федеральных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законов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30.06.2007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120-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ФЗ,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02.07.2013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N</a:t>
            </a:r>
            <a:r>
              <a:rPr sz="1400" u="sng" spc="-45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185-</a:t>
            </a:r>
            <a:r>
              <a:rPr sz="1400" u="sng" spc="-25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ФЗ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)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754126"/>
            <a:ext cx="695833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20" dirty="0"/>
              <a:t> </a:t>
            </a:r>
            <a:r>
              <a:rPr sz="3200" spc="-50" dirty="0"/>
              <a:t>основных</a:t>
            </a:r>
            <a:r>
              <a:rPr sz="3200" spc="-130" dirty="0"/>
              <a:t> </a:t>
            </a:r>
            <a:r>
              <a:rPr sz="3200" spc="-50" dirty="0"/>
              <a:t>гарантиях</a:t>
            </a:r>
            <a:r>
              <a:rPr sz="3200" spc="-135" dirty="0"/>
              <a:t> </a:t>
            </a:r>
            <a:r>
              <a:rPr sz="3200" spc="-40" dirty="0"/>
              <a:t>прав</a:t>
            </a:r>
            <a:r>
              <a:rPr sz="3200" spc="-130" dirty="0"/>
              <a:t> </a:t>
            </a:r>
            <a:r>
              <a:rPr sz="3200" spc="-20" dirty="0"/>
              <a:t>ребенка </a:t>
            </a:r>
            <a:r>
              <a:rPr sz="3200" dirty="0"/>
              <a:t>в</a:t>
            </a:r>
            <a:r>
              <a:rPr sz="3200" spc="-100" dirty="0"/>
              <a:t> </a:t>
            </a:r>
            <a:r>
              <a:rPr sz="3200" spc="-50" dirty="0"/>
              <a:t>Российской</a:t>
            </a:r>
            <a:r>
              <a:rPr sz="3200" spc="-125" dirty="0"/>
              <a:t> </a:t>
            </a:r>
            <a:r>
              <a:rPr sz="3200" spc="-55" dirty="0"/>
              <a:t>Федерации»</a:t>
            </a:r>
            <a:r>
              <a:rPr sz="3200" spc="-130" dirty="0"/>
              <a:t> </a:t>
            </a:r>
            <a:r>
              <a:rPr sz="3200" spc="-55" dirty="0"/>
              <a:t>(1998</a:t>
            </a:r>
            <a:r>
              <a:rPr sz="3200" spc="-95" dirty="0"/>
              <a:t> </a:t>
            </a:r>
            <a:r>
              <a:rPr sz="3200" spc="-25" dirty="0"/>
              <a:t>г.)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4139">
              <a:lnSpc>
                <a:spcPts val="2280"/>
              </a:lnSpc>
              <a:spcBef>
                <a:spcPts val="105"/>
              </a:spcBef>
            </a:pPr>
            <a:r>
              <a:rPr sz="2000" dirty="0"/>
              <a:t>социальная</a:t>
            </a:r>
            <a:r>
              <a:rPr sz="2000" spc="-40" dirty="0"/>
              <a:t> </a:t>
            </a:r>
            <a:r>
              <a:rPr sz="2000" dirty="0"/>
              <a:t>адаптация</a:t>
            </a:r>
            <a:r>
              <a:rPr sz="2000" spc="-50" dirty="0"/>
              <a:t> </a:t>
            </a:r>
            <a:r>
              <a:rPr sz="2000" dirty="0"/>
              <a:t>ребенка</a:t>
            </a:r>
            <a:r>
              <a:rPr sz="2000" spc="-50" dirty="0"/>
              <a:t> </a:t>
            </a:r>
            <a:r>
              <a:rPr sz="2000" dirty="0"/>
              <a:t>-</a:t>
            </a:r>
            <a:r>
              <a:rPr sz="2000" spc="-50" dirty="0"/>
              <a:t> </a:t>
            </a:r>
            <a:r>
              <a:rPr sz="2000" dirty="0"/>
              <a:t>процесс</a:t>
            </a:r>
            <a:r>
              <a:rPr sz="2000" spc="-45" dirty="0"/>
              <a:t> </a:t>
            </a:r>
            <a:r>
              <a:rPr sz="2000" spc="-10" dirty="0"/>
              <a:t>активного</a:t>
            </a:r>
            <a:endParaRPr sz="2000"/>
          </a:p>
          <a:p>
            <a:pPr marL="104139">
              <a:lnSpc>
                <a:spcPts val="2160"/>
              </a:lnSpc>
            </a:pPr>
            <a:r>
              <a:rPr sz="2000" spc="-10" dirty="0"/>
              <a:t>приспособления</a:t>
            </a:r>
            <a:r>
              <a:rPr sz="2000" spc="-35" dirty="0"/>
              <a:t> </a:t>
            </a:r>
            <a:r>
              <a:rPr sz="2000" dirty="0"/>
              <a:t>ребенка, </a:t>
            </a:r>
            <a:r>
              <a:rPr sz="2000" spc="-20" dirty="0"/>
              <a:t>находящегося</a:t>
            </a:r>
            <a:r>
              <a:rPr sz="2000" spc="-5" dirty="0"/>
              <a:t> </a:t>
            </a:r>
            <a:r>
              <a:rPr sz="2000" dirty="0"/>
              <a:t>в</a:t>
            </a:r>
            <a:r>
              <a:rPr sz="2000" spc="5" dirty="0"/>
              <a:t> </a:t>
            </a:r>
            <a:r>
              <a:rPr sz="2000" spc="-10" dirty="0"/>
              <a:t>трудной</a:t>
            </a:r>
            <a:r>
              <a:rPr sz="2000" spc="-55" dirty="0"/>
              <a:t> </a:t>
            </a:r>
            <a:r>
              <a:rPr sz="2000" spc="-10" dirty="0"/>
              <a:t>жизненной</a:t>
            </a:r>
            <a:endParaRPr sz="2000"/>
          </a:p>
          <a:p>
            <a:pPr marL="104139">
              <a:lnSpc>
                <a:spcPts val="2160"/>
              </a:lnSpc>
            </a:pPr>
            <a:r>
              <a:rPr sz="2000" dirty="0"/>
              <a:t>ситуации,</a:t>
            </a:r>
            <a:r>
              <a:rPr sz="2000" spc="-55" dirty="0"/>
              <a:t> </a:t>
            </a:r>
            <a:r>
              <a:rPr sz="2000" dirty="0"/>
              <a:t>к</a:t>
            </a:r>
            <a:r>
              <a:rPr sz="2000" spc="-25" dirty="0"/>
              <a:t> </a:t>
            </a:r>
            <a:r>
              <a:rPr sz="2000" dirty="0"/>
              <a:t>принятым</a:t>
            </a:r>
            <a:r>
              <a:rPr sz="2000" spc="-50" dirty="0"/>
              <a:t> </a:t>
            </a:r>
            <a:r>
              <a:rPr sz="2000" dirty="0"/>
              <a:t>в</a:t>
            </a:r>
            <a:r>
              <a:rPr sz="2000" spc="-20" dirty="0"/>
              <a:t> </a:t>
            </a:r>
            <a:r>
              <a:rPr sz="2000" dirty="0"/>
              <a:t>обществе</a:t>
            </a:r>
            <a:r>
              <a:rPr sz="2000" spc="-30" dirty="0"/>
              <a:t> </a:t>
            </a:r>
            <a:r>
              <a:rPr sz="2000" dirty="0"/>
              <a:t>правилам</a:t>
            </a:r>
            <a:r>
              <a:rPr sz="2000" spc="-35" dirty="0"/>
              <a:t> </a:t>
            </a:r>
            <a:r>
              <a:rPr sz="2000" dirty="0"/>
              <a:t>и</a:t>
            </a:r>
            <a:r>
              <a:rPr sz="2000" spc="-35" dirty="0"/>
              <a:t> </a:t>
            </a:r>
            <a:r>
              <a:rPr sz="2000" dirty="0"/>
              <a:t>нормам</a:t>
            </a:r>
            <a:r>
              <a:rPr sz="2000" spc="-40" dirty="0"/>
              <a:t> </a:t>
            </a:r>
            <a:r>
              <a:rPr sz="2000" spc="-10" dirty="0"/>
              <a:t>поведения,</a:t>
            </a:r>
            <a:r>
              <a:rPr sz="2000" spc="-30" dirty="0"/>
              <a:t> </a:t>
            </a:r>
            <a:r>
              <a:rPr sz="2000" spc="-50" dirty="0"/>
              <a:t>а</a:t>
            </a:r>
            <a:endParaRPr sz="2000"/>
          </a:p>
          <a:p>
            <a:pPr marL="104139" marR="582930">
              <a:lnSpc>
                <a:spcPts val="2160"/>
              </a:lnSpc>
              <a:spcBef>
                <a:spcPts val="150"/>
              </a:spcBef>
            </a:pPr>
            <a:r>
              <a:rPr sz="2000" dirty="0"/>
              <a:t>также</a:t>
            </a:r>
            <a:r>
              <a:rPr sz="2000" spc="-70" dirty="0"/>
              <a:t> </a:t>
            </a:r>
            <a:r>
              <a:rPr sz="2000" dirty="0"/>
              <a:t>процесс</a:t>
            </a:r>
            <a:r>
              <a:rPr sz="2000" spc="-55" dirty="0"/>
              <a:t> </a:t>
            </a:r>
            <a:r>
              <a:rPr sz="2000" spc="-10" dirty="0"/>
              <a:t>преодоления</a:t>
            </a:r>
            <a:r>
              <a:rPr sz="2000" spc="-70" dirty="0"/>
              <a:t> </a:t>
            </a:r>
            <a:r>
              <a:rPr sz="2000" dirty="0"/>
              <a:t>последствий</a:t>
            </a:r>
            <a:r>
              <a:rPr sz="2000" spc="-95" dirty="0"/>
              <a:t> </a:t>
            </a:r>
            <a:r>
              <a:rPr sz="2000" spc="-10" dirty="0"/>
              <a:t>психологической</a:t>
            </a:r>
            <a:r>
              <a:rPr sz="2000" spc="-100" dirty="0"/>
              <a:t> </a:t>
            </a:r>
            <a:r>
              <a:rPr sz="2000" spc="-25" dirty="0"/>
              <a:t>или </a:t>
            </a:r>
            <a:r>
              <a:rPr sz="2000" dirty="0"/>
              <a:t>моральной</a:t>
            </a:r>
            <a:r>
              <a:rPr sz="2000" spc="-35" dirty="0"/>
              <a:t> </a:t>
            </a:r>
            <a:r>
              <a:rPr sz="2000" spc="-10" dirty="0"/>
              <a:t>травмы;</a:t>
            </a:r>
            <a:endParaRPr sz="2000"/>
          </a:p>
          <a:p>
            <a:pPr marL="104139">
              <a:lnSpc>
                <a:spcPts val="2280"/>
              </a:lnSpc>
              <a:spcBef>
                <a:spcPts val="1135"/>
              </a:spcBef>
            </a:pPr>
            <a:r>
              <a:rPr sz="2000" dirty="0"/>
              <a:t>социальная</a:t>
            </a:r>
            <a:r>
              <a:rPr sz="2000" spc="-45" dirty="0"/>
              <a:t> </a:t>
            </a:r>
            <a:r>
              <a:rPr sz="2000" dirty="0"/>
              <a:t>реабилитация</a:t>
            </a:r>
            <a:r>
              <a:rPr sz="2000" spc="-60" dirty="0"/>
              <a:t> </a:t>
            </a:r>
            <a:r>
              <a:rPr sz="2000" dirty="0"/>
              <a:t>ребенка</a:t>
            </a:r>
            <a:r>
              <a:rPr sz="2000" spc="-55" dirty="0"/>
              <a:t> </a:t>
            </a:r>
            <a:r>
              <a:rPr sz="2000" dirty="0"/>
              <a:t>-</a:t>
            </a:r>
            <a:r>
              <a:rPr sz="2000" spc="-45" dirty="0"/>
              <a:t> </a:t>
            </a:r>
            <a:r>
              <a:rPr sz="2000" dirty="0"/>
              <a:t>мероприятия</a:t>
            </a:r>
            <a:r>
              <a:rPr sz="2000" spc="-75" dirty="0"/>
              <a:t> </a:t>
            </a:r>
            <a:r>
              <a:rPr sz="2000" spc="-25" dirty="0"/>
              <a:t>по</a:t>
            </a:r>
            <a:endParaRPr sz="2000"/>
          </a:p>
          <a:p>
            <a:pPr marL="104139">
              <a:lnSpc>
                <a:spcPts val="2160"/>
              </a:lnSpc>
            </a:pPr>
            <a:r>
              <a:rPr sz="2000" spc="-10" dirty="0"/>
              <a:t>восстановлению</a:t>
            </a:r>
            <a:r>
              <a:rPr sz="2000" spc="-55" dirty="0"/>
              <a:t> </a:t>
            </a:r>
            <a:r>
              <a:rPr sz="2000" dirty="0"/>
              <a:t>утраченных</a:t>
            </a:r>
            <a:r>
              <a:rPr sz="2000" spc="-40" dirty="0"/>
              <a:t> </a:t>
            </a:r>
            <a:r>
              <a:rPr sz="2000" dirty="0"/>
              <a:t>ребенком</a:t>
            </a:r>
            <a:r>
              <a:rPr sz="2000" spc="-50" dirty="0"/>
              <a:t> </a:t>
            </a:r>
            <a:r>
              <a:rPr sz="2000" dirty="0"/>
              <a:t>социальных</a:t>
            </a:r>
            <a:r>
              <a:rPr sz="2000" spc="-30" dirty="0"/>
              <a:t> </a:t>
            </a:r>
            <a:r>
              <a:rPr sz="2000" dirty="0"/>
              <a:t>связей</a:t>
            </a:r>
            <a:r>
              <a:rPr sz="2000" spc="-50" dirty="0"/>
              <a:t> и</a:t>
            </a:r>
            <a:endParaRPr sz="2000"/>
          </a:p>
          <a:p>
            <a:pPr marL="104139" marR="5080">
              <a:lnSpc>
                <a:spcPts val="2160"/>
              </a:lnSpc>
              <a:spcBef>
                <a:spcPts val="150"/>
              </a:spcBef>
            </a:pPr>
            <a:r>
              <a:rPr sz="2000" dirty="0"/>
              <a:t>функций,</a:t>
            </a:r>
            <a:r>
              <a:rPr sz="2000" spc="-45" dirty="0"/>
              <a:t> </a:t>
            </a:r>
            <a:r>
              <a:rPr sz="2000" spc="-10" dirty="0"/>
              <a:t>восполнению</a:t>
            </a:r>
            <a:r>
              <a:rPr sz="2000" spc="-60" dirty="0"/>
              <a:t> </a:t>
            </a:r>
            <a:r>
              <a:rPr sz="2000" dirty="0"/>
              <a:t>среды</a:t>
            </a:r>
            <a:r>
              <a:rPr sz="2000" spc="-55" dirty="0"/>
              <a:t> </a:t>
            </a:r>
            <a:r>
              <a:rPr sz="2000" dirty="0"/>
              <a:t>жизнеобеспечения,</a:t>
            </a:r>
            <a:r>
              <a:rPr sz="2000" spc="-40" dirty="0"/>
              <a:t> </a:t>
            </a:r>
            <a:r>
              <a:rPr sz="2000" dirty="0"/>
              <a:t>усилению</a:t>
            </a:r>
            <a:r>
              <a:rPr sz="2000" spc="-60" dirty="0"/>
              <a:t> </a:t>
            </a:r>
            <a:r>
              <a:rPr sz="2000" spc="-10" dirty="0"/>
              <a:t>заботы </a:t>
            </a:r>
            <a:r>
              <a:rPr sz="2000" dirty="0"/>
              <a:t>о</a:t>
            </a:r>
            <a:r>
              <a:rPr sz="2000" spc="-10" dirty="0"/>
              <a:t> </a:t>
            </a:r>
            <a:r>
              <a:rPr sz="2000" spc="-20" dirty="0"/>
              <a:t>нем;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754126"/>
            <a:ext cx="695833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20" dirty="0"/>
              <a:t> </a:t>
            </a:r>
            <a:r>
              <a:rPr sz="3200" spc="-50" dirty="0"/>
              <a:t>основных</a:t>
            </a:r>
            <a:r>
              <a:rPr sz="3200" spc="-130" dirty="0"/>
              <a:t> </a:t>
            </a:r>
            <a:r>
              <a:rPr sz="3200" spc="-50" dirty="0"/>
              <a:t>гарантиях</a:t>
            </a:r>
            <a:r>
              <a:rPr sz="3200" spc="-135" dirty="0"/>
              <a:t> </a:t>
            </a:r>
            <a:r>
              <a:rPr sz="3200" spc="-40" dirty="0"/>
              <a:t>прав</a:t>
            </a:r>
            <a:r>
              <a:rPr sz="3200" spc="-130" dirty="0"/>
              <a:t> </a:t>
            </a:r>
            <a:r>
              <a:rPr sz="3200" spc="-20" dirty="0"/>
              <a:t>ребенка </a:t>
            </a:r>
            <a:r>
              <a:rPr sz="3200" dirty="0"/>
              <a:t>в</a:t>
            </a:r>
            <a:r>
              <a:rPr sz="3200" spc="-100" dirty="0"/>
              <a:t> </a:t>
            </a:r>
            <a:r>
              <a:rPr sz="3200" spc="-50" dirty="0"/>
              <a:t>Российской</a:t>
            </a:r>
            <a:r>
              <a:rPr sz="3200" spc="-125" dirty="0"/>
              <a:t> </a:t>
            </a:r>
            <a:r>
              <a:rPr sz="3200" spc="-55" dirty="0"/>
              <a:t>Федерации»</a:t>
            </a:r>
            <a:r>
              <a:rPr sz="3200" spc="-130" dirty="0"/>
              <a:t> </a:t>
            </a:r>
            <a:r>
              <a:rPr sz="3200" spc="-55" dirty="0"/>
              <a:t>(1998</a:t>
            </a:r>
            <a:r>
              <a:rPr sz="3200" spc="-95" dirty="0"/>
              <a:t> </a:t>
            </a:r>
            <a:r>
              <a:rPr sz="3200" spc="-25" dirty="0"/>
              <a:t>г.)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02004" y="1831975"/>
            <a:ext cx="7445375" cy="280035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26924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Ст.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7,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п.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Педагогические,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медицинские,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социальные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работники, психологи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другие</a:t>
            </a:r>
            <a:r>
              <a:rPr sz="2000" spc="-6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специалисты,</a:t>
            </a:r>
            <a:r>
              <a:rPr sz="2000" spc="-3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которые</a:t>
            </a:r>
            <a:r>
              <a:rPr sz="2000" spc="-5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осуществляют</a:t>
            </a:r>
            <a:r>
              <a:rPr sz="2000" spc="-6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функции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по</a:t>
            </a:r>
            <a:r>
              <a:rPr sz="2000" spc="-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воспитанию,</a:t>
            </a:r>
            <a:r>
              <a:rPr sz="2000" spc="-6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обучению,</a:t>
            </a:r>
            <a:r>
              <a:rPr sz="2000" spc="-8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охране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здоровья,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endParaRPr sz="2000">
              <a:latin typeface="Calibri"/>
              <a:cs typeface="Calibri"/>
            </a:endParaRPr>
          </a:p>
          <a:p>
            <a:pPr marL="12700" marR="63500">
              <a:lnSpc>
                <a:spcPts val="216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поддержке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социальному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обслуживанию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ребенка,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Calibri"/>
                <a:cs typeface="Calibri"/>
              </a:rPr>
              <a:t>содействию</a:t>
            </a:r>
            <a:r>
              <a:rPr sz="2000" spc="-6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AF50"/>
                </a:solidFill>
                <a:latin typeface="Calibri"/>
                <a:cs typeface="Calibri"/>
              </a:rPr>
              <a:t>его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социальной</a:t>
            </a:r>
            <a:r>
              <a:rPr sz="2000" spc="-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адаптации,</a:t>
            </a:r>
            <a:r>
              <a:rPr sz="2000" spc="-5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социальной</a:t>
            </a:r>
            <a:r>
              <a:rPr sz="2000" spc="-5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AF50"/>
                </a:solidFill>
                <a:latin typeface="Calibri"/>
                <a:cs typeface="Calibri"/>
              </a:rPr>
              <a:t>реабилитации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,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могут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01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участвовать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установленном</a:t>
            </a:r>
            <a:r>
              <a:rPr sz="20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законодательством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spcBef>
                <a:spcPts val="12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порядке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мероприятиях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обеспечению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защиты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прав</a:t>
            </a:r>
            <a:r>
              <a:rPr sz="2000" spc="5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законных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интересов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государственных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органах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органах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местного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самоуправления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(п.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ред.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Федерального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закона</a:t>
            </a:r>
            <a:r>
              <a:rPr sz="2000" spc="-30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от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02.07.2013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185-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ФЗ)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871473"/>
            <a:ext cx="6050280" cy="81470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86995" marR="5080" indent="-74930">
              <a:lnSpc>
                <a:spcPts val="2860"/>
              </a:lnSpc>
              <a:spcBef>
                <a:spcPts val="605"/>
              </a:spcBef>
            </a:pPr>
            <a:r>
              <a:rPr sz="2800" spc="-30" dirty="0"/>
              <a:t>ФЗ</a:t>
            </a:r>
            <a:r>
              <a:rPr sz="2800" spc="-105" dirty="0"/>
              <a:t> </a:t>
            </a:r>
            <a:r>
              <a:rPr sz="2800" spc="-35" dirty="0"/>
              <a:t>«Об</a:t>
            </a:r>
            <a:r>
              <a:rPr sz="2800" spc="-80" dirty="0"/>
              <a:t> </a:t>
            </a:r>
            <a:r>
              <a:rPr sz="2800" spc="-50" dirty="0"/>
              <a:t>основных</a:t>
            </a:r>
            <a:r>
              <a:rPr sz="2800" spc="-114" dirty="0"/>
              <a:t> </a:t>
            </a:r>
            <a:r>
              <a:rPr sz="2800" spc="-50" dirty="0"/>
              <a:t>гарантиях</a:t>
            </a:r>
            <a:r>
              <a:rPr sz="2800" spc="-130" dirty="0"/>
              <a:t> </a:t>
            </a:r>
            <a:r>
              <a:rPr sz="2800" spc="-45" dirty="0"/>
              <a:t>прав</a:t>
            </a:r>
            <a:r>
              <a:rPr sz="2800" spc="-114" dirty="0"/>
              <a:t> </a:t>
            </a:r>
            <a:r>
              <a:rPr sz="2800" spc="-30" dirty="0"/>
              <a:t>ребенка </a:t>
            </a:r>
            <a:r>
              <a:rPr sz="2800" dirty="0"/>
              <a:t>в</a:t>
            </a:r>
            <a:r>
              <a:rPr sz="2800" spc="-105" dirty="0"/>
              <a:t> </a:t>
            </a:r>
            <a:r>
              <a:rPr sz="2800" spc="-55" dirty="0"/>
              <a:t>Российской</a:t>
            </a:r>
            <a:r>
              <a:rPr sz="2800" spc="-105" dirty="0"/>
              <a:t> </a:t>
            </a:r>
            <a:r>
              <a:rPr sz="2800" spc="-60" dirty="0"/>
              <a:t>Федерации»</a:t>
            </a:r>
            <a:r>
              <a:rPr sz="2800" spc="-95" dirty="0"/>
              <a:t> </a:t>
            </a:r>
            <a:r>
              <a:rPr sz="2800" spc="-45" dirty="0"/>
              <a:t>(1998</a:t>
            </a:r>
            <a:r>
              <a:rPr sz="2800" spc="-70" dirty="0"/>
              <a:t> </a:t>
            </a:r>
            <a:r>
              <a:rPr sz="2800" spc="-25" dirty="0"/>
              <a:t>г.)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04139" marR="485140">
              <a:lnSpc>
                <a:spcPts val="1440"/>
              </a:lnSpc>
              <a:spcBef>
                <a:spcPts val="445"/>
              </a:spcBef>
            </a:pPr>
            <a:r>
              <a:rPr sz="1500" b="1" dirty="0">
                <a:latin typeface="Calibri"/>
                <a:cs typeface="Calibri"/>
              </a:rPr>
              <a:t>Статья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14.1.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Меры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по</a:t>
            </a:r>
            <a:r>
              <a:rPr sz="1500" b="1" spc="-10" dirty="0">
                <a:latin typeface="Calibri"/>
                <a:cs typeface="Calibri"/>
              </a:rPr>
              <a:t> содействию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физическому,</a:t>
            </a:r>
            <a:r>
              <a:rPr sz="1500" b="1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интеллектуальному,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психическому, духовному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и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нравственному</a:t>
            </a:r>
            <a:r>
              <a:rPr sz="1500" b="1" spc="-5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развитию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детей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500" dirty="0"/>
              <a:t>(введена</a:t>
            </a:r>
            <a:r>
              <a:rPr sz="1500" spc="-50" dirty="0"/>
              <a:t> </a:t>
            </a:r>
            <a:r>
              <a:rPr sz="1500" spc="-10" dirty="0"/>
              <a:t>Федеральным</a:t>
            </a:r>
            <a:r>
              <a:rPr sz="1500" spc="-30" dirty="0"/>
              <a:t> </a:t>
            </a:r>
            <a:r>
              <a:rPr sz="15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hlinkClick r:id="rId2"/>
              </a:rPr>
              <a:t>законом</a:t>
            </a:r>
            <a:r>
              <a:rPr sz="1500" spc="-20" dirty="0">
                <a:solidFill>
                  <a:srgbClr val="6DAC1C"/>
                </a:solidFill>
              </a:rPr>
              <a:t> </a:t>
            </a:r>
            <a:r>
              <a:rPr sz="1500" dirty="0"/>
              <a:t>от</a:t>
            </a:r>
            <a:r>
              <a:rPr sz="1500" spc="-40" dirty="0"/>
              <a:t> </a:t>
            </a:r>
            <a:r>
              <a:rPr sz="1500" spc="-10" dirty="0"/>
              <a:t>28.04.2009</a:t>
            </a:r>
            <a:r>
              <a:rPr sz="1500" spc="10" dirty="0"/>
              <a:t> </a:t>
            </a:r>
            <a:r>
              <a:rPr sz="1500" dirty="0"/>
              <a:t>N</a:t>
            </a:r>
            <a:r>
              <a:rPr sz="1500" spc="-15" dirty="0"/>
              <a:t> </a:t>
            </a:r>
            <a:r>
              <a:rPr sz="1500" spc="-20" dirty="0"/>
              <a:t>71-</a:t>
            </a:r>
            <a:r>
              <a:rPr sz="1500" spc="-25" dirty="0"/>
              <a:t>ФЗ)</a:t>
            </a:r>
            <a:endParaRPr sz="1500"/>
          </a:p>
          <a:p>
            <a:pPr marL="12700" marR="5080">
              <a:lnSpc>
                <a:spcPct val="80000"/>
              </a:lnSpc>
              <a:spcBef>
                <a:spcPts val="1390"/>
              </a:spcBef>
            </a:pPr>
            <a:r>
              <a:rPr sz="1700" dirty="0"/>
              <a:t>2.</a:t>
            </a:r>
            <a:r>
              <a:rPr sz="1700" spc="-20" dirty="0"/>
              <a:t> Родители</a:t>
            </a:r>
            <a:r>
              <a:rPr sz="1700" spc="-35" dirty="0"/>
              <a:t> </a:t>
            </a:r>
            <a:r>
              <a:rPr sz="1700" dirty="0"/>
              <a:t>(лица,</a:t>
            </a:r>
            <a:r>
              <a:rPr sz="1700" spc="-15" dirty="0"/>
              <a:t> </a:t>
            </a:r>
            <a:r>
              <a:rPr sz="1700" dirty="0"/>
              <a:t>их</a:t>
            </a:r>
            <a:r>
              <a:rPr sz="1700" spc="-30" dirty="0"/>
              <a:t> </a:t>
            </a:r>
            <a:r>
              <a:rPr sz="1700" spc="-10" dirty="0"/>
              <a:t>заменяющие)</a:t>
            </a:r>
            <a:r>
              <a:rPr sz="1700" spc="-20" dirty="0"/>
              <a:t> </a:t>
            </a:r>
            <a:r>
              <a:rPr sz="1700" dirty="0"/>
              <a:t>обязаны</a:t>
            </a:r>
            <a:r>
              <a:rPr sz="1700" spc="-30" dirty="0"/>
              <a:t> </a:t>
            </a:r>
            <a:r>
              <a:rPr sz="1700" dirty="0"/>
              <a:t>заботиться</a:t>
            </a:r>
            <a:r>
              <a:rPr sz="1700" spc="-25" dirty="0"/>
              <a:t> </a:t>
            </a:r>
            <a:r>
              <a:rPr sz="1700" dirty="0"/>
              <a:t>о</a:t>
            </a:r>
            <a:r>
              <a:rPr sz="1700" spc="-20" dirty="0"/>
              <a:t> </a:t>
            </a:r>
            <a:r>
              <a:rPr sz="1700" dirty="0"/>
              <a:t>здоровье,</a:t>
            </a:r>
            <a:r>
              <a:rPr sz="1700" spc="-40" dirty="0"/>
              <a:t> </a:t>
            </a:r>
            <a:r>
              <a:rPr sz="1700" spc="-10" dirty="0"/>
              <a:t>физическом, психическом,</a:t>
            </a:r>
            <a:r>
              <a:rPr sz="1700" spc="-40" dirty="0"/>
              <a:t> </a:t>
            </a:r>
            <a:r>
              <a:rPr sz="1700" dirty="0"/>
              <a:t>духовном</a:t>
            </a:r>
            <a:r>
              <a:rPr sz="1700" spc="-35" dirty="0"/>
              <a:t> </a:t>
            </a:r>
            <a:r>
              <a:rPr sz="1700" dirty="0"/>
              <a:t>и</a:t>
            </a:r>
            <a:r>
              <a:rPr sz="1700" spc="-40" dirty="0"/>
              <a:t> </a:t>
            </a:r>
            <a:r>
              <a:rPr sz="1700" spc="-10" dirty="0"/>
              <a:t>нравственном</a:t>
            </a:r>
            <a:r>
              <a:rPr sz="1700" spc="-45" dirty="0"/>
              <a:t> </a:t>
            </a:r>
            <a:r>
              <a:rPr sz="1700" dirty="0"/>
              <a:t>развитии</a:t>
            </a:r>
            <a:r>
              <a:rPr sz="1700" spc="-35" dirty="0"/>
              <a:t> </a:t>
            </a:r>
            <a:r>
              <a:rPr sz="1700" dirty="0"/>
              <a:t>своих</a:t>
            </a:r>
            <a:r>
              <a:rPr sz="1700" spc="-50" dirty="0"/>
              <a:t> </a:t>
            </a:r>
            <a:r>
              <a:rPr sz="1700" dirty="0"/>
              <a:t>детей.</a:t>
            </a:r>
            <a:r>
              <a:rPr sz="1700" spc="-35" dirty="0"/>
              <a:t> </a:t>
            </a:r>
            <a:r>
              <a:rPr sz="1700" spc="-10" dirty="0"/>
              <a:t>Лица, осуществляющие</a:t>
            </a:r>
            <a:r>
              <a:rPr sz="1700" spc="-25" dirty="0"/>
              <a:t> </a:t>
            </a:r>
            <a:r>
              <a:rPr sz="1700" dirty="0"/>
              <a:t>мероприятия</a:t>
            </a:r>
            <a:r>
              <a:rPr sz="1700" spc="-70" dirty="0"/>
              <a:t> </a:t>
            </a:r>
            <a:r>
              <a:rPr sz="1700" dirty="0"/>
              <a:t>по</a:t>
            </a:r>
            <a:r>
              <a:rPr sz="1700" spc="-25" dirty="0"/>
              <a:t> </a:t>
            </a:r>
            <a:r>
              <a:rPr sz="1700" dirty="0"/>
              <a:t>образованию,</a:t>
            </a:r>
            <a:r>
              <a:rPr sz="1700" spc="-65" dirty="0"/>
              <a:t> </a:t>
            </a:r>
            <a:r>
              <a:rPr sz="1700" dirty="0"/>
              <a:t>воспитанию,</a:t>
            </a:r>
            <a:r>
              <a:rPr sz="1700" spc="-35" dirty="0"/>
              <a:t> </a:t>
            </a:r>
            <a:r>
              <a:rPr sz="1700" dirty="0"/>
              <a:t>развитию,</a:t>
            </a:r>
            <a:r>
              <a:rPr sz="1700" spc="-40" dirty="0"/>
              <a:t> </a:t>
            </a:r>
            <a:r>
              <a:rPr sz="1700" spc="-10" dirty="0"/>
              <a:t>охране </a:t>
            </a:r>
            <a:r>
              <a:rPr sz="1700" dirty="0"/>
              <a:t>здоровья,</a:t>
            </a:r>
            <a:r>
              <a:rPr sz="1700" spc="-75" dirty="0"/>
              <a:t> </a:t>
            </a:r>
            <a:r>
              <a:rPr sz="1700" dirty="0"/>
              <a:t>социальной</a:t>
            </a:r>
            <a:r>
              <a:rPr sz="1700" spc="-50" dirty="0"/>
              <a:t> </a:t>
            </a:r>
            <a:r>
              <a:rPr sz="1700" dirty="0"/>
              <a:t>защите</a:t>
            </a:r>
            <a:r>
              <a:rPr sz="1700" spc="-45" dirty="0"/>
              <a:t> </a:t>
            </a:r>
            <a:r>
              <a:rPr sz="1700" dirty="0"/>
              <a:t>и</a:t>
            </a:r>
            <a:r>
              <a:rPr sz="1700" spc="-55" dirty="0"/>
              <a:t> </a:t>
            </a:r>
            <a:r>
              <a:rPr sz="1700" dirty="0"/>
              <a:t>социальному</a:t>
            </a:r>
            <a:r>
              <a:rPr sz="1700" spc="-50" dirty="0"/>
              <a:t> </a:t>
            </a:r>
            <a:r>
              <a:rPr sz="1700" spc="-10" dirty="0"/>
              <a:t>обслуживанию</a:t>
            </a:r>
            <a:r>
              <a:rPr sz="1700" spc="-70" dirty="0"/>
              <a:t> </a:t>
            </a:r>
            <a:r>
              <a:rPr sz="1700" dirty="0"/>
              <a:t>детей,</a:t>
            </a:r>
            <a:r>
              <a:rPr sz="1700" spc="-55" dirty="0"/>
              <a:t> </a:t>
            </a:r>
            <a:r>
              <a:rPr sz="1700" spc="-10" dirty="0"/>
              <a:t>содействию </a:t>
            </a:r>
            <a:r>
              <a:rPr sz="1700" dirty="0"/>
              <a:t>их</a:t>
            </a:r>
            <a:r>
              <a:rPr sz="1700" spc="-50" dirty="0"/>
              <a:t> </a:t>
            </a:r>
            <a:r>
              <a:rPr sz="1700" dirty="0"/>
              <a:t>социальной</a:t>
            </a:r>
            <a:r>
              <a:rPr sz="1700" spc="-50" dirty="0"/>
              <a:t> </a:t>
            </a:r>
            <a:r>
              <a:rPr sz="1700" dirty="0"/>
              <a:t>адаптации,</a:t>
            </a:r>
            <a:r>
              <a:rPr sz="1700" spc="-50" dirty="0"/>
              <a:t> </a:t>
            </a:r>
            <a:r>
              <a:rPr sz="1700" dirty="0"/>
              <a:t>социальной</a:t>
            </a:r>
            <a:r>
              <a:rPr sz="1700" spc="-50" dirty="0"/>
              <a:t> </a:t>
            </a:r>
            <a:r>
              <a:rPr sz="1700" dirty="0"/>
              <a:t>реабилитации</a:t>
            </a:r>
            <a:r>
              <a:rPr sz="1700" spc="-70" dirty="0"/>
              <a:t> </a:t>
            </a:r>
            <a:r>
              <a:rPr sz="1700" dirty="0"/>
              <a:t>и</a:t>
            </a:r>
            <a:r>
              <a:rPr sz="1700" spc="-50" dirty="0"/>
              <a:t> </a:t>
            </a:r>
            <a:r>
              <a:rPr sz="1700" spc="-10" dirty="0"/>
              <a:t>подобные</a:t>
            </a:r>
            <a:r>
              <a:rPr sz="1700" spc="-60" dirty="0"/>
              <a:t> </a:t>
            </a:r>
            <a:r>
              <a:rPr sz="1700" dirty="0"/>
              <a:t>мероприятия</a:t>
            </a:r>
            <a:r>
              <a:rPr sz="1700" spc="-85" dirty="0"/>
              <a:t> </a:t>
            </a:r>
            <a:r>
              <a:rPr sz="1700" spc="-50" dirty="0"/>
              <a:t>с </a:t>
            </a:r>
            <a:r>
              <a:rPr sz="1700" dirty="0"/>
              <a:t>участием</a:t>
            </a:r>
            <a:r>
              <a:rPr sz="1700" spc="-30" dirty="0"/>
              <a:t> </a:t>
            </a:r>
            <a:r>
              <a:rPr sz="1700" dirty="0"/>
              <a:t>детей</a:t>
            </a:r>
            <a:r>
              <a:rPr sz="1700" spc="-40" dirty="0"/>
              <a:t> </a:t>
            </a:r>
            <a:r>
              <a:rPr sz="1700" dirty="0"/>
              <a:t>(далее</a:t>
            </a:r>
            <a:r>
              <a:rPr sz="1700" spc="-35" dirty="0"/>
              <a:t> </a:t>
            </a:r>
            <a:r>
              <a:rPr sz="1700" dirty="0"/>
              <a:t>-</a:t>
            </a:r>
            <a:r>
              <a:rPr sz="1700" spc="-35" dirty="0"/>
              <a:t> </a:t>
            </a:r>
            <a:r>
              <a:rPr sz="1700" dirty="0"/>
              <a:t>лица,</a:t>
            </a:r>
            <a:r>
              <a:rPr sz="1700" spc="-45" dirty="0"/>
              <a:t> </a:t>
            </a:r>
            <a:r>
              <a:rPr sz="1700" spc="-10" dirty="0"/>
              <a:t>осуществляющие</a:t>
            </a:r>
            <a:r>
              <a:rPr sz="1700" spc="-30" dirty="0"/>
              <a:t> </a:t>
            </a:r>
            <a:r>
              <a:rPr sz="1700" dirty="0"/>
              <a:t>мероприятия</a:t>
            </a:r>
            <a:r>
              <a:rPr sz="1700" spc="-75" dirty="0"/>
              <a:t> </a:t>
            </a:r>
            <a:r>
              <a:rPr sz="1700" dirty="0"/>
              <a:t>с</a:t>
            </a:r>
            <a:r>
              <a:rPr sz="1700" spc="-35" dirty="0"/>
              <a:t> </a:t>
            </a:r>
            <a:r>
              <a:rPr sz="1700" dirty="0"/>
              <a:t>участием</a:t>
            </a:r>
            <a:r>
              <a:rPr sz="1700" spc="-35" dirty="0"/>
              <a:t> </a:t>
            </a:r>
            <a:r>
              <a:rPr sz="1700" spc="-10" dirty="0"/>
              <a:t>детей),</a:t>
            </a:r>
            <a:r>
              <a:rPr sz="1700" spc="500" dirty="0"/>
              <a:t> </a:t>
            </a:r>
            <a:r>
              <a:rPr sz="1700" dirty="0"/>
              <a:t>в</a:t>
            </a:r>
            <a:r>
              <a:rPr sz="1700" spc="-40" dirty="0"/>
              <a:t> </a:t>
            </a:r>
            <a:r>
              <a:rPr sz="1700" spc="-10" dirty="0"/>
              <a:t>пределах</a:t>
            </a:r>
            <a:r>
              <a:rPr sz="1700" spc="-70" dirty="0"/>
              <a:t> </a:t>
            </a:r>
            <a:r>
              <a:rPr sz="1700" dirty="0"/>
              <a:t>их</a:t>
            </a:r>
            <a:r>
              <a:rPr sz="1700" spc="-30" dirty="0"/>
              <a:t> </a:t>
            </a:r>
            <a:r>
              <a:rPr sz="1700" dirty="0"/>
              <a:t>полномочий</a:t>
            </a:r>
            <a:r>
              <a:rPr sz="1700" spc="-35" dirty="0"/>
              <a:t> </a:t>
            </a:r>
            <a:r>
              <a:rPr sz="1700" dirty="0"/>
              <a:t>способствуют</a:t>
            </a:r>
            <a:r>
              <a:rPr sz="1700" spc="-20" dirty="0"/>
              <a:t> </a:t>
            </a:r>
            <a:r>
              <a:rPr sz="1700" spc="-10" dirty="0"/>
              <a:t>физическому,</a:t>
            </a:r>
            <a:r>
              <a:rPr sz="1700" spc="-35" dirty="0"/>
              <a:t> </a:t>
            </a:r>
            <a:r>
              <a:rPr sz="1700" spc="-10" dirty="0"/>
              <a:t>интеллектуальному, психическому,</a:t>
            </a:r>
            <a:r>
              <a:rPr sz="1700" spc="-20" dirty="0"/>
              <a:t> </a:t>
            </a:r>
            <a:r>
              <a:rPr sz="1700" spc="-10" dirty="0"/>
              <a:t>духовному </a:t>
            </a:r>
            <a:r>
              <a:rPr sz="1700" dirty="0"/>
              <a:t>и</a:t>
            </a:r>
            <a:r>
              <a:rPr sz="1700" spc="-20" dirty="0"/>
              <a:t> </a:t>
            </a:r>
            <a:r>
              <a:rPr sz="1700" spc="-10" dirty="0"/>
              <a:t>нравственному</a:t>
            </a:r>
            <a:r>
              <a:rPr sz="1700" spc="-15" dirty="0"/>
              <a:t> </a:t>
            </a:r>
            <a:r>
              <a:rPr sz="1700" dirty="0"/>
              <a:t>развитию</a:t>
            </a:r>
            <a:r>
              <a:rPr sz="1700" spc="-35" dirty="0"/>
              <a:t> </a:t>
            </a:r>
            <a:r>
              <a:rPr sz="1700" spc="-10" dirty="0"/>
              <a:t>детей.</a:t>
            </a:r>
            <a:endParaRPr sz="1700"/>
          </a:p>
          <a:p>
            <a:pPr marL="12700" marR="6985">
              <a:lnSpc>
                <a:spcPct val="80000"/>
              </a:lnSpc>
              <a:spcBef>
                <a:spcPts val="1405"/>
              </a:spcBef>
            </a:pPr>
            <a:r>
              <a:rPr sz="1700" dirty="0"/>
              <a:t>Органы</a:t>
            </a:r>
            <a:r>
              <a:rPr sz="1700" spc="-40" dirty="0"/>
              <a:t> </a:t>
            </a:r>
            <a:r>
              <a:rPr sz="1700" spc="-10" dirty="0"/>
              <a:t>государственной</a:t>
            </a:r>
            <a:r>
              <a:rPr sz="1700" spc="-15" dirty="0"/>
              <a:t> </a:t>
            </a:r>
            <a:r>
              <a:rPr sz="1700" dirty="0"/>
              <a:t>власти</a:t>
            </a:r>
            <a:r>
              <a:rPr sz="1700" spc="-15" dirty="0"/>
              <a:t> </a:t>
            </a:r>
            <a:r>
              <a:rPr sz="1700" spc="-10" dirty="0"/>
              <a:t>Российской</a:t>
            </a:r>
            <a:r>
              <a:rPr sz="1700" spc="10" dirty="0"/>
              <a:t> </a:t>
            </a:r>
            <a:r>
              <a:rPr sz="1700" spc="-10" dirty="0"/>
              <a:t>Федерации,</a:t>
            </a:r>
            <a:r>
              <a:rPr sz="1700" spc="-30" dirty="0"/>
              <a:t> </a:t>
            </a:r>
            <a:r>
              <a:rPr sz="1700" dirty="0"/>
              <a:t>органы</a:t>
            </a:r>
            <a:r>
              <a:rPr sz="1700" spc="-35" dirty="0"/>
              <a:t> </a:t>
            </a:r>
            <a:r>
              <a:rPr sz="1700" spc="-10" dirty="0"/>
              <a:t>государственной </a:t>
            </a:r>
            <a:r>
              <a:rPr sz="1700" dirty="0"/>
              <a:t>власти</a:t>
            </a:r>
            <a:r>
              <a:rPr sz="1700" spc="-40" dirty="0"/>
              <a:t> </a:t>
            </a:r>
            <a:r>
              <a:rPr sz="1700" spc="-10" dirty="0"/>
              <a:t>субъектов</a:t>
            </a:r>
            <a:r>
              <a:rPr sz="1700" spc="-35" dirty="0"/>
              <a:t> </a:t>
            </a:r>
            <a:r>
              <a:rPr sz="1700" spc="-10" dirty="0"/>
              <a:t>Российской Федерации,</a:t>
            </a:r>
            <a:r>
              <a:rPr sz="1700" spc="-50" dirty="0"/>
              <a:t> </a:t>
            </a:r>
            <a:r>
              <a:rPr sz="1700" dirty="0"/>
              <a:t>органы</a:t>
            </a:r>
            <a:r>
              <a:rPr sz="1700" spc="-55" dirty="0"/>
              <a:t> </a:t>
            </a:r>
            <a:r>
              <a:rPr sz="1700" dirty="0"/>
              <a:t>местного</a:t>
            </a:r>
            <a:r>
              <a:rPr sz="1700" spc="-25" dirty="0"/>
              <a:t> </a:t>
            </a:r>
            <a:r>
              <a:rPr sz="1700" dirty="0"/>
              <a:t>самоуправления</a:t>
            </a:r>
            <a:r>
              <a:rPr sz="1700" spc="-50" dirty="0"/>
              <a:t> в </a:t>
            </a:r>
            <a:r>
              <a:rPr sz="1700" spc="-10" dirty="0"/>
              <a:t>соответствии</a:t>
            </a:r>
            <a:r>
              <a:rPr sz="1700" spc="-30" dirty="0"/>
              <a:t> </a:t>
            </a:r>
            <a:r>
              <a:rPr sz="1700" dirty="0"/>
              <a:t>с</a:t>
            </a:r>
            <a:r>
              <a:rPr sz="1700" spc="-35" dirty="0"/>
              <a:t> </a:t>
            </a:r>
            <a:r>
              <a:rPr sz="1700" dirty="0"/>
              <a:t>их</a:t>
            </a:r>
            <a:r>
              <a:rPr sz="1700" spc="-35" dirty="0"/>
              <a:t> </a:t>
            </a:r>
            <a:r>
              <a:rPr sz="1700" spc="-10" dirty="0"/>
              <a:t>компетенцией</a:t>
            </a:r>
            <a:r>
              <a:rPr sz="1700" spc="-35" dirty="0"/>
              <a:t> </a:t>
            </a:r>
            <a:r>
              <a:rPr sz="1700" dirty="0"/>
              <a:t>оказывают</a:t>
            </a:r>
            <a:r>
              <a:rPr sz="1700" spc="-55" dirty="0"/>
              <a:t> </a:t>
            </a:r>
            <a:r>
              <a:rPr sz="1700" spc="-10" dirty="0"/>
              <a:t>содействие</a:t>
            </a:r>
            <a:r>
              <a:rPr sz="1700" spc="-25" dirty="0"/>
              <a:t> </a:t>
            </a:r>
            <a:r>
              <a:rPr sz="1700" dirty="0"/>
              <a:t>указанным</a:t>
            </a:r>
            <a:r>
              <a:rPr sz="1700" spc="-40" dirty="0"/>
              <a:t> </a:t>
            </a:r>
            <a:r>
              <a:rPr sz="1700" dirty="0"/>
              <a:t>лицам</a:t>
            </a:r>
            <a:r>
              <a:rPr sz="1700" spc="-40" dirty="0"/>
              <a:t> </a:t>
            </a:r>
            <a:r>
              <a:rPr sz="1700" spc="-25" dirty="0"/>
              <a:t>при</a:t>
            </a:r>
            <a:endParaRPr sz="1700"/>
          </a:p>
          <a:p>
            <a:pPr marL="12700">
              <a:lnSpc>
                <a:spcPts val="1430"/>
              </a:lnSpc>
            </a:pPr>
            <a:r>
              <a:rPr sz="1700" spc="-10" dirty="0"/>
              <a:t>осуществлении</a:t>
            </a:r>
            <a:r>
              <a:rPr sz="1700" spc="-15" dirty="0"/>
              <a:t> </a:t>
            </a:r>
            <a:r>
              <a:rPr sz="1700" dirty="0"/>
              <a:t>ими</a:t>
            </a:r>
            <a:r>
              <a:rPr sz="1700" spc="-20" dirty="0"/>
              <a:t> </a:t>
            </a:r>
            <a:r>
              <a:rPr sz="1700" dirty="0"/>
              <a:t>своих</a:t>
            </a:r>
            <a:r>
              <a:rPr sz="1700" spc="-20" dirty="0"/>
              <a:t> </a:t>
            </a:r>
            <a:r>
              <a:rPr sz="1700" spc="-10" dirty="0"/>
              <a:t>обязанностей</a:t>
            </a:r>
            <a:r>
              <a:rPr sz="1700" spc="-20" dirty="0"/>
              <a:t> </a:t>
            </a:r>
            <a:r>
              <a:rPr sz="1700" dirty="0"/>
              <a:t>по</a:t>
            </a:r>
            <a:r>
              <a:rPr sz="1700" spc="-20" dirty="0"/>
              <a:t> </a:t>
            </a:r>
            <a:r>
              <a:rPr sz="1700" spc="-10" dirty="0"/>
              <a:t>физическому,</a:t>
            </a:r>
            <a:r>
              <a:rPr sz="1700" spc="-20" dirty="0"/>
              <a:t> </a:t>
            </a:r>
            <a:r>
              <a:rPr sz="1700" spc="-10" dirty="0"/>
              <a:t>интеллектуальному,</a:t>
            </a:r>
            <a:endParaRPr sz="1700"/>
          </a:p>
          <a:p>
            <a:pPr marL="12700">
              <a:lnSpc>
                <a:spcPts val="1835"/>
              </a:lnSpc>
            </a:pPr>
            <a:r>
              <a:rPr sz="1700" spc="-10" dirty="0"/>
              <a:t>психическому,</a:t>
            </a:r>
            <a:r>
              <a:rPr sz="1700" spc="-20" dirty="0"/>
              <a:t> </a:t>
            </a:r>
            <a:r>
              <a:rPr sz="1700" spc="-10" dirty="0"/>
              <a:t>духовному </a:t>
            </a:r>
            <a:r>
              <a:rPr sz="1700" dirty="0"/>
              <a:t>и</a:t>
            </a:r>
            <a:r>
              <a:rPr sz="1700" spc="-20" dirty="0"/>
              <a:t> </a:t>
            </a:r>
            <a:r>
              <a:rPr sz="1700" spc="-10" dirty="0"/>
              <a:t>нравственному</a:t>
            </a:r>
            <a:r>
              <a:rPr sz="1700" spc="-15" dirty="0"/>
              <a:t> </a:t>
            </a:r>
            <a:r>
              <a:rPr sz="1700" dirty="0"/>
              <a:t>развитию</a:t>
            </a:r>
            <a:r>
              <a:rPr sz="1700" spc="-35" dirty="0"/>
              <a:t> </a:t>
            </a:r>
            <a:r>
              <a:rPr sz="1700" spc="-10" dirty="0"/>
              <a:t>детей.</a:t>
            </a:r>
            <a:endParaRPr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754126"/>
            <a:ext cx="695833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20" dirty="0"/>
              <a:t> </a:t>
            </a:r>
            <a:r>
              <a:rPr sz="3200" spc="-50" dirty="0"/>
              <a:t>основных</a:t>
            </a:r>
            <a:r>
              <a:rPr sz="3200" spc="-130" dirty="0"/>
              <a:t> </a:t>
            </a:r>
            <a:r>
              <a:rPr sz="3200" spc="-50" dirty="0"/>
              <a:t>гарантиях</a:t>
            </a:r>
            <a:r>
              <a:rPr sz="3200" spc="-135" dirty="0"/>
              <a:t> </a:t>
            </a:r>
            <a:r>
              <a:rPr sz="3200" spc="-40" dirty="0"/>
              <a:t>прав</a:t>
            </a:r>
            <a:r>
              <a:rPr sz="3200" spc="-130" dirty="0"/>
              <a:t> </a:t>
            </a:r>
            <a:r>
              <a:rPr sz="3200" spc="-20" dirty="0"/>
              <a:t>ребенка </a:t>
            </a:r>
            <a:r>
              <a:rPr sz="3200" dirty="0"/>
              <a:t>в</a:t>
            </a:r>
            <a:r>
              <a:rPr sz="3200" spc="-100" dirty="0"/>
              <a:t> </a:t>
            </a:r>
            <a:r>
              <a:rPr sz="3200" spc="-50" dirty="0"/>
              <a:t>Российской</a:t>
            </a:r>
            <a:r>
              <a:rPr sz="3200" spc="-125" dirty="0"/>
              <a:t> </a:t>
            </a:r>
            <a:r>
              <a:rPr sz="3200" spc="-55" dirty="0"/>
              <a:t>Федерации»</a:t>
            </a:r>
            <a:r>
              <a:rPr sz="3200" spc="-130" dirty="0"/>
              <a:t> </a:t>
            </a:r>
            <a:r>
              <a:rPr sz="3200" spc="-55" dirty="0"/>
              <a:t>(1998</a:t>
            </a:r>
            <a:r>
              <a:rPr sz="3200" spc="-95" dirty="0"/>
              <a:t> </a:t>
            </a:r>
            <a:r>
              <a:rPr sz="3200" spc="-25" dirty="0"/>
              <a:t>г.)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810259" y="1807591"/>
            <a:ext cx="7421245" cy="379158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1920"/>
              </a:lnSpc>
              <a:spcBef>
                <a:spcPts val="565"/>
              </a:spcBef>
            </a:pP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Статья</a:t>
            </a:r>
            <a:r>
              <a:rPr sz="20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23.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Судебный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порядок</a:t>
            </a:r>
            <a:r>
              <a:rPr sz="20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разрешения</a:t>
            </a:r>
            <a:r>
              <a:rPr sz="20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споров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при</a:t>
            </a:r>
            <a:r>
              <a:rPr sz="20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исполнении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настоящего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Федерального</a:t>
            </a:r>
            <a:r>
              <a:rPr sz="20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закона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95"/>
              </a:spcBef>
            </a:pPr>
            <a:endParaRPr sz="2000">
              <a:latin typeface="Calibri"/>
              <a:cs typeface="Calibri"/>
            </a:endParaRPr>
          </a:p>
          <a:p>
            <a:pPr marL="12700" marR="778510">
              <a:lnSpc>
                <a:spcPct val="8000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1.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Родители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(лица,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их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заменяющие),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педагогические,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медицинские,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социальные</a:t>
            </a:r>
            <a:r>
              <a:rPr sz="20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работники,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психологи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другие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специалисты,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 которые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осуществляют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функции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воспитанию,</a:t>
            </a:r>
            <a:endParaRPr sz="2000">
              <a:latin typeface="Calibri"/>
              <a:cs typeface="Calibri"/>
            </a:endParaRPr>
          </a:p>
          <a:p>
            <a:pPr marL="12700" marR="304165">
              <a:lnSpc>
                <a:spcPct val="80100"/>
              </a:lnSpc>
              <a:spcBef>
                <a:spcPts val="23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обучению,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охране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здоровья,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защите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социальному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обслуживанию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ребенка,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содействуют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его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адаптации,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социальной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реабилитации,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вправе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обратиться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установленном</a:t>
            </a:r>
            <a:endParaRPr sz="2000">
              <a:latin typeface="Calibri"/>
              <a:cs typeface="Calibri"/>
            </a:endParaRPr>
          </a:p>
          <a:p>
            <a:pPr marL="12700" marR="70485">
              <a:lnSpc>
                <a:spcPct val="80000"/>
              </a:lnSpc>
            </a:pP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законодательством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20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порядке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суд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иском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о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возмещении</a:t>
            </a:r>
            <a:r>
              <a:rPr sz="20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ребенку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вреда,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причиненного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его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здоровью, имуществу,</a:t>
            </a:r>
            <a:r>
              <a:rPr sz="20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морального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вреда.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(в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ред.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Федерального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6DAC1C"/>
                </a:solidFill>
                <a:uFill>
                  <a:solidFill>
                    <a:srgbClr val="6DAC1C"/>
                  </a:solidFill>
                </a:uFill>
                <a:latin typeface="Calibri"/>
                <a:cs typeface="Calibri"/>
                <a:hlinkClick r:id="rId2"/>
              </a:rPr>
              <a:t>закона</a:t>
            </a:r>
            <a:r>
              <a:rPr sz="2000" spc="-15" dirty="0">
                <a:solidFill>
                  <a:srgbClr val="6DAC1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02.07.2013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185-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ФЗ)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339597"/>
            <a:ext cx="4218940" cy="92836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97790" marR="5080" indent="-85725">
              <a:lnSpc>
                <a:spcPts val="3260"/>
              </a:lnSpc>
              <a:spcBef>
                <a:spcPts val="695"/>
              </a:spcBef>
            </a:pPr>
            <a:r>
              <a:rPr sz="3200" dirty="0"/>
              <a:t>ФЗ</a:t>
            </a:r>
            <a:r>
              <a:rPr sz="3200" spc="-160" dirty="0"/>
              <a:t> </a:t>
            </a:r>
            <a:r>
              <a:rPr sz="3200" spc="-40" dirty="0"/>
              <a:t>«Об</a:t>
            </a:r>
            <a:r>
              <a:rPr sz="3200" spc="-130" dirty="0"/>
              <a:t> </a:t>
            </a:r>
            <a:r>
              <a:rPr sz="3200" spc="-55" dirty="0"/>
              <a:t>образовании</a:t>
            </a:r>
            <a:r>
              <a:rPr sz="3200" spc="-130" dirty="0"/>
              <a:t> </a:t>
            </a:r>
            <a:r>
              <a:rPr sz="3200" spc="-50" dirty="0"/>
              <a:t>в Российской</a:t>
            </a:r>
            <a:r>
              <a:rPr sz="3200" spc="-110" dirty="0"/>
              <a:t> </a:t>
            </a:r>
            <a:r>
              <a:rPr sz="3200" spc="-45" dirty="0"/>
              <a:t>Федерации»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810259" y="1833498"/>
            <a:ext cx="7494270" cy="363029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628015">
              <a:lnSpc>
                <a:spcPts val="1250"/>
              </a:lnSpc>
              <a:spcBef>
                <a:spcPts val="395"/>
              </a:spcBef>
            </a:pPr>
            <a:r>
              <a:rPr sz="1300" b="1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Федеральный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 закон</a:t>
            </a:r>
            <a:r>
              <a:rPr sz="1300" b="1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3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29.12.2012</a:t>
            </a:r>
            <a:r>
              <a:rPr sz="1300" b="1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N</a:t>
            </a:r>
            <a:r>
              <a:rPr sz="1300" b="1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404040"/>
                </a:solidFill>
                <a:latin typeface="Calibri"/>
                <a:cs typeface="Calibri"/>
              </a:rPr>
              <a:t>273-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ФЗ</a:t>
            </a:r>
            <a:r>
              <a:rPr sz="13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(ред.</a:t>
            </a:r>
            <a:r>
              <a:rPr sz="13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от</a:t>
            </a:r>
            <a:r>
              <a:rPr sz="13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29.07.2017)</a:t>
            </a:r>
            <a:r>
              <a:rPr sz="1300" b="1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"Об</a:t>
            </a:r>
            <a:r>
              <a:rPr sz="13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образовании в</a:t>
            </a:r>
            <a:r>
              <a:rPr sz="13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404040"/>
                </a:solidFill>
                <a:latin typeface="Calibri"/>
                <a:cs typeface="Calibri"/>
              </a:rPr>
              <a:t>Российской Федерации«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300" b="1" dirty="0">
                <a:solidFill>
                  <a:srgbClr val="404040"/>
                </a:solidFill>
                <a:latin typeface="Calibri"/>
                <a:cs typeface="Calibri"/>
              </a:rPr>
              <a:t>Ст.5</a:t>
            </a:r>
            <a:r>
              <a:rPr sz="1300" b="1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b="1" spc="-25" dirty="0">
                <a:solidFill>
                  <a:srgbClr val="404040"/>
                </a:solidFill>
                <a:latin typeface="Calibri"/>
                <a:cs typeface="Calibri"/>
              </a:rPr>
              <a:t>п.5</a:t>
            </a:r>
            <a:endParaRPr sz="1300">
              <a:latin typeface="Calibri"/>
              <a:cs typeface="Calibri"/>
            </a:endParaRPr>
          </a:p>
          <a:p>
            <a:pPr marL="12700" marR="350520">
              <a:lnSpc>
                <a:spcPct val="80000"/>
              </a:lnSpc>
              <a:spcBef>
                <a:spcPts val="139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целях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реализации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права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каждого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человека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образование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государственными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органами,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органами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государственной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власти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субъектов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Российской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Федерации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органами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местного самоуправления:</a:t>
            </a:r>
            <a:endParaRPr sz="1300">
              <a:latin typeface="Calibri"/>
              <a:cs typeface="Calibri"/>
            </a:endParaRPr>
          </a:p>
          <a:p>
            <a:pPr marL="185420" indent="-172720">
              <a:lnSpc>
                <a:spcPts val="1405"/>
              </a:lnSpc>
              <a:spcBef>
                <a:spcPts val="1090"/>
              </a:spcBef>
              <a:buAutoNum type="arabicParenR"/>
              <a:tabLst>
                <a:tab pos="185420" algn="l"/>
              </a:tabLst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создаются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необходимые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условия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получения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без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дискриминации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качественного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15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лицами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ограниченными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возможностями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здоровья,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коррекции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нарушений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развития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социальной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адаптации,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оказания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ранней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коррекционной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помощи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основе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специальных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педагогических 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подходов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и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наиболее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подходящих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для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этих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языков,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методов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способов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общения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условия,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максимальной</a:t>
            </a:r>
            <a:endParaRPr sz="1300">
              <a:latin typeface="Calibri"/>
              <a:cs typeface="Calibri"/>
            </a:endParaRPr>
          </a:p>
          <a:p>
            <a:pPr marL="12700" marR="596265">
              <a:lnSpc>
                <a:spcPct val="80000"/>
              </a:lnSpc>
              <a:spcBef>
                <a:spcPts val="5"/>
              </a:spcBef>
            </a:pP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степени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способствующие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получению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определенного</a:t>
            </a:r>
            <a:r>
              <a:rPr sz="13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уровня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определенной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направленности,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а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также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социальному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развитию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этих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лиц,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том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числе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посредством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организации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инклюзивного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образования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3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ограниченными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возможностями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здоровья;</a:t>
            </a:r>
            <a:endParaRPr sz="1300">
              <a:latin typeface="Calibri"/>
              <a:cs typeface="Calibri"/>
            </a:endParaRPr>
          </a:p>
          <a:p>
            <a:pPr marL="185420" indent="-172720">
              <a:lnSpc>
                <a:spcPts val="1405"/>
              </a:lnSpc>
              <a:spcBef>
                <a:spcPts val="1090"/>
              </a:spcBef>
              <a:buAutoNum type="arabicParenR" startAt="2"/>
              <a:tabLst>
                <a:tab pos="185420" algn="l"/>
              </a:tabLst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оказывается</a:t>
            </a:r>
            <a:r>
              <a:rPr sz="13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содействие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лицам,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которые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проявили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выдающиеся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способности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которым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5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endParaRPr sz="1300">
              <a:latin typeface="Calibri"/>
              <a:cs typeface="Calibri"/>
            </a:endParaRPr>
          </a:p>
          <a:p>
            <a:pPr marL="12700" marR="36195">
              <a:lnSpc>
                <a:spcPct val="80000"/>
              </a:lnSpc>
              <a:spcBef>
                <a:spcPts val="160"/>
              </a:spcBef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соответствии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настоящим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Федеральным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 законом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относятся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обучающиеся,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показавшие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высокий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уровень интеллектуального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развития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творческих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способностей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определенной</a:t>
            </a:r>
            <a:r>
              <a:rPr sz="13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сфере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учебной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научно-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090"/>
              </a:lnSpc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исследовательской деятельности,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научно-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техническом</a:t>
            </a:r>
            <a:r>
              <a:rPr sz="13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художественном</a:t>
            </a:r>
            <a:r>
              <a:rPr sz="13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творчестве,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в</a:t>
            </a:r>
            <a:r>
              <a:rPr sz="13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физической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405"/>
              </a:lnSpc>
            </a:pP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культуре</a:t>
            </a:r>
            <a:r>
              <a:rPr sz="13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404040"/>
                </a:solidFill>
                <a:latin typeface="Calibri"/>
                <a:cs typeface="Calibri"/>
              </a:rPr>
              <a:t>и</a:t>
            </a:r>
            <a:r>
              <a:rPr sz="13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alibri"/>
                <a:cs typeface="Calibri"/>
              </a:rPr>
              <a:t>спорте;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DAC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3492</Words>
  <Application>Microsoft Office PowerPoint</Application>
  <PresentationFormat>Экран (4:3)</PresentationFormat>
  <Paragraphs>281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Office Theme</vt:lpstr>
      <vt:lpstr>Презентация PowerPoint</vt:lpstr>
      <vt:lpstr>Федеральное законодательство</vt:lpstr>
      <vt:lpstr>ФЗ «Об основных гарантиях прав ребенка в Российской Федерации» (1998 г.)</vt:lpstr>
      <vt:lpstr>ФЗ «Об основных гарантиях прав ребенка в Российской Федерации» (1998 г.)</vt:lpstr>
      <vt:lpstr>ФЗ «Об основных гарантиях прав ребенка в Российской Федерации» (1998 г.)</vt:lpstr>
      <vt:lpstr>ФЗ «Об основных гарантиях прав ребенка в Российской Федерации» (1998 г.)</vt:lpstr>
      <vt:lpstr>ФЗ «Об основных гарантиях прав ребенка в Российской Федерации» (1998 г.)</vt:lpstr>
      <vt:lpstr>ФЗ «Об основных гарантиях прав ребенка в Российской Федерации» (1998 г.)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ФЗ «Об образовании в Российской Федерации»</vt:lpstr>
      <vt:lpstr>Трудовое законодательство</vt:lpstr>
      <vt:lpstr>ФЗ «Об образовании в Российской Федерации»</vt:lpstr>
      <vt:lpstr>Письмо Министерства образования и науки РФ от 11 марта 2016 г. № ВК-452/07 "О введении ФГОС ОВЗ"</vt:lpstr>
      <vt:lpstr>Письмо Министерства образования и науки РФ от 11 марта 2016 г. № ВК-452/07 "О введении ФГОС ОВЗ"</vt:lpstr>
      <vt:lpstr>Программно-аппаратный комплекс «Профессиональные стандарты»</vt:lpstr>
      <vt:lpstr>ПРОФСТАНДАРТ</vt:lpstr>
      <vt:lpstr>Уровни квалификации в профессиональных стандартах</vt:lpstr>
      <vt:lpstr>Уровни квалификации</vt:lpstr>
      <vt:lpstr>ФГОС дошкольного образования</vt:lpstr>
      <vt:lpstr>ФГОС дошкольного образования</vt:lpstr>
      <vt:lpstr>Локальные нормативные 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база тьюторского сопровождения в дошкольном образовании</dc:title>
  <dc:creator>client002_02</dc:creator>
  <cp:lastModifiedBy>Кучукова</cp:lastModifiedBy>
  <cp:revision>1</cp:revision>
  <dcterms:created xsi:type="dcterms:W3CDTF">2024-01-31T12:39:57Z</dcterms:created>
  <dcterms:modified xsi:type="dcterms:W3CDTF">2024-01-31T12:49:13Z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2024-01-31T00:00:00Z</vt:filetime>
  </property>
  <property fmtid="{D5CDD505-2E9C-101B-9397-08002B2CF9AE}" pid="5" name="Producer">
    <vt:lpwstr>Microsoft® PowerPoint® 2016</vt:lpwstr>
  </property>
</Properties>
</file>