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3" autoAdjust="0"/>
    <p:restoredTop sz="94660"/>
  </p:normalViewPr>
  <p:slideViewPr>
    <p:cSldViewPr snapToGrid="0">
      <p:cViewPr varScale="1">
        <p:scale>
          <a:sx n="115" d="100"/>
          <a:sy n="115" d="100"/>
        </p:scale>
        <p:origin x="1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35306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3304613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74101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2041492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402388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7AA7741-133E-406F-8EF4-6CBDF52C6EE1}"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1225917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7AA7741-133E-406F-8EF4-6CBDF52C6EE1}" type="datetimeFigureOut">
              <a:rPr lang="ru-RU" smtClean="0"/>
              <a:t>22.10.2021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3838159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7AA7741-133E-406F-8EF4-6CBDF52C6EE1}" type="datetimeFigureOut">
              <a:rPr lang="ru-RU" smtClean="0"/>
              <a:t>22.10.2021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53246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AA7741-133E-406F-8EF4-6CBDF52C6EE1}" type="datetimeFigureOut">
              <a:rPr lang="ru-RU" smtClean="0"/>
              <a:t>22.10.2021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314759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AA7741-133E-406F-8EF4-6CBDF52C6EE1}"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1384476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AA7741-133E-406F-8EF4-6CBDF52C6EE1}"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3AF7CE-1174-460D-B2D3-C0A274339C41}" type="slidenum">
              <a:rPr lang="ru-RU" smtClean="0"/>
              <a:t>‹#›</a:t>
            </a:fld>
            <a:endParaRPr lang="ru-RU"/>
          </a:p>
        </p:txBody>
      </p:sp>
    </p:spTree>
    <p:extLst>
      <p:ext uri="{BB962C8B-B14F-4D97-AF65-F5344CB8AC3E}">
        <p14:creationId xmlns:p14="http://schemas.microsoft.com/office/powerpoint/2010/main" val="360898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A7741-133E-406F-8EF4-6CBDF52C6EE1}" type="datetimeFigureOut">
              <a:rPr lang="ru-RU" smtClean="0"/>
              <a:t>22.10.2021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3AF7CE-1174-460D-B2D3-C0A274339C41}" type="slidenum">
              <a:rPr lang="ru-RU" smtClean="0"/>
              <a:t>‹#›</a:t>
            </a:fld>
            <a:endParaRPr lang="ru-RU"/>
          </a:p>
        </p:txBody>
      </p:sp>
    </p:spTree>
    <p:extLst>
      <p:ext uri="{BB962C8B-B14F-4D97-AF65-F5344CB8AC3E}">
        <p14:creationId xmlns:p14="http://schemas.microsoft.com/office/powerpoint/2010/main" val="3741220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5000" b="1" dirty="0">
                <a:latin typeface="Times New Roman" panose="02020603050405020304" pitchFamily="18" charset="0"/>
                <a:cs typeface="Times New Roman" panose="02020603050405020304" pitchFamily="18" charset="0"/>
              </a:rPr>
              <a:t>Рекомендации по подготовке школьников к ЕГЭ</a:t>
            </a:r>
            <a:endParaRPr lang="ru-RU" sz="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8234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248" y="798489"/>
            <a:ext cx="10766738" cy="5434885"/>
          </a:xfrm>
        </p:spPr>
        <p:txBody>
          <a:bodyPr>
            <a:normAutofit lnSpcReduction="10000"/>
          </a:bodyPr>
          <a:lstStyle/>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Для успешного выполнения заданий этой части в большей степени, чем при выполнении других разделов работы, требовалось применение навыков аналитического мышления, умения четко формулировать свои мысли и делать выводы. </a:t>
            </a:r>
          </a:p>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Средний процент выполнения заданий высокого уровня сложности составил 38,0%. В группе не преодолевших минимальный балл средний процент выполнения заданий высокого уровня сложности – 6,8%. Средний процент выполнения заданий высокого уровня сложности экзаменуемыми в группе, набравших 61-80 баллов, – 53,5%. Средний процент выполнения заданий высокого уровня сложности экзаменуемыми в группе, набравших 81-100 баллов, достигает 86,5%. </a:t>
            </a:r>
          </a:p>
        </p:txBody>
      </p:sp>
    </p:spTree>
    <p:extLst>
      <p:ext uri="{BB962C8B-B14F-4D97-AF65-F5344CB8AC3E}">
        <p14:creationId xmlns:p14="http://schemas.microsoft.com/office/powerpoint/2010/main" val="2561149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dirty="0">
                <a:latin typeface="Times New Roman" panose="02020603050405020304" pitchFamily="18" charset="0"/>
                <a:cs typeface="Times New Roman" panose="02020603050405020304" pitchFamily="18" charset="0"/>
              </a:rPr>
              <a:t>Приведем пример некоторых заданий: </a:t>
            </a:r>
          </a:p>
        </p:txBody>
      </p:sp>
      <p:sp>
        <p:nvSpPr>
          <p:cNvPr id="3" name="Объект 2"/>
          <p:cNvSpPr>
            <a:spLocks noGrp="1"/>
          </p:cNvSpPr>
          <p:nvPr>
            <p:ph idx="1"/>
          </p:nvPr>
        </p:nvSpPr>
        <p:spPr>
          <a:xfrm>
            <a:off x="708338" y="1442434"/>
            <a:ext cx="10947042" cy="5048518"/>
          </a:xfrm>
        </p:spPr>
        <p:txBody>
          <a:bodyPr>
            <a:normAutofit/>
          </a:bodyPr>
          <a:lstStyle/>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Задания 22 требуют от выпускников применять полученные биологические знания в практических ситуациях. Средний процент выполнения этого задания составил 25,0%. В группе экзаменуемых не преодолевших минимальный балл средний процент выполнения заданий высокого уровня сложности – 14,29%; в группе, набравших 61-80 баллов, – 29,31%; в группе, набравших 81-100 баллов, достигает 72,22%. </a:t>
            </a:r>
          </a:p>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Экзаменуемым предлагалось ответить на вопрос: Почему препарат инсулина, необходимый для лечения больных диабетом, выпускается только в виде раствора для инъекций, а не в виде таблеток?</a:t>
            </a:r>
          </a:p>
        </p:txBody>
      </p:sp>
    </p:spTree>
    <p:extLst>
      <p:ext uri="{BB962C8B-B14F-4D97-AF65-F5344CB8AC3E}">
        <p14:creationId xmlns:p14="http://schemas.microsoft.com/office/powerpoint/2010/main" val="4262761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331364" y="1365161"/>
            <a:ext cx="8937839" cy="4018208"/>
          </a:xfrm>
          <a:prstGeom prst="rect">
            <a:avLst/>
          </a:prstGeom>
        </p:spPr>
      </p:pic>
    </p:spTree>
    <p:extLst>
      <p:ext uri="{BB962C8B-B14F-4D97-AF65-F5344CB8AC3E}">
        <p14:creationId xmlns:p14="http://schemas.microsoft.com/office/powerpoint/2010/main" val="1431799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619585" y="2034862"/>
            <a:ext cx="10205829" cy="2901492"/>
          </a:xfrm>
          <a:prstGeom prst="rect">
            <a:avLst/>
          </a:prstGeom>
        </p:spPr>
      </p:pic>
    </p:spTree>
    <p:extLst>
      <p:ext uri="{BB962C8B-B14F-4D97-AF65-F5344CB8AC3E}">
        <p14:creationId xmlns:p14="http://schemas.microsoft.com/office/powerpoint/2010/main" val="558748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3200" dirty="0">
                <a:latin typeface="Times New Roman" panose="02020603050405020304" pitchFamily="18" charset="0"/>
                <a:cs typeface="Times New Roman" panose="02020603050405020304" pitchFamily="18" charset="0"/>
              </a:rPr>
              <a:t>Верный ответ должен содержать два элемента:</a:t>
            </a:r>
          </a:p>
        </p:txBody>
      </p:sp>
      <p:pic>
        <p:nvPicPr>
          <p:cNvPr id="4" name="Объект 3"/>
          <p:cNvPicPr>
            <a:picLocks noGrp="1" noChangeAspect="1"/>
          </p:cNvPicPr>
          <p:nvPr>
            <p:ph idx="1"/>
          </p:nvPr>
        </p:nvPicPr>
        <p:blipFill>
          <a:blip r:embed="rId2"/>
          <a:stretch>
            <a:fillRect/>
          </a:stretch>
        </p:blipFill>
        <p:spPr>
          <a:xfrm>
            <a:off x="671103" y="2112136"/>
            <a:ext cx="9832020" cy="2263383"/>
          </a:xfrm>
          <a:prstGeom prst="rect">
            <a:avLst/>
          </a:prstGeom>
        </p:spPr>
      </p:pic>
      <p:sp>
        <p:nvSpPr>
          <p:cNvPr id="5" name="Прямоугольник 4"/>
          <p:cNvSpPr/>
          <p:nvPr/>
        </p:nvSpPr>
        <p:spPr>
          <a:xfrm>
            <a:off x="2326783" y="4796967"/>
            <a:ext cx="6714186" cy="1200329"/>
          </a:xfrm>
          <a:prstGeom prst="rect">
            <a:avLst/>
          </a:prstGeom>
        </p:spPr>
        <p:txBody>
          <a:bodyPr wrap="square">
            <a:spAutoFit/>
          </a:bodyPr>
          <a:lstStyle/>
          <a:p>
            <a:pPr algn="just"/>
            <a:r>
              <a:rPr lang="ru-RU" dirty="0" smtClean="0">
                <a:solidFill>
                  <a:srgbClr val="000000"/>
                </a:solidFill>
                <a:latin typeface="Times New Roman" panose="02020603050405020304" pitchFamily="18" charset="0"/>
              </a:rPr>
              <a:t>Ответы экзаменуемых в данных работах не полные, так как имеется первый элемент ответа и частично второй без пояснений. Поэтому максимальный балл за такие ответы выставлен быть не может</a:t>
            </a:r>
            <a:endParaRPr lang="ru-RU" dirty="0"/>
          </a:p>
        </p:txBody>
      </p:sp>
    </p:spTree>
    <p:extLst>
      <p:ext uri="{BB962C8B-B14F-4D97-AF65-F5344CB8AC3E}">
        <p14:creationId xmlns:p14="http://schemas.microsoft.com/office/powerpoint/2010/main" val="68138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pPr marL="0" indent="0" algn="just">
              <a:buNone/>
            </a:pPr>
            <a:r>
              <a:rPr lang="ru-RU" sz="3200" dirty="0">
                <a:latin typeface="Times New Roman" panose="02020603050405020304" pitchFamily="18" charset="0"/>
                <a:cs typeface="Times New Roman" panose="02020603050405020304" pitchFamily="18" charset="0"/>
              </a:rPr>
              <a:t>Проведенный анализ результатов выполнения заданий экзаменационной работы по биологии в 2019 году школьниками позволяет высказать ряд общих рекомендаций для подготовки учащихся к ЕГЭ 2020 г.</a:t>
            </a:r>
          </a:p>
        </p:txBody>
      </p:sp>
    </p:spTree>
    <p:extLst>
      <p:ext uri="{BB962C8B-B14F-4D97-AF65-F5344CB8AC3E}">
        <p14:creationId xmlns:p14="http://schemas.microsoft.com/office/powerpoint/2010/main" val="273699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248" y="759854"/>
            <a:ext cx="10748493" cy="5520140"/>
          </a:xfrm>
        </p:spPr>
        <p:txBody>
          <a:bodyPr>
            <a:normAutofit fontScale="77500" lnSpcReduction="20000"/>
          </a:bodyPr>
          <a:lstStyle/>
          <a:p>
            <a:pPr marL="0" indent="0" algn="just">
              <a:lnSpc>
                <a:spcPct val="120000"/>
              </a:lnSpc>
              <a:spcBef>
                <a:spcPts val="0"/>
              </a:spcBef>
              <a:buAutoNum type="arabicPeriod"/>
            </a:pPr>
            <a:r>
              <a:rPr lang="ru-RU" dirty="0" smtClean="0">
                <a:latin typeface="Times New Roman" panose="02020603050405020304" pitchFamily="18" charset="0"/>
                <a:cs typeface="Times New Roman" panose="02020603050405020304" pitchFamily="18" charset="0"/>
              </a:rPr>
              <a:t>Необходимо </a:t>
            </a:r>
            <a:r>
              <a:rPr lang="ru-RU" dirty="0">
                <a:latin typeface="Times New Roman" panose="02020603050405020304" pitchFamily="18" charset="0"/>
                <a:cs typeface="Times New Roman" panose="02020603050405020304" pitchFamily="18" charset="0"/>
              </a:rPr>
              <a:t>обеспечить освоение учащимися основного содержания биологического образования и овладения ими разнообразными видами учебной деятельности, предусмотренными Федеральным компонентом государственного образовательного стандарта по </a:t>
            </a:r>
            <a:r>
              <a:rPr lang="ru-RU" dirty="0" smtClean="0">
                <a:latin typeface="Times New Roman" panose="02020603050405020304" pitchFamily="18" charset="0"/>
                <a:cs typeface="Times New Roman" panose="02020603050405020304" pitchFamily="18" charset="0"/>
              </a:rPr>
              <a:t>биологии.</a:t>
            </a:r>
          </a:p>
          <a:p>
            <a:pPr marL="0" indent="0" algn="just">
              <a:lnSpc>
                <a:spcPct val="120000"/>
              </a:lnSpc>
              <a:spcBef>
                <a:spcPts val="0"/>
              </a:spcBef>
              <a:buAutoNum type="arabicPeriod"/>
            </a:pPr>
            <a:r>
              <a:rPr lang="ru-RU" dirty="0" smtClean="0">
                <a:latin typeface="Times New Roman" panose="02020603050405020304" pitchFamily="18" charset="0"/>
                <a:cs typeface="Times New Roman" panose="02020603050405020304" pitchFamily="18" charset="0"/>
              </a:rPr>
              <a:t>Для достижения </a:t>
            </a:r>
            <a:r>
              <a:rPr lang="ru-RU" dirty="0">
                <a:latin typeface="Times New Roman" panose="02020603050405020304" pitchFamily="18" charset="0"/>
                <a:cs typeface="Times New Roman" panose="02020603050405020304" pitchFamily="18" charset="0"/>
              </a:rPr>
              <a:t>положительных результатов на экзамене следует в учебном процессе обратить внимание на повторение и закрепление материала, который традиционно вызывает затруднения у выпускников, это задания по эволюции, экологии, зоологии, анатомии и физиологии человека</a:t>
            </a:r>
            <a:r>
              <a:rPr lang="ru-RU"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AutoNum type="arabicPeriod"/>
            </a:pPr>
            <a:r>
              <a:rPr lang="ru-RU" dirty="0" smtClean="0">
                <a:latin typeface="Times New Roman" panose="02020603050405020304" pitchFamily="18" charset="0"/>
                <a:cs typeface="Times New Roman" panose="02020603050405020304" pitchFamily="18" charset="0"/>
              </a:rPr>
              <a:t>Следует </a:t>
            </a:r>
            <a:r>
              <a:rPr lang="ru-RU" dirty="0">
                <a:latin typeface="Times New Roman" panose="02020603050405020304" pitchFamily="18" charset="0"/>
                <a:cs typeface="Times New Roman" panose="02020603050405020304" pitchFamily="18" charset="0"/>
              </a:rPr>
              <a:t>обеспечить в учебном процессе развитие у учащихся умений анализировать биологическую информацию, осмыслять и определять верные и неверные суждения, определять по рисункам биологические объекты и описывать их. Для достижения положительных результатов </a:t>
            </a:r>
            <a:r>
              <a:rPr lang="ru-RU" dirty="0" smtClean="0">
                <a:latin typeface="Times New Roman" panose="02020603050405020304" pitchFamily="18" charset="0"/>
                <a:cs typeface="Times New Roman" panose="02020603050405020304" pitchFamily="18" charset="0"/>
              </a:rPr>
              <a:t>целесообразно </a:t>
            </a:r>
            <a:r>
              <a:rPr lang="ru-RU" dirty="0">
                <a:latin typeface="Times New Roman" panose="02020603050405020304" pitchFamily="18" charset="0"/>
                <a:cs typeface="Times New Roman" panose="02020603050405020304" pitchFamily="18" charset="0"/>
              </a:rPr>
              <a:t>увеличить долю самостоятельной деятельности учащихся, как на уроке, так и во внеурочной работе; акцентировать внимание на выполнение творческих, исследовательских заданий</a:t>
            </a:r>
            <a:r>
              <a:rPr lang="ru-RU" dirty="0"/>
              <a:t>.</a:t>
            </a:r>
          </a:p>
        </p:txBody>
      </p:sp>
    </p:spTree>
    <p:extLst>
      <p:ext uri="{BB962C8B-B14F-4D97-AF65-F5344CB8AC3E}">
        <p14:creationId xmlns:p14="http://schemas.microsoft.com/office/powerpoint/2010/main" val="2836473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4096" y="850006"/>
            <a:ext cx="10619704" cy="5326957"/>
          </a:xfrm>
        </p:spPr>
        <p:txBody>
          <a:bodyPr/>
          <a:lstStyle/>
          <a:p>
            <a:pPr marL="0" indent="0" algn="just">
              <a:lnSpc>
                <a:spcPct val="100000"/>
              </a:lnSpc>
              <a:spcBef>
                <a:spcPts val="0"/>
              </a:spcBef>
              <a:buNone/>
            </a:pPr>
            <a:r>
              <a:rPr lang="ru-RU" dirty="0">
                <a:latin typeface="Times New Roman" panose="02020603050405020304" pitchFamily="18" charset="0"/>
                <a:cs typeface="Times New Roman" panose="02020603050405020304" pitchFamily="18" charset="0"/>
              </a:rPr>
              <a:t>4. При текущем и тематическом контроле более широко использовать задания со свободным развернутым ответом, требующие от учащихся умений кратко, обоснованно, по существу поставленного вопроса письменно излагать свои мысли, применять теоретические знания на практике, объяснять результаты при решении задач по цитологии и генетике</a:t>
            </a:r>
            <a:r>
              <a:rPr lang="ru-RU" dirty="0" smtClean="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5. Особое внимание необходимо обратить на работу по решению показательных заданий линии 24 и 25</a:t>
            </a:r>
            <a:r>
              <a:rPr lang="ru-RU" dirty="0" smtClean="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6</a:t>
            </a:r>
            <a:r>
              <a:rPr lang="ru-RU" dirty="0">
                <a:latin typeface="Times New Roman" panose="02020603050405020304" pitchFamily="18" charset="0"/>
                <a:cs typeface="Times New Roman" panose="02020603050405020304" pitchFamily="18" charset="0"/>
              </a:rPr>
              <a:t>. Использование материалов открытого банка </a:t>
            </a:r>
            <a:r>
              <a:rPr lang="ru-RU" dirty="0" smtClean="0">
                <a:latin typeface="Times New Roman" panose="02020603050405020304" pitchFamily="18" charset="0"/>
                <a:cs typeface="Times New Roman" panose="02020603050405020304" pitchFamily="18" charset="0"/>
              </a:rPr>
              <a:t>задний</a:t>
            </a:r>
            <a:r>
              <a:rPr lang="ru-RU" dirty="0">
                <a:latin typeface="Times New Roman" panose="02020603050405020304" pitchFamily="18" charset="0"/>
                <a:cs typeface="Times New Roman" panose="02020603050405020304" pitchFamily="18" charset="0"/>
              </a:rPr>
              <a:t>, опубликованных на официальном сайте ФИПИ по биологии, даст возможность готовиться к экзамену по биологии и на уроках под контролем учителя, и самостоятельно во внеурочное время</a:t>
            </a:r>
          </a:p>
        </p:txBody>
      </p:sp>
    </p:spTree>
    <p:extLst>
      <p:ext uri="{BB962C8B-B14F-4D97-AF65-F5344CB8AC3E}">
        <p14:creationId xmlns:p14="http://schemas.microsoft.com/office/powerpoint/2010/main" val="159332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4097" y="746975"/>
            <a:ext cx="10985678" cy="5692461"/>
          </a:xfrm>
        </p:spPr>
        <p:txBody>
          <a:bodyPr>
            <a:normAutofit fontScale="92500" lnSpcReduction="10000"/>
          </a:bodyPr>
          <a:lstStyle/>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Для достижения более высоких результатов на экзамене следует обратить внимание на повторение и закрепление </a:t>
            </a:r>
            <a:r>
              <a:rPr lang="ru-RU" b="1" dirty="0">
                <a:latin typeface="Times New Roman" panose="02020603050405020304" pitchFamily="18" charset="0"/>
                <a:cs typeface="Times New Roman" panose="02020603050405020304" pitchFamily="18" charset="0"/>
              </a:rPr>
              <a:t>обучающимися с удовлетворительной подготовкой </a:t>
            </a:r>
            <a:r>
              <a:rPr lang="ru-RU" dirty="0">
                <a:latin typeface="Times New Roman" panose="02020603050405020304" pitchFamily="18" charset="0"/>
                <a:cs typeface="Times New Roman" panose="02020603050405020304" pitchFamily="18" charset="0"/>
              </a:rPr>
              <a:t>следующего учебного материала: формулировки </a:t>
            </a:r>
            <a:r>
              <a:rPr lang="ru-RU" dirty="0" smtClean="0">
                <a:latin typeface="Times New Roman" panose="02020603050405020304" pitchFamily="18" charset="0"/>
                <a:cs typeface="Times New Roman" panose="02020603050405020304" pitchFamily="18" charset="0"/>
              </a:rPr>
              <a:t>основных положений клеточной теории, законы наследственности и изменчивости; химический состав, строение и функции клеток; особенности обмена веществ и превращения энергии в клетке и организме; деление клетки, характеристика фаз митоза и мейоза; процессы гаметогенеза у </a:t>
            </a:r>
            <a:r>
              <a:rPr lang="ru-RU" dirty="0">
                <a:latin typeface="Times New Roman" panose="02020603050405020304" pitchFamily="18" charset="0"/>
                <a:cs typeface="Times New Roman" panose="02020603050405020304" pitchFamily="18" charset="0"/>
              </a:rPr>
              <a:t>животных; особенности строения, жизнедеятельности и размножения растений и животных; строение и жизнедеятельность органов и систем органов человека; движущие силы эволюции, их </a:t>
            </a:r>
            <a:r>
              <a:rPr lang="ru-RU" dirty="0" smtClean="0">
                <a:latin typeface="Times New Roman" panose="02020603050405020304" pitchFamily="18" charset="0"/>
                <a:cs typeface="Times New Roman" panose="02020603050405020304" pitchFamily="18" charset="0"/>
              </a:rPr>
              <a:t>значение </a:t>
            </a:r>
            <a:r>
              <a:rPr lang="ru-RU" dirty="0">
                <a:latin typeface="Times New Roman" panose="02020603050405020304" pitchFamily="18" charset="0"/>
                <a:cs typeface="Times New Roman" panose="02020603050405020304" pitchFamily="18" charset="0"/>
              </a:rPr>
              <a:t>в эволюции; определение и критерии вида, приспособленность организмов; основные ароморфозы в развитии растений и животных; признаки родства человека и животных; роль организмов в круговороте веществ и превращении энергии в биосфере. </a:t>
            </a:r>
          </a:p>
        </p:txBody>
      </p:sp>
    </p:spTree>
    <p:extLst>
      <p:ext uri="{BB962C8B-B14F-4D97-AF65-F5344CB8AC3E}">
        <p14:creationId xmlns:p14="http://schemas.microsoft.com/office/powerpoint/2010/main" val="65653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2732" y="1043189"/>
            <a:ext cx="10689465" cy="5151549"/>
          </a:xfrm>
        </p:spPr>
        <p:txBody>
          <a:bodyPr/>
          <a:lstStyle/>
          <a:p>
            <a:pPr marL="0" indent="0" algn="just">
              <a:lnSpc>
                <a:spcPct val="100000"/>
              </a:lnSpc>
              <a:spcBef>
                <a:spcPts val="0"/>
              </a:spcBef>
              <a:buNone/>
            </a:pPr>
            <a:r>
              <a:rPr lang="ru-RU" dirty="0">
                <a:latin typeface="Times New Roman" panose="02020603050405020304" pitchFamily="18" charset="0"/>
                <a:cs typeface="Times New Roman" panose="02020603050405020304" pitchFamily="18" charset="0"/>
              </a:rPr>
              <a:t>Обучающиеся должны владеть следующими </a:t>
            </a:r>
            <a:r>
              <a:rPr lang="ru-RU" b="1" dirty="0">
                <a:latin typeface="Times New Roman" panose="02020603050405020304" pitchFamily="18" charset="0"/>
                <a:cs typeface="Times New Roman" panose="02020603050405020304" pitchFamily="18" charset="0"/>
              </a:rPr>
              <a:t>умениями</a:t>
            </a:r>
            <a:r>
              <a:rPr lang="ru-RU" dirty="0">
                <a:latin typeface="Times New Roman" panose="02020603050405020304" pitchFamily="18" charset="0"/>
                <a:cs typeface="Times New Roman" panose="02020603050405020304" pitchFamily="18" charset="0"/>
              </a:rPr>
              <a:t>: выявлять существенные признаки биологических объектов, процессов, явлений; сравнивать клетки и организмы разных царств живой природы; сравнивать митоз и мейоз; определять генотипы и фенотипы родителей и потомства; обосновывать необходимость соблюдения гигиенических норм и правил здорового образа жизни; устанавливать приспособленность организмов к среде обитания; составлять схемы цепей питания в экосистемах; решать простейшие биологические задачи по цитологии и генетике; определять хромосомный набор соматических и половых клеток. </a:t>
            </a:r>
          </a:p>
        </p:txBody>
      </p:sp>
    </p:spTree>
    <p:extLst>
      <p:ext uri="{BB962C8B-B14F-4D97-AF65-F5344CB8AC3E}">
        <p14:creationId xmlns:p14="http://schemas.microsoft.com/office/powerpoint/2010/main" val="1617724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8034" y="643944"/>
            <a:ext cx="11062951" cy="5795493"/>
          </a:xfrm>
        </p:spPr>
        <p:txBody>
          <a:bodyPr>
            <a:normAutofit fontScale="77500" lnSpcReduction="20000"/>
          </a:bodyPr>
          <a:lstStyle/>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Для </a:t>
            </a:r>
            <a:r>
              <a:rPr lang="ru-RU" dirty="0">
                <a:latin typeface="Times New Roman" panose="02020603050405020304" pitchFamily="18" charset="0"/>
                <a:cs typeface="Times New Roman" panose="02020603050405020304" pitchFamily="18" charset="0"/>
              </a:rPr>
              <a:t>достижения более высоких результатов на экзамене дополнительно к элементам знаний и умений, обозначенных для предыдущих групп обучающихся, </a:t>
            </a:r>
            <a:r>
              <a:rPr lang="ru-RU" b="1" dirty="0">
                <a:latin typeface="Times New Roman" panose="02020603050405020304" pitchFamily="18" charset="0"/>
                <a:cs typeface="Times New Roman" panose="02020603050405020304" pitchFamily="18" charset="0"/>
              </a:rPr>
              <a:t>школьниками с хорошей биологической подготовкой </a:t>
            </a:r>
            <a:r>
              <a:rPr lang="ru-RU" dirty="0">
                <a:latin typeface="Times New Roman" panose="02020603050405020304" pitchFamily="18" charset="0"/>
                <a:cs typeface="Times New Roman" panose="02020603050405020304" pitchFamily="18" charset="0"/>
              </a:rPr>
              <a:t>должны быть освоены также следующие знания: хромосомная теория наследственности, теория антропогенеза, эволюционная теория, закон гомологических </a:t>
            </a:r>
            <a:r>
              <a:rPr lang="ru-RU" dirty="0" smtClean="0">
                <a:latin typeface="Times New Roman" panose="02020603050405020304" pitchFamily="18" charset="0"/>
                <a:cs typeface="Times New Roman" panose="02020603050405020304" pitchFamily="18" charset="0"/>
              </a:rPr>
              <a:t>рядов на </a:t>
            </a:r>
            <a:r>
              <a:rPr lang="ru-RU" dirty="0">
                <a:latin typeface="Times New Roman" panose="02020603050405020304" pitchFamily="18" charset="0"/>
                <a:cs typeface="Times New Roman" panose="02020603050405020304" pitchFamily="18" charset="0"/>
              </a:rPr>
              <a:t>следственной изменчивости Н.И. Вавилова; обмен веществ и превращение энергии в клетке и организме человека; матричные реакции (биосинтез белка, ДНК, РНК); вирусы как неклеточная форма жизни; характеристика фаз митоза и мейоза, биологическое значение митоза и мейоза; закономерности индивидуального развития организмов, онтогенез растений и животных, циклы развития основных отделов растений;  мутаций и их значение в эволюции; методы селекции и биотехнологии, основные направления биотехнологии, их значение; строение анализаторов, нейрогуморальная регуляция жизнедеятельности организма человека, особенности высшей нервной деятельности человека; движущие силы эволюции, их взаимосвязь, результаты эволюции: видообразование и формирование приспособленности организмов к среде обитания; пути и направления эволюционного процесса, роль биологических и социальных факторов в эволюции человека; функциональные группы организмов в экосистемах, их роль в круговороте веществ. </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398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2885" y="721218"/>
            <a:ext cx="10728101" cy="5563672"/>
          </a:xfrm>
        </p:spPr>
        <p:txBody>
          <a:bodyPr>
            <a:normAutofit/>
          </a:bodyPr>
          <a:lstStyle/>
          <a:p>
            <a:pPr marL="0" indent="0" algn="just">
              <a:buNone/>
            </a:pPr>
            <a:r>
              <a:rPr lang="ru-RU" dirty="0">
                <a:latin typeface="Times New Roman" panose="02020603050405020304" pitchFamily="18" charset="0"/>
                <a:cs typeface="Times New Roman" panose="02020603050405020304" pitchFamily="18" charset="0"/>
              </a:rPr>
              <a:t>Обучающиеся должны владеть следующими </a:t>
            </a:r>
            <a:r>
              <a:rPr lang="ru-RU" b="1" dirty="0">
                <a:latin typeface="Times New Roman" panose="02020603050405020304" pitchFamily="18" charset="0"/>
                <a:cs typeface="Times New Roman" panose="02020603050405020304" pitchFamily="18" charset="0"/>
              </a:rPr>
              <a:t>умениями: </a:t>
            </a:r>
            <a:r>
              <a:rPr lang="ru-RU" dirty="0">
                <a:latin typeface="Times New Roman" panose="02020603050405020304" pitchFamily="18" charset="0"/>
                <a:cs typeface="Times New Roman" panose="02020603050405020304" pitchFamily="18" charset="0"/>
              </a:rPr>
              <a:t>сравнивать процессы обмена веществ организмов разных царств живой природы, типы деления клеток, формы размножения организмов; определять набор хромосом и ДНК в разных фазах деления клетки; узнавать по рисункам биологические объекты и описывать их; различать безусловные и условные рефлексы; устанавливать причинно-следственные связи между строением и функциями химических веществ, органоидов клетки, приспособленностью организмов и средой их обитания, положением функциональной группы в экосистеме и ее ролью; составлять схемы скрещивания и решать задачи по генетике и цитологии разного типа. </a:t>
            </a:r>
          </a:p>
        </p:txBody>
      </p:sp>
    </p:spTree>
    <p:extLst>
      <p:ext uri="{BB962C8B-B14F-4D97-AF65-F5344CB8AC3E}">
        <p14:creationId xmlns:p14="http://schemas.microsoft.com/office/powerpoint/2010/main" val="358612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540912"/>
            <a:ext cx="10831132" cy="5885645"/>
          </a:xfrm>
        </p:spPr>
        <p:txBody>
          <a:bodyPr>
            <a:normAutofit fontScale="77500" lnSpcReduction="20000"/>
          </a:bodyPr>
          <a:lstStyle/>
          <a:p>
            <a:pPr marL="0" indent="0" algn="just">
              <a:lnSpc>
                <a:spcPct val="110000"/>
              </a:lnSpc>
              <a:spcBef>
                <a:spcPts val="0"/>
              </a:spcBef>
              <a:buNone/>
            </a:pPr>
            <a:r>
              <a:rPr lang="ru-RU" dirty="0">
                <a:latin typeface="Times New Roman" panose="02020603050405020304" pitchFamily="18" charset="0"/>
                <a:cs typeface="Times New Roman" panose="02020603050405020304" pitchFamily="18" charset="0"/>
              </a:rPr>
              <a:t>Дополнительно к элементам знаний и умений, рекомендованных выпускникам предыдущим группам обучающихся, </a:t>
            </a:r>
            <a:r>
              <a:rPr lang="ru-RU" b="1" dirty="0">
                <a:latin typeface="Times New Roman" panose="02020603050405020304" pitchFamily="18" charset="0"/>
                <a:cs typeface="Times New Roman" panose="02020603050405020304" pitchFamily="18" charset="0"/>
              </a:rPr>
              <a:t>ученики с отличной подготовкой </a:t>
            </a:r>
            <a:r>
              <a:rPr lang="ru-RU" dirty="0">
                <a:latin typeface="Times New Roman" panose="02020603050405020304" pitchFamily="18" charset="0"/>
                <a:cs typeface="Times New Roman" panose="02020603050405020304" pitchFamily="18" charset="0"/>
              </a:rPr>
              <a:t>должны </a:t>
            </a:r>
            <a:r>
              <a:rPr lang="ru-RU" b="1" dirty="0">
                <a:latin typeface="Times New Roman" panose="02020603050405020304" pitchFamily="18" charset="0"/>
                <a:cs typeface="Times New Roman" panose="02020603050405020304" pitchFamily="18" charset="0"/>
              </a:rPr>
              <a:t>уметь</a:t>
            </a:r>
            <a:r>
              <a:rPr lang="ru-RU" dirty="0">
                <a:latin typeface="Times New Roman" panose="02020603050405020304" pitchFamily="18" charset="0"/>
                <a:cs typeface="Times New Roman" panose="02020603050405020304" pitchFamily="18" charset="0"/>
              </a:rPr>
              <a:t>: обосновывать значение методов биологической науки в познании живой природы, значение гена, генетического кода и матричных реакций в реализации наследственной информации организма, эволюционной теории в развитии селекции, биотехнологии; анализировать биологическую информацию, осмысливать и определять верные и неверные суждения; объяснять сущность и значение биологических законов, теорий, закономерностей, использовать их для объяснения процессов и явлений в живой природе; формулировать выводы, делать обобщения при решении биологических задач; объяснять этапы видообразования и формирования приспособленности организмов с позиции синтетической теории эволюции; устанавливать причины, обеспечивающие устойчивость и смену экосистем, их </a:t>
            </a:r>
            <a:r>
              <a:rPr lang="ru-RU" dirty="0" err="1">
                <a:latin typeface="Times New Roman" panose="02020603050405020304" pitchFamily="18" charset="0"/>
                <a:cs typeface="Times New Roman" panose="02020603050405020304" pitchFamily="18" charset="0"/>
              </a:rPr>
              <a:t>саморегуляцию</a:t>
            </a:r>
            <a:r>
              <a:rPr lang="ru-RU" dirty="0">
                <a:latin typeface="Times New Roman" panose="02020603050405020304" pitchFamily="18" charset="0"/>
                <a:cs typeface="Times New Roman" panose="02020603050405020304" pitchFamily="18" charset="0"/>
              </a:rPr>
              <a:t>; сравнивать природные экосистемы и </a:t>
            </a:r>
            <a:r>
              <a:rPr lang="ru-RU" dirty="0" err="1">
                <a:latin typeface="Times New Roman" panose="02020603050405020304" pitchFamily="18" charset="0"/>
                <a:cs typeface="Times New Roman" panose="02020603050405020304" pitchFamily="18" charset="0"/>
              </a:rPr>
              <a:t>агроэкосистемы</a:t>
            </a:r>
            <a:r>
              <a:rPr lang="ru-RU" dirty="0">
                <a:latin typeface="Times New Roman" panose="02020603050405020304" pitchFamily="18" charset="0"/>
                <a:cs typeface="Times New Roman" panose="02020603050405020304" pitchFamily="18" charset="0"/>
              </a:rPr>
              <a:t>; обосновывать сущность учения В.И. Вернадского о функциях живого вещества в биосфере, последствия глобальных изменений и меры сохранения равновесия в природе; применять знания по цитологии и генетике в новой ситуации при решении задач для обоснования полученных результатов.</a:t>
            </a:r>
          </a:p>
        </p:txBody>
      </p:sp>
    </p:spTree>
    <p:extLst>
      <p:ext uri="{BB962C8B-B14F-4D97-AF65-F5344CB8AC3E}">
        <p14:creationId xmlns:p14="http://schemas.microsoft.com/office/powerpoint/2010/main" val="3147273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8489" y="850006"/>
            <a:ext cx="10792497" cy="5460642"/>
          </a:xfrm>
        </p:spPr>
        <p:txBody>
          <a:bodyPr>
            <a:normAutofit fontScale="92500" lnSpcReduction="10000"/>
          </a:bodyPr>
          <a:lstStyle/>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Большинство </a:t>
            </a:r>
            <a:r>
              <a:rPr lang="ru-RU" dirty="0">
                <a:latin typeface="Times New Roman" panose="02020603050405020304" pitchFamily="18" charset="0"/>
                <a:cs typeface="Times New Roman" panose="02020603050405020304" pitchFamily="18" charset="0"/>
              </a:rPr>
              <a:t>экзаменуемых справилось с заданиями первой части </a:t>
            </a:r>
            <a:r>
              <a:rPr lang="ru-RU" dirty="0" err="1" smtClean="0">
                <a:latin typeface="Times New Roman" panose="02020603050405020304" pitchFamily="18" charset="0"/>
                <a:cs typeface="Times New Roman" panose="02020603050405020304" pitchFamily="18" charset="0"/>
              </a:rPr>
              <a:t>контрольно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измерительных материалов по биологии. Достаточно хорошо выпускники, преодолевшие минимальный балл, знают содержание материала, который проверялся в вопросах 1, 4, 6, 9, 11 и 15 базового уровня и в вопросах 14 и 19 повышенного уровня.</a:t>
            </a:r>
          </a:p>
          <a:p>
            <a:pPr marL="0" indent="0" algn="just">
              <a:lnSpc>
                <a:spcPct val="100000"/>
              </a:lnSpc>
              <a:spcBef>
                <a:spcPts val="0"/>
              </a:spcBef>
              <a:buNone/>
            </a:pPr>
            <a:r>
              <a:rPr lang="ru-RU" dirty="0">
                <a:latin typeface="Times New Roman" panose="02020603050405020304" pitchFamily="18" charset="0"/>
                <a:cs typeface="Times New Roman" panose="02020603050405020304" pitchFamily="18" charset="0"/>
              </a:rPr>
              <a:t>Таким образом, </a:t>
            </a:r>
            <a:r>
              <a:rPr lang="ru-RU" dirty="0" smtClean="0">
                <a:latin typeface="Times New Roman" panose="02020603050405020304" pitchFamily="18" charset="0"/>
                <a:cs typeface="Times New Roman" panose="02020603050405020304" pitchFamily="18" charset="0"/>
              </a:rPr>
              <a:t>они</a:t>
            </a: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владеют биологическими терминами и понятиями; знаниями о клетке как биологической системе и её жизненном цикле</a:t>
            </a:r>
            <a:r>
              <a:rPr lang="ru-RU" dirty="0" smtClean="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 – могут анализировать данные моно- и </a:t>
            </a:r>
            <a:r>
              <a:rPr lang="ru-RU" dirty="0" err="1" smtClean="0">
                <a:latin typeface="Times New Roman" panose="02020603050405020304" pitchFamily="18" charset="0"/>
                <a:cs typeface="Times New Roman" panose="02020603050405020304" pitchFamily="18" charset="0"/>
              </a:rPr>
              <a:t>дигибридного</a:t>
            </a:r>
            <a:r>
              <a:rPr lang="ru-RU" dirty="0" smtClean="0">
                <a:latin typeface="Times New Roman" panose="02020603050405020304" pitchFamily="18" charset="0"/>
                <a:cs typeface="Times New Roman" panose="02020603050405020304" pitchFamily="18" charset="0"/>
              </a:rPr>
              <a:t> или анализирующего скрещиваний</a:t>
            </a:r>
            <a:r>
              <a:rPr lang="ru-RU" dirty="0">
                <a:latin typeface="Times New Roman" panose="02020603050405020304" pitchFamily="18" charset="0"/>
                <a:cs typeface="Times New Roman" panose="02020603050405020304" pitchFamily="18" charset="0"/>
              </a:rPr>
              <a:t>; результаты эволюции живой природы; </a:t>
            </a:r>
            <a:endParaRPr lang="ru-RU" dirty="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могут охарактеризовать многообразие организмов, знают основные систематические категории, их соподчинённость</a:t>
            </a:r>
            <a:r>
              <a:rPr lang="ru-RU" dirty="0" smtClean="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могут обобщить взаимосвязи организмов, человека </a:t>
            </a:r>
            <a:r>
              <a:rPr lang="ru-RU" dirty="0" smtClean="0">
                <a:latin typeface="Times New Roman" panose="02020603050405020304" pitchFamily="18" charset="0"/>
                <a:cs typeface="Times New Roman" panose="02020603050405020304" pitchFamily="18" charset="0"/>
              </a:rPr>
              <a:t>и </a:t>
            </a:r>
            <a:r>
              <a:rPr lang="ru-RU" dirty="0">
                <a:latin typeface="Times New Roman" panose="02020603050405020304" pitchFamily="18" charset="0"/>
                <a:cs typeface="Times New Roman" panose="02020603050405020304" pitchFamily="18" charset="0"/>
              </a:rPr>
              <a:t>окружающей среды; общебиологические закономерности и устанавливать последовательности</a:t>
            </a:r>
          </a:p>
        </p:txBody>
      </p:sp>
    </p:spTree>
    <p:extLst>
      <p:ext uri="{BB962C8B-B14F-4D97-AF65-F5344CB8AC3E}">
        <p14:creationId xmlns:p14="http://schemas.microsoft.com/office/powerpoint/2010/main" val="4238665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8490" y="412124"/>
            <a:ext cx="10882648" cy="6040191"/>
          </a:xfrm>
        </p:spPr>
        <p:txBody>
          <a:bodyPr>
            <a:normAutofit fontScale="70000" lnSpcReduction="20000"/>
          </a:bodyPr>
          <a:lstStyle/>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На экзамене наибольшие трудности возникли при выполнении заданий повышенной сложности</a:t>
            </a:r>
            <a:r>
              <a:rPr lang="ru-RU"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пятого задания, где нужно было установить соответствие между характеристиками (реакции происходят на рибосомах; матрицей служит РНК; образуется биополимер, содержащий нуклеотиды с </a:t>
            </a:r>
            <a:r>
              <a:rPr lang="ru-RU" dirty="0" err="1">
                <a:latin typeface="Times New Roman" panose="02020603050405020304" pitchFamily="18" charset="0"/>
                <a:cs typeface="Times New Roman" panose="02020603050405020304" pitchFamily="18" charset="0"/>
              </a:rPr>
              <a:t>тимином</a:t>
            </a:r>
            <a:r>
              <a:rPr lang="ru-RU" dirty="0">
                <a:latin typeface="Times New Roman" panose="02020603050405020304" pitchFamily="18" charset="0"/>
                <a:cs typeface="Times New Roman" panose="02020603050405020304" pitchFamily="18" charset="0"/>
              </a:rPr>
              <a:t>; синтезируемый полимер содержит </a:t>
            </a:r>
            <a:r>
              <a:rPr lang="ru-RU" dirty="0" err="1">
                <a:latin typeface="Times New Roman" panose="02020603050405020304" pitchFamily="18" charset="0"/>
                <a:cs typeface="Times New Roman" panose="02020603050405020304" pitchFamily="18" charset="0"/>
              </a:rPr>
              <a:t>дезоксирибозу</a:t>
            </a:r>
            <a:r>
              <a:rPr lang="ru-RU" dirty="0">
                <a:latin typeface="Times New Roman" panose="02020603050405020304" pitchFamily="18" charset="0"/>
                <a:cs typeface="Times New Roman" panose="02020603050405020304" pitchFamily="18" charset="0"/>
              </a:rPr>
              <a:t>; синтезируется полипептид; синтезируются молекулы РНК) и видами матричных реакций (репликация, транскрипция, трансляция); </a:t>
            </a:r>
            <a:endParaRPr lang="ru-RU" dirty="0" smtClean="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десятого задания на установление соответствие между структурами (устьице, механическое волокно, пробка, корневой волосок, ситовидная трубка, железистый волосок) и группами тканей (проводящие, покровные</a:t>
            </a:r>
            <a:r>
              <a:rPr lang="ru-RU"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шестнадцатого задания, где необходимо было установить соответствие между признаками организмов (развитие присосок и крючков у свиного цепня; утрата органов у рачка-саккулины; большая плодовитость аскариды; отсутствие хлорофилла у растения Петров крест; появление многоклеточных организмов; редукция волосяного покрова у слонов) и путями эволюции (ароморфоз, идиоадаптация, общая дегенерация). </a:t>
            </a:r>
            <a:endParaRPr lang="ru-RU" dirty="0" smtClean="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восемнадцатого задания, где нужно было установить соответствие между организмами (медоносная пчела, стрекоза коромысло, божья коровка, колорадский жук, таёжный клещ, среднеазиатская саранча) и функциональными группами в экосистеме (</a:t>
            </a:r>
            <a:r>
              <a:rPr lang="ru-RU" dirty="0" err="1">
                <a:latin typeface="Times New Roman" panose="02020603050405020304" pitchFamily="18" charset="0"/>
                <a:cs typeface="Times New Roman" panose="02020603050405020304" pitchFamily="18" charset="0"/>
              </a:rPr>
              <a:t>консумент</a:t>
            </a:r>
            <a:r>
              <a:rPr lang="ru-RU" dirty="0">
                <a:latin typeface="Times New Roman" panose="02020603050405020304" pitchFamily="18" charset="0"/>
                <a:cs typeface="Times New Roman" panose="02020603050405020304" pitchFamily="18" charset="0"/>
              </a:rPr>
              <a:t> I порядка и </a:t>
            </a:r>
            <a:r>
              <a:rPr lang="ru-RU" dirty="0" err="1">
                <a:latin typeface="Times New Roman" panose="02020603050405020304" pitchFamily="18" charset="0"/>
                <a:cs typeface="Times New Roman" panose="02020603050405020304" pitchFamily="18" charset="0"/>
              </a:rPr>
              <a:t>консумент</a:t>
            </a:r>
            <a:r>
              <a:rPr lang="ru-RU" dirty="0">
                <a:latin typeface="Times New Roman" panose="02020603050405020304" pitchFamily="18" charset="0"/>
                <a:cs typeface="Times New Roman" panose="02020603050405020304" pitchFamily="18" charset="0"/>
              </a:rPr>
              <a:t> II порядка)</a:t>
            </a:r>
          </a:p>
        </p:txBody>
      </p:sp>
    </p:spTree>
    <p:extLst>
      <p:ext uri="{BB962C8B-B14F-4D97-AF65-F5344CB8AC3E}">
        <p14:creationId xmlns:p14="http://schemas.microsoft.com/office/powerpoint/2010/main" val="239695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5762" y="540912"/>
            <a:ext cx="10637950" cy="5950040"/>
          </a:xfrm>
        </p:spPr>
        <p:txBody>
          <a:bodyPr>
            <a:normAutofit fontScale="85000" lnSpcReduction="20000"/>
          </a:bodyPr>
          <a:lstStyle/>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Экзаменуемые демонстрировали недостаточные знания по проверяемым элементам: - Клетка как биологическая система. Строение клетки, метаболизм. </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Жизненный цикл клетки. </a:t>
            </a:r>
            <a:r>
              <a:rPr lang="ru-RU" i="1" dirty="0">
                <a:latin typeface="Times New Roman" panose="02020603050405020304" pitchFamily="18" charset="0"/>
                <a:cs typeface="Times New Roman" panose="02020603050405020304" pitchFamily="18" charset="0"/>
              </a:rPr>
              <a:t>Установление соответствия (с рисунком и без рисунка). </a:t>
            </a:r>
            <a:r>
              <a:rPr lang="ru-RU" dirty="0">
                <a:latin typeface="Times New Roman" panose="02020603050405020304" pitchFamily="18" charset="0"/>
                <a:cs typeface="Times New Roman" panose="02020603050405020304" pitchFamily="18" charset="0"/>
              </a:rPr>
              <a:t>- Многообразие организмов. Бактерии, Грибы, Растения, Животные, Вирусы. </a:t>
            </a:r>
            <a:r>
              <a:rPr lang="ru-RU" i="1" dirty="0">
                <a:latin typeface="Times New Roman" panose="02020603050405020304" pitchFamily="18" charset="0"/>
                <a:cs typeface="Times New Roman" panose="02020603050405020304" pitchFamily="18" charset="0"/>
              </a:rPr>
              <a:t>Установление соответствия (с рисунком и без рисунка) </a:t>
            </a:r>
            <a:r>
              <a:rPr lang="ru-RU" dirty="0">
                <a:latin typeface="Times New Roman" panose="02020603050405020304" pitchFamily="18" charset="0"/>
                <a:cs typeface="Times New Roman" panose="02020603050405020304" pitchFamily="18" charset="0"/>
              </a:rPr>
              <a:t>- Эволюция живой природы. Происхождение человека. </a:t>
            </a:r>
            <a:r>
              <a:rPr lang="ru-RU" i="1" dirty="0">
                <a:latin typeface="Times New Roman" panose="02020603050405020304" pitchFamily="18" charset="0"/>
                <a:cs typeface="Times New Roman" panose="02020603050405020304" pitchFamily="18" charset="0"/>
              </a:rPr>
              <a:t>Установление соответствия (без рисунка). </a:t>
            </a:r>
            <a:r>
              <a:rPr lang="ru-RU" dirty="0">
                <a:latin typeface="Times New Roman" panose="02020603050405020304" pitchFamily="18" charset="0"/>
                <a:cs typeface="Times New Roman" panose="02020603050405020304" pitchFamily="18" charset="0"/>
              </a:rPr>
              <a:t>- Экосистемы и присущие им закономерности. Биосфера.  </a:t>
            </a:r>
            <a:r>
              <a:rPr lang="ru-RU" i="1" dirty="0">
                <a:latin typeface="Times New Roman" panose="02020603050405020304" pitchFamily="18" charset="0"/>
                <a:cs typeface="Times New Roman" panose="02020603050405020304" pitchFamily="18" charset="0"/>
              </a:rPr>
              <a:t>Установление соответствия (без рисунка).</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Задания части 2</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предусматривали развернутый ответ и направлены на проверку умений: – самостоятельно оперировать биологическими понятиями, обосновывать и объяснять биологические процессы и явления, грамотно формулировать свой ответ; – применять знания в новой ситуации; устанавливать причинно-следственные связи; анализировать, систематизировать и интегрировать знания; обобщать и формулировать выводы; – решать биологические задачи, оценивать и прогнозировать биологические процессы, применять теоретические знания на практике</a:t>
            </a:r>
          </a:p>
        </p:txBody>
      </p:sp>
    </p:spTree>
    <p:extLst>
      <p:ext uri="{BB962C8B-B14F-4D97-AF65-F5344CB8AC3E}">
        <p14:creationId xmlns:p14="http://schemas.microsoft.com/office/powerpoint/2010/main" val="11577726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1611</Words>
  <Application>Microsoft Office PowerPoint</Application>
  <PresentationFormat>Широкоэкранный</PresentationFormat>
  <Paragraphs>34</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Рекомендации по подготовке школьников к ЕГЭ</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Приведем пример некоторых заданий: </vt:lpstr>
      <vt:lpstr>Презентация PowerPoint</vt:lpstr>
      <vt:lpstr>Презентация PowerPoint</vt:lpstr>
      <vt:lpstr>Верный ответ должен содержать два элемента:</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Рекомендации по подготовке школьников к ЕГЭ</dc:title>
  <dc:creator>HP</dc:creator>
  <cp:lastModifiedBy>User</cp:lastModifiedBy>
  <cp:revision>4</cp:revision>
  <dcterms:created xsi:type="dcterms:W3CDTF">2021-07-17T13:12:06Z</dcterms:created>
  <dcterms:modified xsi:type="dcterms:W3CDTF">2021-10-22T08:13:30Z</dcterms:modified>
</cp:coreProperties>
</file>