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  <p:sldMasterId id="2147483683" r:id="rId2"/>
    <p:sldMasterId id="2147483684" r:id="rId3"/>
    <p:sldMasterId id="2147483685" r:id="rId4"/>
    <p:sldMasterId id="2147483686" r:id="rId5"/>
  </p:sldMasterIdLst>
  <p:notesMasterIdLst>
    <p:notesMasterId r:id="rId3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192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148" name="Google Shape;148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Char char="•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Char char="•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>
            <a:endParaRPr/>
          </a:p>
        </p:txBody>
      </p:sp>
      <p:sp>
        <p:nvSpPr>
          <p:cNvPr id="149" name="Google Shape;149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150" name="Google Shape;150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Char char="•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Char char="•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>
            <a:endParaRPr/>
          </a:p>
        </p:txBody>
      </p:sp>
      <p:sp>
        <p:nvSpPr>
          <p:cNvPr id="151" name="Google Shape;151;p1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Font typeface="Verdana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схема или организационная диаграмма" type="dgm">
  <p:cSld name="DIAGRAM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>
            <a:spLocks noGrp="1"/>
          </p:cNvSpPr>
          <p:nvPr>
            <p:ph type="dgm" idx="2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4" name="Google Shape;194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213" name="Google Shape;213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14" name="Google Shape;214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30" name="Google Shape;230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31" name="Google Shape;231;p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32" name="Google Shape;232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38" name="Google Shape;238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"/>
          <p:cNvSpPr txBox="1">
            <a:spLocks noGrp="1"/>
          </p:cNvSpPr>
          <p:nvPr>
            <p:ph type="title"/>
          </p:nvPr>
        </p:nvSpPr>
        <p:spPr>
          <a:xfrm rot="5400000">
            <a:off x="4794250" y="2127250"/>
            <a:ext cx="5727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body" idx="1"/>
          </p:nvPr>
        </p:nvSpPr>
        <p:spPr>
          <a:xfrm rot="5400000">
            <a:off x="603250" y="146050"/>
            <a:ext cx="5727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254" name="Google Shape;254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0"/>
          <p:cNvSpPr txBox="1">
            <a:spLocks noGrp="1"/>
          </p:cNvSpPr>
          <p:nvPr>
            <p:ph type="body" idx="1"/>
          </p:nvPr>
        </p:nvSpPr>
        <p:spPr>
          <a:xfrm rot="5400000">
            <a:off x="2514600" y="-1524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260" name="Google Shape;260;p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None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680"/>
              <a:buFont typeface="Tahoma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200"/>
              <a:buFont typeface="Tahom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72440" algn="l">
              <a:spcBef>
                <a:spcPts val="640"/>
              </a:spcBef>
              <a:spcAft>
                <a:spcPts val="0"/>
              </a:spcAft>
              <a:buSzPts val="3840"/>
              <a:buFont typeface="Tahoma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marL="1371600" lvl="2" indent="-411480" algn="l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5pPr>
            <a:lvl6pPr marL="2743200" lvl="5" indent="-330200" algn="l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6pPr>
            <a:lvl7pPr marL="3200400" lvl="6" indent="-330200" algn="l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7pPr>
            <a:lvl8pPr marL="3657600" lvl="7" indent="-330200" algn="l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8pPr>
            <a:lvl9pPr marL="4114800" lvl="8" indent="-330200" algn="l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9pPr>
          </a:lstStyle>
          <a:p>
            <a:endParaRPr/>
          </a:p>
        </p:txBody>
      </p:sp>
      <p:sp>
        <p:nvSpPr>
          <p:cNvPr id="273" name="Google Shape;273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680"/>
              <a:buFont typeface="Tahoma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200"/>
              <a:buFont typeface="Tahom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74" name="Google Shape;274;p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Verdana"/>
              <a:buChar char="•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Char char="•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Verdana"/>
              <a:buChar char="•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Char char="•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85" name="Google Shape;285;p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Font typeface="Tahom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5pPr>
            <a:lvl6pPr marL="2743200" lvl="5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6pPr>
            <a:lvl7pPr marL="3200400" lvl="6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7pPr>
            <a:lvl8pPr marL="3657600" lvl="7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8pPr>
            <a:lvl9pPr marL="4114800" lvl="8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9pPr>
          </a:lstStyle>
          <a:p>
            <a:endParaRPr/>
          </a:p>
        </p:txBody>
      </p:sp>
      <p:sp>
        <p:nvSpPr>
          <p:cNvPr id="286" name="Google Shape;286;p3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87" name="Google Shape;287;p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Font typeface="Tahom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5pPr>
            <a:lvl6pPr marL="2743200" lvl="5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6pPr>
            <a:lvl7pPr marL="3200400" lvl="6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7pPr>
            <a:lvl8pPr marL="3657600" lvl="7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8pPr>
            <a:lvl9pPr marL="4114800" lvl="8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9pPr>
          </a:lstStyle>
          <a:p>
            <a:endParaRPr/>
          </a:p>
        </p:txBody>
      </p:sp>
      <p:sp>
        <p:nvSpPr>
          <p:cNvPr id="288" name="Google Shape;288;p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3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41960" algn="l">
              <a:spcBef>
                <a:spcPts val="560"/>
              </a:spcBef>
              <a:spcAft>
                <a:spcPts val="0"/>
              </a:spcAft>
              <a:buSzPts val="3360"/>
              <a:buFont typeface="Tahoma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81000" algn="l">
              <a:spcBef>
                <a:spcPts val="400"/>
              </a:spcBef>
              <a:spcAft>
                <a:spcPts val="0"/>
              </a:spcAft>
              <a:buSzPts val="2400"/>
              <a:buFont typeface="Tahom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9pPr>
          </a:lstStyle>
          <a:p>
            <a:endParaRPr/>
          </a:p>
        </p:txBody>
      </p:sp>
      <p:sp>
        <p:nvSpPr>
          <p:cNvPr id="294" name="Google Shape;294;p35"/>
          <p:cNvSpPr txBox="1">
            <a:spLocks noGrp="1"/>
          </p:cNvSpPr>
          <p:nvPr>
            <p:ph type="body" idx="2"/>
          </p:nvPr>
        </p:nvSpPr>
        <p:spPr>
          <a:xfrm>
            <a:off x="4648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41960" algn="l">
              <a:spcBef>
                <a:spcPts val="560"/>
              </a:spcBef>
              <a:spcAft>
                <a:spcPts val="0"/>
              </a:spcAft>
              <a:buSzPts val="3360"/>
              <a:buFont typeface="Tahoma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81000" algn="l">
              <a:spcBef>
                <a:spcPts val="400"/>
              </a:spcBef>
              <a:spcAft>
                <a:spcPts val="0"/>
              </a:spcAft>
              <a:buSzPts val="2400"/>
              <a:buFont typeface="Tahom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9pPr>
          </a:lstStyle>
          <a:p>
            <a:endParaRPr/>
          </a:p>
        </p:txBody>
      </p:sp>
      <p:sp>
        <p:nvSpPr>
          <p:cNvPr id="295" name="Google Shape;295;p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920"/>
              <a:buFont typeface="Tahoma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>
            <a:endParaRPr/>
          </a:p>
        </p:txBody>
      </p:sp>
      <p:sp>
        <p:nvSpPr>
          <p:cNvPr id="301" name="Google Shape;301;p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7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7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307" name="Google Shape;307;p3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9"/>
          <p:cNvSpPr txBox="1">
            <a:spLocks noGrp="1"/>
          </p:cNvSpPr>
          <p:nvPr>
            <p:ph type="ctrTitle"/>
          </p:nvPr>
        </p:nvSpPr>
        <p:spPr>
          <a:xfrm>
            <a:off x="685800" y="1997075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3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320" name="Google Shape;320;p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2" name="Google Shape;322;p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7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8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8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8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Verdan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Verdan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640"/>
              </a:spcBef>
              <a:spcAft>
                <a:spcPts val="0"/>
              </a:spcAft>
              <a:buSzPts val="1920"/>
              <a:buChar char="■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Verdana"/>
              <a:buChar char="•"/>
              <a:defRPr sz="2800"/>
            </a:lvl2pPr>
            <a:lvl3pPr marL="1371600" lvl="2" indent="-320039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Char char="•"/>
              <a:defRPr sz="2000"/>
            </a:lvl4pPr>
            <a:lvl5pPr marL="2286000" lvl="4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5pPr>
            <a:lvl6pPr marL="2743200" lvl="5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6pPr>
            <a:lvl7pPr marL="3200400" lvl="6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7pPr>
            <a:lvl8pPr marL="3657600" lvl="7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8pPr>
            <a:lvl9pPr marL="4114800" lvl="8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9pPr>
          </a:lstStyle>
          <a:p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Verdan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Verdan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10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0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8762" cy="6851650"/>
            <a:chOff x="1" y="0"/>
            <a:chExt cx="5763" cy="4316"/>
          </a:xfrm>
        </p:grpSpPr>
        <p:sp>
          <p:nvSpPr>
            <p:cNvPr id="7" name="Google Shape;7;p1"/>
            <p:cNvSpPr/>
            <p:nvPr/>
          </p:nvSpPr>
          <p:spPr>
            <a:xfrm>
              <a:off x="5045" y="2626"/>
              <a:ext cx="719" cy="1690"/>
            </a:xfrm>
            <a:custGeom>
              <a:avLst/>
              <a:gdLst/>
              <a:ahLst/>
              <a:cxnLst/>
              <a:rect l="l" t="t" r="r" b="b"/>
              <a:pathLst>
                <a:path w="717" h="1690" extrusionOk="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5386" y="3794"/>
              <a:ext cx="378" cy="522"/>
            </a:xfrm>
            <a:custGeom>
              <a:avLst/>
              <a:gdLst/>
              <a:ahLst/>
              <a:cxnLst/>
              <a:rect l="l" t="t" r="r" b="b"/>
              <a:pathLst>
                <a:path w="377" h="522" extrusionOk="0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5680" y="4214"/>
              <a:ext cx="84" cy="102"/>
            </a:xfrm>
            <a:custGeom>
              <a:avLst/>
              <a:gdLst/>
              <a:ahLst/>
              <a:cxnLst/>
              <a:rect l="l" t="t" r="r" b="b"/>
              <a:pathLst>
                <a:path w="84" h="102" extrusionOk="0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0" name="Google Shape;10;p1"/>
            <p:cNvGrpSpPr/>
            <p:nvPr/>
          </p:nvGrpSpPr>
          <p:grpSpPr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" name="Google Shape;11;p1"/>
              <p:cNvSpPr/>
              <p:nvPr/>
            </p:nvSpPr>
            <p:spPr>
              <a:xfrm>
                <a:off x="2789" y="0"/>
                <a:ext cx="72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72" h="4316" extrusionOk="0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3089" y="0"/>
                <a:ext cx="174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316" extrusionOk="0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3358" y="0"/>
                <a:ext cx="33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316" extrusionOk="0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3676" y="0"/>
                <a:ext cx="42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425" h="4316" extrusionOk="0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3946" y="0"/>
                <a:ext cx="558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316" extrusionOk="0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4246" y="0"/>
                <a:ext cx="69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316" extrusionOk="0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4522" y="0"/>
                <a:ext cx="864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16" extrusionOk="0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2399" y="0"/>
                <a:ext cx="15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149" h="4316" extrusionOk="0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>
                <a:off x="1967" y="0"/>
                <a:ext cx="30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316" extrusionOk="0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1566" y="0"/>
                <a:ext cx="425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316" extrusionOk="0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1128" y="0"/>
                <a:ext cx="575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574" h="4316" extrusionOk="0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702" y="0"/>
                <a:ext cx="73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4316" extrusionOk="0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288" y="0"/>
                <a:ext cx="84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837" h="4316" extrusionOk="0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24" name="Google Shape;24;p1"/>
            <p:cNvSpPr/>
            <p:nvPr/>
          </p:nvSpPr>
          <p:spPr>
            <a:xfrm>
              <a:off x="6" y="2901"/>
              <a:ext cx="606" cy="1415"/>
            </a:xfrm>
            <a:custGeom>
              <a:avLst/>
              <a:gdLst/>
              <a:ahLst/>
              <a:cxnLst/>
              <a:rect l="l" t="t" r="r" b="b"/>
              <a:pathLst>
                <a:path w="604" h="1415" extrusionOk="0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6" y="3890"/>
              <a:ext cx="228" cy="426"/>
            </a:xfrm>
            <a:custGeom>
              <a:avLst/>
              <a:gdLst/>
              <a:ahLst/>
              <a:cxnLst/>
              <a:rect l="l" t="t" r="r" b="b"/>
              <a:pathLst>
                <a:path w="227" h="426" extrusionOk="0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4776" y="0"/>
              <a:ext cx="984" cy="1786"/>
            </a:xfrm>
            <a:custGeom>
              <a:avLst/>
              <a:gdLst/>
              <a:ahLst/>
              <a:cxnLst/>
              <a:rect l="l" t="t" r="r" b="b"/>
              <a:pathLst>
                <a:path w="981" h="1786" extrusionOk="0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5041" y="0"/>
              <a:ext cx="719" cy="845"/>
            </a:xfrm>
            <a:custGeom>
              <a:avLst/>
              <a:gdLst/>
              <a:ahLst/>
              <a:cxnLst/>
              <a:rect l="l" t="t" r="r" b="b"/>
              <a:pathLst>
                <a:path w="717" h="845" extrusionOk="0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5352" y="0"/>
              <a:ext cx="408" cy="414"/>
            </a:xfrm>
            <a:custGeom>
              <a:avLst/>
              <a:gdLst/>
              <a:ahLst/>
              <a:cxnLst/>
              <a:rect l="l" t="t" r="r" b="b"/>
              <a:pathLst>
                <a:path w="407" h="414" extrusionOk="0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6" y="0"/>
              <a:ext cx="858" cy="1409"/>
            </a:xfrm>
            <a:custGeom>
              <a:avLst/>
              <a:gdLst/>
              <a:ahLst/>
              <a:cxnLst/>
              <a:rect l="l" t="t" r="r" b="b"/>
              <a:pathLst>
                <a:path w="855" h="1409" extrusionOk="0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6" y="0"/>
              <a:ext cx="588" cy="599"/>
            </a:xfrm>
            <a:custGeom>
              <a:avLst/>
              <a:gdLst/>
              <a:ahLst/>
              <a:cxnLst/>
              <a:rect l="l" t="t" r="r" b="b"/>
              <a:pathLst>
                <a:path w="586" h="599" extrusionOk="0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6" y="0"/>
              <a:ext cx="270" cy="252"/>
            </a:xfrm>
            <a:custGeom>
              <a:avLst/>
              <a:gdLst/>
              <a:ahLst/>
              <a:cxnLst/>
              <a:rect l="l" t="t" r="r" b="b"/>
              <a:pathLst>
                <a:path w="269" h="252" extrusionOk="0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32" name="Google Shape;32;p1"/>
            <p:cNvCxnSpPr/>
            <p:nvPr/>
          </p:nvCxnSpPr>
          <p:spPr>
            <a:xfrm>
              <a:off x="1" y="2749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3" name="Google Shape;33;p1"/>
            <p:cNvCxnSpPr/>
            <p:nvPr/>
          </p:nvCxnSpPr>
          <p:spPr>
            <a:xfrm>
              <a:off x="1" y="2356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4" name="Google Shape;34;p1"/>
            <p:cNvCxnSpPr/>
            <p:nvPr/>
          </p:nvCxnSpPr>
          <p:spPr>
            <a:xfrm>
              <a:off x="1" y="3142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35" name="Google Shape;35;p1"/>
            <p:cNvGrpSpPr/>
            <p:nvPr/>
          </p:nvGrpSpPr>
          <p:grpSpPr>
            <a:xfrm>
              <a:off x="1" y="392"/>
              <a:ext cx="5758" cy="1571"/>
              <a:chOff x="1" y="392"/>
              <a:chExt cx="5758" cy="1571"/>
            </a:xfrm>
          </p:grpSpPr>
          <p:cxnSp>
            <p:nvCxnSpPr>
              <p:cNvPr id="36" name="Google Shape;36;p1"/>
              <p:cNvCxnSpPr/>
              <p:nvPr/>
            </p:nvCxnSpPr>
            <p:spPr>
              <a:xfrm>
                <a:off x="1" y="784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1"/>
              <p:cNvCxnSpPr/>
              <p:nvPr/>
            </p:nvCxnSpPr>
            <p:spPr>
              <a:xfrm>
                <a:off x="1" y="1963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1"/>
              <p:cNvCxnSpPr/>
              <p:nvPr/>
            </p:nvCxnSpPr>
            <p:spPr>
              <a:xfrm>
                <a:off x="1" y="1570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1"/>
              <p:cNvCxnSpPr/>
              <p:nvPr/>
            </p:nvCxnSpPr>
            <p:spPr>
              <a:xfrm>
                <a:off x="1" y="1177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1"/>
              <p:cNvCxnSpPr/>
              <p:nvPr/>
            </p:nvCxnSpPr>
            <p:spPr>
              <a:xfrm>
                <a:off x="1" y="392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cxnSp>
          <p:nvCxnSpPr>
            <p:cNvPr id="41" name="Google Shape;41;p1"/>
            <p:cNvCxnSpPr/>
            <p:nvPr/>
          </p:nvCxnSpPr>
          <p:spPr>
            <a:xfrm>
              <a:off x="1" y="3928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2" name="Google Shape;42;p1"/>
            <p:cNvCxnSpPr/>
            <p:nvPr/>
          </p:nvCxnSpPr>
          <p:spPr>
            <a:xfrm>
              <a:off x="1" y="3535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43" name="Google Shape;43;p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Google Shape;45;p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Google Shape;46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Google Shape;47;p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3"/>
          <p:cNvGrpSpPr/>
          <p:nvPr/>
        </p:nvGrpSpPr>
        <p:grpSpPr>
          <a:xfrm>
            <a:off x="1587" y="0"/>
            <a:ext cx="9148762" cy="6851650"/>
            <a:chOff x="1" y="0"/>
            <a:chExt cx="5763" cy="4316"/>
          </a:xfrm>
        </p:grpSpPr>
        <p:sp>
          <p:nvSpPr>
            <p:cNvPr id="56" name="Google Shape;56;p3"/>
            <p:cNvSpPr/>
            <p:nvPr/>
          </p:nvSpPr>
          <p:spPr>
            <a:xfrm>
              <a:off x="5045" y="2626"/>
              <a:ext cx="719" cy="1690"/>
            </a:xfrm>
            <a:custGeom>
              <a:avLst/>
              <a:gdLst/>
              <a:ahLst/>
              <a:cxnLst/>
              <a:rect l="l" t="t" r="r" b="b"/>
              <a:pathLst>
                <a:path w="717" h="1690" extrusionOk="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5386" y="3794"/>
              <a:ext cx="378" cy="522"/>
            </a:xfrm>
            <a:custGeom>
              <a:avLst/>
              <a:gdLst/>
              <a:ahLst/>
              <a:cxnLst/>
              <a:rect l="l" t="t" r="r" b="b"/>
              <a:pathLst>
                <a:path w="377" h="522" extrusionOk="0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680" y="4214"/>
              <a:ext cx="84" cy="102"/>
            </a:xfrm>
            <a:custGeom>
              <a:avLst/>
              <a:gdLst/>
              <a:ahLst/>
              <a:cxnLst/>
              <a:rect l="l" t="t" r="r" b="b"/>
              <a:pathLst>
                <a:path w="84" h="102" extrusionOk="0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59" name="Google Shape;59;p3"/>
            <p:cNvGrpSpPr/>
            <p:nvPr/>
          </p:nvGrpSpPr>
          <p:grpSpPr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0" name="Google Shape;60;p3"/>
              <p:cNvSpPr/>
              <p:nvPr/>
            </p:nvSpPr>
            <p:spPr>
              <a:xfrm>
                <a:off x="2789" y="0"/>
                <a:ext cx="72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72" h="4316" extrusionOk="0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3089" y="0"/>
                <a:ext cx="174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316" extrusionOk="0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3358" y="0"/>
                <a:ext cx="33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316" extrusionOk="0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3676" y="0"/>
                <a:ext cx="42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425" h="4316" extrusionOk="0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3946" y="0"/>
                <a:ext cx="558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316" extrusionOk="0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4246" y="0"/>
                <a:ext cx="69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316" extrusionOk="0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4522" y="0"/>
                <a:ext cx="864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16" extrusionOk="0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2399" y="0"/>
                <a:ext cx="15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149" h="4316" extrusionOk="0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967" y="0"/>
                <a:ext cx="30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316" extrusionOk="0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1566" y="0"/>
                <a:ext cx="425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316" extrusionOk="0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1128" y="0"/>
                <a:ext cx="575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574" h="4316" extrusionOk="0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702" y="0"/>
                <a:ext cx="73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4316" extrusionOk="0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288" y="0"/>
                <a:ext cx="84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837" h="4316" extrusionOk="0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73" name="Google Shape;73;p3"/>
            <p:cNvSpPr/>
            <p:nvPr/>
          </p:nvSpPr>
          <p:spPr>
            <a:xfrm>
              <a:off x="6" y="2901"/>
              <a:ext cx="606" cy="1415"/>
            </a:xfrm>
            <a:custGeom>
              <a:avLst/>
              <a:gdLst/>
              <a:ahLst/>
              <a:cxnLst/>
              <a:rect l="l" t="t" r="r" b="b"/>
              <a:pathLst>
                <a:path w="604" h="1415" extrusionOk="0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" y="3890"/>
              <a:ext cx="228" cy="426"/>
            </a:xfrm>
            <a:custGeom>
              <a:avLst/>
              <a:gdLst/>
              <a:ahLst/>
              <a:cxnLst/>
              <a:rect l="l" t="t" r="r" b="b"/>
              <a:pathLst>
                <a:path w="227" h="426" extrusionOk="0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776" y="0"/>
              <a:ext cx="984" cy="1786"/>
            </a:xfrm>
            <a:custGeom>
              <a:avLst/>
              <a:gdLst/>
              <a:ahLst/>
              <a:cxnLst/>
              <a:rect l="l" t="t" r="r" b="b"/>
              <a:pathLst>
                <a:path w="981" h="1786" extrusionOk="0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041" y="0"/>
              <a:ext cx="719" cy="845"/>
            </a:xfrm>
            <a:custGeom>
              <a:avLst/>
              <a:gdLst/>
              <a:ahLst/>
              <a:cxnLst/>
              <a:rect l="l" t="t" r="r" b="b"/>
              <a:pathLst>
                <a:path w="717" h="845" extrusionOk="0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352" y="0"/>
              <a:ext cx="408" cy="414"/>
            </a:xfrm>
            <a:custGeom>
              <a:avLst/>
              <a:gdLst/>
              <a:ahLst/>
              <a:cxnLst/>
              <a:rect l="l" t="t" r="r" b="b"/>
              <a:pathLst>
                <a:path w="407" h="414" extrusionOk="0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" y="0"/>
              <a:ext cx="858" cy="1409"/>
            </a:xfrm>
            <a:custGeom>
              <a:avLst/>
              <a:gdLst/>
              <a:ahLst/>
              <a:cxnLst/>
              <a:rect l="l" t="t" r="r" b="b"/>
              <a:pathLst>
                <a:path w="855" h="1409" extrusionOk="0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" y="0"/>
              <a:ext cx="588" cy="599"/>
            </a:xfrm>
            <a:custGeom>
              <a:avLst/>
              <a:gdLst/>
              <a:ahLst/>
              <a:cxnLst/>
              <a:rect l="l" t="t" r="r" b="b"/>
              <a:pathLst>
                <a:path w="586" h="599" extrusionOk="0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" y="0"/>
              <a:ext cx="270" cy="252"/>
            </a:xfrm>
            <a:custGeom>
              <a:avLst/>
              <a:gdLst/>
              <a:ahLst/>
              <a:cxnLst/>
              <a:rect l="l" t="t" r="r" b="b"/>
              <a:pathLst>
                <a:path w="269" h="252" extrusionOk="0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81" name="Google Shape;81;p3"/>
            <p:cNvCxnSpPr/>
            <p:nvPr/>
          </p:nvCxnSpPr>
          <p:spPr>
            <a:xfrm>
              <a:off x="1" y="2749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1" y="2356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1" y="3142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84" name="Google Shape;84;p3"/>
            <p:cNvGrpSpPr/>
            <p:nvPr/>
          </p:nvGrpSpPr>
          <p:grpSpPr>
            <a:xfrm>
              <a:off x="1" y="392"/>
              <a:ext cx="5758" cy="1571"/>
              <a:chOff x="1" y="392"/>
              <a:chExt cx="5758" cy="1571"/>
            </a:xfrm>
          </p:grpSpPr>
          <p:cxnSp>
            <p:nvCxnSpPr>
              <p:cNvPr id="85" name="Google Shape;85;p3"/>
              <p:cNvCxnSpPr/>
              <p:nvPr/>
            </p:nvCxnSpPr>
            <p:spPr>
              <a:xfrm>
                <a:off x="1" y="784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>
                <a:off x="1" y="1963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>
                <a:off x="1" y="1570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>
                <a:off x="1" y="1177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>
                <a:off x="1" y="392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cxnSp>
          <p:nvCxnSpPr>
            <p:cNvPr id="90" name="Google Shape;90;p3"/>
            <p:cNvCxnSpPr/>
            <p:nvPr/>
          </p:nvCxnSpPr>
          <p:spPr>
            <a:xfrm>
              <a:off x="1" y="3928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1" y="3535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92" name="Google Shape;92;p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5" name="Google Shape;95;p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4" name="Google Shape;164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5" name="Google Shape;165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3" name="Google Shape;243;p27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724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Char char="•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4114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5" name="Google Shape;245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6" name="Google Shape;246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8"/>
          <p:cNvSpPr/>
          <p:nvPr/>
        </p:nvSpPr>
        <p:spPr>
          <a:xfrm>
            <a:off x="285750" y="2803525"/>
            <a:ext cx="1587" cy="3035300"/>
          </a:xfrm>
          <a:custGeom>
            <a:avLst/>
            <a:gdLst/>
            <a:ahLst/>
            <a:cxnLst/>
            <a:rect l="l" t="t" r="r" b="b"/>
            <a:pathLst>
              <a:path w="1588" h="1912" extrusionOk="0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2" name="Google Shape;312;p38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13" name="Google Shape;313;p38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724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Char char="•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4114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14" name="Google Shape;314;p3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5" name="Google Shape;315;p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316" name="Google Shape;316;p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travel.ru/iceland/sites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f-and-c.su/vulkani_islandii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0"/>
          <p:cNvSpPr txBox="1">
            <a:spLocks noGrp="1"/>
          </p:cNvSpPr>
          <p:nvPr>
            <p:ph type="ctrTitle"/>
          </p:nvPr>
        </p:nvSpPr>
        <p:spPr>
          <a:xfrm>
            <a:off x="755650" y="981075"/>
            <a:ext cx="7772400" cy="3024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Проектная деятельность.</a:t>
            </a:r>
            <a:b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Информационные и исследовательские проекты на уроках географии</a:t>
            </a:r>
            <a:endParaRPr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2AD8CD-2C16-4023-8704-7F75557EA1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CC"/>
            </a:gs>
            <a:gs pos="50000">
              <a:srgbClr val="FFFFFF"/>
            </a:gs>
            <a:gs pos="100000">
              <a:srgbClr val="0033CC"/>
            </a:gs>
          </a:gsLst>
          <a:lin ang="5400000" scaled="0"/>
        </a:gra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Динамика роста численности населения  </a:t>
            </a:r>
            <a:b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Мира</a:t>
            </a:r>
            <a:endParaRPr/>
          </a:p>
        </p:txBody>
      </p:sp>
      <p:sp>
        <p:nvSpPr>
          <p:cNvPr id="382" name="Google Shape;382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1830 – 1 млрд. чел.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1939 – 2 млрд. чел.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1960 – 3 млрд. чел.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1975 – 4 млрд. чел.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1987 – 5 млрд. чел.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2000 – 6 млрд. чел.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(&gt;3,5 млрд. чел. – азиаты)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С учетом роста потребления ресурсов природы, технической и энергетической оснащенности, увеличением размеров отходов «демографическое давление» на территорию непрерывно возрастает.</a:t>
            </a:r>
            <a:endParaRPr/>
          </a:p>
          <a:p>
            <a:pPr marL="342900" lvl="0" indent="-215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CC"/>
            </a:gs>
            <a:gs pos="50000">
              <a:srgbClr val="FFFFFF"/>
            </a:gs>
            <a:gs pos="100000">
              <a:srgbClr val="0033CC"/>
            </a:gs>
          </a:gsLst>
          <a:lin ang="5400000" scaled="0"/>
        </a:gra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0"/>
          <p:cNvSpPr txBox="1">
            <a:spLocks noGrp="1"/>
          </p:cNvSpPr>
          <p:nvPr>
            <p:ph type="body" idx="1"/>
          </p:nvPr>
        </p:nvSpPr>
        <p:spPr>
          <a:xfrm>
            <a:off x="457200" y="549275"/>
            <a:ext cx="8229600" cy="557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Нужно ли тормозить темпы роста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численности населения 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стран Азии?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CC"/>
            </a:gs>
            <a:gs pos="50000">
              <a:srgbClr val="FFFFFF"/>
            </a:gs>
            <a:gs pos="100000">
              <a:srgbClr val="0033CC"/>
            </a:gs>
          </a:gsLst>
          <a:lin ang="5400000" scaled="0"/>
        </a:gra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жителя страны «третьего мира»:</a:t>
            </a:r>
            <a:endParaRPr/>
          </a:p>
        </p:txBody>
      </p:sp>
      <p:sp>
        <p:nvSpPr>
          <p:cNvPr id="393" name="Google Shape;393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Товаров и услуг в 20 раз меньше, чем в развитых странах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16% общемирового ВВП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22% Мирового экспорта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15% потребительских расходов на образования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6% на здравоохранение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5% на научные исследования </a:t>
            </a:r>
            <a:endParaRPr/>
          </a:p>
        </p:txBody>
      </p:sp>
      <p:pic>
        <p:nvPicPr>
          <p:cNvPr id="394" name="Google Shape;394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537" y="3789362"/>
            <a:ext cx="4392612" cy="2659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CC"/>
            </a:gs>
            <a:gs pos="50000">
              <a:srgbClr val="FFFFFF"/>
            </a:gs>
            <a:gs pos="100000">
              <a:srgbClr val="0033CC"/>
            </a:gs>
          </a:gsLst>
          <a:lin ang="5400000" scaled="0"/>
        </a:gra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Грани экономики стран  «третьего мира»</a:t>
            </a: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00" name="Google Shape;400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«+»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Неоднородность в своем соц. эконом. развитии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Различные хоз. потенциал и его реализация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Частичная обеспеченность природными ресурсами и степень их освоения =&gt; немаленький потенциал развития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последние 10 лет темпы экономического роста в целом были выше, чем в развитых странах.</a:t>
            </a:r>
            <a:endParaRPr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2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«-»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Экологический кризис (угроза возникновения необратимых изменений в природных системах)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Нехватка продовольствия (урожай зерновых культур в условиях муссонного климата в 2 раза ниже, чем в развитых странах)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Всего около 16% общемирового валового продукта.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общей массе низкий уровень жизни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CC"/>
            </a:gs>
            <a:gs pos="50000">
              <a:srgbClr val="FFFFFF"/>
            </a:gs>
            <a:gs pos="100000">
              <a:srgbClr val="0033CC"/>
            </a:gs>
          </a:gsLst>
          <a:lin ang="5400000" scaled="0"/>
        </a:gra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3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Последствия</a:t>
            </a:r>
            <a:endParaRPr/>
          </a:p>
        </p:txBody>
      </p:sp>
      <p:grpSp>
        <p:nvGrpSpPr>
          <p:cNvPr id="407" name="Google Shape;407;p53"/>
          <p:cNvGrpSpPr/>
          <p:nvPr/>
        </p:nvGrpSpPr>
        <p:grpSpPr>
          <a:xfrm>
            <a:off x="431800" y="1585912"/>
            <a:ext cx="8243887" cy="4495800"/>
            <a:chOff x="272" y="999"/>
            <a:chExt cx="2892" cy="720"/>
          </a:xfrm>
        </p:grpSpPr>
        <p:cxnSp>
          <p:nvCxnSpPr>
            <p:cNvPr id="408" name="Google Shape;408;p53"/>
            <p:cNvCxnSpPr/>
            <p:nvPr/>
          </p:nvCxnSpPr>
          <p:spPr>
            <a:xfrm rot="5400000" flipH="1">
              <a:off x="2144" y="855"/>
              <a:ext cx="144" cy="1008"/>
            </a:xfrm>
            <a:prstGeom prst="bentConnector3">
              <a:avLst>
                <a:gd name="adj1" fmla="val 476218"/>
              </a:avLst>
            </a:prstGeom>
            <a:solidFill>
              <a:srgbClr val="FFFFFF"/>
            </a:solidFill>
            <a:ln w="28575" cap="flat" cmpd="sng">
              <a:solidFill>
                <a:srgbClr val="54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9" name="Google Shape;409;p53"/>
            <p:cNvCxnSpPr/>
            <p:nvPr/>
          </p:nvCxnSpPr>
          <p:spPr>
            <a:xfrm rot="-5400000">
              <a:off x="1640" y="1358"/>
              <a:ext cx="144" cy="1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rgbClr val="54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10" name="Google Shape;410;p53"/>
            <p:cNvCxnSpPr/>
            <p:nvPr/>
          </p:nvCxnSpPr>
          <p:spPr>
            <a:xfrm rot="-5400000">
              <a:off x="1136" y="855"/>
              <a:ext cx="144" cy="1008"/>
            </a:xfrm>
            <a:prstGeom prst="bentConnector3">
              <a:avLst>
                <a:gd name="adj1" fmla="val 476218"/>
              </a:avLst>
            </a:prstGeom>
            <a:solidFill>
              <a:srgbClr val="FFFFFF"/>
            </a:solidFill>
            <a:ln w="28575" cap="flat" cmpd="sng">
              <a:solidFill>
                <a:srgbClr val="54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11" name="Google Shape;411;p53"/>
            <p:cNvSpPr/>
            <p:nvPr/>
          </p:nvSpPr>
          <p:spPr>
            <a:xfrm>
              <a:off x="1280" y="999"/>
              <a:ext cx="864" cy="28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0"/>
            </a:gradFill>
            <a:ln w="9525" cap="flat" cmpd="sng">
              <a:solidFill>
                <a:srgbClr val="8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n-US" sz="21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3,5 млн. чел</a:t>
              </a:r>
              <a:endParaRPr/>
            </a:p>
          </p:txBody>
        </p:sp>
        <p:sp>
          <p:nvSpPr>
            <p:cNvPr id="412" name="Google Shape;412;p53"/>
            <p:cNvSpPr/>
            <p:nvPr/>
          </p:nvSpPr>
          <p:spPr>
            <a:xfrm>
              <a:off x="272" y="1431"/>
              <a:ext cx="864" cy="28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0"/>
            </a:gradFill>
            <a:ln w="9525" cap="flat" cmpd="sng">
              <a:solidFill>
                <a:srgbClr val="8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n-US" sz="21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Антропогенная нагрузка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n-US" sz="21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на окружающую среду</a:t>
              </a:r>
              <a:endParaRPr/>
            </a:p>
          </p:txBody>
        </p:sp>
        <p:sp>
          <p:nvSpPr>
            <p:cNvPr id="413" name="Google Shape;413;p53"/>
            <p:cNvSpPr/>
            <p:nvPr/>
          </p:nvSpPr>
          <p:spPr>
            <a:xfrm>
              <a:off x="1280" y="1431"/>
              <a:ext cx="864" cy="28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0"/>
            </a:gradFill>
            <a:ln w="9525" cap="flat" cmpd="sng">
              <a:solidFill>
                <a:srgbClr val="8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n-US" sz="21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Соц. нагрузка на экономику</a:t>
              </a:r>
              <a:endParaRPr/>
            </a:p>
          </p:txBody>
        </p:sp>
        <p:sp>
          <p:nvSpPr>
            <p:cNvPr id="414" name="Google Shape;414;p53"/>
            <p:cNvSpPr/>
            <p:nvPr/>
          </p:nvSpPr>
          <p:spPr>
            <a:xfrm>
              <a:off x="2288" y="1431"/>
              <a:ext cx="864" cy="28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0"/>
            </a:gradFill>
            <a:ln w="9525" cap="flat" cmpd="sng">
              <a:solidFill>
                <a:srgbClr val="8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n-US" sz="21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Увеличение темпов истощения природных ресурсов</a:t>
              </a:r>
              <a:endParaRPr/>
            </a:p>
          </p:txBody>
        </p:sp>
        <p:pic>
          <p:nvPicPr>
            <p:cNvPr id="415" name="Google Shape;415;p5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5" y="1075"/>
              <a:ext cx="909" cy="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Google Shape;416;p5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55" y="1075"/>
              <a:ext cx="909" cy="1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CC"/>
            </a:gs>
            <a:gs pos="50000">
              <a:srgbClr val="FFFFFF"/>
            </a:gs>
            <a:gs pos="100000">
              <a:srgbClr val="0033CC"/>
            </a:gs>
          </a:gsLst>
          <a:lin ang="5400000" scaled="0"/>
        </a:gra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Вывод</a:t>
            </a:r>
            <a:endParaRPr/>
          </a:p>
        </p:txBody>
      </p:sp>
      <p:sp>
        <p:nvSpPr>
          <p:cNvPr id="422" name="Google Shape;422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Необходимо проводить демографическую политику, направленную на снижение темпов роста численности населения Азии.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CC"/>
            </a:gs>
            <a:gs pos="50000">
              <a:srgbClr val="FFFFFF"/>
            </a:gs>
            <a:gs pos="100000">
              <a:srgbClr val="0033CC"/>
            </a:gs>
          </a:gsLst>
          <a:lin ang="5400000" scaled="0"/>
        </a:gra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Литература</a:t>
            </a:r>
            <a:endParaRPr/>
          </a:p>
        </p:txBody>
      </p:sp>
      <p:sp>
        <p:nvSpPr>
          <p:cNvPr id="428" name="Google Shape;428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«Социально-экономическая и политическая география мира и России»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«Учебно-справочное пособие». Москва. «Кнорус» 2005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«Экономическая география» 1-ый том. «Экзамен».Москва. 2003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6"/>
          <p:cNvSpPr txBox="1">
            <a:spLocks noGrp="1"/>
          </p:cNvSpPr>
          <p:nvPr>
            <p:ph type="title"/>
          </p:nvPr>
        </p:nvSpPr>
        <p:spPr>
          <a:xfrm>
            <a:off x="1692275" y="188912"/>
            <a:ext cx="5472112" cy="792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Структура информационного проекта</a:t>
            </a:r>
            <a:endParaRPr/>
          </a:p>
        </p:txBody>
      </p:sp>
      <p:sp>
        <p:nvSpPr>
          <p:cNvPr id="434" name="Google Shape;434;p56"/>
          <p:cNvSpPr txBox="1">
            <a:spLocks noGrp="1"/>
          </p:cNvSpPr>
          <p:nvPr>
            <p:ph type="body" idx="1"/>
          </p:nvPr>
        </p:nvSpPr>
        <p:spPr>
          <a:xfrm>
            <a:off x="2339975" y="1773237"/>
            <a:ext cx="4897437" cy="4105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40"/>
              <a:buNone/>
            </a:pPr>
            <a:endParaRPr sz="1400" b="1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274320" algn="ctr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None/>
            </a:pPr>
            <a:endParaRPr sz="1800" b="1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-цель проекта, его актуальность;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endParaRPr sz="2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-источники информации;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endParaRPr sz="2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-методы обработки информации;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endParaRPr sz="2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-результаты;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endParaRPr sz="2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презентация проекта.</a:t>
            </a: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7"/>
          <p:cNvSpPr txBox="1">
            <a:spLocks noGrp="1"/>
          </p:cNvSpPr>
          <p:nvPr>
            <p:ph type="title"/>
          </p:nvPr>
        </p:nvSpPr>
        <p:spPr>
          <a:xfrm>
            <a:off x="1547812" y="260350"/>
            <a:ext cx="6408737" cy="1139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 информационного проекта</a:t>
            </a:r>
            <a:endParaRPr/>
          </a:p>
        </p:txBody>
      </p:sp>
      <p:sp>
        <p:nvSpPr>
          <p:cNvPr id="440" name="Google Shape;440;p57"/>
          <p:cNvSpPr txBox="1">
            <a:spLocks noGrp="1"/>
          </p:cNvSpPr>
          <p:nvPr>
            <p:ph type="body" idx="1"/>
          </p:nvPr>
        </p:nvSpPr>
        <p:spPr>
          <a:xfrm>
            <a:off x="1116012" y="1600200"/>
            <a:ext cx="7570787" cy="4530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расширение кругозора, познавательных и творческих способностей учащихся;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-развитие самостоятельной деятельности учащихся;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развитие навыков работы с информационными технологиями;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-создание информационно-иллюстрированных слайдов и презентации в программе Power Point из группы MS Offis;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-развитие коммуникативных качеств учащихся.</a:t>
            </a:r>
            <a:endParaRPr/>
          </a:p>
          <a:p>
            <a:pPr marL="342900" lvl="0" indent="-251459" algn="l" rtl="0">
              <a:spcBef>
                <a:spcPts val="480"/>
              </a:spcBef>
              <a:spcAft>
                <a:spcPts val="0"/>
              </a:spcAft>
              <a:buSzPts val="1440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58" descr="page14s-14-10-pEcoTi5I-bi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58"/>
          <p:cNvSpPr txBox="1">
            <a:spLocks noGrp="1"/>
          </p:cNvSpPr>
          <p:nvPr>
            <p:ph type="title" idx="4294967295"/>
          </p:nvPr>
        </p:nvSpPr>
        <p:spPr>
          <a:xfrm>
            <a:off x="611187" y="9810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mic Sans MS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Исландия- страна огня и воды</a:t>
            </a:r>
            <a:endParaRPr/>
          </a:p>
        </p:txBody>
      </p:sp>
      <p:sp>
        <p:nvSpPr>
          <p:cNvPr id="447" name="Google Shape;447;p58"/>
          <p:cNvSpPr txBox="1">
            <a:spLocks noGrp="1"/>
          </p:cNvSpPr>
          <p:nvPr>
            <p:ph type="body" idx="4294967295"/>
          </p:nvPr>
        </p:nvSpPr>
        <p:spPr>
          <a:xfrm>
            <a:off x="611187" y="4941887"/>
            <a:ext cx="8229600" cy="158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Работу выполнила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ученица 11класса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Петрова Виктория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Достоинства проектной деятельности</a:t>
            </a:r>
            <a:endParaRPr/>
          </a:p>
        </p:txBody>
      </p:sp>
      <p:sp>
        <p:nvSpPr>
          <p:cNvPr id="334" name="Google Shape;334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-это создание особой образовательной атмосферы, дающей школьникам   попробовать себя в различных направлениях учебной деятельности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-возможность развивать универсальные умения школьников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-повышение мотивации изучения предмета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-реализация комплексного восприятия учебных предметов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-возможность принимать самостоятельные решения, поверить в свои силы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59" descr="iceland_map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916112"/>
            <a:ext cx="4608512" cy="3178175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59"/>
          <p:cNvSpPr txBox="1">
            <a:spLocks noGrp="1"/>
          </p:cNvSpPr>
          <p:nvPr>
            <p:ph type="body" idx="4294967295"/>
          </p:nvPr>
        </p:nvSpPr>
        <p:spPr>
          <a:xfrm>
            <a:off x="5003800" y="1268412"/>
            <a:ext cx="4140200" cy="558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	Остров открыли еще в 8 веке ирландцы. Первыми на территорию Исландии пришли норвежские викинги в 9-10 веке н.э. Это было вынужденное переселение тех, кто был недоволен созданием единой королевской власти в Норвегии. Норвежцы расселились по побережью и занимались пастбищным скотоводством и морским промыслом. Первым почетным жителем был норвежский викинг Ингольфур Арнарсон.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0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Царство снежной Королевы</a:t>
            </a:r>
            <a:endParaRPr/>
          </a:p>
        </p:txBody>
      </p:sp>
      <p:sp>
        <p:nvSpPr>
          <p:cNvPr id="459" name="Google Shape;459;p60"/>
          <p:cNvSpPr txBox="1">
            <a:spLocks noGrp="1"/>
          </p:cNvSpPr>
          <p:nvPr>
            <p:ph type="body" idx="4294967295"/>
          </p:nvPr>
        </p:nvSpPr>
        <p:spPr>
          <a:xfrm>
            <a:off x="4716462" y="1196975"/>
            <a:ext cx="40386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Tahoma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		</a:t>
            </a:r>
            <a:r>
              <a:rPr lang="en-US"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Исландия — место, где любой человек может увидеть что-то новое и получить массу незабываемых впечатлений. Попав в Исландию вы  откроете для себя мир, в котором люди жили и живут в атмосфере первозданной, северной природы. В любом уголке страны Вы ощутите энергию, исходящую от величественных гор и завораживающих фьордов, энергию ослепительного солнца летом и северного сияния зимой; притягивающую силу холодной красоты ледников и лавы, застывшей в причудливой форме на дне глубоких каньон..</a:t>
            </a:r>
            <a:endParaRPr/>
          </a:p>
          <a:p>
            <a:pPr marL="342900" marR="0" lvl="0" indent="-190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None/>
            </a:pPr>
            <a:endParaRPr sz="20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60" name="Google Shape;460;p60" descr="Безымянный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412875"/>
            <a:ext cx="4824412" cy="408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1"/>
          <p:cNvSpPr txBox="1">
            <a:spLocks noGrp="1"/>
          </p:cNvSpPr>
          <p:nvPr>
            <p:ph type="title" idx="4294967295"/>
          </p:nvPr>
        </p:nvSpPr>
        <p:spPr>
          <a:xfrm>
            <a:off x="539750" y="188912"/>
            <a:ext cx="82296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Ледяная страна</a:t>
            </a:r>
            <a:endParaRPr/>
          </a:p>
        </p:txBody>
      </p:sp>
      <p:sp>
        <p:nvSpPr>
          <p:cNvPr id="466" name="Google Shape;466;p61"/>
          <p:cNvSpPr txBox="1"/>
          <p:nvPr/>
        </p:nvSpPr>
        <p:spPr>
          <a:xfrm>
            <a:off x="250825" y="1141412"/>
            <a:ext cx="4105275" cy="563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Так переводится название страны. И на самом деле, здешние покровные ледники - одни из самых больших в мире. Самый большой покровный ледник - Ватнайёкудль располагается на юго-востоке острова. Это обширное ледяное плато, где находится высшая точка страны Хваннадальсхнукюр, высота которой 2119 метров над уровнем моря. </a:t>
            </a:r>
            <a:endParaRPr/>
          </a:p>
        </p:txBody>
      </p:sp>
      <p:pic>
        <p:nvPicPr>
          <p:cNvPr id="467" name="Google Shape;467;p61" descr="countries-25-4-9IGygEPE-bi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3437" y="1125537"/>
            <a:ext cx="4362450" cy="49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2"/>
          <p:cNvSpPr txBox="1">
            <a:spLocks noGrp="1"/>
          </p:cNvSpPr>
          <p:nvPr>
            <p:ph type="title" idx="4294967295"/>
          </p:nvPr>
        </p:nvSpPr>
        <p:spPr>
          <a:xfrm>
            <a:off x="1835150" y="292100"/>
            <a:ext cx="685165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Вулканический остров</a:t>
            </a:r>
            <a:endParaRPr/>
          </a:p>
        </p:txBody>
      </p:sp>
      <p:pic>
        <p:nvPicPr>
          <p:cNvPr id="473" name="Google Shape;473;p6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905000"/>
            <a:ext cx="40386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62"/>
          <p:cNvSpPr txBox="1">
            <a:spLocks noGrp="1"/>
          </p:cNvSpPr>
          <p:nvPr>
            <p:ph type="body" idx="4294967295"/>
          </p:nvPr>
        </p:nvSpPr>
        <p:spPr>
          <a:xfrm>
            <a:off x="4648200" y="1905000"/>
            <a:ext cx="4038600" cy="476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None/>
            </a:pPr>
            <a:r>
              <a:rPr lang="en-US" sz="2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Остров родился около 20 миллионов лет назад в результате вулканического извержения. Самое удивительное, что ландшафт Исландии до сих пор изменяется, и остров продолжает расти.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3"/>
          <p:cNvSpPr txBox="1">
            <a:spLocks noGrp="1"/>
          </p:cNvSpPr>
          <p:nvPr>
            <p:ph type="body" idx="4294967295"/>
          </p:nvPr>
        </p:nvSpPr>
        <p:spPr>
          <a:xfrm>
            <a:off x="179387" y="1196975"/>
            <a:ext cx="4032250" cy="504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Исландии пекут "вулканический" хлеб. Для этого в районах активного вулканизма тесто помещают в металлический контейнер и оставляют в земле на сутки, после чего вынимают готовую буханку. </a:t>
            </a:r>
            <a:endParaRPr/>
          </a:p>
        </p:txBody>
      </p:sp>
      <p:pic>
        <p:nvPicPr>
          <p:cNvPr id="480" name="Google Shape;480;p63" descr="cocido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27537" y="1052512"/>
            <a:ext cx="4465637" cy="4373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4"/>
          <p:cNvSpPr txBox="1">
            <a:spLocks noGrp="1"/>
          </p:cNvSpPr>
          <p:nvPr>
            <p:ph type="title" idx="4294967295"/>
          </p:nvPr>
        </p:nvSpPr>
        <p:spPr>
          <a:xfrm>
            <a:off x="539750" y="0"/>
            <a:ext cx="82296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Долина гейзеров</a:t>
            </a:r>
            <a:endParaRPr/>
          </a:p>
        </p:txBody>
      </p:sp>
      <p:sp>
        <p:nvSpPr>
          <p:cNvPr id="486" name="Google Shape;486;p64"/>
          <p:cNvSpPr txBox="1">
            <a:spLocks noGrp="1"/>
          </p:cNvSpPr>
          <p:nvPr>
            <p:ph type="body" idx="4294967295"/>
          </p:nvPr>
        </p:nvSpPr>
        <p:spPr>
          <a:xfrm>
            <a:off x="0" y="4930775"/>
            <a:ext cx="8229600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None/>
            </a:pPr>
            <a:r>
              <a:rPr lang="en-US" sz="2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		Еще одна из достопримечательностей страны- это Долина гейзеров -геотермальная зона Исландии, которая расположена в 60 км от Рейкьявика Самый древний гейзер фонтанирует приблизительно раз в день, выбрасывая столб воды на высоту 55 метров. В Исландии широко используется энергия таких источников, а некоторые из них отапливают целые дома. </a:t>
            </a:r>
            <a:endParaRPr/>
          </a:p>
        </p:txBody>
      </p:sp>
      <p:pic>
        <p:nvPicPr>
          <p:cNvPr id="487" name="Google Shape;487;p64" descr="countries-25-6-JymeT9po-bi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1557337"/>
            <a:ext cx="3714750" cy="252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64" descr="rainbow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476875" y="115887"/>
            <a:ext cx="3667125" cy="249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64" descr="strokkur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643437" y="2708275"/>
            <a:ext cx="3095625" cy="211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5"/>
          <p:cNvSpPr txBox="1">
            <a:spLocks noGrp="1"/>
          </p:cNvSpPr>
          <p:nvPr>
            <p:ph type="title" idx="4294967295"/>
          </p:nvPr>
        </p:nvSpPr>
        <p:spPr>
          <a:xfrm>
            <a:off x="457200" y="292100"/>
            <a:ext cx="8229600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«Жемчужины» Исландии</a:t>
            </a:r>
            <a:endParaRPr/>
          </a:p>
        </p:txBody>
      </p:sp>
      <p:sp>
        <p:nvSpPr>
          <p:cNvPr id="495" name="Google Shape;495;p65"/>
          <p:cNvSpPr txBox="1">
            <a:spLocks noGrp="1"/>
          </p:cNvSpPr>
          <p:nvPr>
            <p:ph type="body" idx="4294967295"/>
          </p:nvPr>
        </p:nvSpPr>
        <p:spPr>
          <a:xfrm>
            <a:off x="0" y="1484312"/>
            <a:ext cx="4038600" cy="537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Comic Sans MS"/>
              <a:buNone/>
            </a:pPr>
            <a:r>
              <a:rPr lang="en-US" sz="24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Центр Исландии – самое загадочное место. Труднодоступный из-за гор, этот район напоминает Луну, по крайней мере, какой мы её представляем. Безжизненные пространства, лавовые поля и кратеры на многие километры. Переливаясь на солнце, скалы разных пород играют тысячами оттенков. </a:t>
            </a:r>
            <a:endParaRPr/>
          </a:p>
        </p:txBody>
      </p:sp>
      <p:pic>
        <p:nvPicPr>
          <p:cNvPr id="496" name="Google Shape;496;p65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57687" y="1412875"/>
            <a:ext cx="4329112" cy="51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6"/>
          <p:cNvSpPr txBox="1">
            <a:spLocks noGrp="1"/>
          </p:cNvSpPr>
          <p:nvPr>
            <p:ph type="title" idx="4294967295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Tahoma"/>
              <a:buNone/>
            </a:pPr>
            <a:r>
              <a:rPr lang="en-US" sz="4400" b="0" i="0" u="none" strike="noStrike" cap="non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Источники информации</a:t>
            </a:r>
            <a:endParaRPr/>
          </a:p>
        </p:txBody>
      </p:sp>
      <p:sp>
        <p:nvSpPr>
          <p:cNvPr id="502" name="Google Shape;502;p66"/>
          <p:cNvSpPr txBox="1">
            <a:spLocks noGrp="1"/>
          </p:cNvSpPr>
          <p:nvPr>
            <p:ph type="body" idx="4294967295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400" b="0" i="0" u="sng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ЗОЛОТОЙ ГЛОБУС выпуск № 54 - ИСЛАНДИЯ. Страна ледников и вулканов (2010/DVD5) Category: Movies </a:t>
            </a:r>
            <a:endParaRPr/>
          </a:p>
          <a:p>
            <a:pPr marL="342900" marR="0" lvl="0" indent="-1600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None/>
            </a:pPr>
            <a:endParaRPr sz="2400" b="0" i="0" u="sng">
              <a:solidFill>
                <a:srgbClr val="FFC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4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Достопримечательности Исландии / </a:t>
            </a: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Достопримечательности Исландии / </a:t>
            </a:r>
            <a:r>
              <a:rPr lang="en-US" sz="24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Travel.Ru / </a:t>
            </a: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Достопримечательности Исландии / Travel.Ru / </a:t>
            </a:r>
            <a:r>
              <a:rPr lang="en-US" sz="24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Исландия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None/>
            </a:pPr>
            <a:endParaRPr sz="24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lang="en-US" sz="24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Интернет-журнал </a:t>
            </a: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Интернет-журнал </a:t>
            </a:r>
            <a:r>
              <a:rPr lang="en-US" sz="24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Friends and Creativity </a:t>
            </a:r>
            <a:endParaRPr/>
          </a:p>
          <a:p>
            <a:pPr marL="342900" marR="0" lvl="0" indent="-16002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None/>
            </a:pPr>
            <a:endParaRPr sz="2400" b="0" i="0" u="sng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Недостатки проектно-исследовательской деятельности</a:t>
            </a:r>
            <a:endParaRPr/>
          </a:p>
        </p:txBody>
      </p:sp>
      <p:sp>
        <p:nvSpPr>
          <p:cNvPr id="340" name="Google Shape;340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увеличение нагрузки на учащихся и интеллектуальной  и эмоциональной;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-требование более сложной системы оценивания;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-увеличение объема работы учителя (чем  ниже уровень подготовленности учащихся, тем больше работы для учителя);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-наличие риска неудачного выполнения работы.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3"/>
          <p:cNvSpPr txBox="1">
            <a:spLocks noGrp="1"/>
          </p:cNvSpPr>
          <p:nvPr>
            <p:ph type="title"/>
          </p:nvPr>
        </p:nvSpPr>
        <p:spPr>
          <a:xfrm>
            <a:off x="539750" y="260350"/>
            <a:ext cx="8229600" cy="1139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Классификация проектов</a:t>
            </a:r>
            <a:endParaRPr/>
          </a:p>
        </p:txBody>
      </p:sp>
      <p:sp>
        <p:nvSpPr>
          <p:cNvPr id="346" name="Google Shape;346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предметно-содержательной области</a:t>
            </a:r>
            <a:endParaRPr/>
          </a:p>
          <a:p>
            <a:pPr marL="342900" lvl="0" indent="-266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характеру координации проекта</a:t>
            </a:r>
            <a:endParaRPr/>
          </a:p>
          <a:p>
            <a:pPr marL="342900" lvl="0" indent="-266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характеру доминирующей деятельности  учащихся в проекте </a:t>
            </a:r>
            <a:endParaRPr/>
          </a:p>
          <a:p>
            <a:pPr marL="342900" lvl="0" indent="-266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характеру контактов </a:t>
            </a:r>
            <a:endParaRPr/>
          </a:p>
          <a:p>
            <a:pPr marL="342900" lvl="0" indent="-266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количеству участников проекта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продолжительности проекта</a:t>
            </a:r>
            <a:r>
              <a:rPr lang="en-US" sz="2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4"/>
          <p:cNvSpPr txBox="1">
            <a:spLocks noGrp="1"/>
          </p:cNvSpPr>
          <p:nvPr>
            <p:ph type="body" idx="1"/>
          </p:nvPr>
        </p:nvSpPr>
        <p:spPr>
          <a:xfrm>
            <a:off x="755650" y="692150"/>
            <a:ext cx="7416800" cy="547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характеру доминирующей деятельности  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учащихся в проекте  выделяют:</a:t>
            </a:r>
            <a:endParaRPr/>
          </a:p>
        </p:txBody>
      </p:sp>
      <p:sp>
        <p:nvSpPr>
          <p:cNvPr id="352" name="Google Shape;352;p44"/>
          <p:cNvSpPr txBox="1"/>
          <p:nvPr/>
        </p:nvSpPr>
        <p:spPr>
          <a:xfrm>
            <a:off x="755650" y="1644650"/>
            <a:ext cx="7069137" cy="230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информационный проект;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исследовательский проект;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творческий проект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-игровой проект (ролевая деятельность);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-прикладной (практико-ориентированный) проект;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-ознакомительно-ориентированный проект.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5"/>
          <p:cNvSpPr txBox="1">
            <a:spLocks noGrp="1"/>
          </p:cNvSpPr>
          <p:nvPr>
            <p:ph type="title"/>
          </p:nvPr>
        </p:nvSpPr>
        <p:spPr>
          <a:xfrm>
            <a:off x="2339975" y="260350"/>
            <a:ext cx="5256212" cy="792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Структура исследовательского проекта</a:t>
            </a:r>
            <a:endParaRPr/>
          </a:p>
        </p:txBody>
      </p:sp>
      <p:sp>
        <p:nvSpPr>
          <p:cNvPr id="358" name="Google Shape;358;p45"/>
          <p:cNvSpPr txBox="1">
            <a:spLocks noGrp="1"/>
          </p:cNvSpPr>
          <p:nvPr>
            <p:ph type="body" idx="1"/>
          </p:nvPr>
        </p:nvSpPr>
        <p:spPr>
          <a:xfrm>
            <a:off x="971550" y="1268412"/>
            <a:ext cx="7570787" cy="540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0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-выявление и постановка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проблемы исследования;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формулирование гипотезы;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планирование и разработка исследовательских действий;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сбор данных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сопоставление (соотношение) данных и умозаключений, их проверка;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</a:pPr>
            <a:endParaRPr sz="20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подготовка и написание (оформление) сообщения;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</a:pPr>
            <a:endParaRPr sz="20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выстvпление с подготовленным сообщением;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переосмысление результатов в ходе ответов на вопросы;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</a:pPr>
            <a:endParaRPr sz="20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подготовка выводов, заключений.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6"/>
          <p:cNvSpPr txBox="1">
            <a:spLocks noGrp="1"/>
          </p:cNvSpPr>
          <p:nvPr>
            <p:ph type="title"/>
          </p:nvPr>
        </p:nvSpPr>
        <p:spPr>
          <a:xfrm>
            <a:off x="1476375" y="260350"/>
            <a:ext cx="6480175" cy="1139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 исследовательского проекта</a:t>
            </a:r>
            <a:endParaRPr/>
          </a:p>
        </p:txBody>
      </p:sp>
      <p:sp>
        <p:nvSpPr>
          <p:cNvPr id="364" name="Google Shape;364;p46"/>
          <p:cNvSpPr txBox="1">
            <a:spLocks noGrp="1"/>
          </p:cNvSpPr>
          <p:nvPr>
            <p:ph type="body" idx="1"/>
          </p:nvPr>
        </p:nvSpPr>
        <p:spPr>
          <a:xfrm>
            <a:off x="827087" y="1557337"/>
            <a:ext cx="7786687" cy="4530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сформировать у учащихся основные ключевые компетенции,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-развитие исследовательских способностей,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-активизация личностной позиции учащегося в образовательном процессе на основе  приобретения субъективно новых знаний, (т.е. самостоятельно получаемых знаний, являющихся новыми и личностно значимыми для конкретного учащегося).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CC"/>
            </a:gs>
            <a:gs pos="50000">
              <a:srgbClr val="FFFFFF"/>
            </a:gs>
            <a:gs pos="100000">
              <a:srgbClr val="0033CC"/>
            </a:gs>
          </a:gsLst>
          <a:lin ang="5400000" scaled="0"/>
        </a:gra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7"/>
          <p:cNvSpPr txBox="1">
            <a:spLocks noGrp="1"/>
          </p:cNvSpPr>
          <p:nvPr>
            <p:ph type="subTitle" idx="1"/>
          </p:nvPr>
        </p:nvSpPr>
        <p:spPr>
          <a:xfrm>
            <a:off x="971550" y="1196975"/>
            <a:ext cx="7561262" cy="47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Азия. 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Проблемы «демографического взрыва»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Выполнила ученица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11 В класса 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Козлова О.  </a:t>
            </a:r>
            <a:endParaRPr/>
          </a:p>
        </p:txBody>
      </p:sp>
      <p:pic>
        <p:nvPicPr>
          <p:cNvPr id="370" name="Google Shape;370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3573462"/>
            <a:ext cx="4176712" cy="2741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CC"/>
            </a:gs>
            <a:gs pos="50000">
              <a:srgbClr val="FFFFFF"/>
            </a:gs>
            <a:gs pos="100000">
              <a:srgbClr val="0033CC"/>
            </a:gs>
          </a:gsLst>
          <a:lin ang="5400000" scaled="0"/>
        </a:gra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Путь исследования</a:t>
            </a:r>
            <a:endParaRPr/>
          </a:p>
        </p:txBody>
      </p:sp>
      <p:sp>
        <p:nvSpPr>
          <p:cNvPr id="376" name="Google Shape;376;p48"/>
          <p:cNvSpPr txBox="1">
            <a:spLocks noGrp="1"/>
          </p:cNvSpPr>
          <p:nvPr>
            <p:ph type="body" idx="1"/>
          </p:nvPr>
        </p:nvSpPr>
        <p:spPr>
          <a:xfrm>
            <a:off x="468312" y="162877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Динамика роста численности населения Мира 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жителя страны «третьего мира»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Грани экономики стран  «третьего мира»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Последствия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Вывод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Литература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1141</Words>
  <Application>Microsoft Office PowerPoint</Application>
  <PresentationFormat>Экран (4:3)</PresentationFormat>
  <Paragraphs>160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Comic Sans MS</vt:lpstr>
      <vt:lpstr>Noto Sans Symbols</vt:lpstr>
      <vt:lpstr>Tahoma</vt:lpstr>
      <vt:lpstr>Times New Roman</vt:lpstr>
      <vt:lpstr>Verdana</vt:lpstr>
      <vt:lpstr>1_Глобус</vt:lpstr>
      <vt:lpstr>Глобус</vt:lpstr>
      <vt:lpstr>Оформление по умолчанию</vt:lpstr>
      <vt:lpstr>Океан</vt:lpstr>
      <vt:lpstr>1_Океан</vt:lpstr>
      <vt:lpstr>Проектная деятельность. Информационные и исследовательские проекты на уроках географии</vt:lpstr>
      <vt:lpstr>Достоинства проектной деятельности</vt:lpstr>
      <vt:lpstr>Недостатки проектно-исследовательской деятельности</vt:lpstr>
      <vt:lpstr>Классификация проектов</vt:lpstr>
      <vt:lpstr>Презентация PowerPoint</vt:lpstr>
      <vt:lpstr>Структура исследовательского проекта</vt:lpstr>
      <vt:lpstr>Задачи исследовательского проекта</vt:lpstr>
      <vt:lpstr>Презентация PowerPoint</vt:lpstr>
      <vt:lpstr>Путь исследования</vt:lpstr>
      <vt:lpstr>Динамика роста численности населения   Мира</vt:lpstr>
      <vt:lpstr>Презентация PowerPoint</vt:lpstr>
      <vt:lpstr>На жителя страны «третьего мира»:</vt:lpstr>
      <vt:lpstr>Грани экономики стран  «третьего мира» </vt:lpstr>
      <vt:lpstr>Последствия</vt:lpstr>
      <vt:lpstr>Вывод</vt:lpstr>
      <vt:lpstr>Литература</vt:lpstr>
      <vt:lpstr>Структура информационного проекта</vt:lpstr>
      <vt:lpstr>Задачи информационного проекта</vt:lpstr>
      <vt:lpstr>Исландия- страна огня и воды</vt:lpstr>
      <vt:lpstr>Презентация PowerPoint</vt:lpstr>
      <vt:lpstr>Царство снежной Королевы</vt:lpstr>
      <vt:lpstr>Ледяная страна</vt:lpstr>
      <vt:lpstr>Вулканический остров</vt:lpstr>
      <vt:lpstr>Презентация PowerPoint</vt:lpstr>
      <vt:lpstr>Долина гейзеров</vt:lpstr>
      <vt:lpstr>«Жемчужины» Исландии</vt:lpstr>
      <vt:lpstr>Источники информации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деятельность. Информационные и исследовательские проекты на уроках географии</dc:title>
  <cp:lastModifiedBy>Батыр</cp:lastModifiedBy>
  <cp:revision>1</cp:revision>
  <dcterms:modified xsi:type="dcterms:W3CDTF">2024-02-10T22:09:37Z</dcterms:modified>
</cp:coreProperties>
</file>