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94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52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143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12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69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19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11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6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40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792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46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739524"/>
            <a:ext cx="9144000" cy="118745"/>
          </a:xfrm>
          <a:custGeom>
            <a:avLst/>
            <a:gdLst/>
            <a:ahLst/>
            <a:cxnLst/>
            <a:rect l="l" t="t" r="r" b="b"/>
            <a:pathLst>
              <a:path w="9144000" h="118745">
                <a:moveTo>
                  <a:pt x="0" y="118475"/>
                </a:moveTo>
                <a:lnTo>
                  <a:pt x="9144000" y="118475"/>
                </a:lnTo>
                <a:lnTo>
                  <a:pt x="9144000" y="0"/>
                </a:lnTo>
                <a:lnTo>
                  <a:pt x="0" y="0"/>
                </a:lnTo>
                <a:lnTo>
                  <a:pt x="0" y="11847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84759" y="1491741"/>
            <a:ext cx="8185784" cy="1184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800" spc="-10" dirty="0">
                <a:solidFill>
                  <a:srgbClr val="C00000"/>
                </a:solidFill>
                <a:latin typeface="Calibri"/>
                <a:cs typeface="Calibri"/>
              </a:rPr>
              <a:t>Взаимосвязь</a:t>
            </a:r>
            <a:r>
              <a:rPr sz="3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C00000"/>
                </a:solidFill>
                <a:latin typeface="Calibri"/>
                <a:cs typeface="Calibri"/>
              </a:rPr>
              <a:t>неорганических</a:t>
            </a:r>
            <a:r>
              <a:rPr sz="380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C00000"/>
                </a:solidFill>
                <a:latin typeface="Calibri"/>
                <a:cs typeface="Calibri"/>
              </a:rPr>
              <a:t>веществ.</a:t>
            </a:r>
            <a:endParaRPr sz="3800" dirty="0">
              <a:latin typeface="Calibri"/>
              <a:cs typeface="Calibri"/>
            </a:endParaRPr>
          </a:p>
          <a:p>
            <a:pPr marR="103505" algn="ctr">
              <a:lnSpc>
                <a:spcPct val="100000"/>
              </a:lnSpc>
            </a:pPr>
            <a:r>
              <a:rPr sz="3800" spc="-5" dirty="0">
                <a:solidFill>
                  <a:srgbClr val="C00000"/>
                </a:solidFill>
                <a:latin typeface="Calibri"/>
                <a:cs typeface="Calibri"/>
              </a:rPr>
              <a:t>Вопрос</a:t>
            </a:r>
            <a:r>
              <a:rPr sz="3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800" dirty="0">
                <a:solidFill>
                  <a:srgbClr val="C00000"/>
                </a:solidFill>
                <a:latin typeface="Calibri"/>
                <a:cs typeface="Calibri"/>
              </a:rPr>
              <a:t>8</a:t>
            </a:r>
            <a:r>
              <a:rPr sz="380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800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3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800" dirty="0" smtClean="0">
                <a:solidFill>
                  <a:srgbClr val="C00000"/>
                </a:solidFill>
                <a:latin typeface="Calibri"/>
                <a:cs typeface="Calibri"/>
              </a:rPr>
              <a:t>ЕГЭ-202</a:t>
            </a:r>
            <a:r>
              <a:rPr lang="ru-RU" sz="3800" dirty="0" smtClean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endParaRPr sz="3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89710" y="43814"/>
          <a:ext cx="6718299" cy="193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304"/>
                <a:gridCol w="3007995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84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KOH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3(разб.)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(р-р)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700" spc="-15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3(конц.,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хол.)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4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9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0200" y="136016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Пример</a:t>
            </a:r>
            <a:r>
              <a:rPr sz="1800" spc="-80" dirty="0"/>
              <a:t> </a:t>
            </a:r>
            <a:r>
              <a:rPr sz="1800" dirty="0"/>
              <a:t>2.</a:t>
            </a:r>
            <a:endParaRPr sz="1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2155697"/>
            <a:ext cx="76485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KN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KN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3)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(диспропорционирование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3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щелочной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среде)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89710" y="43814"/>
          <a:ext cx="6718299" cy="193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304"/>
                <a:gridCol w="3007995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84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KOH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3(разб.)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(р-р)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700" spc="-15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3(конц.,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хол.)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4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9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934" y="2155697"/>
            <a:ext cx="76485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2KOH</a:t>
            </a:r>
            <a:r>
              <a:rPr sz="2400" b="0" spc="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</a:t>
            </a:r>
            <a:r>
              <a:rPr sz="2400" b="0" spc="-1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2N</a:t>
            </a:r>
            <a:r>
              <a:rPr sz="2400" b="0" spc="-7" baseline="24305" dirty="0">
                <a:latin typeface="Times New Roman"/>
                <a:cs typeface="Times New Roman"/>
              </a:rPr>
              <a:t>+4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322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</a:t>
            </a:r>
            <a:r>
              <a:rPr sz="2400" b="0" spc="-5" dirty="0">
                <a:latin typeface="Times New Roman"/>
                <a:cs typeface="Times New Roman"/>
              </a:rPr>
              <a:t> KN</a:t>
            </a:r>
            <a:r>
              <a:rPr sz="2400" b="0" spc="-7" baseline="24305" dirty="0">
                <a:latin typeface="Times New Roman"/>
                <a:cs typeface="Times New Roman"/>
              </a:rPr>
              <a:t>+5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3</a:t>
            </a:r>
            <a:r>
              <a:rPr sz="2400" b="0" spc="-5" dirty="0">
                <a:latin typeface="Times New Roman"/>
                <a:cs typeface="Times New Roman"/>
              </a:rPr>
              <a:t>+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KN</a:t>
            </a:r>
            <a:r>
              <a:rPr sz="2400" b="0" spc="-7" baseline="24305" dirty="0">
                <a:latin typeface="Times New Roman"/>
                <a:cs typeface="Times New Roman"/>
              </a:rPr>
              <a:t>+3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337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 </a:t>
            </a:r>
            <a:r>
              <a:rPr sz="2400" b="0" spc="-10" dirty="0">
                <a:latin typeface="Times New Roman"/>
                <a:cs typeface="Times New Roman"/>
              </a:rPr>
              <a:t>(ответ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А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 3)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0" spc="-5" dirty="0">
                <a:latin typeface="Times New Roman"/>
                <a:cs typeface="Times New Roman"/>
              </a:rPr>
              <a:t>(диспропорционирование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N</a:t>
            </a:r>
            <a:r>
              <a:rPr sz="2400" b="0" spc="-7" baseline="24305" dirty="0">
                <a:latin typeface="Times New Roman"/>
                <a:cs typeface="Times New Roman"/>
              </a:rPr>
              <a:t>+4</a:t>
            </a:r>
            <a:r>
              <a:rPr sz="2400" b="0" spc="322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 </a:t>
            </a:r>
            <a:r>
              <a:rPr sz="2400" b="0" spc="-10" dirty="0">
                <a:latin typeface="Times New Roman"/>
                <a:cs typeface="Times New Roman"/>
              </a:rPr>
              <a:t>щелочной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среде)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60934" y="3253232"/>
            <a:ext cx="88385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4HN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3(разб.)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O↑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(Al – </a:t>
            </a:r>
            <a:r>
              <a:rPr sz="2400" spc="-10" dirty="0">
                <a:latin typeface="Times New Roman"/>
                <a:cs typeface="Times New Roman"/>
              </a:rPr>
              <a:t>активный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восстанавливать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15" baseline="24305" dirty="0">
                <a:latin typeface="Times New Roman"/>
                <a:cs typeface="Times New Roman"/>
              </a:rPr>
              <a:t>+5</a:t>
            </a:r>
            <a:r>
              <a:rPr sz="2400" spc="33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36016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89710" y="43814"/>
          <a:ext cx="6718299" cy="193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304"/>
                <a:gridCol w="3007995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84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KOH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3(разб.)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(р-р)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700" spc="-15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3(конц.,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хол.)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4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9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001" y="2155697"/>
            <a:ext cx="76479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2KOH</a:t>
            </a:r>
            <a:r>
              <a:rPr sz="2400" b="0" spc="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</a:t>
            </a:r>
            <a:r>
              <a:rPr sz="2400" b="0" spc="-1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2N</a:t>
            </a:r>
            <a:r>
              <a:rPr sz="2400" b="0" spc="-7" baseline="24305" dirty="0">
                <a:latin typeface="Times New Roman"/>
                <a:cs typeface="Times New Roman"/>
              </a:rPr>
              <a:t>+4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322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</a:t>
            </a:r>
            <a:r>
              <a:rPr sz="2400" b="0" spc="-5" dirty="0">
                <a:latin typeface="Times New Roman"/>
                <a:cs typeface="Times New Roman"/>
              </a:rPr>
              <a:t> KN</a:t>
            </a:r>
            <a:r>
              <a:rPr sz="2400" b="0" spc="-7" baseline="24305" dirty="0">
                <a:latin typeface="Times New Roman"/>
                <a:cs typeface="Times New Roman"/>
              </a:rPr>
              <a:t>+5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3</a:t>
            </a:r>
            <a:r>
              <a:rPr sz="2400" b="0" spc="-5" dirty="0">
                <a:latin typeface="Times New Roman"/>
                <a:cs typeface="Times New Roman"/>
              </a:rPr>
              <a:t>+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KN</a:t>
            </a:r>
            <a:r>
              <a:rPr sz="2400" b="0" spc="-7" baseline="24305" dirty="0">
                <a:latin typeface="Times New Roman"/>
                <a:cs typeface="Times New Roman"/>
              </a:rPr>
              <a:t>+3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337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 </a:t>
            </a:r>
            <a:r>
              <a:rPr sz="2400" b="0" spc="-10" dirty="0">
                <a:latin typeface="Times New Roman"/>
                <a:cs typeface="Times New Roman"/>
              </a:rPr>
              <a:t>(ответ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А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 3)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0" spc="-5" dirty="0">
                <a:latin typeface="Times New Roman"/>
                <a:cs typeface="Times New Roman"/>
              </a:rPr>
              <a:t>(диспропорционирование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N</a:t>
            </a:r>
            <a:r>
              <a:rPr sz="2400" b="0" spc="-7" baseline="24305" dirty="0">
                <a:latin typeface="Times New Roman"/>
                <a:cs typeface="Times New Roman"/>
              </a:rPr>
              <a:t>+4</a:t>
            </a:r>
            <a:r>
              <a:rPr sz="2400" b="0" spc="33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 </a:t>
            </a:r>
            <a:r>
              <a:rPr sz="2400" b="0" spc="-10" dirty="0">
                <a:latin typeface="Times New Roman"/>
                <a:cs typeface="Times New Roman"/>
              </a:rPr>
              <a:t>щелочной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среде)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301" y="3253232"/>
            <a:ext cx="8863965" cy="1824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4HN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3(разб.)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O↑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(Al – </a:t>
            </a:r>
            <a:r>
              <a:rPr sz="2400" spc="-10" dirty="0">
                <a:latin typeface="Times New Roman"/>
                <a:cs typeface="Times New Roman"/>
              </a:rPr>
              <a:t>активный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восстанавливать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15" baseline="24305" dirty="0">
                <a:latin typeface="Times New Roman"/>
                <a:cs typeface="Times New Roman"/>
              </a:rPr>
              <a:t>+5</a:t>
            </a:r>
            <a:r>
              <a:rPr sz="2400" spc="34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В) 2KOH</a:t>
            </a:r>
            <a:r>
              <a:rPr sz="2400" spc="-7" baseline="-20833" dirty="0">
                <a:latin typeface="Times New Roman"/>
                <a:cs typeface="Times New Roman"/>
              </a:rPr>
              <a:t>(р-р)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0"/>
              </a:spcBef>
            </a:pPr>
            <a:r>
              <a:rPr sz="2200" spc="-15" dirty="0">
                <a:latin typeface="Times New Roman"/>
                <a:cs typeface="Times New Roman"/>
              </a:rPr>
              <a:t>(щёлочь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реагирует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кислотным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оксидом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образованием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соли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воды)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36016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89710" y="43814"/>
          <a:ext cx="6718299" cy="193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304"/>
                <a:gridCol w="3007995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84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KOH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3(разб.)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(р-р)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700" spc="-15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3(конц.,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хол.)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4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ts val="189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-16459" y="1003553"/>
            <a:ext cx="9107170" cy="396494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8353425" marR="4318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latin typeface="Times New Roman"/>
                <a:cs typeface="Times New Roman"/>
              </a:rPr>
              <a:t>Отве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:  3241.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570"/>
              </a:spcBef>
            </a:pPr>
            <a:r>
              <a:rPr sz="2400" spc="-5" dirty="0">
                <a:latin typeface="Times New Roman"/>
                <a:cs typeface="Times New Roman"/>
              </a:rPr>
              <a:t>А)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KN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KN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3)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(диспропорционирование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15" baseline="24305" dirty="0">
                <a:latin typeface="Times New Roman"/>
                <a:cs typeface="Times New Roman"/>
              </a:rPr>
              <a:t>+4</a:t>
            </a:r>
            <a:r>
              <a:rPr sz="2400" spc="3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щелочной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среде)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4HN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3(разб.)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O↑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(Al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активный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восстанавливать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33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В) 2KOH</a:t>
            </a:r>
            <a:r>
              <a:rPr sz="2400" spc="-7" baseline="-20833" dirty="0">
                <a:latin typeface="Times New Roman"/>
                <a:cs typeface="Times New Roman"/>
              </a:rPr>
              <a:t>(р-р)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"/>
              </a:spcBef>
            </a:pPr>
            <a:r>
              <a:rPr sz="2200" spc="-15" dirty="0">
                <a:latin typeface="Times New Roman"/>
                <a:cs typeface="Times New Roman"/>
              </a:rPr>
              <a:t>(щёлочь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реагирует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кислотным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оксидом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образованием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соли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воды)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40" y="5382259"/>
            <a:ext cx="2795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aseline="13888" dirty="0">
                <a:latin typeface="Times New Roman"/>
                <a:cs typeface="Times New Roman"/>
              </a:rPr>
              <a:t>Г)</a:t>
            </a:r>
            <a:r>
              <a:rPr sz="3600" spc="-209" baseline="13888" dirty="0">
                <a:latin typeface="Times New Roman"/>
                <a:cs typeface="Times New Roman"/>
              </a:rPr>
              <a:t> </a:t>
            </a:r>
            <a:r>
              <a:rPr sz="3600" spc="-7" baseline="13888" dirty="0">
                <a:latin typeface="Times New Roman"/>
                <a:cs typeface="Times New Roman"/>
              </a:rPr>
              <a:t>Al</a:t>
            </a:r>
            <a:r>
              <a:rPr sz="3600" baseline="13888" dirty="0">
                <a:latin typeface="Times New Roman"/>
                <a:cs typeface="Times New Roman"/>
              </a:rPr>
              <a:t> + </a:t>
            </a:r>
            <a:r>
              <a:rPr sz="3600" spc="-7" baseline="13888" dirty="0">
                <a:latin typeface="Times New Roman"/>
                <a:cs typeface="Times New Roman"/>
              </a:rPr>
              <a:t>H</a:t>
            </a:r>
            <a:r>
              <a:rPr sz="3600" spc="-22" baseline="13888" dirty="0">
                <a:latin typeface="Times New Roman"/>
                <a:cs typeface="Times New Roman"/>
              </a:rPr>
              <a:t>N</a:t>
            </a:r>
            <a:r>
              <a:rPr sz="3600" spc="-15" baseline="13888" dirty="0">
                <a:latin typeface="Times New Roman"/>
                <a:cs typeface="Times New Roman"/>
              </a:rPr>
              <a:t>O</a:t>
            </a:r>
            <a:r>
              <a:rPr sz="1600" dirty="0">
                <a:latin typeface="Times New Roman"/>
                <a:cs typeface="Times New Roman"/>
              </a:rPr>
              <a:t>3</a:t>
            </a:r>
            <a:r>
              <a:rPr sz="1600" spc="-10" dirty="0">
                <a:latin typeface="Times New Roman"/>
                <a:cs typeface="Times New Roman"/>
              </a:rPr>
              <a:t>(</a:t>
            </a:r>
            <a:r>
              <a:rPr sz="1600" spc="-85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10" dirty="0">
                <a:latin typeface="Times New Roman"/>
                <a:cs typeface="Times New Roman"/>
              </a:rPr>
              <a:t>нц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х</a:t>
            </a:r>
            <a:r>
              <a:rPr sz="1600" spc="-25" dirty="0">
                <a:latin typeface="Times New Roman"/>
                <a:cs typeface="Times New Roman"/>
              </a:rPr>
              <a:t>о</a:t>
            </a:r>
            <a:r>
              <a:rPr sz="1600" spc="-10" dirty="0">
                <a:latin typeface="Times New Roman"/>
                <a:cs typeface="Times New Roman"/>
              </a:rPr>
              <a:t>л.)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1889" y="5307583"/>
            <a:ext cx="1950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0835" algn="l"/>
              </a:tabLst>
            </a:pPr>
            <a:r>
              <a:rPr sz="2400" dirty="0">
                <a:latin typeface="Times New Roman"/>
                <a:cs typeface="Times New Roman"/>
              </a:rPr>
              <a:t>≠	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640" y="5673344"/>
            <a:ext cx="75609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30480" indent="-762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(Al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растворяется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без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нагревания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концентрированных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25" dirty="0">
                <a:latin typeface="Times New Roman"/>
                <a:cs typeface="Times New Roman"/>
              </a:rPr>
              <a:t>происходит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пассивация</a:t>
            </a:r>
            <a:r>
              <a:rPr sz="2400" dirty="0">
                <a:latin typeface="Times New Roman"/>
                <a:cs typeface="Times New Roman"/>
              </a:rPr>
              <a:t> металл)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200" y="136016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211073"/>
            <a:ext cx="77495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Пример</a:t>
            </a:r>
            <a:r>
              <a:rPr sz="2400" spc="-5" dirty="0"/>
              <a:t> </a:t>
            </a:r>
            <a:r>
              <a:rPr sz="2400" dirty="0"/>
              <a:t>3.</a:t>
            </a:r>
            <a:r>
              <a:rPr sz="2400" spc="-10" dirty="0"/>
              <a:t> </a:t>
            </a:r>
            <a:r>
              <a:rPr sz="2400" b="0" spc="-30" dirty="0">
                <a:latin typeface="Times New Roman"/>
                <a:cs typeface="Times New Roman"/>
              </a:rPr>
              <a:t>Установите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соответствие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между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реагирующими </a:t>
            </a:r>
            <a:r>
              <a:rPr sz="2400" b="0" spc="-58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веществами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и </a:t>
            </a:r>
            <a:r>
              <a:rPr sz="2400" b="0" spc="-10" dirty="0">
                <a:latin typeface="Times New Roman"/>
                <a:cs typeface="Times New Roman"/>
              </a:rPr>
              <a:t>продуктами,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35" dirty="0">
                <a:latin typeface="Times New Roman"/>
                <a:cs typeface="Times New Roman"/>
              </a:rPr>
              <a:t>которые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преимущественно 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образуются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при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взаимодействии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этих</a:t>
            </a:r>
            <a:r>
              <a:rPr sz="2400" b="0" spc="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веществ: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к </a:t>
            </a:r>
            <a:r>
              <a:rPr sz="2400" b="0" spc="-10" dirty="0">
                <a:latin typeface="Times New Roman"/>
                <a:cs typeface="Times New Roman"/>
              </a:rPr>
              <a:t>каждой </a:t>
            </a:r>
            <a:r>
              <a:rPr sz="2400" b="0" spc="-5" dirty="0">
                <a:latin typeface="Times New Roman"/>
                <a:cs typeface="Times New Roman"/>
              </a:rPr>
              <a:t> позиции,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обозначенной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буквой, подберите </a:t>
            </a:r>
            <a:r>
              <a:rPr sz="2400" b="0" spc="-10" dirty="0">
                <a:latin typeface="Times New Roman"/>
                <a:cs typeface="Times New Roman"/>
              </a:rPr>
              <a:t> соответствующую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позицию, </a:t>
            </a:r>
            <a:r>
              <a:rPr sz="2400" b="0" spc="-10" dirty="0">
                <a:latin typeface="Times New Roman"/>
                <a:cs typeface="Times New Roman"/>
              </a:rPr>
              <a:t>обозначенную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цифрой.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5036566"/>
            <a:ext cx="82759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цифры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4146" y="5931484"/>
          <a:ext cx="4110355" cy="731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0555"/>
                <a:gridCol w="497205"/>
                <a:gridCol w="552450"/>
                <a:gridCol w="607695"/>
                <a:gridCol w="552450"/>
              </a:tblGrid>
              <a:tr h="365759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98779" y="2332015"/>
          <a:ext cx="8065769" cy="2585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2930"/>
                <a:gridCol w="3672839"/>
              </a:tblGrid>
              <a:tr h="35165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РЕАГИРУЮЩИЕ 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620"/>
                        </a:lnSpc>
                      </a:pP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2054">
                <a:tc>
                  <a:txBody>
                    <a:bodyPr/>
                    <a:lstStyle/>
                    <a:p>
                      <a:pPr marL="127000">
                        <a:lnSpc>
                          <a:spcPts val="2550"/>
                        </a:lnSpc>
                        <a:spcBef>
                          <a:spcPts val="434"/>
                        </a:spcBef>
                      </a:pP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А) Cu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3600" spc="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22" baseline="13888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600" spc="-22" baseline="13888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27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6013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CuS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2400" spc="-22" baseline="-20833" dirty="0">
                          <a:latin typeface="Times New Roman"/>
                          <a:cs typeface="Times New Roman"/>
                        </a:rPr>
                        <a:t>3(конц.)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127000">
                        <a:lnSpc>
                          <a:spcPts val="2550"/>
                        </a:lnSpc>
                        <a:spcBef>
                          <a:spcPts val="229"/>
                        </a:spcBef>
                      </a:pP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36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CuO</a:t>
                      </a:r>
                      <a:r>
                        <a:rPr sz="36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36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15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(конц.р-р)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CuCl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22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22" baseline="-20833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8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82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CuSO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5438" y="199897"/>
          <a:ext cx="6923404" cy="1939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189604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 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272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330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CuS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3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CuO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(конц.р-р)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8267" y="201929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Пример</a:t>
            </a:r>
            <a:r>
              <a:rPr sz="1800" spc="-70" dirty="0"/>
              <a:t> </a:t>
            </a:r>
            <a:r>
              <a:rPr sz="1800" dirty="0"/>
              <a:t>3.</a:t>
            </a:r>
            <a:endParaRPr sz="1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32867" y="2227834"/>
            <a:ext cx="80778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 Cu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10" dirty="0">
                <a:latin typeface="Times New Roman"/>
                <a:cs typeface="Times New Roman"/>
              </a:rPr>
              <a:t>3H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SO</a:t>
            </a:r>
            <a:r>
              <a:rPr sz="2400" spc="-15" baseline="-20833" dirty="0">
                <a:latin typeface="Times New Roman"/>
                <a:cs typeface="Times New Roman"/>
              </a:rPr>
              <a:t>4(конц.)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 – 5)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(Cu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5438" y="199897"/>
          <a:ext cx="6923404" cy="1939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189604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 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272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330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CuS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3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CuO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(конц.р-р)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867" y="2227834"/>
            <a:ext cx="80778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 Cu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dirty="0">
                <a:latin typeface="Times New Roman"/>
                <a:cs typeface="Times New Roman"/>
              </a:rPr>
              <a:t> + </a:t>
            </a:r>
            <a:r>
              <a:rPr sz="2400" b="0" spc="-10" dirty="0">
                <a:latin typeface="Times New Roman"/>
                <a:cs typeface="Times New Roman"/>
              </a:rPr>
              <a:t>3H</a:t>
            </a:r>
            <a:r>
              <a:rPr sz="2400" b="0" spc="-15" baseline="-20833" dirty="0">
                <a:latin typeface="Times New Roman"/>
                <a:cs typeface="Times New Roman"/>
              </a:rPr>
              <a:t>2</a:t>
            </a:r>
            <a:r>
              <a:rPr sz="2400" b="0" spc="-10" dirty="0">
                <a:latin typeface="Times New Roman"/>
                <a:cs typeface="Times New Roman"/>
              </a:rPr>
              <a:t>SO</a:t>
            </a:r>
            <a:r>
              <a:rPr sz="2400" b="0" spc="-15" baseline="-20833" dirty="0">
                <a:latin typeface="Times New Roman"/>
                <a:cs typeface="Times New Roman"/>
              </a:rPr>
              <a:t>4(конц.)</a:t>
            </a:r>
            <a:r>
              <a:rPr sz="2400" b="0" spc="359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 </a:t>
            </a:r>
            <a:r>
              <a:rPr sz="2400" b="0" spc="-5" dirty="0">
                <a:latin typeface="Times New Roman"/>
                <a:cs typeface="Times New Roman"/>
              </a:rPr>
              <a:t>2CuSO</a:t>
            </a:r>
            <a:r>
              <a:rPr sz="2400" b="0" spc="-7" baseline="-20833" dirty="0">
                <a:latin typeface="Times New Roman"/>
                <a:cs typeface="Times New Roman"/>
              </a:rPr>
              <a:t>4</a:t>
            </a:r>
            <a:r>
              <a:rPr sz="2400" b="0" spc="315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5" dirty="0">
                <a:latin typeface="Times New Roman"/>
                <a:cs typeface="Times New Roman"/>
              </a:rPr>
              <a:t>SO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↑</a:t>
            </a:r>
            <a:r>
              <a:rPr sz="2400" b="0" dirty="0">
                <a:latin typeface="Times New Roman"/>
                <a:cs typeface="Times New Roman"/>
              </a:rPr>
              <a:t> + </a:t>
            </a:r>
            <a:r>
              <a:rPr sz="2400" b="0" spc="-5" dirty="0">
                <a:latin typeface="Times New Roman"/>
                <a:cs typeface="Times New Roman"/>
              </a:rPr>
              <a:t>3H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(ответ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А – 5)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b="0" spc="-5" dirty="0">
                <a:latin typeface="Times New Roman"/>
                <a:cs typeface="Times New Roman"/>
              </a:rPr>
              <a:t>(Cu</a:t>
            </a:r>
            <a:r>
              <a:rPr sz="2400" b="0" spc="-7" baseline="24305" dirty="0">
                <a:latin typeface="Times New Roman"/>
                <a:cs typeface="Times New Roman"/>
              </a:rPr>
              <a:t>+1</a:t>
            </a:r>
            <a:r>
              <a:rPr sz="2400" b="0" spc="30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восстановитель,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S</a:t>
            </a:r>
            <a:r>
              <a:rPr sz="2400" b="0" spc="-7" baseline="24305" dirty="0">
                <a:latin typeface="Times New Roman"/>
                <a:cs typeface="Times New Roman"/>
              </a:rPr>
              <a:t>+6</a:t>
            </a:r>
            <a:r>
              <a:rPr sz="2400" b="0" spc="30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32867" y="3325190"/>
            <a:ext cx="78346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5" dirty="0">
                <a:latin typeface="Times New Roman"/>
                <a:cs typeface="Times New Roman"/>
              </a:rPr>
              <a:t>8HNO</a:t>
            </a:r>
            <a:r>
              <a:rPr sz="2400" spc="-22" baseline="-20833" dirty="0">
                <a:latin typeface="Times New Roman"/>
                <a:cs typeface="Times New Roman"/>
              </a:rPr>
              <a:t>3(конц.)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8NO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+ 4H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2)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–2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201929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5438" y="199897"/>
          <a:ext cx="6923404" cy="1939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189604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 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272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330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CuS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3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CuO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(конц.р-р)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867" y="2227834"/>
            <a:ext cx="80778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 Cu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dirty="0">
                <a:latin typeface="Times New Roman"/>
                <a:cs typeface="Times New Roman"/>
              </a:rPr>
              <a:t> + </a:t>
            </a:r>
            <a:r>
              <a:rPr sz="2400" b="0" spc="-10" dirty="0">
                <a:latin typeface="Times New Roman"/>
                <a:cs typeface="Times New Roman"/>
              </a:rPr>
              <a:t>3H</a:t>
            </a:r>
            <a:r>
              <a:rPr sz="2400" b="0" spc="-15" baseline="-20833" dirty="0">
                <a:latin typeface="Times New Roman"/>
                <a:cs typeface="Times New Roman"/>
              </a:rPr>
              <a:t>2</a:t>
            </a:r>
            <a:r>
              <a:rPr sz="2400" b="0" spc="-10" dirty="0">
                <a:latin typeface="Times New Roman"/>
                <a:cs typeface="Times New Roman"/>
              </a:rPr>
              <a:t>SO</a:t>
            </a:r>
            <a:r>
              <a:rPr sz="2400" b="0" spc="-15" baseline="-20833" dirty="0">
                <a:latin typeface="Times New Roman"/>
                <a:cs typeface="Times New Roman"/>
              </a:rPr>
              <a:t>4(конц.)</a:t>
            </a:r>
            <a:r>
              <a:rPr sz="2400" b="0" spc="359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 </a:t>
            </a:r>
            <a:r>
              <a:rPr sz="2400" b="0" spc="-5" dirty="0">
                <a:latin typeface="Times New Roman"/>
                <a:cs typeface="Times New Roman"/>
              </a:rPr>
              <a:t>2CuSO</a:t>
            </a:r>
            <a:r>
              <a:rPr sz="2400" b="0" spc="-7" baseline="-20833" dirty="0">
                <a:latin typeface="Times New Roman"/>
                <a:cs typeface="Times New Roman"/>
              </a:rPr>
              <a:t>4</a:t>
            </a:r>
            <a:r>
              <a:rPr sz="2400" b="0" spc="315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5" dirty="0">
                <a:latin typeface="Times New Roman"/>
                <a:cs typeface="Times New Roman"/>
              </a:rPr>
              <a:t>SO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↑</a:t>
            </a:r>
            <a:r>
              <a:rPr sz="2400" b="0" dirty="0">
                <a:latin typeface="Times New Roman"/>
                <a:cs typeface="Times New Roman"/>
              </a:rPr>
              <a:t> + </a:t>
            </a:r>
            <a:r>
              <a:rPr sz="2400" b="0" spc="-5" dirty="0">
                <a:latin typeface="Times New Roman"/>
                <a:cs typeface="Times New Roman"/>
              </a:rPr>
              <a:t>3H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(ответ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А – 5)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b="0" spc="-5" dirty="0">
                <a:latin typeface="Times New Roman"/>
                <a:cs typeface="Times New Roman"/>
              </a:rPr>
              <a:t>(Cu</a:t>
            </a:r>
            <a:r>
              <a:rPr sz="2400" b="0" spc="-7" baseline="24305" dirty="0">
                <a:latin typeface="Times New Roman"/>
                <a:cs typeface="Times New Roman"/>
              </a:rPr>
              <a:t>+1</a:t>
            </a:r>
            <a:r>
              <a:rPr sz="2400" b="0" spc="30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восстановитель,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S</a:t>
            </a:r>
            <a:r>
              <a:rPr sz="2400" b="0" spc="-7" baseline="24305" dirty="0">
                <a:latin typeface="Times New Roman"/>
                <a:cs typeface="Times New Roman"/>
              </a:rPr>
              <a:t>+6</a:t>
            </a:r>
            <a:r>
              <a:rPr sz="2400" b="0" spc="30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–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20167" y="3325190"/>
            <a:ext cx="786003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5" dirty="0">
                <a:latin typeface="Times New Roman"/>
                <a:cs typeface="Times New Roman"/>
              </a:rPr>
              <a:t>8HNO</a:t>
            </a:r>
            <a:r>
              <a:rPr sz="2400" spc="-22" baseline="-20833" dirty="0">
                <a:latin typeface="Times New Roman"/>
                <a:cs typeface="Times New Roman"/>
              </a:rPr>
              <a:t>3(конц.)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8NO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+ 4H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Б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2)</a:t>
            </a:r>
            <a:endParaRPr sz="24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03200" marR="1259205" indent="-1524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В) </a:t>
            </a:r>
            <a:r>
              <a:rPr sz="2400" spc="-15" dirty="0">
                <a:latin typeface="Times New Roman"/>
                <a:cs typeface="Times New Roman"/>
              </a:rPr>
              <a:t>2HCl</a:t>
            </a:r>
            <a:r>
              <a:rPr sz="2400" spc="-22" baseline="-20833" dirty="0">
                <a:latin typeface="Times New Roman"/>
                <a:cs typeface="Times New Roman"/>
              </a:rPr>
              <a:t>(конц. </a:t>
            </a:r>
            <a:r>
              <a:rPr sz="2400" spc="-7" baseline="-20833" dirty="0">
                <a:latin typeface="Times New Roman"/>
                <a:cs typeface="Times New Roman"/>
              </a:rPr>
              <a:t>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CuO = </a:t>
            </a:r>
            <a:r>
              <a:rPr sz="2400" spc="-5" dirty="0">
                <a:latin typeface="Times New Roman"/>
                <a:cs typeface="Times New Roman"/>
              </a:rPr>
              <a:t>CuCl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В – 1)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(кислота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реагирует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5" dirty="0">
                <a:latin typeface="Times New Roman"/>
                <a:cs typeface="Times New Roman"/>
              </a:rPr>
              <a:t>оснóвным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оксидом,</a:t>
            </a:r>
            <a:r>
              <a:rPr sz="2400" spc="-5" dirty="0">
                <a:latin typeface="Times New Roman"/>
                <a:cs typeface="Times New Roman"/>
              </a:rPr>
              <a:t> 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201929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45438" y="199897"/>
          <a:ext cx="6923404" cy="1939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189604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 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272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330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15" baseline="13888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CuS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447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3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CuO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(конц.р-р)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4(конц.)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94767" y="1003553"/>
            <a:ext cx="8896350" cy="417702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8141970" marR="4318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latin typeface="Times New Roman"/>
                <a:cs typeface="Times New Roman"/>
              </a:rPr>
              <a:t>Отве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:  5216.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А) Cu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10" dirty="0">
                <a:latin typeface="Times New Roman"/>
                <a:cs typeface="Times New Roman"/>
              </a:rPr>
              <a:t>3H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SO</a:t>
            </a:r>
            <a:r>
              <a:rPr sz="2400" spc="-15" baseline="-20833" dirty="0">
                <a:latin typeface="Times New Roman"/>
                <a:cs typeface="Times New Roman"/>
              </a:rPr>
              <a:t>4(конц.)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5)</a:t>
            </a:r>
            <a:endParaRPr sz="240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(Cu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5" dirty="0">
                <a:latin typeface="Times New Roman"/>
                <a:cs typeface="Times New Roman"/>
              </a:rPr>
              <a:t>8HNO</a:t>
            </a:r>
            <a:r>
              <a:rPr sz="2400" spc="-22" baseline="-20833" dirty="0">
                <a:latin typeface="Times New Roman"/>
                <a:cs typeface="Times New Roman"/>
              </a:rPr>
              <a:t>3(конц.)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8NO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+ 4H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2)</a:t>
            </a:r>
            <a:endParaRPr sz="240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28600" marR="2270125" indent="-1524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В) </a:t>
            </a:r>
            <a:r>
              <a:rPr sz="2400" spc="-15" dirty="0">
                <a:latin typeface="Times New Roman"/>
                <a:cs typeface="Times New Roman"/>
              </a:rPr>
              <a:t>2HCl</a:t>
            </a:r>
            <a:r>
              <a:rPr sz="2400" spc="-22" baseline="-20833" dirty="0">
                <a:latin typeface="Times New Roman"/>
                <a:cs typeface="Times New Roman"/>
              </a:rPr>
              <a:t>(конц. </a:t>
            </a:r>
            <a:r>
              <a:rPr sz="2400" spc="-7" baseline="-20833" dirty="0">
                <a:latin typeface="Times New Roman"/>
                <a:cs typeface="Times New Roman"/>
              </a:rPr>
              <a:t>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CuO = </a:t>
            </a:r>
            <a:r>
              <a:rPr sz="2400" spc="-5" dirty="0">
                <a:latin typeface="Times New Roman"/>
                <a:cs typeface="Times New Roman"/>
              </a:rPr>
              <a:t>CuCl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В – 1)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(кислота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реагирует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5" dirty="0">
                <a:latin typeface="Times New Roman"/>
                <a:cs typeface="Times New Roman"/>
              </a:rPr>
              <a:t>оснóвным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оксидом,</a:t>
            </a:r>
            <a:r>
              <a:rPr sz="2400" spc="-5" dirty="0">
                <a:latin typeface="Times New Roman"/>
                <a:cs typeface="Times New Roman"/>
              </a:rPr>
              <a:t> 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2867" y="5520334"/>
            <a:ext cx="7408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Г)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2CuCl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3H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SO</a:t>
            </a:r>
            <a:r>
              <a:rPr sz="2400" spc="-15" baseline="-20833" dirty="0">
                <a:latin typeface="Times New Roman"/>
                <a:cs typeface="Times New Roman"/>
              </a:rPr>
              <a:t>4(конц.)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2CuSO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2HCl </a:t>
            </a:r>
            <a:r>
              <a:rPr sz="2400" dirty="0">
                <a:latin typeface="Times New Roman"/>
                <a:cs typeface="Times New Roman"/>
              </a:rPr>
              <a:t>+ 3H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Г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6)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(Cu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201929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8267" y="427101"/>
            <a:ext cx="8449945" cy="59965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831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Вопрос</a:t>
            </a:r>
            <a:r>
              <a:rPr sz="2400" b="1" dirty="0">
                <a:latin typeface="Times New Roman"/>
                <a:cs typeface="Times New Roman"/>
              </a:rPr>
              <a:t> 8 (по </a:t>
            </a:r>
            <a:r>
              <a:rPr sz="2400" b="1" spc="-10" dirty="0" err="1">
                <a:latin typeface="Times New Roman"/>
                <a:cs typeface="Times New Roman"/>
              </a:rPr>
              <a:t>спецификации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 smtClean="0">
                <a:latin typeface="Times New Roman"/>
                <a:cs typeface="Times New Roman"/>
              </a:rPr>
              <a:t>ЕГЭ-202</a:t>
            </a:r>
            <a:r>
              <a:rPr lang="ru-RU" sz="2400" b="1" dirty="0" smtClean="0">
                <a:latin typeface="Times New Roman"/>
                <a:cs typeface="Times New Roman"/>
              </a:rPr>
              <a:t>4</a:t>
            </a:r>
            <a:r>
              <a:rPr sz="2400" b="1" dirty="0" smtClean="0">
                <a:latin typeface="Times New Roman"/>
                <a:cs typeface="Times New Roman"/>
              </a:rPr>
              <a:t>)</a:t>
            </a:r>
            <a:r>
              <a:rPr sz="2400" b="1" spc="-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(2 балла)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Классификация </a:t>
            </a:r>
            <a:r>
              <a:rPr sz="2400" dirty="0">
                <a:latin typeface="Times New Roman"/>
                <a:cs typeface="Times New Roman"/>
              </a:rPr>
              <a:t>неорганических веществ. </a:t>
            </a:r>
            <a:r>
              <a:rPr sz="2400" spc="-15" dirty="0">
                <a:latin typeface="Times New Roman"/>
                <a:cs typeface="Times New Roman"/>
              </a:rPr>
              <a:t>Номенклатура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dirty="0">
                <a:latin typeface="Times New Roman"/>
                <a:cs typeface="Times New Roman"/>
              </a:rPr>
              <a:t>(тривиальная и </a:t>
            </a:r>
            <a:r>
              <a:rPr sz="2400" spc="-5" dirty="0">
                <a:latin typeface="Times New Roman"/>
                <a:cs typeface="Times New Roman"/>
              </a:rPr>
              <a:t>международная).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Характерные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химические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 веществ:</a:t>
            </a:r>
          </a:p>
          <a:p>
            <a:pPr marL="12700" marR="294005" algn="just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5" dirty="0">
                <a:latin typeface="Times New Roman"/>
                <a:cs typeface="Times New Roman"/>
              </a:rPr>
              <a:t>простых </a:t>
            </a:r>
            <a:r>
              <a:rPr sz="2400" dirty="0">
                <a:latin typeface="Times New Roman"/>
                <a:cs typeface="Times New Roman"/>
              </a:rPr>
              <a:t>веществ-металлов: </a:t>
            </a:r>
            <a:r>
              <a:rPr sz="2400" spc="-5" dirty="0">
                <a:latin typeface="Times New Roman"/>
                <a:cs typeface="Times New Roman"/>
              </a:rPr>
              <a:t>щелочных, щелочноземельных,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магния, алюминия, </a:t>
            </a:r>
            <a:r>
              <a:rPr sz="2400" spc="-25" dirty="0">
                <a:latin typeface="Times New Roman"/>
                <a:cs typeface="Times New Roman"/>
              </a:rPr>
              <a:t>переходных </a:t>
            </a:r>
            <a:r>
              <a:rPr sz="2400" dirty="0">
                <a:latin typeface="Times New Roman"/>
                <a:cs typeface="Times New Roman"/>
              </a:rPr>
              <a:t>металлов </a:t>
            </a:r>
            <a:r>
              <a:rPr sz="2400" spc="-5" dirty="0">
                <a:latin typeface="Times New Roman"/>
                <a:cs typeface="Times New Roman"/>
              </a:rPr>
              <a:t>(меди, </a:t>
            </a:r>
            <a:r>
              <a:rPr sz="2400" spc="-10" dirty="0">
                <a:latin typeface="Times New Roman"/>
                <a:cs typeface="Times New Roman"/>
              </a:rPr>
              <a:t>цинка, хрома,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железа);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Char char="–"/>
              <a:tabLst>
                <a:tab pos="241300" algn="l"/>
              </a:tabLst>
            </a:pPr>
            <a:r>
              <a:rPr sz="2400" spc="5" dirty="0">
                <a:latin typeface="Times New Roman"/>
                <a:cs typeface="Times New Roman"/>
              </a:rPr>
              <a:t>простых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веществ-неметаллов: </a:t>
            </a:r>
            <a:r>
              <a:rPr sz="2400" spc="-20" dirty="0">
                <a:latin typeface="Times New Roman"/>
                <a:cs typeface="Times New Roman"/>
              </a:rPr>
              <a:t>водорода,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галогенов,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кислорода,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серы, </a:t>
            </a:r>
            <a:r>
              <a:rPr sz="2400" spc="-10" dirty="0">
                <a:latin typeface="Times New Roman"/>
                <a:cs typeface="Times New Roman"/>
              </a:rPr>
              <a:t>азота,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фосфора,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кремния;</a:t>
            </a: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оксидов: </a:t>
            </a:r>
            <a:r>
              <a:rPr sz="2400" dirty="0">
                <a:latin typeface="Times New Roman"/>
                <a:cs typeface="Times New Roman"/>
              </a:rPr>
              <a:t>оснóвных,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амфотерных,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кислотных;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оснований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амфотерных </a:t>
            </a:r>
            <a:r>
              <a:rPr sz="2400" spc="-10" dirty="0">
                <a:latin typeface="Times New Roman"/>
                <a:cs typeface="Times New Roman"/>
              </a:rPr>
              <a:t>гидроксидов;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5" dirty="0">
                <a:latin typeface="Times New Roman"/>
                <a:cs typeface="Times New Roman"/>
              </a:rPr>
              <a:t>кислот;</a:t>
            </a:r>
            <a:endParaRPr sz="2400" dirty="0">
              <a:latin typeface="Times New Roman"/>
              <a:cs typeface="Times New Roman"/>
            </a:endParaRPr>
          </a:p>
          <a:p>
            <a:pPr marL="12700" marR="18923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солей: </a:t>
            </a:r>
            <a:r>
              <a:rPr sz="2400" spc="-5" dirty="0">
                <a:latin typeface="Times New Roman"/>
                <a:cs typeface="Times New Roman"/>
              </a:rPr>
              <a:t>средних,</a:t>
            </a:r>
            <a:r>
              <a:rPr sz="2400" dirty="0">
                <a:latin typeface="Times New Roman"/>
                <a:cs typeface="Times New Roman"/>
              </a:rPr>
              <a:t> кислых,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оснóвных;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комплексных</a:t>
            </a:r>
            <a:r>
              <a:rPr sz="2400" dirty="0">
                <a:latin typeface="Times New Roman"/>
                <a:cs typeface="Times New Roman"/>
              </a:rPr>
              <a:t> (на</a:t>
            </a:r>
            <a:r>
              <a:rPr sz="2400" spc="-5" dirty="0">
                <a:latin typeface="Times New Roman"/>
                <a:cs typeface="Times New Roman"/>
              </a:rPr>
              <a:t> примере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гидроксосоединений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алюминия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цинка)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300355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Время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выполнения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5-7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мин.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355219"/>
            <a:ext cx="77495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Пример</a:t>
            </a:r>
            <a:r>
              <a:rPr sz="2400" spc="-5" dirty="0"/>
              <a:t> </a:t>
            </a:r>
            <a:r>
              <a:rPr sz="2400" dirty="0"/>
              <a:t>1.</a:t>
            </a:r>
            <a:r>
              <a:rPr sz="2400" spc="-5" dirty="0"/>
              <a:t> </a:t>
            </a:r>
            <a:r>
              <a:rPr sz="2400" b="0" spc="-30" dirty="0">
                <a:latin typeface="Times New Roman"/>
                <a:cs typeface="Times New Roman"/>
              </a:rPr>
              <a:t>Установите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соответствие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между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реагирующими </a:t>
            </a:r>
            <a:r>
              <a:rPr sz="2400" b="0" spc="-5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веществами и</a:t>
            </a:r>
            <a:r>
              <a:rPr sz="2400" b="0" spc="-10" dirty="0">
                <a:latin typeface="Times New Roman"/>
                <a:cs typeface="Times New Roman"/>
              </a:rPr>
              <a:t> продуктами,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spc="-30" dirty="0">
                <a:latin typeface="Times New Roman"/>
                <a:cs typeface="Times New Roman"/>
              </a:rPr>
              <a:t>которые</a:t>
            </a:r>
            <a:r>
              <a:rPr sz="2400" b="0" dirty="0">
                <a:latin typeface="Times New Roman"/>
                <a:cs typeface="Times New Roman"/>
              </a:rPr>
              <a:t> преимущественно 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образуются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при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взаимодействии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этих</a:t>
            </a:r>
            <a:r>
              <a:rPr sz="2400" b="0" spc="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веществ: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к </a:t>
            </a:r>
            <a:r>
              <a:rPr sz="2400" b="0" spc="-10" dirty="0">
                <a:latin typeface="Times New Roman"/>
                <a:cs typeface="Times New Roman"/>
              </a:rPr>
              <a:t>каждой </a:t>
            </a:r>
            <a:r>
              <a:rPr sz="2400" b="0" spc="-5" dirty="0">
                <a:latin typeface="Times New Roman"/>
                <a:cs typeface="Times New Roman"/>
              </a:rPr>
              <a:t> позиции,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обозначенной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буквой, подберите </a:t>
            </a:r>
            <a:r>
              <a:rPr sz="2400" b="0" spc="-10" dirty="0">
                <a:latin typeface="Times New Roman"/>
                <a:cs typeface="Times New Roman"/>
              </a:rPr>
              <a:t> соответствующую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позицию, </a:t>
            </a:r>
            <a:r>
              <a:rPr sz="2400" b="0" spc="-10" dirty="0">
                <a:latin typeface="Times New Roman"/>
                <a:cs typeface="Times New Roman"/>
              </a:rPr>
              <a:t>обозначенную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цифрой.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4964683"/>
            <a:ext cx="82759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цифры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4146" y="5931484"/>
          <a:ext cx="4110355" cy="731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0555"/>
                <a:gridCol w="497205"/>
                <a:gridCol w="552450"/>
                <a:gridCol w="607695"/>
                <a:gridCol w="552450"/>
              </a:tblGrid>
              <a:tr h="365759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98779" y="2261259"/>
          <a:ext cx="8067040" cy="2700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1515"/>
                <a:gridCol w="3565525"/>
              </a:tblGrid>
              <a:tr h="365853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620"/>
                        </a:lnSpc>
                      </a:pP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0088">
                <a:tc>
                  <a:txBody>
                    <a:bodyPr/>
                    <a:lstStyle/>
                    <a:p>
                      <a:pPr marL="127000">
                        <a:lnSpc>
                          <a:spcPts val="284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FeO и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2400" spc="-22" baseline="-20833" dirty="0">
                          <a:latin typeface="Times New Roman"/>
                          <a:cs typeface="Times New Roman"/>
                        </a:rPr>
                        <a:t>(конц.р-р)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84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27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772">
                <a:tc>
                  <a:txBody>
                    <a:bodyPr/>
                    <a:lstStyle/>
                    <a:p>
                      <a:pPr marL="127000">
                        <a:lnSpc>
                          <a:spcPts val="2660"/>
                        </a:lnSpc>
                        <a:spcBef>
                          <a:spcPts val="340"/>
                        </a:spcBef>
                      </a:pP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36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3600" spc="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6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36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4318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63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FeCl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27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826">
                <a:tc>
                  <a:txBody>
                    <a:bodyPr/>
                    <a:lstStyle/>
                    <a:p>
                      <a:pPr marL="127000">
                        <a:lnSpc>
                          <a:spcPts val="2660"/>
                        </a:lnSpc>
                        <a:spcBef>
                          <a:spcPts val="340"/>
                        </a:spcBef>
                      </a:pP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 Fe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3600" spc="-1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6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36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4318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6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FeCl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27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826">
                <a:tc>
                  <a:txBody>
                    <a:bodyPr/>
                    <a:lstStyle/>
                    <a:p>
                      <a:pPr marL="127000">
                        <a:lnSpc>
                          <a:spcPts val="26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29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6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NaFeO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29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6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6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29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9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29"/>
              </a:lnSpc>
              <a:spcBef>
                <a:spcPts val="105"/>
              </a:spcBef>
            </a:pPr>
            <a:r>
              <a:rPr spc="5" dirty="0"/>
              <a:t>Поиск</a:t>
            </a:r>
            <a:r>
              <a:rPr spc="-30" dirty="0"/>
              <a:t> </a:t>
            </a:r>
            <a:r>
              <a:rPr spc="-10" dirty="0"/>
              <a:t>правильного</a:t>
            </a:r>
            <a:r>
              <a:rPr spc="-25" dirty="0"/>
              <a:t> </a:t>
            </a:r>
            <a:r>
              <a:rPr spc="-5" dirty="0"/>
              <a:t>ответа</a:t>
            </a:r>
          </a:p>
          <a:p>
            <a:pPr marL="88900">
              <a:lnSpc>
                <a:spcPts val="4310"/>
              </a:lnSpc>
            </a:pPr>
            <a:r>
              <a:rPr sz="3600" spc="-5" dirty="0">
                <a:solidFill>
                  <a:srgbClr val="FF0000"/>
                </a:solidFill>
              </a:rPr>
              <a:t>А)</a:t>
            </a:r>
            <a:r>
              <a:rPr sz="3600" spc="-2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составить</a:t>
            </a:r>
            <a:r>
              <a:rPr sz="3600" spc="-1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уравнения</a:t>
            </a:r>
            <a:r>
              <a:rPr sz="3600" spc="-10" dirty="0">
                <a:solidFill>
                  <a:srgbClr val="FF0000"/>
                </a:solidFill>
              </a:rPr>
              <a:t> </a:t>
            </a:r>
            <a:r>
              <a:rPr sz="3600" spc="-5" dirty="0">
                <a:solidFill>
                  <a:srgbClr val="FF0000"/>
                </a:solidFill>
              </a:rPr>
              <a:t>реакций!!!</a:t>
            </a:r>
            <a:endParaRPr sz="36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02437" y="1535684"/>
            <a:ext cx="7346950" cy="276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Для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этого:</a:t>
            </a:r>
            <a:endParaRPr sz="2400" dirty="0">
              <a:latin typeface="Times New Roman"/>
              <a:cs typeface="Times New Roman"/>
            </a:endParaRPr>
          </a:p>
          <a:p>
            <a:pPr marL="342900" indent="-33083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-20" dirty="0">
                <a:latin typeface="Times New Roman"/>
                <a:cs typeface="Times New Roman"/>
              </a:rPr>
              <a:t>охарактеризовать</a:t>
            </a:r>
            <a:r>
              <a:rPr sz="2400" spc="5" dirty="0">
                <a:latin typeface="Times New Roman"/>
                <a:cs typeface="Times New Roman"/>
              </a:rPr>
              <a:t> химические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веществ;</a:t>
            </a:r>
          </a:p>
          <a:p>
            <a:pPr marL="12700" marR="5080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-15" dirty="0">
                <a:latin typeface="Times New Roman"/>
                <a:cs typeface="Times New Roman"/>
              </a:rPr>
              <a:t>Знать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5" dirty="0">
                <a:latin typeface="Times New Roman"/>
                <a:cs typeface="Times New Roman"/>
              </a:rPr>
              <a:t>использовать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базовые знания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свойств </a:t>
            </a:r>
            <a:r>
              <a:rPr sz="2400" dirty="0">
                <a:latin typeface="Times New Roman"/>
                <a:cs typeface="Times New Roman"/>
              </a:rPr>
              <a:t>классов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веществ;</a:t>
            </a:r>
          </a:p>
          <a:p>
            <a:pPr marL="12700" marR="393065">
              <a:lnSpc>
                <a:spcPct val="100000"/>
              </a:lnSpc>
              <a:buAutoNum type="arabicParenR"/>
              <a:tabLst>
                <a:tab pos="342900" algn="l"/>
              </a:tabLst>
            </a:pPr>
            <a:r>
              <a:rPr sz="2400" spc="-15" dirty="0">
                <a:latin typeface="Times New Roman"/>
                <a:cs typeface="Times New Roman"/>
              </a:rPr>
              <a:t>Знать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5" dirty="0">
                <a:latin typeface="Times New Roman"/>
                <a:cs typeface="Times New Roman"/>
              </a:rPr>
              <a:t>использовать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особые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химические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конкретных</a:t>
            </a:r>
            <a:r>
              <a:rPr sz="2400" dirty="0">
                <a:latin typeface="Times New Roman"/>
                <a:cs typeface="Times New Roman"/>
              </a:rPr>
              <a:t> веществ.</a:t>
            </a:r>
          </a:p>
          <a:p>
            <a:pPr marL="12700">
              <a:lnSpc>
                <a:spcPts val="4285"/>
              </a:lnSpc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Б)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выбрать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правильный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ответ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61591" y="43814"/>
          <a:ext cx="6765290" cy="1899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031490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535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FeO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(конц.р-р)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NaFeO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0200" y="136016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Пример</a:t>
            </a:r>
            <a:r>
              <a:rPr sz="1800" spc="-65" dirty="0"/>
              <a:t> </a:t>
            </a:r>
            <a:r>
              <a:rPr sz="1800" spc="-5" dirty="0"/>
              <a:t>1.</a:t>
            </a:r>
            <a:endParaRPr sz="1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32867" y="2155697"/>
            <a:ext cx="69500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30480" indent="-2286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 FeO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5" dirty="0">
                <a:latin typeface="Times New Roman"/>
                <a:cs typeface="Times New Roman"/>
              </a:rPr>
              <a:t>2HCl</a:t>
            </a:r>
            <a:r>
              <a:rPr sz="2400" spc="-22" baseline="-20833" dirty="0">
                <a:latin typeface="Times New Roman"/>
                <a:cs typeface="Times New Roman"/>
              </a:rPr>
              <a:t>(конц. </a:t>
            </a:r>
            <a:r>
              <a:rPr sz="2400" spc="-7" baseline="-20833" dirty="0">
                <a:latin typeface="Times New Roman"/>
                <a:cs typeface="Times New Roman"/>
              </a:rPr>
              <a:t>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FeCl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А – 3)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(оснόвные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оксиды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реагируют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61591" y="43814"/>
          <a:ext cx="6765290" cy="1899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031490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535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FeO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(конц.р-р)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NaFeO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867" y="2155697"/>
            <a:ext cx="69500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30480" indent="-2286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 FeO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15" dirty="0">
                <a:latin typeface="Times New Roman"/>
                <a:cs typeface="Times New Roman"/>
              </a:rPr>
              <a:t>2HCl</a:t>
            </a:r>
            <a:r>
              <a:rPr sz="2400" b="0" spc="-22" baseline="-20833" dirty="0">
                <a:latin typeface="Times New Roman"/>
                <a:cs typeface="Times New Roman"/>
              </a:rPr>
              <a:t>(конц. </a:t>
            </a:r>
            <a:r>
              <a:rPr sz="2400" b="0" spc="-7" baseline="-20833" dirty="0">
                <a:latin typeface="Times New Roman"/>
                <a:cs typeface="Times New Roman"/>
              </a:rPr>
              <a:t>р-р)</a:t>
            </a:r>
            <a:r>
              <a:rPr sz="2400" b="0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 </a:t>
            </a:r>
            <a:r>
              <a:rPr sz="2400" b="0" spc="-5" dirty="0">
                <a:latin typeface="Times New Roman"/>
                <a:cs typeface="Times New Roman"/>
              </a:rPr>
              <a:t>FeCl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5" dirty="0">
                <a:latin typeface="Times New Roman"/>
                <a:cs typeface="Times New Roman"/>
              </a:rPr>
              <a:t>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 </a:t>
            </a:r>
            <a:r>
              <a:rPr sz="2400" b="0" spc="-10" dirty="0">
                <a:latin typeface="Times New Roman"/>
                <a:cs typeface="Times New Roman"/>
              </a:rPr>
              <a:t>(ответ </a:t>
            </a:r>
            <a:r>
              <a:rPr sz="2400" b="0" dirty="0">
                <a:latin typeface="Times New Roman"/>
                <a:cs typeface="Times New Roman"/>
              </a:rPr>
              <a:t>А – 3) </a:t>
            </a:r>
            <a:r>
              <a:rPr sz="2400" b="0" spc="5" dirty="0">
                <a:latin typeface="Times New Roman"/>
                <a:cs typeface="Times New Roman"/>
              </a:rPr>
              <a:t> (основные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оксиды</a:t>
            </a:r>
            <a:r>
              <a:rPr sz="2400" b="0" spc="-5" dirty="0">
                <a:latin typeface="Times New Roman"/>
                <a:cs typeface="Times New Roman"/>
              </a:rPr>
              <a:t> реагируют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5" dirty="0">
                <a:latin typeface="Times New Roman"/>
                <a:cs typeface="Times New Roman"/>
              </a:rPr>
              <a:t> кислотами,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32867" y="3253232"/>
            <a:ext cx="72885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30480" indent="-2286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 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6HCl</a:t>
            </a:r>
            <a:r>
              <a:rPr sz="2400" spc="-7" baseline="-20833" dirty="0">
                <a:latin typeface="Times New Roman"/>
                <a:cs typeface="Times New Roman"/>
              </a:rPr>
              <a:t>(разб. 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+ 3H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Б – 2)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(амфотерные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оксиды</a:t>
            </a:r>
            <a:r>
              <a:rPr sz="2400" spc="-5" dirty="0">
                <a:latin typeface="Times New Roman"/>
                <a:cs typeface="Times New Roman"/>
              </a:rPr>
              <a:t> реагируют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36016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61591" y="43814"/>
          <a:ext cx="6765290" cy="1899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031490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535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FeO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(конц.р-р)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NaFeO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867" y="2014473"/>
            <a:ext cx="69507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30480" indent="-2286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А) FeO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15" dirty="0">
                <a:latin typeface="Times New Roman"/>
                <a:cs typeface="Times New Roman"/>
              </a:rPr>
              <a:t>2HCl</a:t>
            </a:r>
            <a:r>
              <a:rPr sz="2400" b="0" spc="-22" baseline="-20833" dirty="0">
                <a:latin typeface="Times New Roman"/>
                <a:cs typeface="Times New Roman"/>
              </a:rPr>
              <a:t>(конц. </a:t>
            </a:r>
            <a:r>
              <a:rPr sz="2400" b="0" spc="-7" baseline="-20833" dirty="0">
                <a:latin typeface="Times New Roman"/>
                <a:cs typeface="Times New Roman"/>
              </a:rPr>
              <a:t>р-р)</a:t>
            </a:r>
            <a:r>
              <a:rPr sz="2400" b="0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 </a:t>
            </a:r>
            <a:r>
              <a:rPr sz="2400" b="0" spc="-5" dirty="0">
                <a:latin typeface="Times New Roman"/>
                <a:cs typeface="Times New Roman"/>
              </a:rPr>
              <a:t>FeCl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baseline="-20833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+ </a:t>
            </a:r>
            <a:r>
              <a:rPr sz="2400" b="0" spc="-5" dirty="0">
                <a:latin typeface="Times New Roman"/>
                <a:cs typeface="Times New Roman"/>
              </a:rPr>
              <a:t>H</a:t>
            </a:r>
            <a:r>
              <a:rPr sz="2400" b="0" spc="-7" baseline="-20833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O </a:t>
            </a:r>
            <a:r>
              <a:rPr sz="2400" b="0" spc="-10" dirty="0">
                <a:latin typeface="Times New Roman"/>
                <a:cs typeface="Times New Roman"/>
              </a:rPr>
              <a:t>(ответ </a:t>
            </a:r>
            <a:r>
              <a:rPr sz="2400" b="0" dirty="0">
                <a:latin typeface="Times New Roman"/>
                <a:cs typeface="Times New Roman"/>
              </a:rPr>
              <a:t>А – 3) </a:t>
            </a:r>
            <a:r>
              <a:rPr sz="2400" b="0" spc="5" dirty="0">
                <a:latin typeface="Times New Roman"/>
                <a:cs typeface="Times New Roman"/>
              </a:rPr>
              <a:t> (основные</a:t>
            </a:r>
            <a:r>
              <a:rPr sz="2400" b="0" spc="-10" dirty="0">
                <a:latin typeface="Times New Roman"/>
                <a:cs typeface="Times New Roman"/>
              </a:rPr>
              <a:t> оксиды</a:t>
            </a:r>
            <a:r>
              <a:rPr sz="2400" b="0" spc="-5" dirty="0">
                <a:latin typeface="Times New Roman"/>
                <a:cs typeface="Times New Roman"/>
              </a:rPr>
              <a:t> реагируют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5" dirty="0">
                <a:latin typeface="Times New Roman"/>
                <a:cs typeface="Times New Roman"/>
              </a:rPr>
              <a:t> кислотами,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20167" y="3112134"/>
            <a:ext cx="759015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marR="319405" indent="-2286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Б)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6HCl</a:t>
            </a:r>
            <a:r>
              <a:rPr sz="2400" spc="-7" baseline="-20833" dirty="0">
                <a:latin typeface="Times New Roman"/>
                <a:cs typeface="Times New Roman"/>
              </a:rPr>
              <a:t>(разб. 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+ 3H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Б – 2)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(амфотерные</a:t>
            </a:r>
            <a:r>
              <a:rPr sz="2400" spc="-15" dirty="0">
                <a:latin typeface="Times New Roman"/>
                <a:cs typeface="Times New Roman"/>
              </a:rPr>
              <a:t> оксиды</a:t>
            </a:r>
            <a:r>
              <a:rPr sz="2400" spc="-5" dirty="0">
                <a:latin typeface="Times New Roman"/>
                <a:cs typeface="Times New Roman"/>
              </a:rPr>
              <a:t> реагируют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431800" marR="520065" indent="-3810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В) Fe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8HCl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+ 4H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(FeO·Fe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latin typeface="Times New Roman"/>
                <a:cs typeface="Times New Roman"/>
              </a:rPr>
              <a:t>(оснόвные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оксиды </a:t>
            </a:r>
            <a:r>
              <a:rPr sz="2400" spc="-5" dirty="0">
                <a:latin typeface="Times New Roman"/>
                <a:cs typeface="Times New Roman"/>
              </a:rPr>
              <a:t>реагируют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36016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167" y="1795653"/>
            <a:ext cx="759015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marR="657225" indent="-2286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 FeO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5" dirty="0">
                <a:latin typeface="Times New Roman"/>
                <a:cs typeface="Times New Roman"/>
              </a:rPr>
              <a:t>2HCl</a:t>
            </a:r>
            <a:r>
              <a:rPr sz="2400" spc="-22" baseline="-20833" dirty="0">
                <a:latin typeface="Times New Roman"/>
                <a:cs typeface="Times New Roman"/>
              </a:rPr>
              <a:t>(конц. </a:t>
            </a:r>
            <a:r>
              <a:rPr sz="2400" spc="-7" baseline="-20833" dirty="0">
                <a:latin typeface="Times New Roman"/>
                <a:cs typeface="Times New Roman"/>
              </a:rPr>
              <a:t>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FeCl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А – 3) </a:t>
            </a:r>
            <a:r>
              <a:rPr sz="2400" spc="5" dirty="0">
                <a:latin typeface="Times New Roman"/>
                <a:cs typeface="Times New Roman"/>
              </a:rPr>
              <a:t> (основные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оксиды</a:t>
            </a:r>
            <a:r>
              <a:rPr sz="2400" spc="-5" dirty="0">
                <a:latin typeface="Times New Roman"/>
                <a:cs typeface="Times New Roman"/>
              </a:rPr>
              <a:t> реагируют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" dirty="0">
                <a:latin typeface="Times New Roman"/>
                <a:cs typeface="Times New Roman"/>
              </a:rPr>
              <a:t> кислотами,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  <a:p>
            <a:pPr marL="279400" marR="319405" indent="-2286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Б) 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6HCl</a:t>
            </a:r>
            <a:r>
              <a:rPr sz="2400" spc="-7" baseline="-20833" dirty="0">
                <a:latin typeface="Times New Roman"/>
                <a:cs typeface="Times New Roman"/>
              </a:rPr>
              <a:t>(разб. р-р)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+ 3H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 </a:t>
            </a:r>
            <a:r>
              <a:rPr sz="2400" dirty="0">
                <a:latin typeface="Times New Roman"/>
                <a:cs typeface="Times New Roman"/>
              </a:rPr>
              <a:t>Б – 2)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(амфотерные</a:t>
            </a:r>
            <a:r>
              <a:rPr sz="2400" spc="-15" dirty="0">
                <a:latin typeface="Times New Roman"/>
                <a:cs typeface="Times New Roman"/>
              </a:rPr>
              <a:t> оксиды</a:t>
            </a:r>
            <a:r>
              <a:rPr sz="2400" spc="-5" dirty="0">
                <a:latin typeface="Times New Roman"/>
                <a:cs typeface="Times New Roman"/>
              </a:rPr>
              <a:t> реагируют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  <a:p>
            <a:pPr marL="431800" marR="520065" indent="-3810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В)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8HCl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+ 4H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(FeO·Fe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latin typeface="Times New Roman"/>
                <a:cs typeface="Times New Roman"/>
              </a:rPr>
              <a:t>(основные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оксиды</a:t>
            </a:r>
            <a:r>
              <a:rPr sz="2400" spc="-5" dirty="0">
                <a:latin typeface="Times New Roman"/>
                <a:cs typeface="Times New Roman"/>
              </a:rPr>
              <a:t> реагируют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кислотами,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неОВР)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Г)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2NaOH</a:t>
            </a:r>
            <a:r>
              <a:rPr sz="2400" spc="-7" baseline="-20833" dirty="0">
                <a:latin typeface="Times New Roman"/>
                <a:cs typeface="Times New Roman"/>
              </a:rPr>
              <a:t>(тв.</a:t>
            </a:r>
            <a:r>
              <a:rPr sz="2400" spc="30" baseline="-20833" dirty="0">
                <a:latin typeface="Times New Roman"/>
                <a:cs typeface="Times New Roman"/>
              </a:rPr>
              <a:t> </a:t>
            </a:r>
            <a:r>
              <a:rPr sz="2400" spc="-7" baseline="-20833" dirty="0">
                <a:latin typeface="Times New Roman"/>
                <a:cs typeface="Times New Roman"/>
              </a:rPr>
              <a:t>t)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2NaFeO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4)</a:t>
            </a:r>
            <a:endParaRPr sz="24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(амфотерные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оксиды</a:t>
            </a:r>
            <a:r>
              <a:rPr sz="2400" spc="-5" dirty="0">
                <a:latin typeface="Times New Roman"/>
                <a:cs typeface="Times New Roman"/>
              </a:rPr>
              <a:t> реагируют</a:t>
            </a:r>
            <a:r>
              <a:rPr sz="2400" dirty="0">
                <a:latin typeface="Times New Roman"/>
                <a:cs typeface="Times New Roman"/>
              </a:rPr>
              <a:t> со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щёлочами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образованием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безводной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 амфотерного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гидроксида)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30200" y="136016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02721" y="646303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61591" y="43814"/>
          <a:ext cx="6765290" cy="1899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031490"/>
              </a:tblGrid>
              <a:tr h="26372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964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535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FeO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(конц.р-р)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0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  <a:tabLst>
                          <a:tab pos="2393315" algn="l"/>
                        </a:tabLst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800" spc="-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700" b="1" baseline="-21604" dirty="0">
                          <a:latin typeface="Times New Roman"/>
                          <a:cs typeface="Times New Roman"/>
                        </a:rPr>
                        <a:t>Ответ</a:t>
                      </a:r>
                      <a:endParaRPr sz="2700" baseline="-2160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5"/>
                        </a:lnSpc>
                        <a:spcBef>
                          <a:spcPts val="175"/>
                        </a:spcBef>
                      </a:pP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700" spc="-22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700" spc="-7" baseline="13888" dirty="0">
                          <a:latin typeface="Times New Roman"/>
                          <a:cs typeface="Times New Roman"/>
                        </a:rPr>
                        <a:t> HCl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(разб.р-р)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700" baseline="13888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700" baseline="13888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  <a:tabLst>
                          <a:tab pos="2393315" algn="l"/>
                        </a:tabLst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700" b="1" baseline="-20061" dirty="0">
                          <a:latin typeface="Times New Roman"/>
                          <a:cs typeface="Times New Roman"/>
                        </a:rPr>
                        <a:t>3214.</a:t>
                      </a:r>
                      <a:endParaRPr sz="2700" baseline="-2006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NaFeO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634">
                        <a:lnSpc>
                          <a:spcPts val="18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355219"/>
            <a:ext cx="77495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Пример</a:t>
            </a:r>
            <a:r>
              <a:rPr sz="2400" spc="-5" dirty="0"/>
              <a:t> </a:t>
            </a:r>
            <a:r>
              <a:rPr sz="2400" dirty="0"/>
              <a:t>2.</a:t>
            </a:r>
            <a:r>
              <a:rPr sz="2400" spc="-10" dirty="0"/>
              <a:t> </a:t>
            </a:r>
            <a:r>
              <a:rPr sz="2400" b="0" spc="-30" dirty="0">
                <a:latin typeface="Times New Roman"/>
                <a:cs typeface="Times New Roman"/>
              </a:rPr>
              <a:t>Установите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соответствие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между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реагирующими </a:t>
            </a:r>
            <a:r>
              <a:rPr sz="2400" b="0" spc="-5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веществами и</a:t>
            </a:r>
            <a:r>
              <a:rPr sz="2400" b="0" spc="-10" dirty="0">
                <a:latin typeface="Times New Roman"/>
                <a:cs typeface="Times New Roman"/>
              </a:rPr>
              <a:t> продуктами,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spc="-30" dirty="0">
                <a:latin typeface="Times New Roman"/>
                <a:cs typeface="Times New Roman"/>
              </a:rPr>
              <a:t>которые</a:t>
            </a:r>
            <a:r>
              <a:rPr sz="2400" b="0" dirty="0">
                <a:latin typeface="Times New Roman"/>
                <a:cs typeface="Times New Roman"/>
              </a:rPr>
              <a:t> преимущественно 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образуются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при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взаимодействии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этих</a:t>
            </a:r>
            <a:r>
              <a:rPr sz="2400" b="0" spc="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веществ: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к </a:t>
            </a:r>
            <a:r>
              <a:rPr sz="2400" b="0" spc="-10" dirty="0">
                <a:latin typeface="Times New Roman"/>
                <a:cs typeface="Times New Roman"/>
              </a:rPr>
              <a:t>каждой </a:t>
            </a:r>
            <a:r>
              <a:rPr sz="2400" b="0" spc="-5" dirty="0">
                <a:latin typeface="Times New Roman"/>
                <a:cs typeface="Times New Roman"/>
              </a:rPr>
              <a:t> позиции,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обозначенной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буквой, подберите </a:t>
            </a:r>
            <a:r>
              <a:rPr sz="2400" b="0" spc="-10" dirty="0">
                <a:latin typeface="Times New Roman"/>
                <a:cs typeface="Times New Roman"/>
              </a:rPr>
              <a:t> соответствующую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позицию, </a:t>
            </a:r>
            <a:r>
              <a:rPr sz="2400" b="0" spc="-10" dirty="0">
                <a:latin typeface="Times New Roman"/>
                <a:cs typeface="Times New Roman"/>
              </a:rPr>
              <a:t>обозначенную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цифрой.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4964683"/>
            <a:ext cx="82759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цифры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4146" y="5931484"/>
          <a:ext cx="4110355" cy="731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0555"/>
                <a:gridCol w="497205"/>
                <a:gridCol w="552450"/>
                <a:gridCol w="607695"/>
                <a:gridCol w="552450"/>
              </a:tblGrid>
              <a:tr h="365759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37210" y="2227731"/>
          <a:ext cx="7983855" cy="2585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60240"/>
                <a:gridCol w="3523615"/>
              </a:tblGrid>
              <a:tr h="35195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РЕАГИРУЮЩИЕ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620"/>
                        </a:lnSpc>
                      </a:pP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ПРОДУКТЫ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5928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KOH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реагируют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1907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 и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3(ра</a:t>
                      </a:r>
                      <a:r>
                        <a:rPr sz="2400" spc="7" baseline="-20833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б.)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6086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KOH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(р-р)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59">
                <a:tc>
                  <a:txBody>
                    <a:bodyPr/>
                    <a:lstStyle/>
                    <a:p>
                      <a:pPr marL="127000">
                        <a:lnSpc>
                          <a:spcPts val="2550"/>
                        </a:lnSpc>
                        <a:spcBef>
                          <a:spcPts val="229"/>
                        </a:spcBef>
                      </a:pP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3600" spc="-225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 и </a:t>
                      </a:r>
                      <a:r>
                        <a:rPr sz="3600" spc="-22" baseline="13888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3(конц.,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хол.)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Al(NO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7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2182</Words>
  <Application>Microsoft Office PowerPoint</Application>
  <PresentationFormat>Экран (4:3)</PresentationFormat>
  <Paragraphs>318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Взаимосвязь неорганических веществ. Вопрос 8 в ЕГЭ-2024</vt:lpstr>
      <vt:lpstr>Презентация PowerPoint</vt:lpstr>
      <vt:lpstr>Пример 1. Установите соответствие между реагирующими  веществами и продуктами, которые преимущественно  образуются при взаимодействии этих веществ: к каждой  позиции, обозначенной буквой, подберите  соответствующую позицию, обозначенную цифрой.</vt:lpstr>
      <vt:lpstr>Поиск правильного ответа А) составить уравнения реакций!!!</vt:lpstr>
      <vt:lpstr>Пример 1.</vt:lpstr>
      <vt:lpstr>А) FeO + 2HCl(конц. р-р) = FeCl2 + H2O (ответ А – 3)  (основные оксиды реагируют с кислотами, неОВР)</vt:lpstr>
      <vt:lpstr>А) FeO + 2HCl(конц. р-р) = FeCl2 + H2O (ответ А – 3)  (основные оксиды реагируют с кислотами, неОВР)</vt:lpstr>
      <vt:lpstr>Презентация PowerPoint</vt:lpstr>
      <vt:lpstr>Пример 2. Установите соответствие между реагирующими  веществами и продуктами, которые преимущественно  образуются при взаимодействии этих веществ: к каждой  позиции, обозначенной буквой, подберите  соответствующую позицию, обозначенную цифрой.</vt:lpstr>
      <vt:lpstr>Пример 2.</vt:lpstr>
      <vt:lpstr>А) 2KOH + 2N+4O2 = KN+5O3+ KN+3O2 + H2O (ответ А – 3) (диспропорционирование N+4 в щелочной среде)</vt:lpstr>
      <vt:lpstr>А) 2KOH + 2N+4O2 = KN+5O3+ KN+3O2 + H2O (ответ А – 3) (диспропорционирование N+4 в щелочной среде)</vt:lpstr>
      <vt:lpstr>Презентация PowerPoint</vt:lpstr>
      <vt:lpstr>Пример 3. Установите соответствие между реагирующими  веществами и продуктами, которые преимущественно  образуются при взаимодействии этих веществ: к каждой  позиции, обозначенной буквой, подберите  соответствующую позицию, обозначенную цифрой.</vt:lpstr>
      <vt:lpstr>Пример 3.</vt:lpstr>
      <vt:lpstr>А) Cu2O + 3H2SO4(конц.) = 2CuSO4 + SO2↑ + 3H2O (ответ А – 5) (Cu+1 – восстановитель, S+6 – окислитель)</vt:lpstr>
      <vt:lpstr>А) Cu2O + 3H2SO4(конц.) = 2CuSO4 + SO2↑ + 3H2O (ответ А – 5) (Cu+1 – восстановитель, S+6 – окислитель)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неорганических веществ. Вопрос 8 (ЕГЭ-2023)</dc:title>
  <dc:creator>pc</dc:creator>
  <cp:lastModifiedBy>Калибатова</cp:lastModifiedBy>
  <cp:revision>3</cp:revision>
  <dcterms:created xsi:type="dcterms:W3CDTF">2023-10-03T06:32:59Z</dcterms:created>
  <dcterms:modified xsi:type="dcterms:W3CDTF">2024-01-17T11:12:16Z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2023-10-03T00:00:00Z</vt:filetime>
  </property>
</Properties>
</file>