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1A0F23-671F-4F8A-A42A-F92D2B61CAF9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DF97CC-6C88-4E84-87EA-6966468EDE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2405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DF97CC-6C88-4E84-87EA-6966468EDE47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959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328F9642-6E1A-4648-8291-260E37E35C3A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1788BCBB-36D9-43E1-B208-37E90FF363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F9642-6E1A-4648-8291-260E37E35C3A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8BCBB-36D9-43E1-B208-37E90FF363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F9642-6E1A-4648-8291-260E37E35C3A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8BCBB-36D9-43E1-B208-37E90FF363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F9642-6E1A-4648-8291-260E37E35C3A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8BCBB-36D9-43E1-B208-37E90FF363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F9642-6E1A-4648-8291-260E37E35C3A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8BCBB-36D9-43E1-B208-37E90FF363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F9642-6E1A-4648-8291-260E37E35C3A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8BCBB-36D9-43E1-B208-37E90FF363C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F9642-6E1A-4648-8291-260E37E35C3A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8BCBB-36D9-43E1-B208-37E90FF363C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F9642-6E1A-4648-8291-260E37E35C3A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8BCBB-36D9-43E1-B208-37E90FF363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F9642-6E1A-4648-8291-260E37E35C3A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8BCBB-36D9-43E1-B208-37E90FF363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328F9642-6E1A-4648-8291-260E37E35C3A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1788BCBB-36D9-43E1-B208-37E90FF363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328F9642-6E1A-4648-8291-260E37E35C3A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1788BCBB-36D9-43E1-B208-37E90FF363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328F9642-6E1A-4648-8291-260E37E35C3A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1788BCBB-36D9-43E1-B208-37E90FF363C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91680" y="2420888"/>
            <a:ext cx="5723468" cy="1828090"/>
          </a:xfrm>
        </p:spPr>
        <p:txBody>
          <a:bodyPr>
            <a:noAutofit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>Современные </a:t>
            </a:r>
            <a:r>
              <a:rPr lang="ru-RU" sz="3200" dirty="0" smtClean="0"/>
              <a:t>технологии повышения качества образовательных результатов в образовательной организации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5667987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Можно выделить следующие наиболее характерные инновационные технологии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ru-RU" dirty="0" smtClean="0"/>
              <a:t>Информационно-коммуникационные </a:t>
            </a:r>
            <a:r>
              <a:rPr lang="ru-RU" dirty="0"/>
              <a:t>технологии (ИКТ) в предметном </a:t>
            </a:r>
            <a:r>
              <a:rPr lang="ru-RU" dirty="0" smtClean="0"/>
              <a:t>обучении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/>
              <a:t>Личностно </a:t>
            </a:r>
            <a:r>
              <a:rPr lang="ru-RU" dirty="0"/>
              <a:t>– ориентированные технологии в </a:t>
            </a:r>
            <a:r>
              <a:rPr lang="ru-RU" dirty="0" smtClean="0"/>
              <a:t>преподавании предмета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/>
              <a:t>Информационно </a:t>
            </a:r>
            <a:r>
              <a:rPr lang="ru-RU" dirty="0"/>
              <a:t>-  аналитическое обеспечение учебного процесса и управление качеством образования </a:t>
            </a:r>
            <a:r>
              <a:rPr lang="ru-RU" dirty="0" smtClean="0"/>
              <a:t>обучающегося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/>
              <a:t>Мониторинг </a:t>
            </a:r>
            <a:r>
              <a:rPr lang="ru-RU" dirty="0"/>
              <a:t>интеллектуального развития. Анализ и  диагностика  качества  обучения  каждого  </a:t>
            </a:r>
            <a:r>
              <a:rPr lang="ru-RU" dirty="0" smtClean="0"/>
              <a:t>обучающегося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/>
              <a:t>Воспитательные </a:t>
            </a:r>
            <a:r>
              <a:rPr lang="ru-RU" dirty="0"/>
              <a:t>технологии как ведущий механизм формирования современного </a:t>
            </a:r>
            <a:r>
              <a:rPr lang="ru-RU" dirty="0" smtClean="0"/>
              <a:t>обучающегося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/>
              <a:t>Дидактические </a:t>
            </a:r>
            <a:r>
              <a:rPr lang="ru-RU" dirty="0"/>
              <a:t>технологии как условие развития учебного процесса </a:t>
            </a:r>
            <a:r>
              <a:rPr lang="ru-RU" dirty="0" smtClean="0"/>
              <a:t>образовательной организации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/>
              <a:t>Психолого-педагогическое </a:t>
            </a:r>
            <a:r>
              <a:rPr lang="ru-RU" dirty="0"/>
              <a:t>сопровождение внедрения инновационных технологий в учебно-воспитательный процесс </a:t>
            </a:r>
            <a:r>
              <a:rPr lang="ru-RU" dirty="0" smtClean="0"/>
              <a:t>образовательной организации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8777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ru-RU" sz="2400" b="1" dirty="0" smtClean="0"/>
              <a:t>Современные педагогические технологии как эффективное средство повышения качества образования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smtClean="0"/>
              <a:t>Цель современного образования состоит не столько в том, чтобы научить ребенка что-то делать, но и в том, чтобы дать ему возможность успешно справляться с различными жизненными и профессиональными </a:t>
            </a:r>
            <a:r>
              <a:rPr lang="ru-RU" dirty="0" smtClean="0"/>
              <a:t>ситуациями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6219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7240" y="764704"/>
            <a:ext cx="4402832" cy="5361459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sz="2200" dirty="0"/>
              <a:t>Г</a:t>
            </a:r>
            <a:r>
              <a:rPr lang="ru-RU" sz="2200" dirty="0" smtClean="0"/>
              <a:t>лавная </a:t>
            </a:r>
            <a:r>
              <a:rPr lang="ru-RU" sz="2200" dirty="0"/>
              <a:t>задача каждого учителя – сформировать у детей способность к самостоятельной работе, </a:t>
            </a:r>
            <a:r>
              <a:rPr lang="ru-RU" sz="2200" dirty="0" smtClean="0"/>
              <a:t>самопознанию и самосовершенствованию.</a:t>
            </a:r>
          </a:p>
          <a:p>
            <a:pPr marL="0" indent="0" algn="just">
              <a:buNone/>
            </a:pPr>
            <a:endParaRPr lang="ru-RU" sz="2200" dirty="0" smtClean="0"/>
          </a:p>
          <a:p>
            <a:pPr marL="0" indent="0" algn="just">
              <a:buNone/>
            </a:pPr>
            <a:r>
              <a:rPr lang="ru-RU" sz="2200" dirty="0" smtClean="0"/>
              <a:t>Активизировать </a:t>
            </a:r>
            <a:r>
              <a:rPr lang="ru-RU" sz="2200" dirty="0"/>
              <a:t>самостоятельную познавательную деятельность и  научить</a:t>
            </a:r>
            <a:r>
              <a:rPr lang="ru-RU" sz="2200" dirty="0" smtClean="0"/>
              <a:t>:</a:t>
            </a:r>
          </a:p>
          <a:p>
            <a:pPr algn="just"/>
            <a:r>
              <a:rPr lang="ru-RU" sz="2200" dirty="0" smtClean="0"/>
              <a:t>учиться</a:t>
            </a:r>
            <a:r>
              <a:rPr lang="ru-RU" sz="2200" dirty="0"/>
              <a:t>;</a:t>
            </a:r>
          </a:p>
          <a:p>
            <a:pPr algn="just"/>
            <a:r>
              <a:rPr lang="ru-RU" sz="2200" dirty="0" smtClean="0"/>
              <a:t>знать</a:t>
            </a:r>
            <a:r>
              <a:rPr lang="ru-RU" sz="2200" dirty="0"/>
              <a:t>;</a:t>
            </a:r>
          </a:p>
          <a:p>
            <a:pPr algn="just"/>
            <a:r>
              <a:rPr lang="ru-RU" sz="2200" dirty="0" smtClean="0"/>
              <a:t>познавать</a:t>
            </a:r>
            <a:r>
              <a:rPr lang="ru-RU" sz="2200" dirty="0"/>
              <a:t>;</a:t>
            </a:r>
          </a:p>
          <a:p>
            <a:pPr algn="just"/>
            <a:r>
              <a:rPr lang="ru-RU" sz="2200" dirty="0" smtClean="0"/>
              <a:t>делать</a:t>
            </a:r>
            <a:r>
              <a:rPr lang="ru-RU" sz="2200" dirty="0"/>
              <a:t>;</a:t>
            </a:r>
          </a:p>
          <a:p>
            <a:pPr algn="just"/>
            <a:r>
              <a:rPr lang="ru-RU" sz="2200" dirty="0" smtClean="0"/>
              <a:t>жить</a:t>
            </a:r>
            <a:r>
              <a:rPr lang="ru-RU" sz="2200" dirty="0"/>
              <a:t>;</a:t>
            </a:r>
          </a:p>
          <a:p>
            <a:pPr algn="just"/>
            <a:r>
              <a:rPr lang="ru-RU" sz="2200" dirty="0" smtClean="0"/>
              <a:t>быть </a:t>
            </a:r>
            <a:r>
              <a:rPr lang="ru-RU" sz="2200" dirty="0"/>
              <a:t>Человеком.</a:t>
            </a:r>
          </a:p>
          <a:p>
            <a:pPr marL="0" indent="0" algn="just">
              <a:buNone/>
            </a:pPr>
            <a:endParaRPr lang="ru-RU" sz="2200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348880"/>
            <a:ext cx="2632292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69220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620688"/>
            <a:ext cx="6965245" cy="1202485"/>
          </a:xfrm>
        </p:spPr>
        <p:txBody>
          <a:bodyPr>
            <a:normAutofit fontScale="90000"/>
          </a:bodyPr>
          <a:lstStyle/>
          <a:p>
            <a:r>
              <a:rPr lang="ru-RU" dirty="0"/>
              <a:t>Педагогические технологии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1600200"/>
            <a:ext cx="4032448" cy="4525963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sz="2800" dirty="0"/>
              <a:t>«Педагогическая технология» – совокупность психолого-педагогических установок, определяющих специальный подбор и компоновку форм и методов, способов и приемов, воспитательных </a:t>
            </a:r>
            <a:r>
              <a:rPr lang="ru-RU" sz="2800" dirty="0" smtClean="0"/>
              <a:t>средств</a:t>
            </a:r>
            <a:endParaRPr lang="ru-RU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357659"/>
            <a:ext cx="2520280" cy="2151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2757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По научной концепции усвоения опыта выделяют</a:t>
            </a:r>
            <a:r>
              <a:rPr lang="ru-RU" dirty="0" smtClean="0"/>
              <a:t>:</a:t>
            </a:r>
          </a:p>
          <a:p>
            <a:pPr marL="0" indent="0">
              <a:buNone/>
            </a:pPr>
            <a:endParaRPr lang="ru-RU" dirty="0" smtClean="0"/>
          </a:p>
          <a:p>
            <a:r>
              <a:rPr lang="ru-RU" dirty="0" smtClean="0"/>
              <a:t>ассоциативно </a:t>
            </a:r>
            <a:r>
              <a:rPr lang="ru-RU" dirty="0"/>
              <a:t>– рефлекторные </a:t>
            </a:r>
            <a:r>
              <a:rPr lang="ru-RU" dirty="0" smtClean="0"/>
              <a:t>технологии;</a:t>
            </a:r>
            <a:endParaRPr lang="ru-RU" dirty="0"/>
          </a:p>
          <a:p>
            <a:r>
              <a:rPr lang="ru-RU" dirty="0" err="1" smtClean="0"/>
              <a:t>бихевиористские</a:t>
            </a:r>
            <a:r>
              <a:rPr lang="ru-RU" dirty="0" smtClean="0"/>
              <a:t> технологии;</a:t>
            </a:r>
            <a:endParaRPr lang="ru-RU" dirty="0"/>
          </a:p>
          <a:p>
            <a:r>
              <a:rPr lang="ru-RU" dirty="0" smtClean="0"/>
              <a:t>развивающие технологии.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7327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/>
              <a:t>По ориентации на личностные </a:t>
            </a:r>
            <a:r>
              <a:rPr lang="ru-RU" dirty="0" smtClean="0"/>
              <a:t>структуры:</a:t>
            </a:r>
          </a:p>
          <a:p>
            <a:pPr marL="0" indent="0">
              <a:buNone/>
            </a:pPr>
            <a:endParaRPr lang="ru-RU" dirty="0" smtClean="0"/>
          </a:p>
          <a:p>
            <a:pPr algn="just"/>
            <a:r>
              <a:rPr lang="ru-RU" dirty="0" smtClean="0"/>
              <a:t>информационные технологии; </a:t>
            </a:r>
          </a:p>
          <a:p>
            <a:pPr algn="just"/>
            <a:r>
              <a:rPr lang="ru-RU" dirty="0" smtClean="0"/>
              <a:t>операционные технологии;</a:t>
            </a:r>
          </a:p>
          <a:p>
            <a:pPr algn="just"/>
            <a:r>
              <a:rPr lang="ru-RU" dirty="0" smtClean="0"/>
              <a:t>эмоционально </a:t>
            </a:r>
            <a:r>
              <a:rPr lang="ru-RU" dirty="0"/>
              <a:t>– художественные и эмоционально – нравственные </a:t>
            </a:r>
            <a:r>
              <a:rPr lang="ru-RU" dirty="0" smtClean="0"/>
              <a:t>технологии;</a:t>
            </a:r>
            <a:endParaRPr lang="ru-RU" dirty="0"/>
          </a:p>
          <a:p>
            <a:pPr algn="just"/>
            <a:r>
              <a:rPr lang="ru-RU" dirty="0" smtClean="0"/>
              <a:t>технологии саморазвития;</a:t>
            </a:r>
            <a:endParaRPr lang="ru-RU" dirty="0"/>
          </a:p>
          <a:p>
            <a:pPr algn="just"/>
            <a:r>
              <a:rPr lang="ru-RU" dirty="0" smtClean="0"/>
              <a:t>эвристические технологии;</a:t>
            </a:r>
            <a:endParaRPr lang="ru-RU" dirty="0"/>
          </a:p>
          <a:p>
            <a:pPr algn="just"/>
            <a:r>
              <a:rPr lang="ru-RU" dirty="0" smtClean="0"/>
              <a:t>прикладные технологии.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35705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764704"/>
            <a:ext cx="7200800" cy="53614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500" dirty="0"/>
              <a:t>По характеру содержания и структуры выделяют следующие технологии</a:t>
            </a:r>
            <a:r>
              <a:rPr lang="ru-RU" sz="2500" dirty="0" smtClean="0"/>
              <a:t>:</a:t>
            </a:r>
          </a:p>
          <a:p>
            <a:pPr marL="0" indent="0">
              <a:buNone/>
            </a:pPr>
            <a:endParaRPr lang="ru-RU" sz="2500" dirty="0" smtClean="0"/>
          </a:p>
          <a:p>
            <a:r>
              <a:rPr lang="ru-RU" sz="2500" dirty="0"/>
              <a:t>обучающие и воспитывающие; </a:t>
            </a:r>
            <a:endParaRPr lang="ru-RU" sz="2500" dirty="0" smtClean="0"/>
          </a:p>
          <a:p>
            <a:r>
              <a:rPr lang="ru-RU" sz="2500" dirty="0" smtClean="0"/>
              <a:t>светские </a:t>
            </a:r>
            <a:r>
              <a:rPr lang="ru-RU" sz="2500" dirty="0"/>
              <a:t>и религиозные; </a:t>
            </a:r>
            <a:endParaRPr lang="ru-RU" sz="2500" dirty="0" smtClean="0"/>
          </a:p>
          <a:p>
            <a:r>
              <a:rPr lang="ru-RU" sz="2500" dirty="0" smtClean="0"/>
              <a:t>общеобразовательные </a:t>
            </a:r>
            <a:r>
              <a:rPr lang="ru-RU" sz="2500" dirty="0"/>
              <a:t>и профессионально – ориентированные; </a:t>
            </a:r>
            <a:endParaRPr lang="ru-RU" sz="2500" dirty="0" smtClean="0"/>
          </a:p>
          <a:p>
            <a:r>
              <a:rPr lang="ru-RU" sz="2500" dirty="0" smtClean="0"/>
              <a:t>гуманитарные </a:t>
            </a:r>
            <a:r>
              <a:rPr lang="ru-RU" sz="2500" dirty="0"/>
              <a:t>и технократические; </a:t>
            </a:r>
            <a:endParaRPr lang="ru-RU" sz="2500" dirty="0" smtClean="0"/>
          </a:p>
          <a:p>
            <a:r>
              <a:rPr lang="ru-RU" sz="2500" dirty="0" smtClean="0"/>
              <a:t>различные </a:t>
            </a:r>
            <a:r>
              <a:rPr lang="ru-RU" sz="2500" dirty="0"/>
              <a:t>отраслевые; </a:t>
            </a:r>
            <a:endParaRPr lang="ru-RU" sz="2500" dirty="0" smtClean="0"/>
          </a:p>
          <a:p>
            <a:r>
              <a:rPr lang="ru-RU" sz="2500" dirty="0" err="1" smtClean="0"/>
              <a:t>частнопредметные</a:t>
            </a:r>
            <a:r>
              <a:rPr lang="ru-RU" sz="2500" dirty="0" smtClean="0"/>
              <a:t>;</a:t>
            </a:r>
          </a:p>
          <a:p>
            <a:r>
              <a:rPr lang="ru-RU" sz="2500" dirty="0" smtClean="0"/>
              <a:t> </a:t>
            </a:r>
            <a:r>
              <a:rPr lang="ru-RU" sz="2500" dirty="0" err="1"/>
              <a:t>монотехнологии</a:t>
            </a:r>
            <a:r>
              <a:rPr lang="ru-RU" sz="2500" dirty="0"/>
              <a:t> </a:t>
            </a:r>
            <a:r>
              <a:rPr lang="ru-RU" sz="2500" dirty="0" smtClean="0"/>
              <a:t>комплексные.</a:t>
            </a:r>
          </a:p>
        </p:txBody>
      </p:sp>
    </p:spTree>
    <p:extLst>
      <p:ext uri="{BB962C8B-B14F-4D97-AF65-F5344CB8AC3E}">
        <p14:creationId xmlns:p14="http://schemas.microsoft.com/office/powerpoint/2010/main" val="4756475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/>
              <a:t>Современные технологии обучения как средство повышения качества образования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/>
              <a:t>Образование должно развивать механизмы инновационной деятельности, находить творческие способы решения жизненно важных проблем, способствовать превращению творчества в норму и форму существования человека</a:t>
            </a:r>
          </a:p>
        </p:txBody>
      </p:sp>
    </p:spTree>
    <p:extLst>
      <p:ext uri="{BB962C8B-B14F-4D97-AF65-F5344CB8AC3E}">
        <p14:creationId xmlns:p14="http://schemas.microsoft.com/office/powerpoint/2010/main" val="3112234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340768"/>
            <a:ext cx="4392488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/>
              <a:t>Инновационные технологии в образовании – это некий механизм, при помощи которого задействованы новые средства и способы образовательной системы, воплощаемые в реальном </a:t>
            </a:r>
            <a:r>
              <a:rPr lang="ru-RU" sz="2800" dirty="0" smtClean="0"/>
              <a:t>мире</a:t>
            </a:r>
            <a:endParaRPr lang="ru-RU" sz="2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758267"/>
            <a:ext cx="2808312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36049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35</TotalTime>
  <Words>316</Words>
  <Application>Microsoft Office PowerPoint</Application>
  <PresentationFormat>Экран (4:3)</PresentationFormat>
  <Paragraphs>48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Кнопка</vt:lpstr>
      <vt:lpstr>  Современные технологии повышения качества образовательных результатов в образовательной организации</vt:lpstr>
      <vt:lpstr>Современные педагогические технологии как эффективное средство повышения качества образования </vt:lpstr>
      <vt:lpstr>Презентация PowerPoint</vt:lpstr>
      <vt:lpstr>Педагогические технологии</vt:lpstr>
      <vt:lpstr>Презентация PowerPoint</vt:lpstr>
      <vt:lpstr>Презентация PowerPoint</vt:lpstr>
      <vt:lpstr>Презентация PowerPoint</vt:lpstr>
      <vt:lpstr>Современные технологии обучения как средство повышения качества образования</vt:lpstr>
      <vt:lpstr>Презентация PowerPoint</vt:lpstr>
      <vt:lpstr>Можно выделить следующие наиболее характерные инновационные технологии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Современные технологии повышения качества образовательных результатов в образовательной организации</dc:title>
  <dc:creator>Lenovo</dc:creator>
  <cp:lastModifiedBy>Lenovo</cp:lastModifiedBy>
  <cp:revision>5</cp:revision>
  <dcterms:created xsi:type="dcterms:W3CDTF">2024-02-07T15:26:56Z</dcterms:created>
  <dcterms:modified xsi:type="dcterms:W3CDTF">2024-02-08T06:56:59Z</dcterms:modified>
</cp:coreProperties>
</file>