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4D211-24A6-41DF-86B6-8C39683D3A52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DDB7-C51C-4865-AF21-220285CC76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4D211-24A6-41DF-86B6-8C39683D3A52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DDB7-C51C-4865-AF21-220285CC76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4D211-24A6-41DF-86B6-8C39683D3A52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DDB7-C51C-4865-AF21-220285CC7691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4D211-24A6-41DF-86B6-8C39683D3A52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DDB7-C51C-4865-AF21-220285CC769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4D211-24A6-41DF-86B6-8C39683D3A52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DDB7-C51C-4865-AF21-220285CC76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4D211-24A6-41DF-86B6-8C39683D3A52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DDB7-C51C-4865-AF21-220285CC769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4D211-24A6-41DF-86B6-8C39683D3A52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DDB7-C51C-4865-AF21-220285CC76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4D211-24A6-41DF-86B6-8C39683D3A52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DDB7-C51C-4865-AF21-220285CC76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4D211-24A6-41DF-86B6-8C39683D3A52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DDB7-C51C-4865-AF21-220285CC76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4D211-24A6-41DF-86B6-8C39683D3A52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DDB7-C51C-4865-AF21-220285CC7691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4D211-24A6-41DF-86B6-8C39683D3A52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DDB7-C51C-4865-AF21-220285CC769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894D211-24A6-41DF-86B6-8C39683D3A52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632DDB7-C51C-4865-AF21-220285CC769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Проведение мероприятий </a:t>
            </a:r>
            <a:br>
              <a:rPr lang="ru-RU" dirty="0" smtClean="0"/>
            </a:br>
            <a:r>
              <a:rPr lang="ru-RU" dirty="0" smtClean="0"/>
              <a:t>по воспитанию у обучающихся информационной культуры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3710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23194"/>
            <a:ext cx="4186808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В профессиональном стандарте «Специалист в области воспитания» выделена обобщенная трудовая функция «библиотечно-педагогическая деятельность в образовательной организации общего образования» и обозначены трудовые функции педагога-библиотекаря.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Формирование познавательных универсальных учебных действий школьников на основе информационной культуры</a:t>
            </a:r>
            <a:endParaRPr lang="ru-RU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996952"/>
            <a:ext cx="3562289" cy="2209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6643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132856"/>
            <a:ext cx="4546848" cy="45259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Трудовая функция «Проведение мероприятий по воспитанию у обучающихся информационной культуры» предписывает педагогу-библиотекарю разрабатывать </a:t>
            </a:r>
            <a:r>
              <a:rPr lang="ru-RU" dirty="0" err="1" smtClean="0"/>
              <a:t>социально­педагогические</a:t>
            </a:r>
            <a:r>
              <a:rPr lang="ru-RU" dirty="0" smtClean="0"/>
              <a:t> программы воспитания информационной культуры учащихся с опорой на современные образовательные технологии, формы и методы проведения обучающих занятий.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701" y="2852936"/>
            <a:ext cx="3254158" cy="189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9186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Трудовые действия педагога-библиотекаря, соответствующие трудовой функции «Информационно-библиотечное сопровождение учебно-воспитательного процесса», включают в себя знание перечня образовательных программ, реализуемых образовательной организацией общего образования, а также требований ФГОС ОО к содержанию образования и ресурсному обеспечению образовательного процесса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7097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4186808" cy="4453955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Единый квалификационный справочник должностей </a:t>
            </a:r>
            <a:r>
              <a:rPr lang="ru-RU" dirty="0" smtClean="0"/>
              <a:t>включает в себя должностные обязанности педагога-библиотекаря: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участие в реализации основных образовательных программ общего образования, в осуществлении дополнительного образования учащихся с целью формирования информационной культуры, во внеурочной деятельности по направлениям, предусмотренным образовательной деятельностью учреждения общего образования.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967" y="2564904"/>
            <a:ext cx="2232844" cy="3358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0340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В России наиболее активно в качестве термина, интегрирующего всю совокупность сведений в области информационной подготовки граждан, используются термины «информационная культура» и «информационная культура личности», рассматриваемые в тесной связи со становлением информационно общества. Понятие «культура», которое является более широким, имеет множество значений, но кроме всего предполагающее наличие системы ценностей, норм поведения и наличия определенных артефактов. Соответственно, подход российской педагогики является более глубоким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«Информационная культура» и «Информационная культура личности»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713402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Становление и развитие информационного общества и информационной экономики обусловили потребность в информационном образовании, которое должно включать в себя:</a:t>
            </a:r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algn="just"/>
            <a:r>
              <a:rPr lang="ru-RU" dirty="0" smtClean="0"/>
              <a:t>целенаправленный процесс информационного обучения и воспитания личности;</a:t>
            </a:r>
          </a:p>
          <a:p>
            <a:pPr algn="just"/>
            <a:r>
              <a:rPr lang="ru-RU" dirty="0" smtClean="0"/>
              <a:t>распространение информационных знаний через многоуровневую систему общего, профессионального и дополнительного образования;</a:t>
            </a:r>
          </a:p>
          <a:p>
            <a:pPr algn="just"/>
            <a:r>
              <a:rPr lang="ru-RU" dirty="0" smtClean="0"/>
              <a:t>распространение информационных знаний через средства массовой информации, библиотеки, общественные организации и профессиональные ассоциации, связанные с информационной деятельностью и развитием информационного общества.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Информационная и </a:t>
            </a:r>
            <a:r>
              <a:rPr lang="ru-RU" dirty="0" err="1" smtClean="0"/>
              <a:t>медакультура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3096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675466"/>
            <a:ext cx="7408333" cy="3849877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ru-RU" sz="4800" dirty="0" smtClean="0"/>
              <a:t>Организация специальной подготовки кадров, способных на профессиональной основе вести занятия по курсу «Основы информационной культуры личности» с различными категориями обучающихся возможно при использовании профессионального потенциала педагогов и библиотекарей</a:t>
            </a:r>
          </a:p>
          <a:p>
            <a:pPr algn="just"/>
            <a:endParaRPr lang="ru-RU" sz="4800" dirty="0" smtClean="0"/>
          </a:p>
          <a:p>
            <a:pPr algn="just"/>
            <a:r>
              <a:rPr lang="ru-RU" sz="4800" dirty="0"/>
              <a:t>Наличие учебно-программного (тематических планов‚ учебных программ), учебно-теоретического (учебников, учебных пособий), учебно-практического (сборников упражнений, практических заданий, практикумов, тренингов, деловых игр и т. п.), учебно-методического обеспечения (методические разработки, уроков, практических занятий и др.), средств диагностики уровня информационной культуры и контроля (тестирования) степени усвоения учебного материала. </a:t>
            </a:r>
            <a:endParaRPr lang="ru-RU" sz="4800" dirty="0" smtClean="0"/>
          </a:p>
          <a:p>
            <a:pPr algn="just"/>
            <a:endParaRPr lang="ru-RU" sz="4800" dirty="0" smtClean="0"/>
          </a:p>
          <a:p>
            <a:pPr algn="just"/>
            <a:r>
              <a:rPr lang="ru-RU" sz="4800" dirty="0" smtClean="0"/>
              <a:t>Использование распределенной информационно-учебной среды, включающей в себя информационные ресурсы (фонды документов и информационных изданий, традиционные и электронные библиотечные каталоги), компьютерную технику, средства доступа к удаленным отечественным и мировым информационным ресурсам.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О</a:t>
            </a:r>
            <a:r>
              <a:rPr lang="ru-RU" sz="2400" b="1" dirty="0" smtClean="0"/>
              <a:t>рганизации информационного образования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6729665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41</TotalTime>
  <Words>447</Words>
  <Application>Microsoft Office PowerPoint</Application>
  <PresentationFormat>Экран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Проведение мероприятий  по воспитанию у обучающихся информационной культуры</vt:lpstr>
      <vt:lpstr>Формирование познавательных универсальных учебных действий школьников на основе информационной культуры</vt:lpstr>
      <vt:lpstr>Презентация PowerPoint</vt:lpstr>
      <vt:lpstr>Презентация PowerPoint</vt:lpstr>
      <vt:lpstr>Презентация PowerPoint</vt:lpstr>
      <vt:lpstr>«Информационная культура» и «Информационная культура личности»</vt:lpstr>
      <vt:lpstr>Информационная и медакультура</vt:lpstr>
      <vt:lpstr>Организации информационного образования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Проведение мероприятий  по воспитанию у обучающихся информационной культуры</dc:title>
  <dc:creator>Lenovo</dc:creator>
  <cp:lastModifiedBy>Lenovo</cp:lastModifiedBy>
  <cp:revision>4</cp:revision>
  <dcterms:created xsi:type="dcterms:W3CDTF">2024-02-01T06:26:35Z</dcterms:created>
  <dcterms:modified xsi:type="dcterms:W3CDTF">2024-02-01T07:07:50Z</dcterms:modified>
</cp:coreProperties>
</file>