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1" r:id="rId4"/>
    <p:sldId id="296" r:id="rId5"/>
    <p:sldId id="297" r:id="rId6"/>
    <p:sldId id="270" r:id="rId7"/>
    <p:sldId id="283" r:id="rId8"/>
    <p:sldId id="299" r:id="rId9"/>
    <p:sldId id="298" r:id="rId10"/>
    <p:sldId id="300" r:id="rId11"/>
    <p:sldId id="312" r:id="rId12"/>
    <p:sldId id="301" r:id="rId13"/>
    <p:sldId id="313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14" r:id="rId22"/>
    <p:sldId id="309" r:id="rId23"/>
    <p:sldId id="310" r:id="rId24"/>
    <p:sldId id="31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852" autoAdjust="0"/>
    <p:restoredTop sz="94660" autoAdjust="0"/>
  </p:normalViewPr>
  <p:slideViewPr>
    <p:cSldViewPr>
      <p:cViewPr>
        <p:scale>
          <a:sx n="86" d="100"/>
          <a:sy n="86" d="100"/>
        </p:scale>
        <p:origin x="-105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0D616-E885-438E-BB14-8A75E515C490}" type="datetimeFigureOut">
              <a:rPr lang="ru-RU" smtClean="0"/>
              <a:pPr/>
              <a:t>16.11.2019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EAF6-4AEA-4577-8E1D-E551D7C0A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6100" y="214291"/>
            <a:ext cx="8305800" cy="92869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ОСНОВЫ </a:t>
            </a:r>
            <a:r>
              <a:rPr lang="ru-RU" sz="2400" b="1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ТЕОРИИ И МЕТОДИКИ</a:t>
            </a:r>
            <a:br>
              <a:rPr lang="ru-RU" sz="2400" b="1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ОБУЧЕНИЯ ДВИГАТЕЛЬНЫМ ДЕЙСТВИЯМ</a:t>
            </a:r>
            <a:endParaRPr lang="ru-RU" sz="2400" b="1" i="1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250" y="1285860"/>
            <a:ext cx="8520113" cy="2528903"/>
          </a:xfrm>
        </p:spPr>
        <p:txBody>
          <a:bodyPr>
            <a:normAutofit lnSpcReduction="10000"/>
          </a:bodyPr>
          <a:lstStyle/>
          <a:p>
            <a:pPr marL="609600" indent="-609600" algn="l">
              <a:lnSpc>
                <a:spcPct val="80000"/>
              </a:lnSpc>
            </a:pPr>
            <a:r>
              <a:rPr lang="ru-RU" sz="2400" b="1" dirty="0" smtClean="0">
                <a:solidFill>
                  <a:schemeClr val="tx1"/>
                </a:solidFill>
                <a:cs typeface="Arial" pitchFamily="34" charset="0"/>
              </a:rPr>
              <a:t>План.</a:t>
            </a:r>
            <a:endParaRPr lang="ru-RU" sz="2400" b="1" dirty="0">
              <a:solidFill>
                <a:schemeClr val="tx1"/>
              </a:solidFill>
              <a:cs typeface="Arial" pitchFamily="34" charset="0"/>
            </a:endParaRPr>
          </a:p>
          <a:p>
            <a:pPr marL="360363" indent="-360363" algn="l">
              <a:lnSpc>
                <a:spcPct val="80000"/>
              </a:lnSpc>
              <a:buAutoNum type="arabicPeriod"/>
            </a:pPr>
            <a:r>
              <a:rPr lang="ru-RU" sz="2400" b="1" dirty="0" smtClean="0">
                <a:solidFill>
                  <a:schemeClr val="tx1"/>
                </a:solidFill>
                <a:cs typeface="Arial" pitchFamily="34" charset="0"/>
              </a:rPr>
              <a:t>Двигательные умения и навыки как предмет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sz="2400" b="1" dirty="0" smtClean="0">
                <a:solidFill>
                  <a:schemeClr val="tx1"/>
                </a:solidFill>
                <a:cs typeface="Arial" pitchFamily="34" charset="0"/>
              </a:rPr>
              <a:t>    обучения в физическом воспитании.</a:t>
            </a:r>
            <a:endParaRPr lang="ru-RU" sz="2400" b="1" dirty="0">
              <a:solidFill>
                <a:schemeClr val="tx1"/>
              </a:solidFill>
              <a:cs typeface="Arial" pitchFamily="34" charset="0"/>
            </a:endParaRPr>
          </a:p>
          <a:p>
            <a:pPr marL="263525" indent="-263525" algn="l">
              <a:lnSpc>
                <a:spcPct val="80000"/>
              </a:lnSpc>
            </a:pPr>
            <a:r>
              <a:rPr lang="ru-RU" sz="2400" b="1" dirty="0">
                <a:solidFill>
                  <a:schemeClr val="tx1"/>
                </a:solidFill>
                <a:cs typeface="Arial" pitchFamily="34" charset="0"/>
              </a:rPr>
              <a:t>2. </a:t>
            </a:r>
            <a:r>
              <a:rPr lang="ru-RU" sz="2400" b="1" dirty="0" smtClean="0">
                <a:solidFill>
                  <a:schemeClr val="tx1"/>
                </a:solidFill>
                <a:cs typeface="Arial" pitchFamily="34" charset="0"/>
              </a:rPr>
              <a:t>Основы формирования двигательного навыка.</a:t>
            </a:r>
          </a:p>
          <a:p>
            <a:pPr marL="263525" indent="-263525" algn="l">
              <a:lnSpc>
                <a:spcPct val="80000"/>
              </a:lnSpc>
            </a:pPr>
            <a:r>
              <a:rPr lang="ru-RU" sz="2400" b="1" dirty="0" smtClean="0">
                <a:solidFill>
                  <a:schemeClr val="tx1"/>
                </a:solidFill>
                <a:cs typeface="Arial" pitchFamily="34" charset="0"/>
              </a:rPr>
              <a:t>3. Законы формирования двигательного навыка.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cs typeface="Arial" pitchFamily="34" charset="0"/>
              </a:rPr>
              <a:t>4. Структура процесса обучения и особенности его 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cs typeface="Arial" pitchFamily="34" charset="0"/>
              </a:rPr>
              <a:t>    этапов.</a:t>
            </a:r>
          </a:p>
          <a:p>
            <a:pPr marL="263525" indent="-263525" algn="l">
              <a:lnSpc>
                <a:spcPct val="80000"/>
              </a:lnSpc>
            </a:pP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55600" y="3936999"/>
            <a:ext cx="51943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  <a:r>
              <a:rPr lang="ru-RU" sz="1600" dirty="0" smtClean="0"/>
              <a:t>Теория и методика физического воспитания и спорта : учебное пособие для студентов вузов физической культуры / Ж. К. Холодов, В. С. Кузнецов. - 2-е изд., </a:t>
            </a:r>
            <a:r>
              <a:rPr lang="ru-RU" sz="1600" dirty="0" err="1" smtClean="0"/>
              <a:t>испр</a:t>
            </a:r>
            <a:r>
              <a:rPr lang="ru-RU" sz="1600" dirty="0" smtClean="0"/>
              <a:t>. и доп.. - М.: Академия, 2003. - 480 с</a:t>
            </a:r>
            <a:r>
              <a:rPr lang="ru-RU" sz="1600" dirty="0" smtClean="0"/>
              <a:t>.:</a:t>
            </a: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6. № 6.1 стр. 64- 74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3" name="Picture 1" descr="E:\Clipart\Спорт\Гимнастика\000458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3862977"/>
            <a:ext cx="2714644" cy="27654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marL="360363" indent="-360363">
              <a:lnSpc>
                <a:spcPct val="80000"/>
              </a:lnSpc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Двигательные умения и навыки как предмет </a:t>
            </a:r>
            <a:b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обучения в физическом воспитании.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0" y="857232"/>
            <a:ext cx="8858280" cy="600076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Обучение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составная часть любого педагогического процесса, в том числе и в сфере физической культуры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Специфика обучения в физическом воспитании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основным предметом являются разнообразные двигательные действия. При их освоении формируются знания, двигательные умения и навыки, необходимые во всех сферах человеческой деятельности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Способность человека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приобретать знания и овладевать умениями навыками называют </a:t>
            </a:r>
            <a:r>
              <a:rPr lang="ru-RU" sz="22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обучаемостью</a:t>
            </a:r>
            <a:r>
              <a:rPr lang="ru-RU" sz="2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Способность к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обучаемости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обусловлена:</a:t>
            </a:r>
          </a:p>
          <a:p>
            <a:pPr marL="0" lvl="0" indent="0" algn="just">
              <a:spcBef>
                <a:spcPts val="0"/>
              </a:spcBef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сложностью изучаемого упражнения (количеством движений и фаз; сложностью его ритмической структуры действия);</a:t>
            </a:r>
          </a:p>
          <a:p>
            <a:pPr marL="0" lvl="0" indent="0" algn="just">
              <a:spcBef>
                <a:spcPts val="0"/>
              </a:spcBef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двигательной одаренностью индивида;</a:t>
            </a:r>
          </a:p>
          <a:p>
            <a:pPr marL="0" lvl="0" indent="0" algn="just">
              <a:spcBef>
                <a:spcPts val="0"/>
              </a:spcBef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накопленным двигательным опытом;</a:t>
            </a:r>
          </a:p>
          <a:p>
            <a:pPr marL="0" lvl="0" indent="0" algn="just">
              <a:spcBef>
                <a:spcPts val="0"/>
              </a:spcBef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половозрастными показателями;</a:t>
            </a:r>
          </a:p>
          <a:p>
            <a:pPr marL="0" indent="0" algn="just">
              <a:spcBef>
                <a:spcPts val="0"/>
              </a:spcBef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эффективностью применяемых методов обучения и активностью самих занимающихся.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214282" y="285728"/>
            <a:ext cx="5429288" cy="63579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1.1. Двигательное умение -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степень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владения двигательным действием, которая характеризуется сознательным управлением движением, неустойчивостью к действию сбивающих факторов и нестабильностью итогов.</a:t>
            </a:r>
          </a:p>
          <a:p>
            <a:pPr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1.2. Двигательный навык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это оптимальная степень владения техникой действия, характеризующаяся автоматизированным (т.е. при минимальном контроле со стороны сознания) управлением движениями, высокой прочностью и надежностью исполнения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1719" y="857232"/>
            <a:ext cx="3682281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1.3. Структура формирования двигательного навыка</a:t>
            </a:r>
            <a:endParaRPr lang="ru-RU" sz="24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imag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762418"/>
            <a:ext cx="4644458" cy="61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214290"/>
            <a:ext cx="7429552" cy="6643710"/>
          </a:xfrm>
        </p:spPr>
        <p:txBody>
          <a:bodyPr>
            <a:noAutofit/>
          </a:bodyPr>
          <a:lstStyle/>
          <a:p>
            <a:pPr marL="0" indent="447675">
              <a:buNone/>
            </a:pP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Эффективность процесса обучения, продолжительность перехода от умения до уровня навыка зависят от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двигательной одаренности (врожденные способности) и двигательного опыта обучающегося (чем богаче двигательный опыт, тем быстрее образуются новые движения);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2) возраста обучающегося (дети осваивают движения быстрее, чем взрослые);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3) координационной сложности двигательного действия (чем сложнее техника движения, тем длительнее процесс обучения);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4) профессионального мастерства преподавателя; 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5) уровня мотивации, сознательности, активности обучающегося и др.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:\Clipart\Спорт\Гимнастика\000458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571480"/>
            <a:ext cx="1795381" cy="23652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285860"/>
            <a:ext cx="3968758" cy="3571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472518" cy="7143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</a:pPr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Основы формирования двигательного навыка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142844" y="928670"/>
            <a:ext cx="5429288" cy="5715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Эффективность обучения в целом во многом определяется умением педагогов организовать учебный процесс в соответствии с физиологическими, психологическими, педагогическими и структурными закономерностями, лежащими в основе современных теорий и концепций обучения (условно-рефлекторной, поэтапного формирования действий и понятий, алгоритмических предписаний,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проблемно-деятельностного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обучения, программированного обучения и др.).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7286" y="1500174"/>
            <a:ext cx="4176714" cy="417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142844" y="214290"/>
            <a:ext cx="5715040" cy="635798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Овладение двигательным действием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осуществляется в следующей методической последовательности:</a:t>
            </a:r>
          </a:p>
          <a:p>
            <a:pPr>
              <a:buAutoNum type="arabicPeriod"/>
            </a:pP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Формирование у занимающихся положительной учебной мотивации.</a:t>
            </a: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1344613" indent="-1344613">
              <a:buNone/>
            </a:pPr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Мотивация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совокупность стойких мотивов, побуждений, определяющих содержание, направленность и характер деятельности личности, ее поведение.</a:t>
            </a:r>
          </a:p>
          <a:p>
            <a:pPr marL="0" lvl="0" indent="0">
              <a:buNone/>
            </a:pP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endParaRPr lang="ru-RU" sz="18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500042"/>
            <a:ext cx="4857784" cy="5626121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sz="26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Формирование знаний о сущности двигательного действия.</a:t>
            </a:r>
            <a:r>
              <a:rPr lang="ru-RU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0" lvl="0" indent="0">
              <a:buNone/>
            </a:pPr>
            <a:endParaRPr lang="ru-RU" sz="2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FontTx/>
              <a:buChar char="-"/>
            </a:pP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элементы двигательного действия и особенности условий, требующие концентрации внимания для успешного выполнения действий, </a:t>
            </a:r>
            <a:r>
              <a:rPr lang="ru-RU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М.М.Богена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(1985), называются </a:t>
            </a:r>
            <a:r>
              <a:rPr lang="ru-RU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основными </a:t>
            </a:r>
            <a:r>
              <a:rPr lang="ru-RU" sz="2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опорными точками </a:t>
            </a:r>
            <a:r>
              <a:rPr lang="ru-RU" sz="26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(ООТ)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0" lvl="0" indent="0">
              <a:buFontTx/>
              <a:buChar char="-"/>
            </a:pP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совокупность ООТ, составляющих программу действия, является </a:t>
            </a:r>
            <a:r>
              <a:rPr lang="ru-RU" sz="2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ориентировочной основой действия </a:t>
            </a:r>
            <a:r>
              <a:rPr lang="ru-RU" sz="26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(ООД)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dirty="0"/>
          </a:p>
        </p:txBody>
      </p:sp>
      <p:pic>
        <p:nvPicPr>
          <p:cNvPr id="2050" name="Picture 2" descr="E:\Clipart\Спорт\Гимнастика\000459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071678"/>
            <a:ext cx="3071834" cy="38802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14290"/>
            <a:ext cx="6000792" cy="6072230"/>
          </a:xfrm>
        </p:spPr>
        <p:txBody>
          <a:bodyPr>
            <a:normAutofit fontScale="85000" lnSpcReduction="10000"/>
          </a:bodyPr>
          <a:lstStyle/>
          <a:p>
            <a:pPr marL="0" lvl="0" indent="268288" algn="just">
              <a:buNone/>
            </a:pPr>
            <a:r>
              <a:rPr lang="ru-RU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Создание полноценного представления об изучаемом движении по каждой ООТ, которые включают:</a:t>
            </a:r>
          </a:p>
          <a:p>
            <a:pPr marL="0" lvl="0" indent="268288" algn="just">
              <a:buNone/>
            </a:pP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зрительный образ двигательного действия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формирующийся на основе опосредованного или непосредственного наблюдения;</a:t>
            </a:r>
          </a:p>
          <a:p>
            <a:pPr marL="0" lvl="1" indent="447675" algn="just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ru-RU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логический (смысловой) образ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основанный на знании, получаемом при рассказе, объяснении, комментарии, сравнении, анализе и т.д.;</a:t>
            </a:r>
          </a:p>
          <a:p>
            <a:pPr marL="0" lvl="1" indent="447675" algn="just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ru-RU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двигательный (</a:t>
            </a:r>
            <a:r>
              <a:rPr lang="ru-RU" sz="28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кинестезический</a:t>
            </a:r>
            <a:r>
              <a:rPr lang="ru-RU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образ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создаваемый на основе уже имеющегося у ученика двигательного опыта либо на тех ощущениях, которые у него возникают при выполнении подводящих упражнений.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E:\Clipart\Спорт\Гимнастика\000459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7306" y="714356"/>
            <a:ext cx="2681792" cy="34437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285728"/>
            <a:ext cx="8786874" cy="6215106"/>
          </a:xfrm>
        </p:spPr>
        <p:txBody>
          <a:bodyPr>
            <a:normAutofit fontScale="92500" lnSpcReduction="10000"/>
          </a:bodyPr>
          <a:lstStyle/>
          <a:p>
            <a:pPr marL="0" indent="268288" algn="just">
              <a:buNone/>
            </a:pP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4. Освоение изучаемого двигательного действия в целом</a:t>
            </a:r>
          </a:p>
          <a:p>
            <a:pPr marL="0" indent="268288" algn="just">
              <a:buNone/>
            </a:pPr>
            <a:endParaRPr lang="ru-RU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0" indent="268288" algn="just">
              <a:buNone/>
            </a:pP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При формировании двигательного навыка в центральной нервной системе последовательно сменяются три фазы протекания нервных процессов (возбуждения и торможения).</a:t>
            </a:r>
          </a:p>
          <a:p>
            <a:pPr marL="0" indent="268288" algn="just">
              <a:buNone/>
            </a:pPr>
            <a:r>
              <a:rPr lang="ru-RU" sz="2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Первая фаза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происходит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объединение отдельных элементов движения в целостное действие, характеризуется иррадиацией нервных процессов с генерализацией ответных реакций и вовлечением в работу многих мышц. При первых попытках выполнить новое двигательное действие в коре головного мозга возбуждаются одновременно нервные центры, обеспечивающие выполнение данного движения, и соседние центры, не участвующие в работе. В этой ситуации мышцы-антагонисты препятствуют свободному выполнению движения, оно осуществляется </a:t>
            </a:r>
            <a:r>
              <a:rPr lang="ru-RU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закрепощенно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 </a:t>
            </a:r>
            <a:endParaRPr lang="ru-RU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642918"/>
            <a:ext cx="8572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Вторая фаза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характеризуется концентрацией возбуждения, улучшением координации, устранением излишних движений. После неоднократных повторений нервные процессы в коре головного мозга постепенно локализуются в тех центрах, которые непосредственно обеспечивают выполняемое движение, а соседние центры как бы «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выключаются».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уже можно говорить о сформированном двигательном умении.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3714752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Третья фаза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характеризуется стабилизацией, высокой степенью координации и автоматизации движений. Фактически здесь в полной мере проявляются все признаки двигательного навыка.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43971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Законы формирования двигательного навыка</a:t>
            </a:r>
            <a:endParaRPr lang="ru-RU" sz="24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785794"/>
            <a:ext cx="4714908" cy="59293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i="1" dirty="0" smtClean="0">
                <a:solidFill>
                  <a:srgbClr val="0070C0"/>
                </a:solidFill>
                <a:cs typeface="Arial" pitchFamily="34" charset="0"/>
              </a:rPr>
              <a:t>1. Закон изменения скорости в развитии навыка.</a:t>
            </a:r>
            <a:r>
              <a:rPr lang="ru-RU" sz="2400" i="1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ru-RU" sz="2400" dirty="0" smtClean="0">
                <a:cs typeface="Arial" pitchFamily="34" charset="0"/>
              </a:rPr>
              <a:t>Неравномерность формирования навыка имеет две разновидности:</a:t>
            </a:r>
          </a:p>
          <a:p>
            <a:pPr marL="0" indent="627063">
              <a:buNone/>
            </a:pPr>
            <a:r>
              <a:rPr lang="ru-RU" sz="2400" dirty="0" smtClean="0">
                <a:cs typeface="Arial" pitchFamily="34" charset="0"/>
              </a:rPr>
              <a:t>а)	в начале обучения происходит сравнительно быстрое овладение действием, а затем качественный прирост навыка замедляется. Подобная неравномерность характерна для обучения сравнительно легких действий, когда ученик быстро схватывает основу действия и долго осваивает его детали;</a:t>
            </a:r>
          </a:p>
          <a:p>
            <a:pPr marL="0" indent="627063">
              <a:buNone/>
            </a:pPr>
            <a:endParaRPr lang="ru-RU" sz="2400" dirty="0" smtClean="0">
              <a:cs typeface="Arial" pitchFamily="34" charset="0"/>
            </a:endParaRPr>
          </a:p>
        </p:txBody>
      </p:sp>
      <p:pic>
        <p:nvPicPr>
          <p:cNvPr id="5122" name="Picture 2" descr="E:\Clipart\Спорт\Гимнастика\000459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714356"/>
            <a:ext cx="4000528" cy="51435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857256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б)	в начале обучения качественный прирост навыка незначителен, а затем он резко возрастает. Подобная неравномерность характерна для обучения относительно сложным действиям, когда внешне незаметные качественные накопления только с течением времени могут проявить себя в виде повышения уровня владения действием.</a:t>
            </a:r>
          </a:p>
          <a:p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3" descr="E:\Clipart\Спорт\Гимнастика\000458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14620"/>
            <a:ext cx="2230336" cy="34081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357166"/>
            <a:ext cx="8643998" cy="592935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Закон «плато» (задержки) в развитии навыка.</a:t>
            </a: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0" lvl="0" indent="0">
              <a:buNone/>
            </a:pPr>
            <a:endParaRPr lang="ru-RU" sz="24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Длительность задержки в развитии навыка может быть самой разнообразной. Она обусловлена двумя причинами: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а) внутренней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которая характеризуется протеканием незаметных приспособительных изменений в организме, которые лишь с течением времени переходят в заметные качественные улучшения навыка;</a:t>
            </a: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б) внешней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вызванной неправильной методикой обучения или недостаточным уровнем развития физических качеств.</a:t>
            </a:r>
          </a:p>
          <a:p>
            <a:pPr marL="0" indent="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42852"/>
            <a:ext cx="8858312" cy="5929354"/>
          </a:xfrm>
        </p:spPr>
        <p:txBody>
          <a:bodyPr>
            <a:noAutofit/>
          </a:bodyPr>
          <a:lstStyle/>
          <a:p>
            <a:pPr marL="0" lvl="0" indent="358775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Закон угасания навыка.</a:t>
            </a: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0" lv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Угасание навыка происходит </a:t>
            </a: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постепенно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</a:p>
          <a:p>
            <a:pPr marL="0" lv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теряется способность к точной дифференцировке движений, </a:t>
            </a:r>
          </a:p>
          <a:p>
            <a:pPr marL="0" lv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нарушаются сложные координационные отношения между движениями.</a:t>
            </a:r>
          </a:p>
          <a:p>
            <a:pPr marL="0" lv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Полностью навык не исчезает, его основа сохраняется сравнительно долго, и после повторений он быстро восстанавливается.</a:t>
            </a:r>
          </a:p>
          <a:p>
            <a:pPr marL="0" indent="0">
              <a:buNone/>
            </a:pP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E:\Clipart\Спорт\Гимнастика\000458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857628"/>
            <a:ext cx="4341036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714356"/>
            <a:ext cx="4429156" cy="528641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Закон отсутствия предела в развитии двигательного навыка.</a:t>
            </a:r>
          </a:p>
          <a:p>
            <a:pPr marL="0" lv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Совершенствование двигательного действия практически про­должается на протяжении всего времени занятий в избранном направлении физического воспитания.</a:t>
            </a:r>
          </a:p>
          <a:p>
            <a:pPr marL="0" indent="627063"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E:\Clipart\Спорт\Гимнастика\000458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60835" y="1600200"/>
            <a:ext cx="341333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14290"/>
            <a:ext cx="8643998" cy="5929354"/>
          </a:xfrm>
        </p:spPr>
        <p:txBody>
          <a:bodyPr>
            <a:noAutofit/>
          </a:bodyPr>
          <a:lstStyle/>
          <a:p>
            <a:pPr marL="0" lvl="0" indent="268288"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5. 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Закон переноса двигательного навыка. </a:t>
            </a:r>
          </a:p>
          <a:p>
            <a:pPr marL="0" indent="0">
              <a:buNone/>
            </a:pPr>
            <a:endParaRPr lang="ru-RU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Положительный перенос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это такое взаимодействие навыков, когда ранее сформированный навык способствует, облегчает и ускоряет процесс становления нового навыка. Основным условием положительного переноса навыка является наличие структурного сходства в главном звене техники двигательных действий.</a:t>
            </a: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Отрицательный перенос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- это такое взаимодействие навыков, когда, наоборот, уже имеющийся навык затрудняет образование нового двигательного навыка. Это происходит при сходстве в подготовительных фазах движений и в его отсутствие в основном звене.</a:t>
            </a:r>
          </a:p>
          <a:p>
            <a:pPr marL="0" indent="0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57150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4. Структура процесса обучения и особенности его этапов</a:t>
            </a:r>
            <a:endParaRPr lang="ru-RU" sz="24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142984"/>
            <a:ext cx="5072098" cy="55721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Процесс обучения двигательным действиям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три этапа, которые отличаются друг от друга как частными задачами, так и особенностями методики:</a:t>
            </a: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- </a:t>
            </a: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этап начального разучивания;</a:t>
            </a:r>
          </a:p>
          <a:p>
            <a:pPr marL="0" indent="0">
              <a:buNone/>
            </a:pPr>
            <a:r>
              <a:rPr lang="en-US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 - </a:t>
            </a: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этап углубленного разучивания;</a:t>
            </a:r>
          </a:p>
          <a:p>
            <a:pPr marL="0" indent="0">
              <a:buNone/>
            </a:pPr>
            <a:r>
              <a:rPr lang="en-US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 - </a:t>
            </a:r>
            <a:r>
              <a:rPr lang="ru-RU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этап закрепления и дальнейшего совершенствования.</a:t>
            </a:r>
          </a:p>
          <a:p>
            <a:pPr marL="0" indent="0">
              <a:buNone/>
            </a:pP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E:\Clipart\Спорт\Гимнастика\000458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357298"/>
            <a:ext cx="2879326" cy="4401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71504"/>
          </a:xfrm>
        </p:spPr>
        <p:txBody>
          <a:bodyPr>
            <a:norm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 – </a:t>
            </a:r>
            <a:r>
              <a:rPr lang="ru-RU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этап начального разучивания</a:t>
            </a:r>
            <a:endParaRPr lang="ru-RU" sz="24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000108"/>
            <a:ext cx="6858048" cy="5715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Цель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- сформировать у ученика основы техники изучаемого движения и добиться его выполнения в общих чертах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200" b="1" i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2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Основные задачи:</a:t>
            </a:r>
            <a:endParaRPr lang="ru-RU" sz="22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lvl="1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1. Сформировать смысловое и зрительное представления о двигательном действии и способе его выполнения.</a:t>
            </a:r>
          </a:p>
          <a:p>
            <a:pPr marL="0" lvl="1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2. Создать двигательные представления по основным опорным точкам (элементам действия) путем освоения подводящих упражнений или структурных элементов изучаемого действия.</a:t>
            </a:r>
          </a:p>
          <a:p>
            <a:pPr marL="0" lvl="1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3. Добиться целостного выполнения двигательного действия в общих чертах (на уровне первоначального умения).</a:t>
            </a:r>
          </a:p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4. Предупредить или устранить значительные искажения в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технике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двигательного действия.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E:\Clipart\Спорт\Гимнастика\0004586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857364"/>
            <a:ext cx="2214546" cy="2952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368280"/>
          </a:xfrm>
        </p:spPr>
        <p:txBody>
          <a:bodyPr>
            <a:no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 – </a:t>
            </a:r>
            <a:r>
              <a:rPr lang="ru-RU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этап начального разучивания</a:t>
            </a:r>
            <a:endParaRPr lang="ru-RU" sz="24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714356"/>
            <a:ext cx="8715436" cy="578647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этапе начального разучивания наиболее типичны (т.е. имеющие массовый характер) следующие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двигательные ошибки: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а) лишние, ненужные движения;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б) искажение движения по амплитуде и направлению;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в) нарушение ритма двигательного действия;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г) закрепощенность движения.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Причины ошибок: 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недостаточно ясное представление о двигательной задаче; 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неправильное выполнение предыдущих действий;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слабое развитие координационных способностей, точности и других двигательных качеств; </a:t>
            </a: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влияние конкурирующих навыков, боязнь, невнимательность, неуверенность, повышенная возбудимость занимающихся, состояние утомления и др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714356"/>
            <a:ext cx="86439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Основной путь исправления ошибок: </a:t>
            </a:r>
          </a:p>
          <a:p>
            <a:pPr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необходимо указать на ошибку, </a:t>
            </a:r>
          </a:p>
          <a:p>
            <a:pPr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показать правильное исполнение и предоставить ученику дополнительные попытки овладеть правильным способом выполнения. </a:t>
            </a:r>
          </a:p>
          <a:p>
            <a:pPr indent="268288"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вернуться к подводящим упражнениям, использовать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коррегирующие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(в частности, контрастные) задания.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E:\Clipart\Спорт\Гимнастика\000459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1430" y="3500438"/>
            <a:ext cx="2125280" cy="2794889"/>
          </a:xfrm>
          <a:prstGeom prst="rect">
            <a:avLst/>
          </a:prstGeom>
          <a:noFill/>
        </p:spPr>
      </p:pic>
      <p:pic>
        <p:nvPicPr>
          <p:cNvPr id="4" name="Picture 2" descr="E:\Clipart\Спорт\Гимнастика\000458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3429000"/>
            <a:ext cx="2000264" cy="29451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 - 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этап углубленного разучивания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8472518" cy="5572164"/>
          </a:xfrm>
        </p:spPr>
        <p:txBody>
          <a:bodyPr>
            <a:normAutofit/>
          </a:bodyPr>
          <a:lstStyle/>
          <a:p>
            <a:pPr marL="0" indent="179388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 -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сформировать полноценное двигательное умение.</a:t>
            </a:r>
          </a:p>
          <a:p>
            <a:pPr marL="0" indent="179388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Основные задачи: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2" indent="179388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Уточнить действие во всех основных опорных точках как в основе, так и в деталях техники.</a:t>
            </a:r>
          </a:p>
          <a:p>
            <a:pPr marL="0" lvl="2" indent="179388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Добиться целостного выполнения двигательного действия на основе сознательного контроля пространственных, временных и динамических характеристик техники.</a:t>
            </a:r>
          </a:p>
          <a:p>
            <a:pPr marL="0" lvl="2" indent="179388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Устранить мелкие ошибки в технике, особенно в ее основном звене.</a:t>
            </a:r>
          </a:p>
          <a:p>
            <a:pPr marL="0" indent="179388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Данные задачи могут решаться параллельно, т.е. одновременно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. </a:t>
            </a:r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II - </a:t>
            </a:r>
            <a:r>
              <a:rPr lang="ru-RU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этап углубленного разучивания</a:t>
            </a:r>
            <a:endParaRPr lang="ru-RU" sz="24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928670"/>
            <a:ext cx="4929222" cy="5786454"/>
          </a:xfrm>
        </p:spPr>
        <p:txBody>
          <a:bodyPr>
            <a:noAutofit/>
          </a:bodyPr>
          <a:lstStyle/>
          <a:p>
            <a:pPr marL="0" indent="358775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Средства обучения:</a:t>
            </a:r>
          </a:p>
          <a:p>
            <a:pPr marL="0" indent="358775">
              <a:buNone/>
            </a:pPr>
            <a:endParaRPr lang="ru-RU" sz="24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3" indent="358775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упражнения для укрепления мышечной системы и всего организма с учетом особенностей изучаемого двигательного действия;</a:t>
            </a:r>
          </a:p>
          <a:p>
            <a:pPr marL="0" lvl="3" indent="358775"/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3" indent="358775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подводящие упражнения, которые подготавливают к освоению основного действия путем его целостной имитации либо частичного воспроизведения в упрощенной форме.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E:\Clipart\Спорт\Гимнастика\000459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88384" y="1167289"/>
            <a:ext cx="3655582" cy="452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439718"/>
          </a:xfrm>
        </p:spPr>
        <p:txBody>
          <a:bodyPr>
            <a:normAutofit fontScale="90000"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III - </a:t>
            </a:r>
            <a:r>
              <a:rPr lang="ru-RU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этап закрепления и дальнейшего совершенствования</a:t>
            </a:r>
            <a:endParaRPr lang="ru-RU" sz="24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857232"/>
            <a:ext cx="8643998" cy="5786478"/>
          </a:xfrm>
        </p:spPr>
        <p:txBody>
          <a:bodyPr>
            <a:noAutofit/>
          </a:bodyPr>
          <a:lstStyle/>
          <a:p>
            <a:pPr marL="0" indent="358775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- перевести двигательное умение в навык, обладающий возможностью его целевого использования.</a:t>
            </a:r>
          </a:p>
          <a:p>
            <a:pPr marL="0" indent="358775">
              <a:buNone/>
            </a:pP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Основные задачи:</a:t>
            </a:r>
            <a:endParaRPr lang="ru-RU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4" indent="358775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 Добиться стабильности и автоматизма выполнения двигательного действия.</a:t>
            </a:r>
          </a:p>
          <a:p>
            <a:pPr marL="0" lvl="4" indent="358775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Довести до необходимой степени совершенства индивидуальные черты техники.</a:t>
            </a:r>
          </a:p>
          <a:p>
            <a:pPr marL="0" lvl="4" indent="358775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Добиться выполнения двигательного действия в соответствии с требованиями его практического использования (максимальные усилия и скорости, экономичность, точность, рациональный ритм и т.д.).</a:t>
            </a:r>
          </a:p>
          <a:p>
            <a:pPr marL="0" lvl="4" indent="358775"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Обеспечить вариативное использование действия в зависимости от конкретных практических обстоятельств.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1490</Words>
  <Application>Microsoft Office PowerPoint</Application>
  <PresentationFormat>Экран (4:3)</PresentationFormat>
  <Paragraphs>123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ОСНОВЫ ТЕОРИИ И МЕТОДИКИ ОБУЧЕНИЯ ДВИГАТЕЛЬНЫМ ДЕЙСТВИЯМ</vt:lpstr>
      <vt:lpstr>1. Двигательные умения и навыки как предмет      обучения в физическом воспитании.</vt:lpstr>
      <vt:lpstr>Слайд 3</vt:lpstr>
      <vt:lpstr>1.3. Структура формирования двигательного навыка</vt:lpstr>
      <vt:lpstr>Слайд 5</vt:lpstr>
      <vt:lpstr>2. Основы формирования двигательного навыка</vt:lpstr>
      <vt:lpstr>Слайд 7</vt:lpstr>
      <vt:lpstr>Слайд 8</vt:lpstr>
      <vt:lpstr>Слайд 9</vt:lpstr>
      <vt:lpstr>Слайд 10</vt:lpstr>
      <vt:lpstr>Слайд 11</vt:lpstr>
      <vt:lpstr>3. Законы формирования двигательного навыка</vt:lpstr>
      <vt:lpstr>Слайд 13</vt:lpstr>
      <vt:lpstr>Слайд 14</vt:lpstr>
      <vt:lpstr>Слайд 15</vt:lpstr>
      <vt:lpstr>Слайд 16</vt:lpstr>
      <vt:lpstr>Слайд 17</vt:lpstr>
      <vt:lpstr>4. Структура процесса обучения и особенности его этапов</vt:lpstr>
      <vt:lpstr>I – этап начального разучивания</vt:lpstr>
      <vt:lpstr>I – этап начального разучивания</vt:lpstr>
      <vt:lpstr>Слайд 21</vt:lpstr>
      <vt:lpstr>II - этап углубленного разучивания</vt:lpstr>
      <vt:lpstr>II - этап углубленного разучивания</vt:lpstr>
      <vt:lpstr>III - этап закрепления и дальнейшего совершенствования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Лекция. Физическая культура как социальная система</dc:title>
  <dc:creator>Admin</dc:creator>
  <cp:lastModifiedBy>1</cp:lastModifiedBy>
  <cp:revision>68</cp:revision>
  <dcterms:created xsi:type="dcterms:W3CDTF">2012-02-06T03:59:52Z</dcterms:created>
  <dcterms:modified xsi:type="dcterms:W3CDTF">2019-11-16T14:06:44Z</dcterms:modified>
</cp:coreProperties>
</file>