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0" r:id="rId3"/>
    <p:sldId id="261" r:id="rId4"/>
    <p:sldId id="259" r:id="rId5"/>
    <p:sldId id="257" r:id="rId6"/>
    <p:sldId id="262" r:id="rId7"/>
    <p:sldId id="270" r:id="rId8"/>
    <p:sldId id="265" r:id="rId9"/>
    <p:sldId id="264" r:id="rId10"/>
    <p:sldId id="263" r:id="rId11"/>
    <p:sldId id="266" r:id="rId12"/>
    <p:sldId id="258" r:id="rId13"/>
    <p:sldId id="267" r:id="rId14"/>
    <p:sldId id="268" r:id="rId15"/>
    <p:sldId id="272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308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226" y="-4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E0B7C9-0F2F-4572-87F4-3DA92FCD5EBB}" type="doc">
      <dgm:prSet loTypeId="urn:microsoft.com/office/officeart/2005/8/layout/chevron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DE4C2764-D274-456E-A876-A45D76DDF44A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2B7DAE9C-5CE7-475E-8C00-F8FF92B59892}" type="parTrans" cxnId="{166AE884-5DC4-481E-8E2B-434980DBBFEC}">
      <dgm:prSet/>
      <dgm:spPr/>
      <dgm:t>
        <a:bodyPr/>
        <a:lstStyle/>
        <a:p>
          <a:endParaRPr lang="ru-RU"/>
        </a:p>
      </dgm:t>
    </dgm:pt>
    <dgm:pt modelId="{2CE86781-6F18-45E9-A045-F6D8B57F3195}" type="sibTrans" cxnId="{166AE884-5DC4-481E-8E2B-434980DBBFEC}">
      <dgm:prSet/>
      <dgm:spPr/>
      <dgm:t>
        <a:bodyPr/>
        <a:lstStyle/>
        <a:p>
          <a:endParaRPr lang="ru-RU"/>
        </a:p>
      </dgm:t>
    </dgm:pt>
    <dgm:pt modelId="{D0D8CC8A-41C0-495D-8E0E-D97DC26D8CC4}">
      <dgm:prSet phldrT="[Текст]"/>
      <dgm:spPr/>
      <dgm:t>
        <a:bodyPr/>
        <a:lstStyle/>
        <a:p>
          <a:r>
            <a:rPr lang="ru-RU" dirty="0" smtClean="0"/>
            <a:t>Нитрифицирующие бактерии</a:t>
          </a:r>
          <a:endParaRPr lang="ru-RU" dirty="0"/>
        </a:p>
      </dgm:t>
    </dgm:pt>
    <dgm:pt modelId="{686CD747-56A1-4456-8CA3-4ACA38667D41}" type="parTrans" cxnId="{154D67E0-F488-4CC9-AA76-3C4354EB3A81}">
      <dgm:prSet/>
      <dgm:spPr/>
      <dgm:t>
        <a:bodyPr/>
        <a:lstStyle/>
        <a:p>
          <a:endParaRPr lang="ru-RU"/>
        </a:p>
      </dgm:t>
    </dgm:pt>
    <dgm:pt modelId="{3CAD33BA-EA44-4BE9-8ADC-A6F3196A87F9}" type="sibTrans" cxnId="{154D67E0-F488-4CC9-AA76-3C4354EB3A81}">
      <dgm:prSet/>
      <dgm:spPr/>
      <dgm:t>
        <a:bodyPr/>
        <a:lstStyle/>
        <a:p>
          <a:endParaRPr lang="ru-RU"/>
        </a:p>
      </dgm:t>
    </dgm:pt>
    <dgm:pt modelId="{EDB1223F-3761-4E83-BB6C-47D4EDEA1EEB}">
      <dgm:prSet phldrT="[Текст]"/>
      <dgm:spPr>
        <a:solidFill>
          <a:srgbClr val="FF9900"/>
        </a:solidFill>
      </dgm:spPr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467D8BC8-1D4E-4150-A140-B4ACDACFC132}" type="parTrans" cxnId="{7AE0D05A-8F7E-4042-B082-95970A0C83A8}">
      <dgm:prSet/>
      <dgm:spPr/>
      <dgm:t>
        <a:bodyPr/>
        <a:lstStyle/>
        <a:p>
          <a:endParaRPr lang="ru-RU"/>
        </a:p>
      </dgm:t>
    </dgm:pt>
    <dgm:pt modelId="{30CE696B-1A98-4506-BE82-E1F8580A1587}" type="sibTrans" cxnId="{7AE0D05A-8F7E-4042-B082-95970A0C83A8}">
      <dgm:prSet/>
      <dgm:spPr/>
      <dgm:t>
        <a:bodyPr/>
        <a:lstStyle/>
        <a:p>
          <a:endParaRPr lang="ru-RU"/>
        </a:p>
      </dgm:t>
    </dgm:pt>
    <dgm:pt modelId="{5207B3CB-B65C-49AC-A770-20B1F3C96CFB}">
      <dgm:prSet phldrT="[Текст]"/>
      <dgm:spPr/>
      <dgm:t>
        <a:bodyPr/>
        <a:lstStyle/>
        <a:p>
          <a:r>
            <a:rPr lang="ru-RU" dirty="0" smtClean="0"/>
            <a:t>Серобактерии</a:t>
          </a:r>
          <a:endParaRPr lang="ru-RU" dirty="0"/>
        </a:p>
      </dgm:t>
    </dgm:pt>
    <dgm:pt modelId="{3C723839-1EDA-44AB-AF7F-154409FFFA20}" type="parTrans" cxnId="{6EA90F36-2A68-4644-AC5B-FF44EB87BA03}">
      <dgm:prSet/>
      <dgm:spPr/>
      <dgm:t>
        <a:bodyPr/>
        <a:lstStyle/>
        <a:p>
          <a:endParaRPr lang="ru-RU"/>
        </a:p>
      </dgm:t>
    </dgm:pt>
    <dgm:pt modelId="{CC08E696-85C6-4CEE-BA0A-CD2384C67A9F}" type="sibTrans" cxnId="{6EA90F36-2A68-4644-AC5B-FF44EB87BA03}">
      <dgm:prSet/>
      <dgm:spPr/>
      <dgm:t>
        <a:bodyPr/>
        <a:lstStyle/>
        <a:p>
          <a:endParaRPr lang="ru-RU"/>
        </a:p>
      </dgm:t>
    </dgm:pt>
    <dgm:pt modelId="{D58EBF70-1164-4F6A-AB69-726140725196}">
      <dgm:prSet phldrT="[Текст]"/>
      <dgm:spPr>
        <a:solidFill>
          <a:srgbClr val="008000"/>
        </a:solidFill>
      </dgm:spPr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FFBC300B-0C11-41AF-ACF5-37A6D6F815F1}" type="parTrans" cxnId="{FB582167-7E0E-412E-90C0-495CE5B8581D}">
      <dgm:prSet/>
      <dgm:spPr/>
      <dgm:t>
        <a:bodyPr/>
        <a:lstStyle/>
        <a:p>
          <a:endParaRPr lang="ru-RU"/>
        </a:p>
      </dgm:t>
    </dgm:pt>
    <dgm:pt modelId="{7E5CCBB7-00D7-440D-AAD4-BD849723462B}" type="sibTrans" cxnId="{FB582167-7E0E-412E-90C0-495CE5B8581D}">
      <dgm:prSet/>
      <dgm:spPr/>
      <dgm:t>
        <a:bodyPr/>
        <a:lstStyle/>
        <a:p>
          <a:endParaRPr lang="ru-RU"/>
        </a:p>
      </dgm:t>
    </dgm:pt>
    <dgm:pt modelId="{0B39FBE4-AC33-4AB2-B639-BCC8F9BCF6E8}">
      <dgm:prSet phldrT="[Текст]"/>
      <dgm:spPr/>
      <dgm:t>
        <a:bodyPr/>
        <a:lstStyle/>
        <a:p>
          <a:r>
            <a:rPr lang="ru-RU" dirty="0" smtClean="0"/>
            <a:t>Железобактерии</a:t>
          </a:r>
          <a:endParaRPr lang="ru-RU" dirty="0"/>
        </a:p>
      </dgm:t>
    </dgm:pt>
    <dgm:pt modelId="{E77E9FC9-4746-4D6A-A97B-A023E77A0F55}" type="parTrans" cxnId="{85B99CC6-CD0E-4722-BE00-44014DB3ACEE}">
      <dgm:prSet/>
      <dgm:spPr/>
      <dgm:t>
        <a:bodyPr/>
        <a:lstStyle/>
        <a:p>
          <a:endParaRPr lang="ru-RU"/>
        </a:p>
      </dgm:t>
    </dgm:pt>
    <dgm:pt modelId="{44A56E22-BE63-4DD8-93FD-3E2EA504723F}" type="sibTrans" cxnId="{85B99CC6-CD0E-4722-BE00-44014DB3ACEE}">
      <dgm:prSet/>
      <dgm:spPr/>
      <dgm:t>
        <a:bodyPr/>
        <a:lstStyle/>
        <a:p>
          <a:endParaRPr lang="ru-RU"/>
        </a:p>
      </dgm:t>
    </dgm:pt>
    <dgm:pt modelId="{9D3F5CE0-EAF6-4DD1-B4D8-27380C71327D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07484B6D-EC61-4A58-9BBE-3579179E213E}" type="parTrans" cxnId="{BDAA1490-DB41-421F-9A69-B42CD0372291}">
      <dgm:prSet/>
      <dgm:spPr/>
      <dgm:t>
        <a:bodyPr/>
        <a:lstStyle/>
        <a:p>
          <a:endParaRPr lang="ru-RU"/>
        </a:p>
      </dgm:t>
    </dgm:pt>
    <dgm:pt modelId="{92B74C4D-322E-418C-9CBA-42119E7C26EA}" type="sibTrans" cxnId="{BDAA1490-DB41-421F-9A69-B42CD0372291}">
      <dgm:prSet/>
      <dgm:spPr/>
      <dgm:t>
        <a:bodyPr/>
        <a:lstStyle/>
        <a:p>
          <a:endParaRPr lang="ru-RU"/>
        </a:p>
      </dgm:t>
    </dgm:pt>
    <dgm:pt modelId="{6C903586-1370-49C9-8576-A9167A7FB212}">
      <dgm:prSet/>
      <dgm:spPr/>
      <dgm:t>
        <a:bodyPr/>
        <a:lstStyle/>
        <a:p>
          <a:r>
            <a:rPr lang="ru-RU" dirty="0" err="1" smtClean="0"/>
            <a:t>Водородобактерии</a:t>
          </a:r>
          <a:endParaRPr lang="ru-RU" dirty="0"/>
        </a:p>
      </dgm:t>
    </dgm:pt>
    <dgm:pt modelId="{401757E9-B2B9-4DF4-AA71-0882E93F89A8}" type="parTrans" cxnId="{0334045D-8945-4518-B6D9-42B393B3E68A}">
      <dgm:prSet/>
      <dgm:spPr/>
      <dgm:t>
        <a:bodyPr/>
        <a:lstStyle/>
        <a:p>
          <a:endParaRPr lang="ru-RU"/>
        </a:p>
      </dgm:t>
    </dgm:pt>
    <dgm:pt modelId="{2AD6A99D-5A57-4C3E-B453-2BFEAF750FDD}" type="sibTrans" cxnId="{0334045D-8945-4518-B6D9-42B393B3E68A}">
      <dgm:prSet/>
      <dgm:spPr/>
      <dgm:t>
        <a:bodyPr/>
        <a:lstStyle/>
        <a:p>
          <a:endParaRPr lang="ru-RU"/>
        </a:p>
      </dgm:t>
    </dgm:pt>
    <dgm:pt modelId="{9C6806B7-9480-4FF9-8711-BAEDA41058E9}">
      <dgm:prSet phldrT="[Текст]"/>
      <dgm:spPr/>
      <dgm:t>
        <a:bodyPr/>
        <a:lstStyle/>
        <a:p>
          <a:r>
            <a:rPr lang="ru-RU" b="0" i="0" dirty="0" smtClean="0"/>
            <a:t>Fe</a:t>
          </a:r>
          <a:r>
            <a:rPr lang="ru-RU" b="0" i="0" baseline="30000" dirty="0" smtClean="0"/>
            <a:t>2+</a:t>
          </a:r>
          <a:r>
            <a:rPr lang="ru-RU" b="0" i="0" dirty="0" smtClean="0"/>
            <a:t> </a:t>
          </a:r>
          <a:r>
            <a:rPr lang="ru-RU" b="0" i="0" dirty="0" smtClean="0">
              <a:latin typeface="Calibri"/>
              <a:cs typeface="Calibri"/>
            </a:rPr>
            <a:t>→ </a:t>
          </a:r>
          <a:r>
            <a:rPr lang="ru-RU" b="0" i="0" dirty="0" err="1" smtClean="0"/>
            <a:t>Fe</a:t>
          </a:r>
          <a:r>
            <a:rPr lang="ru-RU" b="0" i="0" dirty="0" smtClean="0"/>
            <a:t> </a:t>
          </a:r>
          <a:r>
            <a:rPr lang="ru-RU" b="0" i="0" baseline="30000" dirty="0" smtClean="0"/>
            <a:t>3+</a:t>
          </a:r>
          <a:r>
            <a:rPr lang="ru-RU" b="0" i="0" dirty="0" smtClean="0"/>
            <a:t> + энергия</a:t>
          </a:r>
          <a:endParaRPr lang="ru-RU" dirty="0"/>
        </a:p>
      </dgm:t>
    </dgm:pt>
    <dgm:pt modelId="{CFF3D224-B1B9-4B71-BEBF-9F57EE79AD3B}" type="parTrans" cxnId="{E28A5920-EFA0-4F57-B77E-C96272A402DA}">
      <dgm:prSet/>
      <dgm:spPr/>
      <dgm:t>
        <a:bodyPr/>
        <a:lstStyle/>
        <a:p>
          <a:endParaRPr lang="ru-RU"/>
        </a:p>
      </dgm:t>
    </dgm:pt>
    <dgm:pt modelId="{2650570F-C2EF-4580-989E-ECF004F10D0D}" type="sibTrans" cxnId="{E28A5920-EFA0-4F57-B77E-C96272A402DA}">
      <dgm:prSet/>
      <dgm:spPr/>
      <dgm:t>
        <a:bodyPr/>
        <a:lstStyle/>
        <a:p>
          <a:endParaRPr lang="ru-RU"/>
        </a:p>
      </dgm:t>
    </dgm:pt>
    <dgm:pt modelId="{7EDA4F31-CAB8-4334-B652-FC99D610D2A1}">
      <dgm:prSet phldrT="[Текст]"/>
      <dgm:spPr/>
      <dgm:t>
        <a:bodyPr/>
        <a:lstStyle/>
        <a:p>
          <a:r>
            <a:rPr lang="ru-RU" b="0" i="0" dirty="0" smtClean="0"/>
            <a:t>H</a:t>
          </a:r>
          <a:r>
            <a:rPr lang="ru-RU" b="0" i="0" baseline="-25000" dirty="0" smtClean="0"/>
            <a:t>2</a:t>
          </a:r>
          <a:r>
            <a:rPr lang="ru-RU" b="0" i="0" dirty="0" smtClean="0"/>
            <a:t>S </a:t>
          </a:r>
          <a:r>
            <a:rPr lang="ru-RU" b="0" i="0" dirty="0" smtClean="0">
              <a:latin typeface="Calibri"/>
              <a:cs typeface="Calibri"/>
            </a:rPr>
            <a:t>→</a:t>
          </a:r>
          <a:r>
            <a:rPr lang="ru-RU" b="0" i="0" dirty="0" smtClean="0"/>
            <a:t>S</a:t>
          </a:r>
          <a:r>
            <a:rPr lang="ru-RU" b="0" i="0" dirty="0" smtClean="0">
              <a:latin typeface="+mn-lt"/>
              <a:cs typeface="Calibri"/>
            </a:rPr>
            <a:t>→</a:t>
          </a:r>
          <a:r>
            <a:rPr lang="ru-RU" b="0" i="0" dirty="0" smtClean="0"/>
            <a:t>H</a:t>
          </a:r>
          <a:r>
            <a:rPr lang="ru-RU" b="0" i="0" baseline="-25000" dirty="0" smtClean="0"/>
            <a:t>2</a:t>
          </a:r>
          <a:r>
            <a:rPr lang="ru-RU" b="0" i="0" dirty="0" smtClean="0"/>
            <a:t>SO</a:t>
          </a:r>
          <a:r>
            <a:rPr lang="ru-RU" b="0" i="0" baseline="-25000" dirty="0" smtClean="0"/>
            <a:t>4</a:t>
          </a:r>
          <a:r>
            <a:rPr lang="ru-RU" b="0" i="0" dirty="0" smtClean="0"/>
            <a:t> + энергия </a:t>
          </a:r>
          <a:endParaRPr lang="ru-RU" dirty="0"/>
        </a:p>
      </dgm:t>
    </dgm:pt>
    <dgm:pt modelId="{2AA2971D-CA80-4A9E-93F3-AB0B89976CD1}" type="parTrans" cxnId="{1C6FBA9B-7061-4665-9F3F-E5395B3BBAD9}">
      <dgm:prSet/>
      <dgm:spPr/>
    </dgm:pt>
    <dgm:pt modelId="{1890D067-A4A8-4D53-9031-446225CEB2D5}" type="sibTrans" cxnId="{1C6FBA9B-7061-4665-9F3F-E5395B3BBAD9}">
      <dgm:prSet/>
      <dgm:spPr/>
    </dgm:pt>
    <dgm:pt modelId="{E42BA9DD-1C05-4FCA-90AF-575DCF3E89C9}">
      <dgm:prSet phldrT="[Текст]"/>
      <dgm:spPr/>
      <dgm:t>
        <a:bodyPr/>
        <a:lstStyle/>
        <a:p>
          <a:r>
            <a:rPr lang="ru-RU" b="0" i="0" dirty="0" smtClean="0"/>
            <a:t>NH</a:t>
          </a:r>
          <a:r>
            <a:rPr lang="ru-RU" b="0" i="0" baseline="-25000" dirty="0" smtClean="0"/>
            <a:t>3 </a:t>
          </a:r>
          <a:r>
            <a:rPr lang="ru-RU" b="0" i="0" dirty="0" smtClean="0">
              <a:latin typeface="Calibri"/>
              <a:cs typeface="Calibri"/>
            </a:rPr>
            <a:t>→ </a:t>
          </a:r>
          <a:r>
            <a:rPr lang="ru-RU" b="0" i="0" dirty="0" smtClean="0"/>
            <a:t>HNO</a:t>
          </a:r>
          <a:r>
            <a:rPr lang="ru-RU" b="0" i="0" baseline="-25000" dirty="0" smtClean="0"/>
            <a:t>2</a:t>
          </a:r>
          <a:r>
            <a:rPr lang="ru-RU" b="0" i="0" dirty="0" smtClean="0">
              <a:latin typeface="Calibri"/>
              <a:cs typeface="Calibri"/>
            </a:rPr>
            <a:t>→</a:t>
          </a:r>
          <a:r>
            <a:rPr lang="ru-RU" b="0" i="0" dirty="0" smtClean="0"/>
            <a:t>HNO</a:t>
          </a:r>
          <a:r>
            <a:rPr lang="ru-RU" b="0" i="0" baseline="-25000" dirty="0" smtClean="0"/>
            <a:t>3</a:t>
          </a:r>
          <a:r>
            <a:rPr lang="ru-RU" b="0" i="0" dirty="0" smtClean="0"/>
            <a:t> + энергия </a:t>
          </a:r>
          <a:endParaRPr lang="ru-RU" dirty="0"/>
        </a:p>
      </dgm:t>
    </dgm:pt>
    <dgm:pt modelId="{4B4CA894-38AA-4046-BC89-367A2070B5D1}" type="parTrans" cxnId="{B1D51EE9-8A83-47E8-BBB7-B6D31C78F9ED}">
      <dgm:prSet/>
      <dgm:spPr/>
    </dgm:pt>
    <dgm:pt modelId="{67FC1499-3273-4F7B-BE90-48EA83271A32}" type="sibTrans" cxnId="{B1D51EE9-8A83-47E8-BBB7-B6D31C78F9ED}">
      <dgm:prSet/>
      <dgm:spPr/>
    </dgm:pt>
    <dgm:pt modelId="{3D9D72BD-44D9-41E3-A34D-59C3A894DABA}">
      <dgm:prSet/>
      <dgm:spPr/>
      <dgm:t>
        <a:bodyPr/>
        <a:lstStyle/>
        <a:p>
          <a:r>
            <a:rPr lang="ru-RU" b="0" i="0" dirty="0" smtClean="0"/>
            <a:t>H</a:t>
          </a:r>
          <a:r>
            <a:rPr lang="ru-RU" b="0" i="0" baseline="-25000" dirty="0" smtClean="0"/>
            <a:t>2</a:t>
          </a:r>
          <a:r>
            <a:rPr lang="ru-RU" b="0" i="0" dirty="0" smtClean="0">
              <a:latin typeface="Calibri"/>
              <a:cs typeface="Calibri"/>
            </a:rPr>
            <a:t>→ </a:t>
          </a:r>
          <a:r>
            <a:rPr lang="ru-RU" b="0" i="0" dirty="0" smtClean="0"/>
            <a:t>H</a:t>
          </a:r>
          <a:r>
            <a:rPr lang="ru-RU" b="0" i="0" baseline="-25000" dirty="0" smtClean="0"/>
            <a:t>2</a:t>
          </a:r>
          <a:r>
            <a:rPr lang="ru-RU" b="0" i="0" dirty="0" smtClean="0"/>
            <a:t>O + энергия</a:t>
          </a:r>
          <a:endParaRPr lang="ru-RU" dirty="0"/>
        </a:p>
      </dgm:t>
    </dgm:pt>
    <dgm:pt modelId="{E5287268-9031-4AC9-9ED5-679F59DEEA29}" type="parTrans" cxnId="{7D0FEE7C-8A7A-4C27-A7D6-0C57CEC4AEF1}">
      <dgm:prSet/>
      <dgm:spPr/>
    </dgm:pt>
    <dgm:pt modelId="{55B8A28F-2877-4309-8197-924E5087CD0A}" type="sibTrans" cxnId="{7D0FEE7C-8A7A-4C27-A7D6-0C57CEC4AEF1}">
      <dgm:prSet/>
      <dgm:spPr/>
    </dgm:pt>
    <dgm:pt modelId="{845FF85A-E452-46E7-9557-7D2D0A1C0E11}" type="pres">
      <dgm:prSet presAssocID="{36E0B7C9-0F2F-4572-87F4-3DA92FCD5EB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259771-0C6D-45EB-8E89-8B764D7A0BB4}" type="pres">
      <dgm:prSet presAssocID="{DE4C2764-D274-456E-A876-A45D76DDF44A}" presName="composite" presStyleCnt="0"/>
      <dgm:spPr/>
    </dgm:pt>
    <dgm:pt modelId="{E4ECC82E-1885-4DCF-8DB3-1937A33CAA72}" type="pres">
      <dgm:prSet presAssocID="{DE4C2764-D274-456E-A876-A45D76DDF44A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C17DC3-B670-497A-A1F3-06BA933DA8A6}" type="pres">
      <dgm:prSet presAssocID="{DE4C2764-D274-456E-A876-A45D76DDF44A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FDA6C9-6B02-4C19-9D66-663191098FF7}" type="pres">
      <dgm:prSet presAssocID="{2CE86781-6F18-45E9-A045-F6D8B57F3195}" presName="sp" presStyleCnt="0"/>
      <dgm:spPr/>
    </dgm:pt>
    <dgm:pt modelId="{252A2C04-6976-4B44-A2A7-EAA6E3EC6F4F}" type="pres">
      <dgm:prSet presAssocID="{EDB1223F-3761-4E83-BB6C-47D4EDEA1EEB}" presName="composite" presStyleCnt="0"/>
      <dgm:spPr/>
    </dgm:pt>
    <dgm:pt modelId="{DF89EBB1-C2C3-45EF-B768-177E63E7BBF1}" type="pres">
      <dgm:prSet presAssocID="{EDB1223F-3761-4E83-BB6C-47D4EDEA1EEB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580BE7-6138-43A1-A319-1C9C0862D634}" type="pres">
      <dgm:prSet presAssocID="{EDB1223F-3761-4E83-BB6C-47D4EDEA1EEB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A683DD-0E01-46B9-A23C-F6639118FFEC}" type="pres">
      <dgm:prSet presAssocID="{30CE696B-1A98-4506-BE82-E1F8580A1587}" presName="sp" presStyleCnt="0"/>
      <dgm:spPr/>
    </dgm:pt>
    <dgm:pt modelId="{EC817726-F6F4-4D6A-A9FD-F6560AECE537}" type="pres">
      <dgm:prSet presAssocID="{D58EBF70-1164-4F6A-AB69-726140725196}" presName="composite" presStyleCnt="0"/>
      <dgm:spPr/>
    </dgm:pt>
    <dgm:pt modelId="{F0C41596-573C-4E00-8201-5121F118FE5D}" type="pres">
      <dgm:prSet presAssocID="{D58EBF70-1164-4F6A-AB69-726140725196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B8F978-CCA8-4D9D-A622-6E54CF2932F4}" type="pres">
      <dgm:prSet presAssocID="{D58EBF70-1164-4F6A-AB69-726140725196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F2AD67-2997-4360-8D7C-685C2646559C}" type="pres">
      <dgm:prSet presAssocID="{7E5CCBB7-00D7-440D-AAD4-BD849723462B}" presName="sp" presStyleCnt="0"/>
      <dgm:spPr/>
    </dgm:pt>
    <dgm:pt modelId="{F693977F-F455-428B-A03B-333AAB45251D}" type="pres">
      <dgm:prSet presAssocID="{9D3F5CE0-EAF6-4DD1-B4D8-27380C71327D}" presName="composite" presStyleCnt="0"/>
      <dgm:spPr/>
    </dgm:pt>
    <dgm:pt modelId="{2211F6F1-B50E-4C45-9605-A9BFE8A780F6}" type="pres">
      <dgm:prSet presAssocID="{9D3F5CE0-EAF6-4DD1-B4D8-27380C71327D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807527-1B4E-47A3-AF91-D6D14EF65EFF}" type="pres">
      <dgm:prSet presAssocID="{9D3F5CE0-EAF6-4DD1-B4D8-27380C71327D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69D0C2F-8C05-4144-8916-1853004BCCAF}" type="presOf" srcId="{6C903586-1370-49C9-8576-A9167A7FB212}" destId="{65807527-1B4E-47A3-AF91-D6D14EF65EFF}" srcOrd="0" destOrd="0" presId="urn:microsoft.com/office/officeart/2005/8/layout/chevron2"/>
    <dgm:cxn modelId="{3A8EE83C-EF24-4706-8211-B1AAF9853454}" type="presOf" srcId="{3D9D72BD-44D9-41E3-A34D-59C3A894DABA}" destId="{65807527-1B4E-47A3-AF91-D6D14EF65EFF}" srcOrd="0" destOrd="1" presId="urn:microsoft.com/office/officeart/2005/8/layout/chevron2"/>
    <dgm:cxn modelId="{166AE884-5DC4-481E-8E2B-434980DBBFEC}" srcId="{36E0B7C9-0F2F-4572-87F4-3DA92FCD5EBB}" destId="{DE4C2764-D274-456E-A876-A45D76DDF44A}" srcOrd="0" destOrd="0" parTransId="{2B7DAE9C-5CE7-475E-8C00-F8FF92B59892}" sibTransId="{2CE86781-6F18-45E9-A045-F6D8B57F3195}"/>
    <dgm:cxn modelId="{1C6FBA9B-7061-4665-9F3F-E5395B3BBAD9}" srcId="{EDB1223F-3761-4E83-BB6C-47D4EDEA1EEB}" destId="{7EDA4F31-CAB8-4334-B652-FC99D610D2A1}" srcOrd="1" destOrd="0" parTransId="{2AA2971D-CA80-4A9E-93F3-AB0B89976CD1}" sibTransId="{1890D067-A4A8-4D53-9031-446225CEB2D5}"/>
    <dgm:cxn modelId="{BDAA1490-DB41-421F-9A69-B42CD0372291}" srcId="{36E0B7C9-0F2F-4572-87F4-3DA92FCD5EBB}" destId="{9D3F5CE0-EAF6-4DD1-B4D8-27380C71327D}" srcOrd="3" destOrd="0" parTransId="{07484B6D-EC61-4A58-9BBE-3579179E213E}" sibTransId="{92B74C4D-322E-418C-9CBA-42119E7C26EA}"/>
    <dgm:cxn modelId="{F996EB3F-45E0-4086-AF40-74E143DEEDE7}" type="presOf" srcId="{DE4C2764-D274-456E-A876-A45D76DDF44A}" destId="{E4ECC82E-1885-4DCF-8DB3-1937A33CAA72}" srcOrd="0" destOrd="0" presId="urn:microsoft.com/office/officeart/2005/8/layout/chevron2"/>
    <dgm:cxn modelId="{25048A32-18A9-4611-BB12-09028A0AFDCC}" type="presOf" srcId="{36E0B7C9-0F2F-4572-87F4-3DA92FCD5EBB}" destId="{845FF85A-E452-46E7-9557-7D2D0A1C0E11}" srcOrd="0" destOrd="0" presId="urn:microsoft.com/office/officeart/2005/8/layout/chevron2"/>
    <dgm:cxn modelId="{0334045D-8945-4518-B6D9-42B393B3E68A}" srcId="{9D3F5CE0-EAF6-4DD1-B4D8-27380C71327D}" destId="{6C903586-1370-49C9-8576-A9167A7FB212}" srcOrd="0" destOrd="0" parTransId="{401757E9-B2B9-4DF4-AA71-0882E93F89A8}" sibTransId="{2AD6A99D-5A57-4C3E-B453-2BFEAF750FDD}"/>
    <dgm:cxn modelId="{2899AC3F-6C9A-407C-AE0A-7E3817B6EAA5}" type="presOf" srcId="{D58EBF70-1164-4F6A-AB69-726140725196}" destId="{F0C41596-573C-4E00-8201-5121F118FE5D}" srcOrd="0" destOrd="0" presId="urn:microsoft.com/office/officeart/2005/8/layout/chevron2"/>
    <dgm:cxn modelId="{D1487D0D-D65F-4C78-B35C-468339E2212E}" type="presOf" srcId="{EDB1223F-3761-4E83-BB6C-47D4EDEA1EEB}" destId="{DF89EBB1-C2C3-45EF-B768-177E63E7BBF1}" srcOrd="0" destOrd="0" presId="urn:microsoft.com/office/officeart/2005/8/layout/chevron2"/>
    <dgm:cxn modelId="{FB582167-7E0E-412E-90C0-495CE5B8581D}" srcId="{36E0B7C9-0F2F-4572-87F4-3DA92FCD5EBB}" destId="{D58EBF70-1164-4F6A-AB69-726140725196}" srcOrd="2" destOrd="0" parTransId="{FFBC300B-0C11-41AF-ACF5-37A6D6F815F1}" sibTransId="{7E5CCBB7-00D7-440D-AAD4-BD849723462B}"/>
    <dgm:cxn modelId="{F296E17C-916B-47B3-9C86-215422F0ACC2}" type="presOf" srcId="{7EDA4F31-CAB8-4334-B652-FC99D610D2A1}" destId="{92580BE7-6138-43A1-A319-1C9C0862D634}" srcOrd="0" destOrd="1" presId="urn:microsoft.com/office/officeart/2005/8/layout/chevron2"/>
    <dgm:cxn modelId="{E28A5920-EFA0-4F57-B77E-C96272A402DA}" srcId="{D58EBF70-1164-4F6A-AB69-726140725196}" destId="{9C6806B7-9480-4FF9-8711-BAEDA41058E9}" srcOrd="1" destOrd="0" parTransId="{CFF3D224-B1B9-4B71-BEBF-9F57EE79AD3B}" sibTransId="{2650570F-C2EF-4580-989E-ECF004F10D0D}"/>
    <dgm:cxn modelId="{43AA9586-DFDF-42D7-80E6-94CFB25A8DEB}" type="presOf" srcId="{0B39FBE4-AC33-4AB2-B639-BCC8F9BCF6E8}" destId="{1DB8F978-CCA8-4D9D-A622-6E54CF2932F4}" srcOrd="0" destOrd="0" presId="urn:microsoft.com/office/officeart/2005/8/layout/chevron2"/>
    <dgm:cxn modelId="{7AE0D05A-8F7E-4042-B082-95970A0C83A8}" srcId="{36E0B7C9-0F2F-4572-87F4-3DA92FCD5EBB}" destId="{EDB1223F-3761-4E83-BB6C-47D4EDEA1EEB}" srcOrd="1" destOrd="0" parTransId="{467D8BC8-1D4E-4150-A140-B4ACDACFC132}" sibTransId="{30CE696B-1A98-4506-BE82-E1F8580A1587}"/>
    <dgm:cxn modelId="{154D67E0-F488-4CC9-AA76-3C4354EB3A81}" srcId="{DE4C2764-D274-456E-A876-A45D76DDF44A}" destId="{D0D8CC8A-41C0-495D-8E0E-D97DC26D8CC4}" srcOrd="0" destOrd="0" parTransId="{686CD747-56A1-4456-8CA3-4ACA38667D41}" sibTransId="{3CAD33BA-EA44-4BE9-8ADC-A6F3196A87F9}"/>
    <dgm:cxn modelId="{14A8C7AF-9EF7-40F6-A9EF-1F887798DC26}" type="presOf" srcId="{E42BA9DD-1C05-4FCA-90AF-575DCF3E89C9}" destId="{48C17DC3-B670-497A-A1F3-06BA933DA8A6}" srcOrd="0" destOrd="1" presId="urn:microsoft.com/office/officeart/2005/8/layout/chevron2"/>
    <dgm:cxn modelId="{90170B28-41C4-487C-BF27-5DABB0545C08}" type="presOf" srcId="{9D3F5CE0-EAF6-4DD1-B4D8-27380C71327D}" destId="{2211F6F1-B50E-4C45-9605-A9BFE8A780F6}" srcOrd="0" destOrd="0" presId="urn:microsoft.com/office/officeart/2005/8/layout/chevron2"/>
    <dgm:cxn modelId="{B299D2EA-6D1C-46CF-B68E-6AFBB3D32046}" type="presOf" srcId="{9C6806B7-9480-4FF9-8711-BAEDA41058E9}" destId="{1DB8F978-CCA8-4D9D-A622-6E54CF2932F4}" srcOrd="0" destOrd="1" presId="urn:microsoft.com/office/officeart/2005/8/layout/chevron2"/>
    <dgm:cxn modelId="{85B99CC6-CD0E-4722-BE00-44014DB3ACEE}" srcId="{D58EBF70-1164-4F6A-AB69-726140725196}" destId="{0B39FBE4-AC33-4AB2-B639-BCC8F9BCF6E8}" srcOrd="0" destOrd="0" parTransId="{E77E9FC9-4746-4D6A-A97B-A023E77A0F55}" sibTransId="{44A56E22-BE63-4DD8-93FD-3E2EA504723F}"/>
    <dgm:cxn modelId="{6EA90F36-2A68-4644-AC5B-FF44EB87BA03}" srcId="{EDB1223F-3761-4E83-BB6C-47D4EDEA1EEB}" destId="{5207B3CB-B65C-49AC-A770-20B1F3C96CFB}" srcOrd="0" destOrd="0" parTransId="{3C723839-1EDA-44AB-AF7F-154409FFFA20}" sibTransId="{CC08E696-85C6-4CEE-BA0A-CD2384C67A9F}"/>
    <dgm:cxn modelId="{B1D51EE9-8A83-47E8-BBB7-B6D31C78F9ED}" srcId="{DE4C2764-D274-456E-A876-A45D76DDF44A}" destId="{E42BA9DD-1C05-4FCA-90AF-575DCF3E89C9}" srcOrd="1" destOrd="0" parTransId="{4B4CA894-38AA-4046-BC89-367A2070B5D1}" sibTransId="{67FC1499-3273-4F7B-BE90-48EA83271A32}"/>
    <dgm:cxn modelId="{7D0FEE7C-8A7A-4C27-A7D6-0C57CEC4AEF1}" srcId="{9D3F5CE0-EAF6-4DD1-B4D8-27380C71327D}" destId="{3D9D72BD-44D9-41E3-A34D-59C3A894DABA}" srcOrd="1" destOrd="0" parTransId="{E5287268-9031-4AC9-9ED5-679F59DEEA29}" sibTransId="{55B8A28F-2877-4309-8197-924E5087CD0A}"/>
    <dgm:cxn modelId="{ECBD5912-669E-4F5F-9DCC-EEA6CB747FAB}" type="presOf" srcId="{5207B3CB-B65C-49AC-A770-20B1F3C96CFB}" destId="{92580BE7-6138-43A1-A319-1C9C0862D634}" srcOrd="0" destOrd="0" presId="urn:microsoft.com/office/officeart/2005/8/layout/chevron2"/>
    <dgm:cxn modelId="{8E8BF54F-5FA8-47B2-A197-71D56C7FE143}" type="presOf" srcId="{D0D8CC8A-41C0-495D-8E0E-D97DC26D8CC4}" destId="{48C17DC3-B670-497A-A1F3-06BA933DA8A6}" srcOrd="0" destOrd="0" presId="urn:microsoft.com/office/officeart/2005/8/layout/chevron2"/>
    <dgm:cxn modelId="{09CD8975-E8B4-4145-A25F-609EE3283842}" type="presParOf" srcId="{845FF85A-E452-46E7-9557-7D2D0A1C0E11}" destId="{B6259771-0C6D-45EB-8E89-8B764D7A0BB4}" srcOrd="0" destOrd="0" presId="urn:microsoft.com/office/officeart/2005/8/layout/chevron2"/>
    <dgm:cxn modelId="{B5EF22F6-55EC-4613-B661-013D39CE268B}" type="presParOf" srcId="{B6259771-0C6D-45EB-8E89-8B764D7A0BB4}" destId="{E4ECC82E-1885-4DCF-8DB3-1937A33CAA72}" srcOrd="0" destOrd="0" presId="urn:microsoft.com/office/officeart/2005/8/layout/chevron2"/>
    <dgm:cxn modelId="{7FB310B2-995B-4DF5-A62D-3C94330A5FEB}" type="presParOf" srcId="{B6259771-0C6D-45EB-8E89-8B764D7A0BB4}" destId="{48C17DC3-B670-497A-A1F3-06BA933DA8A6}" srcOrd="1" destOrd="0" presId="urn:microsoft.com/office/officeart/2005/8/layout/chevron2"/>
    <dgm:cxn modelId="{5DEE19A6-C766-4005-B2FC-225EE92AB197}" type="presParOf" srcId="{845FF85A-E452-46E7-9557-7D2D0A1C0E11}" destId="{99FDA6C9-6B02-4C19-9D66-663191098FF7}" srcOrd="1" destOrd="0" presId="urn:microsoft.com/office/officeart/2005/8/layout/chevron2"/>
    <dgm:cxn modelId="{4E8CEAEC-54DD-4883-A100-1F0158EE3422}" type="presParOf" srcId="{845FF85A-E452-46E7-9557-7D2D0A1C0E11}" destId="{252A2C04-6976-4B44-A2A7-EAA6E3EC6F4F}" srcOrd="2" destOrd="0" presId="urn:microsoft.com/office/officeart/2005/8/layout/chevron2"/>
    <dgm:cxn modelId="{BA4A4C21-901A-4F26-9A77-8F2D15D05692}" type="presParOf" srcId="{252A2C04-6976-4B44-A2A7-EAA6E3EC6F4F}" destId="{DF89EBB1-C2C3-45EF-B768-177E63E7BBF1}" srcOrd="0" destOrd="0" presId="urn:microsoft.com/office/officeart/2005/8/layout/chevron2"/>
    <dgm:cxn modelId="{574DA6F6-787E-4C35-A83A-8D8BC7A97343}" type="presParOf" srcId="{252A2C04-6976-4B44-A2A7-EAA6E3EC6F4F}" destId="{92580BE7-6138-43A1-A319-1C9C0862D634}" srcOrd="1" destOrd="0" presId="urn:microsoft.com/office/officeart/2005/8/layout/chevron2"/>
    <dgm:cxn modelId="{2CE51680-EE84-4C8A-9A6C-63AD9DAE9E0A}" type="presParOf" srcId="{845FF85A-E452-46E7-9557-7D2D0A1C0E11}" destId="{7DA683DD-0E01-46B9-A23C-F6639118FFEC}" srcOrd="3" destOrd="0" presId="urn:microsoft.com/office/officeart/2005/8/layout/chevron2"/>
    <dgm:cxn modelId="{3799660E-B2D2-488D-BF63-F9416C4A8F65}" type="presParOf" srcId="{845FF85A-E452-46E7-9557-7D2D0A1C0E11}" destId="{EC817726-F6F4-4D6A-A9FD-F6560AECE537}" srcOrd="4" destOrd="0" presId="urn:microsoft.com/office/officeart/2005/8/layout/chevron2"/>
    <dgm:cxn modelId="{E8104F3E-3ACC-4109-84B7-6577A4FAFCB1}" type="presParOf" srcId="{EC817726-F6F4-4D6A-A9FD-F6560AECE537}" destId="{F0C41596-573C-4E00-8201-5121F118FE5D}" srcOrd="0" destOrd="0" presId="urn:microsoft.com/office/officeart/2005/8/layout/chevron2"/>
    <dgm:cxn modelId="{DE49AC69-9916-402E-B2B5-EA71001C700F}" type="presParOf" srcId="{EC817726-F6F4-4D6A-A9FD-F6560AECE537}" destId="{1DB8F978-CCA8-4D9D-A622-6E54CF2932F4}" srcOrd="1" destOrd="0" presId="urn:microsoft.com/office/officeart/2005/8/layout/chevron2"/>
    <dgm:cxn modelId="{02980537-CE81-4B19-BE6D-E4D1BCA46005}" type="presParOf" srcId="{845FF85A-E452-46E7-9557-7D2D0A1C0E11}" destId="{89F2AD67-2997-4360-8D7C-685C2646559C}" srcOrd="5" destOrd="0" presId="urn:microsoft.com/office/officeart/2005/8/layout/chevron2"/>
    <dgm:cxn modelId="{2E7DCD32-D68A-4A27-8491-BB369EA466F7}" type="presParOf" srcId="{845FF85A-E452-46E7-9557-7D2D0A1C0E11}" destId="{F693977F-F455-428B-A03B-333AAB45251D}" srcOrd="6" destOrd="0" presId="urn:microsoft.com/office/officeart/2005/8/layout/chevron2"/>
    <dgm:cxn modelId="{5F316194-9E0A-4870-B931-01903106A360}" type="presParOf" srcId="{F693977F-F455-428B-A03B-333AAB45251D}" destId="{2211F6F1-B50E-4C45-9605-A9BFE8A780F6}" srcOrd="0" destOrd="0" presId="urn:microsoft.com/office/officeart/2005/8/layout/chevron2"/>
    <dgm:cxn modelId="{6C083616-B36E-4B33-94BE-C6C8AB85BC4E}" type="presParOf" srcId="{F693977F-F455-428B-A03B-333AAB45251D}" destId="{65807527-1B4E-47A3-AF91-D6D14EF65EF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ECC82E-1885-4DCF-8DB3-1937A33CAA72}">
      <dsp:nvSpPr>
        <dsp:cNvPr id="0" name=""/>
        <dsp:cNvSpPr/>
      </dsp:nvSpPr>
      <dsp:spPr>
        <a:xfrm rot="5400000">
          <a:off x="-222392" y="224094"/>
          <a:ext cx="1482617" cy="1037832"/>
        </a:xfrm>
        <a:prstGeom prst="chevron">
          <a:avLst/>
        </a:prstGeom>
        <a:solidFill>
          <a:srgbClr val="FF0000"/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1</a:t>
          </a:r>
          <a:endParaRPr lang="ru-RU" sz="2900" kern="1200" dirty="0"/>
        </a:p>
      </dsp:txBody>
      <dsp:txXfrm rot="-5400000">
        <a:off x="1" y="520617"/>
        <a:ext cx="1037832" cy="444785"/>
      </dsp:txXfrm>
    </dsp:sp>
    <dsp:sp modelId="{48C17DC3-B670-497A-A1F3-06BA933DA8A6}">
      <dsp:nvSpPr>
        <dsp:cNvPr id="0" name=""/>
        <dsp:cNvSpPr/>
      </dsp:nvSpPr>
      <dsp:spPr>
        <a:xfrm rot="5400000">
          <a:off x="3144618" y="-2105084"/>
          <a:ext cx="963701" cy="51772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 smtClean="0"/>
            <a:t>Нитрифицирующие бактерии</a:t>
          </a:r>
          <a:endParaRPr lang="ru-RU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b="0" i="0" kern="1200" dirty="0" smtClean="0"/>
            <a:t>NH</a:t>
          </a:r>
          <a:r>
            <a:rPr lang="ru-RU" sz="2700" b="0" i="0" kern="1200" baseline="-25000" dirty="0" smtClean="0"/>
            <a:t>3 </a:t>
          </a:r>
          <a:r>
            <a:rPr lang="ru-RU" sz="2700" b="0" i="0" kern="1200" dirty="0" smtClean="0">
              <a:latin typeface="Calibri"/>
              <a:cs typeface="Calibri"/>
            </a:rPr>
            <a:t>→ </a:t>
          </a:r>
          <a:r>
            <a:rPr lang="ru-RU" sz="2700" b="0" i="0" kern="1200" dirty="0" smtClean="0"/>
            <a:t>HNO</a:t>
          </a:r>
          <a:r>
            <a:rPr lang="ru-RU" sz="2700" b="0" i="0" kern="1200" baseline="-25000" dirty="0" smtClean="0"/>
            <a:t>2</a:t>
          </a:r>
          <a:r>
            <a:rPr lang="ru-RU" sz="2700" b="0" i="0" kern="1200" dirty="0" smtClean="0">
              <a:latin typeface="Calibri"/>
              <a:cs typeface="Calibri"/>
            </a:rPr>
            <a:t>→</a:t>
          </a:r>
          <a:r>
            <a:rPr lang="ru-RU" sz="2700" b="0" i="0" kern="1200" dirty="0" smtClean="0"/>
            <a:t>HNO</a:t>
          </a:r>
          <a:r>
            <a:rPr lang="ru-RU" sz="2700" b="0" i="0" kern="1200" baseline="-25000" dirty="0" smtClean="0"/>
            <a:t>3</a:t>
          </a:r>
          <a:r>
            <a:rPr lang="ru-RU" sz="2700" b="0" i="0" kern="1200" dirty="0" smtClean="0"/>
            <a:t> + энергия </a:t>
          </a:r>
          <a:endParaRPr lang="ru-RU" sz="2700" kern="1200" dirty="0"/>
        </a:p>
      </dsp:txBody>
      <dsp:txXfrm rot="-5400000">
        <a:off x="1037832" y="48746"/>
        <a:ext cx="5130229" cy="869613"/>
      </dsp:txXfrm>
    </dsp:sp>
    <dsp:sp modelId="{DF89EBB1-C2C3-45EF-B768-177E63E7BBF1}">
      <dsp:nvSpPr>
        <dsp:cNvPr id="0" name=""/>
        <dsp:cNvSpPr/>
      </dsp:nvSpPr>
      <dsp:spPr>
        <a:xfrm rot="5400000">
          <a:off x="-222392" y="1562329"/>
          <a:ext cx="1482617" cy="1037832"/>
        </a:xfrm>
        <a:prstGeom prst="chevron">
          <a:avLst/>
        </a:prstGeom>
        <a:solidFill>
          <a:srgbClr val="FF9900"/>
        </a:solidFill>
        <a:ln w="9525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2</a:t>
          </a:r>
          <a:endParaRPr lang="ru-RU" sz="2900" kern="1200" dirty="0"/>
        </a:p>
      </dsp:txBody>
      <dsp:txXfrm rot="-5400000">
        <a:off x="1" y="1858852"/>
        <a:ext cx="1037832" cy="444785"/>
      </dsp:txXfrm>
    </dsp:sp>
    <dsp:sp modelId="{92580BE7-6138-43A1-A319-1C9C0862D634}">
      <dsp:nvSpPr>
        <dsp:cNvPr id="0" name=""/>
        <dsp:cNvSpPr/>
      </dsp:nvSpPr>
      <dsp:spPr>
        <a:xfrm rot="5400000">
          <a:off x="3144618" y="-766849"/>
          <a:ext cx="963701" cy="51772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1560506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 smtClean="0"/>
            <a:t>Серобактерии</a:t>
          </a:r>
          <a:endParaRPr lang="ru-RU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b="0" i="0" kern="1200" dirty="0" smtClean="0"/>
            <a:t>H</a:t>
          </a:r>
          <a:r>
            <a:rPr lang="ru-RU" sz="2700" b="0" i="0" kern="1200" baseline="-25000" dirty="0" smtClean="0"/>
            <a:t>2</a:t>
          </a:r>
          <a:r>
            <a:rPr lang="ru-RU" sz="2700" b="0" i="0" kern="1200" dirty="0" smtClean="0"/>
            <a:t>S </a:t>
          </a:r>
          <a:r>
            <a:rPr lang="ru-RU" sz="2700" b="0" i="0" kern="1200" dirty="0" smtClean="0">
              <a:latin typeface="Calibri"/>
              <a:cs typeface="Calibri"/>
            </a:rPr>
            <a:t>→</a:t>
          </a:r>
          <a:r>
            <a:rPr lang="ru-RU" sz="2700" b="0" i="0" kern="1200" dirty="0" smtClean="0"/>
            <a:t>S</a:t>
          </a:r>
          <a:r>
            <a:rPr lang="ru-RU" sz="2700" b="0" i="0" kern="1200" dirty="0" smtClean="0">
              <a:latin typeface="+mn-lt"/>
              <a:cs typeface="Calibri"/>
            </a:rPr>
            <a:t>→</a:t>
          </a:r>
          <a:r>
            <a:rPr lang="ru-RU" sz="2700" b="0" i="0" kern="1200" dirty="0" smtClean="0"/>
            <a:t>H</a:t>
          </a:r>
          <a:r>
            <a:rPr lang="ru-RU" sz="2700" b="0" i="0" kern="1200" baseline="-25000" dirty="0" smtClean="0"/>
            <a:t>2</a:t>
          </a:r>
          <a:r>
            <a:rPr lang="ru-RU" sz="2700" b="0" i="0" kern="1200" dirty="0" smtClean="0"/>
            <a:t>SO</a:t>
          </a:r>
          <a:r>
            <a:rPr lang="ru-RU" sz="2700" b="0" i="0" kern="1200" baseline="-25000" dirty="0" smtClean="0"/>
            <a:t>4</a:t>
          </a:r>
          <a:r>
            <a:rPr lang="ru-RU" sz="2700" b="0" i="0" kern="1200" dirty="0" smtClean="0"/>
            <a:t> + энергия </a:t>
          </a:r>
          <a:endParaRPr lang="ru-RU" sz="2700" kern="1200" dirty="0"/>
        </a:p>
      </dsp:txBody>
      <dsp:txXfrm rot="-5400000">
        <a:off x="1037832" y="1386981"/>
        <a:ext cx="5130229" cy="869613"/>
      </dsp:txXfrm>
    </dsp:sp>
    <dsp:sp modelId="{F0C41596-573C-4E00-8201-5121F118FE5D}">
      <dsp:nvSpPr>
        <dsp:cNvPr id="0" name=""/>
        <dsp:cNvSpPr/>
      </dsp:nvSpPr>
      <dsp:spPr>
        <a:xfrm rot="5400000">
          <a:off x="-222392" y="2900564"/>
          <a:ext cx="1482617" cy="1037832"/>
        </a:xfrm>
        <a:prstGeom prst="chevron">
          <a:avLst/>
        </a:prstGeom>
        <a:solidFill>
          <a:srgbClr val="008000"/>
        </a:solidFill>
        <a:ln w="9525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3</a:t>
          </a:r>
          <a:endParaRPr lang="ru-RU" sz="2900" kern="1200" dirty="0"/>
        </a:p>
      </dsp:txBody>
      <dsp:txXfrm rot="-5400000">
        <a:off x="1" y="3197087"/>
        <a:ext cx="1037832" cy="444785"/>
      </dsp:txXfrm>
    </dsp:sp>
    <dsp:sp modelId="{1DB8F978-CCA8-4D9D-A622-6E54CF2932F4}">
      <dsp:nvSpPr>
        <dsp:cNvPr id="0" name=""/>
        <dsp:cNvSpPr/>
      </dsp:nvSpPr>
      <dsp:spPr>
        <a:xfrm rot="5400000">
          <a:off x="3144618" y="571385"/>
          <a:ext cx="963701" cy="51772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 smtClean="0"/>
            <a:t>Железобактерии</a:t>
          </a:r>
          <a:endParaRPr lang="ru-RU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b="0" i="0" kern="1200" dirty="0" smtClean="0"/>
            <a:t>Fe</a:t>
          </a:r>
          <a:r>
            <a:rPr lang="ru-RU" sz="2700" b="0" i="0" kern="1200" baseline="30000" dirty="0" smtClean="0"/>
            <a:t>2+</a:t>
          </a:r>
          <a:r>
            <a:rPr lang="ru-RU" sz="2700" b="0" i="0" kern="1200" dirty="0" smtClean="0"/>
            <a:t> </a:t>
          </a:r>
          <a:r>
            <a:rPr lang="ru-RU" sz="2700" b="0" i="0" kern="1200" dirty="0" smtClean="0">
              <a:latin typeface="Calibri"/>
              <a:cs typeface="Calibri"/>
            </a:rPr>
            <a:t>→ </a:t>
          </a:r>
          <a:r>
            <a:rPr lang="ru-RU" sz="2700" b="0" i="0" kern="1200" dirty="0" err="1" smtClean="0"/>
            <a:t>Fe</a:t>
          </a:r>
          <a:r>
            <a:rPr lang="ru-RU" sz="2700" b="0" i="0" kern="1200" dirty="0" smtClean="0"/>
            <a:t> </a:t>
          </a:r>
          <a:r>
            <a:rPr lang="ru-RU" sz="2700" b="0" i="0" kern="1200" baseline="30000" dirty="0" smtClean="0"/>
            <a:t>3+</a:t>
          </a:r>
          <a:r>
            <a:rPr lang="ru-RU" sz="2700" b="0" i="0" kern="1200" dirty="0" smtClean="0"/>
            <a:t> + энергия</a:t>
          </a:r>
          <a:endParaRPr lang="ru-RU" sz="2700" kern="1200" dirty="0"/>
        </a:p>
      </dsp:txBody>
      <dsp:txXfrm rot="-5400000">
        <a:off x="1037832" y="2725215"/>
        <a:ext cx="5130229" cy="869613"/>
      </dsp:txXfrm>
    </dsp:sp>
    <dsp:sp modelId="{2211F6F1-B50E-4C45-9605-A9BFE8A780F6}">
      <dsp:nvSpPr>
        <dsp:cNvPr id="0" name=""/>
        <dsp:cNvSpPr/>
      </dsp:nvSpPr>
      <dsp:spPr>
        <a:xfrm rot="5400000">
          <a:off x="-222392" y="4238799"/>
          <a:ext cx="1482617" cy="1037832"/>
        </a:xfrm>
        <a:prstGeom prst="chevron">
          <a:avLst/>
        </a:prstGeom>
        <a:solidFill>
          <a:schemeClr val="accent5">
            <a:lumMod val="50000"/>
          </a:schemeClr>
        </a:soli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4</a:t>
          </a:r>
          <a:endParaRPr lang="ru-RU" sz="2900" kern="1200" dirty="0"/>
        </a:p>
      </dsp:txBody>
      <dsp:txXfrm rot="-5400000">
        <a:off x="1" y="4535322"/>
        <a:ext cx="1037832" cy="444785"/>
      </dsp:txXfrm>
    </dsp:sp>
    <dsp:sp modelId="{65807527-1B4E-47A3-AF91-D6D14EF65EFF}">
      <dsp:nvSpPr>
        <dsp:cNvPr id="0" name=""/>
        <dsp:cNvSpPr/>
      </dsp:nvSpPr>
      <dsp:spPr>
        <a:xfrm rot="5400000">
          <a:off x="3144618" y="1909620"/>
          <a:ext cx="963701" cy="51772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 err="1" smtClean="0"/>
            <a:t>Водородобактерии</a:t>
          </a:r>
          <a:endParaRPr lang="ru-RU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b="0" i="0" kern="1200" dirty="0" smtClean="0"/>
            <a:t>H</a:t>
          </a:r>
          <a:r>
            <a:rPr lang="ru-RU" sz="2700" b="0" i="0" kern="1200" baseline="-25000" dirty="0" smtClean="0"/>
            <a:t>2</a:t>
          </a:r>
          <a:r>
            <a:rPr lang="ru-RU" sz="2700" b="0" i="0" kern="1200" dirty="0" smtClean="0">
              <a:latin typeface="Calibri"/>
              <a:cs typeface="Calibri"/>
            </a:rPr>
            <a:t>→ </a:t>
          </a:r>
          <a:r>
            <a:rPr lang="ru-RU" sz="2700" b="0" i="0" kern="1200" dirty="0" smtClean="0"/>
            <a:t>H</a:t>
          </a:r>
          <a:r>
            <a:rPr lang="ru-RU" sz="2700" b="0" i="0" kern="1200" baseline="-25000" dirty="0" smtClean="0"/>
            <a:t>2</a:t>
          </a:r>
          <a:r>
            <a:rPr lang="ru-RU" sz="2700" b="0" i="0" kern="1200" dirty="0" smtClean="0"/>
            <a:t>O + энергия</a:t>
          </a:r>
          <a:endParaRPr lang="ru-RU" sz="2700" kern="1200" dirty="0"/>
        </a:p>
      </dsp:txBody>
      <dsp:txXfrm rot="-5400000">
        <a:off x="1037832" y="4063450"/>
        <a:ext cx="5130229" cy="8696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A67B95-603B-4687-8A9B-F0FD18EB381A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D195FF-E25B-4C15-8AE6-42C36055C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983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Используют энергию</a:t>
            </a:r>
            <a:r>
              <a:rPr lang="ru-RU" baseline="0" dirty="0" smtClean="0"/>
              <a:t> выделяющуюся при окислении молекулярного водорода</a:t>
            </a: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083DB4-7D8F-43E8-A095-C886080E7222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868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DA34-91EB-46DE-A72B-82EB91F7FA07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B600-9176-446A-A356-293936820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51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DA34-91EB-46DE-A72B-82EB91F7FA07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B600-9176-446A-A356-293936820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19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DA34-91EB-46DE-A72B-82EB91F7FA07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B600-9176-446A-A356-293936820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615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DA34-91EB-46DE-A72B-82EB91F7FA07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B600-9176-446A-A356-293936820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091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DA34-91EB-46DE-A72B-82EB91F7FA07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B600-9176-446A-A356-293936820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268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DA34-91EB-46DE-A72B-82EB91F7FA07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B600-9176-446A-A356-293936820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333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DA34-91EB-46DE-A72B-82EB91F7FA07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B600-9176-446A-A356-293936820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785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DA34-91EB-46DE-A72B-82EB91F7FA07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B600-9176-446A-A356-293936820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276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DA34-91EB-46DE-A72B-82EB91F7FA07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B600-9176-446A-A356-293936820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00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DA34-91EB-46DE-A72B-82EB91F7FA07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B600-9176-446A-A356-293936820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649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DA34-91EB-46DE-A72B-82EB91F7FA07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7B600-9176-446A-A356-293936820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553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ADA34-91EB-46DE-A72B-82EB91F7FA07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7B600-9176-446A-A356-293936820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14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eioba.pl/files/user5135/fotosyntez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18" y="2191241"/>
            <a:ext cx="4768538" cy="4666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1" y="0"/>
            <a:ext cx="768210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/>
              <a:t>Фотосинтез и хемосинтез</a:t>
            </a:r>
            <a:endParaRPr lang="ru-RU" sz="5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2782" y="692696"/>
            <a:ext cx="55801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/>
              <a:t>«Солнце, жизнь и хлорофилл» русский учёный К.А. Тимирязев</a:t>
            </a:r>
          </a:p>
        </p:txBody>
      </p:sp>
      <p:pic>
        <p:nvPicPr>
          <p:cNvPr id="7" name="Picture 7" descr="тим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630" y="2132856"/>
            <a:ext cx="2886260" cy="4084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тим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568" y="2132855"/>
            <a:ext cx="2886260" cy="4084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25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16632"/>
            <a:ext cx="7200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i="1" dirty="0" smtClean="0"/>
              <a:t>История  изучения </a:t>
            </a:r>
          </a:p>
          <a:p>
            <a:pPr algn="ctr"/>
            <a:r>
              <a:rPr lang="ru-RU" sz="4400" i="1" dirty="0" smtClean="0"/>
              <a:t>процесса фотосинтеза</a:t>
            </a:r>
            <a:endParaRPr lang="ru-RU" sz="4400" i="1" dirty="0"/>
          </a:p>
        </p:txBody>
      </p:sp>
      <p:pic>
        <p:nvPicPr>
          <p:cNvPr id="3" name="Picture 36" descr="пр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92946"/>
            <a:ext cx="2399184" cy="325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03848" y="159294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1771 г. – англ. химик Джозеф Пристли установил, что растения «исправляют» воздух, «испорченный» горящей свечой.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01500" y="251627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1782 г. – Жан </a:t>
            </a:r>
            <a:r>
              <a:rPr lang="ru-RU" dirty="0" err="1"/>
              <a:t>Сенебье</a:t>
            </a:r>
            <a:r>
              <a:rPr lang="ru-RU" dirty="0"/>
              <a:t> показал, что растения, выделяя кислород, поглощают углекислый газ; предположил, что в вещество растения превращается углерод, входящий в состав углекислого газа.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3961407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1779 г.- Австр</a:t>
            </a:r>
            <a:r>
              <a:rPr lang="ru-RU" dirty="0"/>
              <a:t>. врач Ян </a:t>
            </a:r>
            <a:r>
              <a:rPr lang="ru-RU" dirty="0" err="1"/>
              <a:t>Ингенхауз</a:t>
            </a:r>
            <a:r>
              <a:rPr lang="ru-RU" dirty="0"/>
              <a:t> обнаружил, что растения выделяют кислород только на свету. Он погружал ветку ивы в воду и наблюдал на свету образования на листьях пузырьков кислорода.</a:t>
            </a:r>
          </a:p>
        </p:txBody>
      </p:sp>
    </p:spTree>
    <p:extLst>
      <p:ext uri="{BB962C8B-B14F-4D97-AF65-F5344CB8AC3E}">
        <p14:creationId xmlns:p14="http://schemas.microsoft.com/office/powerpoint/2010/main" val="171503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3928" y="1556792"/>
            <a:ext cx="4572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/>
              <a:t>1903 г. - русский </a:t>
            </a:r>
            <a:r>
              <a:rPr lang="ru-RU" sz="3200" dirty="0"/>
              <a:t>учёный Климент Аркадьевич Тимирязев первый обобщил все данные о фотосинтезе и дал научное объяснение этому процессу в книге “Жизнь растений»</a:t>
            </a:r>
          </a:p>
        </p:txBody>
      </p:sp>
      <p:pic>
        <p:nvPicPr>
          <p:cNvPr id="4" name="Picture 7" descr="ти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92130"/>
            <a:ext cx="3528392" cy="4993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23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76672"/>
            <a:ext cx="748883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/>
              <a:t>Фотосинтез</a:t>
            </a:r>
            <a:r>
              <a:rPr lang="ru-RU" sz="4400" dirty="0"/>
              <a:t> – это процесс преобразования поглощённой энергии света в химическую энергию органических соединений.</a:t>
            </a:r>
          </a:p>
        </p:txBody>
      </p:sp>
      <p:pic>
        <p:nvPicPr>
          <p:cNvPr id="3074" name="Picture 2" descr="http://900igr.net/datai/biologija/Fotosintez/0006-009-Obrazovanie-v-listjakh-rastenij-organicheskikh-veschestv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284984"/>
            <a:ext cx="3962400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79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5" descr="Безимени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504" y="4136452"/>
            <a:ext cx="3761730" cy="2721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5656" y="620688"/>
            <a:ext cx="68275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5400" dirty="0" smtClean="0"/>
              <a:t>Строение хлоропласта</a:t>
            </a:r>
            <a:endParaRPr lang="ru-RU" sz="5400" dirty="0"/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37" y="1772816"/>
            <a:ext cx="5199633" cy="383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2858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im4-tub-ru.yandex.net/i?id=273204882-65-72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059406"/>
            <a:ext cx="4896544" cy="2523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18864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«Самое интересное из веществ во всём органическом мире» - так назвал хлорофилл великий Чарльз Дарвин.  </a:t>
            </a:r>
          </a:p>
        </p:txBody>
      </p:sp>
      <p:pic>
        <p:nvPicPr>
          <p:cNvPr id="7170" name="Picture 2" descr="http://im0-tub-ru.yandex.net/i?id=136136978-59-72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714" y="2924944"/>
            <a:ext cx="4094994" cy="258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39752" y="1170618"/>
            <a:ext cx="58326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Хлорофилл- сложное органическое вещество, в центре которого находится атом магния. Хлорофилл находится в мембранах </a:t>
            </a:r>
            <a:r>
              <a:rPr lang="ru-RU" dirty="0" err="1" smtClean="0"/>
              <a:t>тилакоидов</a:t>
            </a:r>
            <a:r>
              <a:rPr lang="ru-RU" dirty="0" smtClean="0"/>
              <a:t> гран, из-за чего хлоропласты приобретают зеленый цвет. Хлорофилл поглощает лучи в красной и синей областях спектра и отражает зеленые лучи, которые воспринимаются нашим глазом.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63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428604"/>
            <a:ext cx="84296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/>
              <a:t>Хлорофилл поглощает лучи в </a:t>
            </a:r>
            <a:r>
              <a:rPr lang="ru-RU" sz="2200" b="1" dirty="0"/>
              <a:t>красной</a:t>
            </a:r>
            <a:r>
              <a:rPr lang="ru-RU" sz="2200" dirty="0"/>
              <a:t> и </a:t>
            </a:r>
            <a:r>
              <a:rPr lang="ru-RU" sz="2200" b="1" dirty="0"/>
              <a:t>синей</a:t>
            </a:r>
            <a:r>
              <a:rPr lang="ru-RU" sz="2200" dirty="0"/>
              <a:t> областях спектра и отражает зеленые лучи, которые воспринимаются нашим глазом.</a:t>
            </a:r>
          </a:p>
        </p:txBody>
      </p:sp>
      <p:pic>
        <p:nvPicPr>
          <p:cNvPr id="27652" name="Picture 4" descr="http://2.bp.blogspot.com/-12A8kzs50rk/UjIBYEwy6II/AAAAAAAAADQ/C0Q3b0HmNcU/s1600/Chlorophyll_ab_spectra-en.png"/>
          <p:cNvPicPr>
            <a:picLocks noChangeAspect="1" noChangeArrowheads="1"/>
          </p:cNvPicPr>
          <p:nvPr/>
        </p:nvPicPr>
        <p:blipFill>
          <a:blip r:embed="rId2"/>
          <a:srcRect l="9507" t="9507" r="9154" b="9155"/>
          <a:stretch>
            <a:fillRect/>
          </a:stretch>
        </p:blipFill>
        <p:spPr bwMode="auto">
          <a:xfrm>
            <a:off x="1928794" y="1285860"/>
            <a:ext cx="5286412" cy="52864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6843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620688"/>
            <a:ext cx="6555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ФАЗЫ ФОТОСИНТЕЗА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624" y="2263653"/>
            <a:ext cx="3421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chemeClr val="bg2">
                    <a:lumMod val="10000"/>
                  </a:schemeClr>
                </a:solidFill>
              </a:rPr>
              <a:t>СВЕТОВАЯ</a:t>
            </a:r>
            <a:endParaRPr lang="ru-RU" sz="40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62546" y="2276872"/>
            <a:ext cx="26915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solidFill>
                  <a:schemeClr val="bg2">
                    <a:lumMod val="10000"/>
                  </a:schemeClr>
                </a:solidFill>
              </a:rPr>
              <a:t>ТЕМНОВАЯ</a:t>
            </a:r>
            <a:endParaRPr lang="ru-RU" sz="40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8" name="Прямая со стрелкой 7"/>
          <p:cNvCxnSpPr>
            <a:endCxn id="4" idx="0"/>
          </p:cNvCxnSpPr>
          <p:nvPr/>
        </p:nvCxnSpPr>
        <p:spPr>
          <a:xfrm>
            <a:off x="6228184" y="1412776"/>
            <a:ext cx="680148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>
            <a:off x="2123728" y="1412776"/>
            <a:ext cx="1224136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50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9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65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675378"/>
              </p:ext>
            </p:extLst>
          </p:nvPr>
        </p:nvGraphicFramePr>
        <p:xfrm>
          <a:off x="323528" y="188639"/>
          <a:ext cx="8640960" cy="761122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40160"/>
                <a:gridCol w="1584176"/>
                <a:gridCol w="3888432"/>
                <a:gridCol w="1728192"/>
              </a:tblGrid>
              <a:tr h="936105">
                <a:tc>
                  <a:txBody>
                    <a:bodyPr/>
                    <a:lstStyle/>
                    <a:p>
                      <a:r>
                        <a:rPr lang="ru-RU" dirty="0" smtClean="0"/>
                        <a:t>Фазы фотосинтеза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Локализация в клетке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Процессы,</a:t>
                      </a:r>
                      <a:r>
                        <a:rPr lang="ru-RU" baseline="0" dirty="0" smtClean="0"/>
                        <a:t> происходящие в этой фазе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Результаты процессов</a:t>
                      </a:r>
                      <a:endParaRPr lang="ru-RU" dirty="0"/>
                    </a:p>
                  </a:txBody>
                  <a:tcPr/>
                </a:tc>
              </a:tr>
              <a:tr h="5688632">
                <a:tc>
                  <a:txBody>
                    <a:bodyPr/>
                    <a:lstStyle/>
                    <a:p>
                      <a:r>
                        <a:rPr lang="ru-RU" dirty="0" smtClean="0"/>
                        <a:t>Световая фаза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Мембраны </a:t>
                      </a:r>
                      <a:r>
                        <a:rPr lang="ru-RU" dirty="0" err="1" smtClean="0"/>
                        <a:t>тилакоидов</a:t>
                      </a:r>
                      <a:r>
                        <a:rPr lang="ru-RU" dirty="0" smtClean="0"/>
                        <a:t>, граны хлоропластов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dirty="0" smtClean="0"/>
                        <a:t>а) </a:t>
                      </a:r>
                      <a:r>
                        <a:rPr lang="ru-RU" dirty="0" err="1" smtClean="0"/>
                        <a:t>хлорофил</a:t>
                      </a:r>
                      <a:r>
                        <a:rPr lang="ru-RU" dirty="0" smtClean="0"/>
                        <a:t>-(свет)-----------</a:t>
                      </a:r>
                      <a:r>
                        <a:rPr lang="ru-RU" dirty="0" err="1" smtClean="0"/>
                        <a:t>хлорофилл+е</a:t>
                      </a:r>
                      <a:r>
                        <a:rPr lang="ru-RU" dirty="0" smtClean="0"/>
                        <a:t>;</a:t>
                      </a:r>
                      <a:r>
                        <a:rPr lang="ru-RU" baseline="0" dirty="0" smtClean="0"/>
                        <a:t> </a:t>
                      </a:r>
                    </a:p>
                    <a:p>
                      <a:pPr marL="0" indent="0">
                        <a:buNone/>
                      </a:pPr>
                      <a:r>
                        <a:rPr lang="ru-RU" baseline="0" dirty="0" smtClean="0"/>
                        <a:t>        б) е + белки-переносчики  --------  на наружную поверхность мембраны </a:t>
                      </a:r>
                      <a:r>
                        <a:rPr lang="ru-RU" baseline="0" dirty="0" err="1" smtClean="0"/>
                        <a:t>тилакоида</a:t>
                      </a:r>
                      <a:endParaRPr lang="ru-RU" baseline="0" dirty="0" smtClean="0"/>
                    </a:p>
                    <a:p>
                      <a:pPr marL="0" indent="0">
                        <a:buNone/>
                      </a:pPr>
                      <a:r>
                        <a:rPr lang="ru-RU" baseline="0" dirty="0" smtClean="0"/>
                        <a:t>         в)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НАДФ</a:t>
                      </a:r>
                      <a:r>
                        <a:rPr lang="ru-RU" sz="18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+2Н</a:t>
                      </a:r>
                      <a:r>
                        <a:rPr lang="ru-RU" sz="18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+ 4е -------</a:t>
                      </a:r>
                      <a:r>
                        <a:rPr lang="ru-RU" baseline="0" dirty="0" smtClean="0"/>
                        <a:t>     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НАДФ Н</a:t>
                      </a:r>
                      <a:r>
                        <a:rPr lang="ru-RU" sz="18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baseline="0" dirty="0" smtClean="0"/>
                        <a:t>     </a:t>
                      </a:r>
                    </a:p>
                    <a:p>
                      <a:pPr marL="0" indent="0">
                        <a:buNone/>
                      </a:pPr>
                      <a:endParaRPr lang="ru-RU" baseline="0" dirty="0" smtClean="0"/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  <a:defRPr/>
                      </a:pPr>
                      <a:r>
                        <a:rPr lang="ru-RU" baseline="0" dirty="0" smtClean="0"/>
                        <a:t>Фотолиз воды (разложение)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                                             Н</a:t>
                      </a:r>
                      <a:r>
                        <a:rPr lang="ru-RU" sz="18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  </a:t>
                      </a:r>
                      <a:r>
                        <a:rPr lang="ru-RU" sz="18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свет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 -------- Н</a:t>
                      </a:r>
                      <a:r>
                        <a:rPr lang="ru-RU" sz="18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+ОН</a:t>
                      </a:r>
                      <a:r>
                        <a:rPr lang="ru-RU" sz="18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Н</a:t>
                      </a:r>
                      <a:r>
                        <a:rPr lang="ru-RU" sz="18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-------в протонный резервуар </a:t>
                      </a:r>
                      <a:r>
                        <a:rPr lang="ru-RU" sz="18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тилакоида</a:t>
                      </a:r>
                      <a:endParaRPr lang="ru-RU" sz="1800" kern="12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</a:t>
                      </a:r>
                      <a:r>
                        <a:rPr lang="ru-RU" sz="18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 -----  ОН</a:t>
                      </a:r>
                      <a:r>
                        <a:rPr lang="ru-RU" sz="18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е------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ОН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4ОН----2Н</a:t>
                      </a:r>
                      <a:r>
                        <a:rPr lang="ru-RU" sz="18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 + О</a:t>
                      </a:r>
                      <a:r>
                        <a:rPr lang="ru-RU" sz="18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е+хлорофилл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-------хлорофилл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</a:t>
                      </a:r>
                      <a:r>
                        <a:rPr lang="ru-RU" sz="18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источник энергии ,необходимой АТФ фазе для синтеза АТФ из АДФ+Ф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baseline="300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indent="0">
                        <a:buNone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НАДФН</a:t>
                      </a:r>
                      <a:r>
                        <a:rPr lang="ru-RU" sz="18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r>
                        <a:rPr lang="ru-RU" sz="18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 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- в атмосферу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Образование АТФ</a:t>
                      </a:r>
                      <a:endParaRPr lang="ru-RU" sz="1800" kern="1200" baseline="-250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rabicPeriod"/>
                      </a:pPr>
                      <a:endParaRPr lang="ru-RU" dirty="0"/>
                    </a:p>
                  </a:txBody>
                  <a:tcPr/>
                </a:tc>
              </a:tr>
              <a:tr h="57409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Темновая</a:t>
                      </a:r>
                      <a:r>
                        <a:rPr lang="ru-RU" dirty="0" smtClean="0"/>
                        <a:t> фаза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Строма хлоропластов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225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633358"/>
              </p:ext>
            </p:extLst>
          </p:nvPr>
        </p:nvGraphicFramePr>
        <p:xfrm>
          <a:off x="323528" y="188639"/>
          <a:ext cx="8640960" cy="566327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40160"/>
                <a:gridCol w="1584176"/>
                <a:gridCol w="3744416"/>
                <a:gridCol w="1872208"/>
              </a:tblGrid>
              <a:tr h="936105">
                <a:tc>
                  <a:txBody>
                    <a:bodyPr/>
                    <a:lstStyle/>
                    <a:p>
                      <a:r>
                        <a:rPr lang="ru-RU" dirty="0" smtClean="0"/>
                        <a:t>Фазы фотосинтеза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Локализация в клетке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Процессы,</a:t>
                      </a:r>
                      <a:r>
                        <a:rPr lang="ru-RU" baseline="0" dirty="0" smtClean="0"/>
                        <a:t> происходящие в этой фазе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Результаты процессов</a:t>
                      </a:r>
                      <a:endParaRPr lang="ru-RU" dirty="0"/>
                    </a:p>
                  </a:txBody>
                  <a:tcPr/>
                </a:tc>
              </a:tr>
              <a:tr h="1872208">
                <a:tc>
                  <a:txBody>
                    <a:bodyPr/>
                    <a:lstStyle/>
                    <a:p>
                      <a:r>
                        <a:rPr lang="ru-RU" dirty="0" smtClean="0"/>
                        <a:t>Световая фаза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Мембраны </a:t>
                      </a:r>
                      <a:r>
                        <a:rPr lang="ru-RU" dirty="0" err="1" smtClean="0"/>
                        <a:t>тилакоидов</a:t>
                      </a:r>
                      <a:r>
                        <a:rPr lang="ru-RU" dirty="0" smtClean="0"/>
                        <a:t>, граны хлоропластов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baseline="300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indent="0">
                        <a:buNone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НАДФН</a:t>
                      </a:r>
                      <a:r>
                        <a:rPr lang="ru-RU" sz="18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r>
                        <a:rPr lang="ru-RU" sz="18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 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- в атмосферу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Образование АТФ</a:t>
                      </a:r>
                      <a:endParaRPr lang="ru-RU" sz="1800" kern="1200" baseline="-250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rabicPeriod"/>
                      </a:pPr>
                      <a:endParaRPr lang="ru-RU" dirty="0"/>
                    </a:p>
                  </a:txBody>
                  <a:tcPr/>
                </a:tc>
              </a:tr>
              <a:tr h="57409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Темновая</a:t>
                      </a:r>
                      <a:r>
                        <a:rPr lang="ru-RU" dirty="0" smtClean="0"/>
                        <a:t> фаза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Строма хлоропластов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Связывание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</a:t>
                      </a:r>
                      <a:r>
                        <a:rPr lang="ru-RU" sz="18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ru-RU" sz="28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Участвуют молекулы АТФ</a:t>
                      </a:r>
                      <a:r>
                        <a:rPr lang="ru-RU" sz="18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синтезированные во время световой фазы и атомы 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 (при фотолизе образованные), связанные с молекулами переносчиками. СО</a:t>
                      </a:r>
                      <a:r>
                        <a:rPr lang="ru-RU" sz="18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присоединяется к существующим в клетке молекулам пентозы, которые функционируют в цикле Кальвина, образуются углеводы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Образование глюкозы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176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476672"/>
            <a:ext cx="61895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4400" b="1" i="1" dirty="0" smtClean="0">
                <a:solidFill>
                  <a:srgbClr val="FFFF00"/>
                </a:solidFill>
              </a:rPr>
              <a:t>Значение фотосинтеза</a:t>
            </a:r>
            <a:endParaRPr lang="ru-RU" sz="4400" b="1" i="1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305342"/>
            <a:ext cx="84249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dirty="0"/>
              <a:t>Фотосинтез – основа питания всех живых существ.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dirty="0"/>
              <a:t>Ежегодно на Земле производится 150 млрд. тонн органического вещества и выделяется 200 млрд. тонн свободного кислорода.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dirty="0"/>
              <a:t>Из кислорода образуется озоновый слой, защищающий живые организмы от ультрафиолетовой радиации.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dirty="0"/>
              <a:t>Фотосинтез поддерживает современный состав атмосферы.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dirty="0"/>
              <a:t>Препятствует увеличению концентрации СО</a:t>
            </a:r>
            <a:r>
              <a:rPr lang="ru-RU" sz="2400" baseline="-25000" dirty="0"/>
              <a:t>2</a:t>
            </a:r>
            <a:r>
              <a:rPr lang="ru-RU" sz="2400" dirty="0"/>
              <a:t>, предотвращая перегрев  Земли.</a:t>
            </a:r>
          </a:p>
          <a:p>
            <a:pPr marL="342900" lvl="0" indent="-342900">
              <a:buFont typeface="Wingdings" panose="05000000000000000000" pitchFamily="2" charset="2"/>
              <a:buChar char="q"/>
            </a:pPr>
            <a:r>
              <a:rPr lang="ru-RU" sz="2400" dirty="0"/>
              <a:t>Растения вовлекают в круговорот миллиарды тонн азота, фосфора, серы, кальция, магния, калия и других элементов.</a:t>
            </a:r>
          </a:p>
        </p:txBody>
      </p:sp>
    </p:spTree>
    <p:extLst>
      <p:ext uri="{BB962C8B-B14F-4D97-AF65-F5344CB8AC3E}">
        <p14:creationId xmlns:p14="http://schemas.microsoft.com/office/powerpoint/2010/main" val="208915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вин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996" y="2205918"/>
            <a:ext cx="3322712" cy="4639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941778" y="205140"/>
            <a:ext cx="372057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Хемосинтез</a:t>
            </a:r>
          </a:p>
          <a:p>
            <a:pPr algn="ctr"/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3717032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altLang="ru-RU" sz="3600" i="1" dirty="0" smtClean="0"/>
              <a:t>С.Н. Виноградский </a:t>
            </a:r>
          </a:p>
          <a:p>
            <a:pPr algn="ctr"/>
            <a:r>
              <a:rPr lang="ru-RU" altLang="ru-RU" sz="3600" i="1" dirty="0" smtClean="0"/>
              <a:t>    в 1887 году впервые открыл процесс хемосинтеза.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2093" y="620638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/>
              <a:t>В природе происходит ещё один процесс, при котором создаются органические </a:t>
            </a:r>
            <a:r>
              <a:rPr lang="ru-RU" sz="2800" dirty="0" smtClean="0"/>
              <a:t>вещества: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0462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Безымянный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769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214290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Типы </a:t>
            </a:r>
            <a:r>
              <a:rPr lang="ru-RU" sz="3600" b="1" dirty="0" err="1" smtClean="0">
                <a:solidFill>
                  <a:schemeClr val="accent4">
                    <a:lumMod val="50000"/>
                  </a:schemeClr>
                </a:solidFill>
              </a:rPr>
              <a:t>хемотрофов</a:t>
            </a:r>
            <a:endParaRPr lang="ru-RU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785918" y="1071546"/>
          <a:ext cx="6215106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6896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1000108"/>
            <a:ext cx="792961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ru-RU" sz="2400" dirty="0" err="1" smtClean="0"/>
              <a:t>Хемосинтетики</a:t>
            </a:r>
            <a:r>
              <a:rPr lang="ru-RU" sz="2400" dirty="0" smtClean="0"/>
              <a:t> </a:t>
            </a:r>
            <a:r>
              <a:rPr lang="ru-RU" sz="2400" dirty="0"/>
              <a:t>являются непременным звеном природного круговорота важнейших элементов: серы, азота, железа и др. </a:t>
            </a:r>
            <a:endParaRPr lang="ru-RU" sz="2400" dirty="0" smtClean="0"/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ru-RU" sz="2400" dirty="0" err="1" smtClean="0"/>
              <a:t>Хемосинтетики</a:t>
            </a:r>
            <a:r>
              <a:rPr lang="ru-RU" sz="2400" dirty="0" smtClean="0"/>
              <a:t> </a:t>
            </a:r>
            <a:r>
              <a:rPr lang="ru-RU" sz="2400" dirty="0"/>
              <a:t>важны также в качестве природных потребителей таких ядовитых веществ, как аммиак и сероводород. </a:t>
            </a:r>
            <a:endParaRPr lang="ru-RU" sz="2400" dirty="0" smtClean="0"/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ru-RU" sz="2400" dirty="0" smtClean="0"/>
              <a:t>Огромное </a:t>
            </a:r>
            <a:r>
              <a:rPr lang="ru-RU" sz="2400" dirty="0"/>
              <a:t>значение имеют нитрифицирующие бактерии, которые обогащают почву нитритами и нитратами в основном именно в форме нитратов растения усваивают азот. </a:t>
            </a:r>
            <a:endParaRPr lang="ru-RU" sz="2400" dirty="0" smtClean="0"/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ru-RU" sz="2400" dirty="0" smtClean="0"/>
              <a:t>Некоторые </a:t>
            </a:r>
            <a:r>
              <a:rPr lang="ru-RU" sz="2400" dirty="0" err="1"/>
              <a:t>хемосинтетики</a:t>
            </a:r>
            <a:r>
              <a:rPr lang="ru-RU" sz="2400" dirty="0"/>
              <a:t> (в частности, серобактерии) используются для очистки сточных вод.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7158" y="214290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Значение хемосинтеза</a:t>
            </a:r>
            <a:endParaRPr lang="ru-RU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99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555</Words>
  <Application>Microsoft Office PowerPoint</Application>
  <PresentationFormat>Экран (4:3)</PresentationFormat>
  <Paragraphs>85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Гена</dc:creator>
  <cp:lastModifiedBy>426</cp:lastModifiedBy>
  <cp:revision>21</cp:revision>
  <dcterms:created xsi:type="dcterms:W3CDTF">2013-12-06T05:07:26Z</dcterms:created>
  <dcterms:modified xsi:type="dcterms:W3CDTF">2024-01-28T12:00:48Z</dcterms:modified>
</cp:coreProperties>
</file>