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393" r:id="rId2"/>
    <p:sldId id="420" r:id="rId3"/>
    <p:sldId id="416" r:id="rId4"/>
    <p:sldId id="417" r:id="rId5"/>
    <p:sldId id="418" r:id="rId6"/>
    <p:sldId id="402" r:id="rId7"/>
    <p:sldId id="398" r:id="rId8"/>
    <p:sldId id="400" r:id="rId9"/>
    <p:sldId id="403" r:id="rId10"/>
    <p:sldId id="419" r:id="rId11"/>
    <p:sldId id="407" r:id="rId12"/>
    <p:sldId id="408" r:id="rId13"/>
    <p:sldId id="409" r:id="rId14"/>
    <p:sldId id="410" r:id="rId15"/>
    <p:sldId id="411" r:id="rId16"/>
    <p:sldId id="399" r:id="rId17"/>
    <p:sldId id="397" r:id="rId18"/>
    <p:sldId id="405" r:id="rId19"/>
    <p:sldId id="421" r:id="rId20"/>
    <p:sldId id="422" r:id="rId21"/>
    <p:sldId id="413" r:id="rId22"/>
    <p:sldId id="423" r:id="rId23"/>
    <p:sldId id="425" r:id="rId24"/>
    <p:sldId id="414" r:id="rId25"/>
    <p:sldId id="415" r:id="rId26"/>
    <p:sldId id="387" r:id="rId27"/>
    <p:sldId id="26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E98C4DC-15FA-4685-871F-AD3172CD6515}">
          <p14:sldIdLst>
            <p14:sldId id="393"/>
            <p14:sldId id="420"/>
            <p14:sldId id="416"/>
            <p14:sldId id="417"/>
            <p14:sldId id="418"/>
            <p14:sldId id="402"/>
            <p14:sldId id="398"/>
            <p14:sldId id="400"/>
            <p14:sldId id="403"/>
            <p14:sldId id="419"/>
            <p14:sldId id="407"/>
            <p14:sldId id="408"/>
            <p14:sldId id="409"/>
            <p14:sldId id="410"/>
            <p14:sldId id="411"/>
            <p14:sldId id="399"/>
            <p14:sldId id="397"/>
            <p14:sldId id="405"/>
            <p14:sldId id="421"/>
            <p14:sldId id="422"/>
            <p14:sldId id="413"/>
            <p14:sldId id="423"/>
            <p14:sldId id="425"/>
            <p14:sldId id="414"/>
            <p14:sldId id="415"/>
            <p14:sldId id="387"/>
          </p14:sldIdLst>
        </p14:section>
        <p14:section name="Раздел без заголовка" id="{1696D278-2E34-475A-9414-D937A334AFFA}">
          <p14:sldIdLst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7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B3264-8A07-44FC-986E-A394E5263502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DECB2-23CB-4004-9469-4742CC8CC1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148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427424/5b8493d16a41a9042c0f143b1b58fcec3535e3d3/#dst100149" TargetMode="External"/><Relationship Id="rId2" Type="http://schemas.openxmlformats.org/officeDocument/2006/relationships/hyperlink" Target="https://www.consultant.ru/document/cons_doc_LAW_421841/#dst10001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nsultant.ru/document/cons_doc_LAW_142304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ultant.ru/document/cons_doc_LAW_427424/5b8493d16a41a9042c0f143b1b58fcec3535e3d3/#dst100149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E22B090A27E4DE2FD0D36B7B9508B6DBF8A297E4993CFD5B69B1958EE60DF47D8A9165C9BAAACE2C06005AA9CF9DD8A394636F20EEA6576579F417lAcDK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548680"/>
            <a:ext cx="7992888" cy="5976664"/>
          </a:xfrm>
        </p:spPr>
        <p:txBody>
          <a:bodyPr/>
          <a:lstStyle/>
          <a:p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ГУКЕЖЕВА </a:t>
            </a:r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ИРИНА ЗУБЕРОВНА</a:t>
            </a:r>
            <a:r>
              <a:rPr lang="ru-RU" dirty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</a:br>
            <a:endParaRPr lang="ru-RU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кандидат </a:t>
            </a:r>
            <a:r>
              <a:rPr lang="ru-RU" b="1" dirty="0">
                <a:solidFill>
                  <a:schemeClr val="tx1"/>
                </a:solidFill>
                <a:latin typeface="Bookman Old Style" pitchFamily="18" charset="0"/>
              </a:rPr>
              <a:t>экономических наук</a:t>
            </a:r>
            <a:br>
              <a:rPr lang="ru-RU" b="1" dirty="0">
                <a:solidFill>
                  <a:schemeClr val="tx1"/>
                </a:solidFill>
                <a:latin typeface="Bookman Old Style" pitchFamily="18" charset="0"/>
              </a:rPr>
            </a:br>
            <a:endParaRPr lang="ru-RU" b="1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Почетный </a:t>
            </a:r>
            <a:r>
              <a:rPr lang="ru-RU" b="1" dirty="0">
                <a:solidFill>
                  <a:schemeClr val="tx1"/>
                </a:solidFill>
                <a:latin typeface="Bookman Old Style" pitchFamily="18" charset="0"/>
              </a:rPr>
              <a:t>работник общего образования РФ</a:t>
            </a:r>
            <a:br>
              <a:rPr lang="ru-RU" b="1" dirty="0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Bookman Old Style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Bookman Old Style" pitchFamily="18" charset="0"/>
              </a:rPr>
              <a:t>Заслуженный работник образования КБР</a:t>
            </a:r>
            <a:r>
              <a:rPr lang="ru-RU" b="1" dirty="0">
                <a:solidFill>
                  <a:schemeClr val="tx1"/>
                </a:solidFill>
                <a:latin typeface="Bookman Old Style" pitchFamily="18" charset="0"/>
                <a:ea typeface="Calibri"/>
              </a:rPr>
              <a:t/>
            </a:r>
            <a:br>
              <a:rPr lang="ru-RU" b="1" dirty="0">
                <a:solidFill>
                  <a:schemeClr val="tx1"/>
                </a:solidFill>
                <a:latin typeface="Bookman Old Style" pitchFamily="18" charset="0"/>
                <a:ea typeface="Calibri"/>
              </a:rPr>
            </a:br>
            <a:r>
              <a:rPr lang="ru-RU" b="1" dirty="0">
                <a:solidFill>
                  <a:schemeClr val="tx1"/>
                </a:solidFill>
                <a:latin typeface="Bookman Old Style" pitchFamily="18" charset="0"/>
                <a:ea typeface="Calibri"/>
              </a:rPr>
              <a:t/>
            </a:r>
            <a:br>
              <a:rPr lang="ru-RU" b="1" dirty="0">
                <a:solidFill>
                  <a:schemeClr val="tx1"/>
                </a:solidFill>
                <a:latin typeface="Bookman Old Style" pitchFamily="18" charset="0"/>
                <a:ea typeface="Calibri"/>
              </a:rPr>
            </a:br>
            <a:r>
              <a:rPr lang="ru-RU" b="1">
                <a:solidFill>
                  <a:schemeClr val="tx1"/>
                </a:solidFill>
                <a:latin typeface="Bookman Old Style" pitchFamily="18" charset="0"/>
                <a:ea typeface="Calibri"/>
              </a:rPr>
              <a:t/>
            </a:r>
            <a:br>
              <a:rPr lang="ru-RU" b="1">
                <a:solidFill>
                  <a:schemeClr val="tx1"/>
                </a:solidFill>
                <a:latin typeface="Bookman Old Style" pitchFamily="18" charset="0"/>
                <a:ea typeface="Calibri"/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611560" y="476672"/>
            <a:ext cx="8075240" cy="720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735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484784"/>
            <a:ext cx="8208912" cy="4824536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Законодательство Российской Федерации в сфере образования содержит нормативные правовые акты различной юридической силы и состоит из: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tx1"/>
                </a:solidFill>
              </a:rPr>
              <a:t> Конституции РФ,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tx1"/>
                </a:solidFill>
              </a:rPr>
              <a:t>Федеральных законов,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tx1"/>
                </a:solidFill>
              </a:rPr>
              <a:t>Бюджетного кодекса,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tx1"/>
                </a:solidFill>
              </a:rPr>
              <a:t>нормативных правовых актов РФ, 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tx1"/>
                </a:solidFill>
              </a:rPr>
              <a:t>законов и иных нормативно-правовых актов субъектов РФ в области образования,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tx1"/>
                </a:solidFill>
              </a:rPr>
              <a:t>нормативных актов Федерального Собрания, Указов Президента РФ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</a:t>
            </a:r>
            <a:r>
              <a:rPr lang="ru-RU" sz="3600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5994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556792"/>
            <a:ext cx="8208911" cy="4569371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Рассмотрим следующие вопросы по управлению ОО:</a:t>
            </a:r>
          </a:p>
          <a:p>
            <a:pPr marL="0" indent="0">
              <a:buNone/>
            </a:pPr>
            <a:endParaRPr lang="ru-RU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1. Компетенции личной финансовой грамотности и их проецирование на профессиональную деятельность руководителя образовательной организации.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2. Современная модель финансового обеспечения образовательных учреждений и механизм ее реализации.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3. Базовые финансовые компетенции руководителя образовательной организации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УПРАВЛЕНИЕ ОБРАЗОВАТЕЛЬНОЙ ОРГАНИЗАЦИЕЙ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56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340768"/>
            <a:ext cx="8136903" cy="478539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tx1"/>
                </a:solidFill>
              </a:rPr>
              <a:t>Компетенции финансовой грамотности руководителя образовательной организации косвенно указаны в разделе «Квалификационные характеристики должностей работников образования» ЕКС должностей руководителей, специалистов и служащих: </a:t>
            </a:r>
          </a:p>
          <a:p>
            <a:pPr marL="0" indent="0">
              <a:buNone/>
            </a:pPr>
            <a:endParaRPr lang="ru-RU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900" b="1" dirty="0">
                <a:solidFill>
                  <a:schemeClr val="tx1"/>
                </a:solidFill>
              </a:rPr>
              <a:t>В соответствии с данным документом, руководитель образовательной организации обязан: </a:t>
            </a:r>
          </a:p>
          <a:p>
            <a:pPr>
              <a:buFont typeface="Wingdings" pitchFamily="2" charset="2"/>
              <a:buChar char="Ø"/>
            </a:pPr>
            <a:r>
              <a:rPr lang="ru-RU" sz="2900" b="1" dirty="0">
                <a:solidFill>
                  <a:schemeClr val="tx1"/>
                </a:solidFill>
              </a:rPr>
              <a:t>в пределах своих полномочий распоряжаться бюджетными средствами, обеспечивать результативность и эффективность их использования; </a:t>
            </a:r>
          </a:p>
          <a:p>
            <a:pPr>
              <a:buFont typeface="Wingdings" pitchFamily="2" charset="2"/>
              <a:buChar char="Ø"/>
            </a:pPr>
            <a:endParaRPr lang="ru-RU" sz="29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900" b="1" dirty="0" smtClean="0">
                <a:solidFill>
                  <a:schemeClr val="tx1"/>
                </a:solidFill>
              </a:rPr>
              <a:t> </a:t>
            </a:r>
            <a:r>
              <a:rPr lang="ru-RU" sz="2900" b="1" dirty="0">
                <a:solidFill>
                  <a:schemeClr val="tx1"/>
                </a:solidFill>
              </a:rPr>
              <a:t>в пределах установленных средств формировать ФОТ с разделением его на базовую и стимулирующую части; </a:t>
            </a:r>
          </a:p>
          <a:p>
            <a:pPr>
              <a:buFont typeface="Wingdings" pitchFamily="2" charset="2"/>
              <a:buChar char="Ø"/>
            </a:pPr>
            <a:endParaRPr lang="ru-RU" sz="29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900" b="1" dirty="0" smtClean="0">
                <a:solidFill>
                  <a:schemeClr val="tx1"/>
                </a:solidFill>
              </a:rPr>
              <a:t> </a:t>
            </a:r>
            <a:r>
              <a:rPr lang="ru-RU" sz="2900" b="1" dirty="0">
                <a:solidFill>
                  <a:schemeClr val="tx1"/>
                </a:solidFill>
              </a:rPr>
              <a:t>обеспечивать установление ЗП работников ОУ, в том числе стимулирующей части (надбавок, доплат к окладам (должностным окладам), ставкам ЗП работников); выплату в полном размере причитающейся работникам ЗП в сроки, установленные коллективным договором, правилами внутреннего трудового распорядка, трудовыми </a:t>
            </a:r>
            <a:r>
              <a:rPr lang="ru-RU" sz="2900" b="1" dirty="0" smtClean="0">
                <a:solidFill>
                  <a:schemeClr val="tx1"/>
                </a:solidFill>
              </a:rPr>
              <a:t>договорами,</a:t>
            </a:r>
            <a:endParaRPr lang="ru-RU" sz="29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8328"/>
            <a:ext cx="8147248" cy="71440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КОМПЕТЕНЦИЯ РУКОВОДИТЕЛЕЙ ОО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55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484784"/>
            <a:ext cx="8208911" cy="482453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tx1"/>
                </a:solidFill>
              </a:rPr>
              <a:t>решать финансовые, хозяйственные и иные вопросы в соответствии с уставом ОУ; 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/>
                </a:solidFill>
              </a:rPr>
              <a:t>обеспечивать </a:t>
            </a:r>
            <a:r>
              <a:rPr lang="ru-RU" b="1" dirty="0">
                <a:solidFill>
                  <a:schemeClr val="tx1"/>
                </a:solidFill>
              </a:rPr>
              <a:t>привлечение для осуществления деятельности, предусмотренной уставом ОУ, дополнительных источников финансовых и материальных средств; 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tx1"/>
                </a:solidFill>
              </a:rPr>
              <a:t>обеспечивать представление учредителю ежегодного отчета о поступлении, расходовании финансовых и материальных средств и публичного отчета о деятельности ОУ;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tx1"/>
                </a:solidFill>
              </a:rPr>
              <a:t> должен знать основы экономики, способы организации ФХД ОУ; бюджетное, налоговое законодательство в части, касающейся регулирования деятельности образовательных учреждений и органов управления образованием различных уровней.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КОМПЕТЕНЦИЯ РУКОВОДИТЕЛЕЙ ОО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26932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484784"/>
            <a:ext cx="8280920" cy="5040560"/>
          </a:xfrm>
        </p:spPr>
        <p:txBody>
          <a:bodyPr>
            <a:normAutofit fontScale="70000" lnSpcReduction="20000"/>
          </a:bodyPr>
          <a:lstStyle/>
          <a:p>
            <a:r>
              <a:rPr lang="ru-RU" sz="2600" b="1" dirty="0">
                <a:solidFill>
                  <a:srgbClr val="FF0000"/>
                </a:solidFill>
              </a:rPr>
              <a:t>Статья 99. Особенности финансового обеспечения реализации образовательных программ</a:t>
            </a:r>
          </a:p>
          <a:p>
            <a:pPr marL="0" indent="0">
              <a:buNone/>
            </a:pPr>
            <a:r>
              <a:rPr lang="ru-RU" sz="2900" b="1" dirty="0">
                <a:solidFill>
                  <a:schemeClr val="tx1"/>
                </a:solidFill>
              </a:rPr>
              <a:t>(в ред. Федерального </a:t>
            </a:r>
            <a:r>
              <a:rPr lang="ru-RU" sz="2900" b="1" u="sng" dirty="0">
                <a:solidFill>
                  <a:schemeClr val="tx1"/>
                </a:solidFill>
                <a:hlinkClick r:id="rId2"/>
              </a:rPr>
              <a:t>закона</a:t>
            </a:r>
            <a:r>
              <a:rPr lang="ru-RU" sz="2900" b="1" dirty="0">
                <a:solidFill>
                  <a:schemeClr val="tx1"/>
                </a:solidFill>
              </a:rPr>
              <a:t> от 14.07.2022 N 295-ФЗ)</a:t>
            </a:r>
          </a:p>
          <a:p>
            <a:pPr marL="0" indent="0">
              <a:buNone/>
            </a:pPr>
            <a:r>
              <a:rPr lang="ru-RU" sz="2900" b="1" dirty="0" smtClean="0">
                <a:solidFill>
                  <a:schemeClr val="tx1"/>
                </a:solidFill>
              </a:rPr>
              <a:t>1</a:t>
            </a:r>
            <a:r>
              <a:rPr lang="ru-RU" sz="2900" b="1" dirty="0">
                <a:solidFill>
                  <a:schemeClr val="tx1"/>
                </a:solidFill>
              </a:rPr>
              <a:t>. Финансовое обеспечение реализации образовательных программ в Российской Федерации осуществляется в соответствии с бюджетным законодательством Российской Федерации и с учетом особенностей, установленных настоящим Федеральным законом.</a:t>
            </a:r>
          </a:p>
          <a:p>
            <a:pPr marL="0" indent="0">
              <a:buNone/>
            </a:pPr>
            <a:r>
              <a:rPr lang="ru-RU" sz="2900" b="1" dirty="0">
                <a:solidFill>
                  <a:srgbClr val="FF0000"/>
                </a:solidFill>
              </a:rPr>
              <a:t> </a:t>
            </a:r>
          </a:p>
          <a:p>
            <a:pPr marL="0" indent="0">
              <a:buNone/>
            </a:pPr>
            <a:r>
              <a:rPr lang="ru-RU" sz="2900" b="1" dirty="0">
                <a:solidFill>
                  <a:schemeClr val="tx1"/>
                </a:solidFill>
              </a:rPr>
              <a:t>2. Нормативы, определяемые органами государственной власти субъектов Российской Федерации в соответствии с </a:t>
            </a:r>
            <a:r>
              <a:rPr lang="ru-RU" sz="2900" b="1" u="sng" dirty="0">
                <a:solidFill>
                  <a:schemeClr val="tx1"/>
                </a:solidFill>
                <a:hlinkClick r:id="rId3"/>
              </a:rPr>
              <a:t>пунктом 3 части 1 статьи 8</a:t>
            </a:r>
            <a:r>
              <a:rPr lang="ru-RU" sz="2900" b="1" dirty="0">
                <a:solidFill>
                  <a:schemeClr val="tx1"/>
                </a:solidFill>
              </a:rPr>
              <a:t> настоящего Федерального закона, объем финансового обеспечения реализации образовательной программы определяются по каждому уровню образования в соответствии с федеральными государственными образовательными </a:t>
            </a:r>
            <a:r>
              <a:rPr lang="ru-RU" sz="2900" b="1" u="sng" dirty="0">
                <a:solidFill>
                  <a:schemeClr val="tx1"/>
                </a:solidFill>
                <a:hlinkClick r:id="rId4"/>
              </a:rPr>
              <a:t>стандартами</a:t>
            </a:r>
            <a:r>
              <a:rPr lang="ru-RU" sz="2900" b="1" dirty="0">
                <a:solidFill>
                  <a:schemeClr val="tx1"/>
                </a:solidFill>
              </a:rPr>
              <a:t>, по каждому виду и направленности (профилю) образовательных программ с учетом форм обучения, включая практическую подготовку обучающихся, федеральных государственных требований (при их наличии), типа образовательной организации, сетевой формы реализации образовательных программ,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</a:t>
            </a:r>
            <a:r>
              <a:rPr lang="ru-RU" sz="3600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6704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5040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образовательных технологий, специальных условий получения образования обучающимися с ограниченными возможностями здоровья, обеспечения дополнительного профессионального образования педагогическим работникам, обеспечения безопасных условий обучения и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воспитания, охраны здоровья обучающихся, а также с учетом иных предусмотренных настоящим Федеральным законом особенностей организации и осуществления образовательной деятельности (для различных категорий обучающихся), за исключением образовательной деятельности, осуществляемой в соответствии с образовательными стандартами, в расчете на одного обучающегося, если иное не установлено настоящей статьей.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</a:t>
            </a:r>
            <a:r>
              <a:rPr lang="ru-RU" sz="3600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7454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484784"/>
            <a:ext cx="8352928" cy="504056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3. В объем финансового обеспечения реализации образовательной программы включаются затраты на оплату труда педагогических работников с учетом обеспечения уровня средней заработной платы педагогических работников за выполняемую ими учебную (преподавательскую) работу и другую работу, определяемого в соответствии с решениями Президента Российской Федерации, Правительства Российской Федерации, органов государственной власти субъектов Российской Федерации, органов местного самоуправления.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</a:t>
            </a:r>
            <a:r>
              <a:rPr lang="ru-RU" sz="3600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8005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1628800"/>
            <a:ext cx="7812856" cy="44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Расходы на оплату труда педагогических работников муниципальных общеобразовательных организаций, включаемые органами государственной власти субъектов Российской Федерации в нормативы, определяемые в соответствии с </a:t>
            </a:r>
            <a:r>
              <a:rPr lang="ru-RU" b="1" u="sng" dirty="0">
                <a:solidFill>
                  <a:schemeClr val="tx1"/>
                </a:solidFill>
                <a:hlinkClick r:id="rId2"/>
              </a:rPr>
              <a:t>пунктом 3 части 1 статьи 8</a:t>
            </a:r>
            <a:r>
              <a:rPr lang="ru-RU" b="1" dirty="0">
                <a:solidFill>
                  <a:schemeClr val="tx1"/>
                </a:solidFill>
              </a:rPr>
              <a:t> настоящего Федерального закона, </a:t>
            </a:r>
            <a:r>
              <a:rPr lang="ru-RU" b="1" dirty="0">
                <a:solidFill>
                  <a:srgbClr val="FF0000"/>
                </a:solidFill>
              </a:rPr>
              <a:t>не могут быть ниже уровня, соответствующего средней заработной плате в соответствующем субъекте Российской Федерации, на территории которого расположены такие общеобразовательные организации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</a:t>
            </a:r>
            <a:r>
              <a:rPr lang="ru-RU" sz="3600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432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1" cy="51125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4.Для </a:t>
            </a:r>
            <a:r>
              <a:rPr lang="ru-RU" b="1" dirty="0">
                <a:solidFill>
                  <a:schemeClr val="tx1"/>
                </a:solidFill>
              </a:rPr>
              <a:t>малокомплектных образовательных организаций и образовательных организаций, расположенных в сельских населенных пунктах и реализующих основные общеобразовательные программы, объем финансового обеспечения реализации образовательной </a:t>
            </a:r>
            <a:r>
              <a:rPr lang="ru-RU" b="1" dirty="0">
                <a:solidFill>
                  <a:srgbClr val="FF0000"/>
                </a:solidFill>
              </a:rPr>
              <a:t>программы должен включать в том числе затраты на осуществление образовательной деятельности, не зависящие от количества обучающихся. </a:t>
            </a:r>
            <a:r>
              <a:rPr lang="ru-RU" b="1" dirty="0">
                <a:solidFill>
                  <a:schemeClr val="tx1"/>
                </a:solidFill>
              </a:rPr>
              <a:t>Органы государственной власти субъектов Российской Федерации относят к малокомплектным образовательным организациям образовательные организации, реализующие основные общеобразовательные программы, исходя из удаленности этих образовательных организаций от иных образовательных организаций, транспортной доступности и (или) численности обучающихся.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57592" cy="100811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З</a:t>
            </a:r>
            <a:r>
              <a:rPr lang="ru-RU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85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D:\МОН КБР\ИСТОЧ.ФИН.ОО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" y="360362"/>
            <a:ext cx="8207375" cy="6137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94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484784"/>
            <a:ext cx="8352928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Бюджет </a:t>
            </a:r>
            <a:r>
              <a:rPr lang="ru-RU" b="1" dirty="0">
                <a:solidFill>
                  <a:schemeClr val="tx1"/>
                </a:solidFill>
              </a:rPr>
              <a:t>Кабардино-Балкарской Республики  на 2023 год и плановый период   </a:t>
            </a:r>
            <a:r>
              <a:rPr lang="ru-RU" b="1" dirty="0" smtClean="0">
                <a:solidFill>
                  <a:schemeClr val="tx1"/>
                </a:solidFill>
              </a:rPr>
              <a:t>   </a:t>
            </a:r>
            <a:r>
              <a:rPr lang="ru-RU" b="1" dirty="0">
                <a:solidFill>
                  <a:schemeClr val="tx1"/>
                </a:solidFill>
              </a:rPr>
              <a:t>2024-2025 годы принят  с ожидаемым доходом в </a:t>
            </a:r>
            <a:r>
              <a:rPr lang="ru-RU" dirty="0">
                <a:solidFill>
                  <a:schemeClr val="tx1"/>
                </a:solidFill>
                <a:latin typeface="Bahnschrift" pitchFamily="34" charset="0"/>
              </a:rPr>
              <a:t>58,18 млрд. рублей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и планируемым расходом в </a:t>
            </a:r>
            <a:r>
              <a:rPr lang="ru-RU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61,0</a:t>
            </a:r>
            <a:r>
              <a:rPr lang="ru-RU" b="1" dirty="0">
                <a:solidFill>
                  <a:schemeClr val="tx1"/>
                </a:solidFill>
              </a:rPr>
              <a:t>  млрд. рублей, 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с дефицитом в </a:t>
            </a:r>
            <a:r>
              <a:rPr lang="ru-RU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2,82</a:t>
            </a:r>
            <a:r>
              <a:rPr lang="ru-RU" b="1" dirty="0">
                <a:solidFill>
                  <a:schemeClr val="tx1"/>
                </a:solidFill>
              </a:rPr>
              <a:t> млрд. рублей.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По отрасли «ОБРАЗОВАНИЕ»  на 2023 год предусмотрено 18 804,9 млн. рублей, или - 31.3%  всего бюджета республики</a:t>
            </a:r>
            <a:r>
              <a:rPr lang="ru-RU" b="1" dirty="0"/>
              <a:t>.</a:t>
            </a:r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По государственной Программе КБР «Развитие образования в КБР» в текущем году на дошкольное, общее и дополнительное образование предусмотрено   </a:t>
            </a:r>
            <a:endParaRPr lang="ru-RU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16 </a:t>
            </a:r>
            <a:r>
              <a:rPr lang="ru-RU" b="1" dirty="0">
                <a:solidFill>
                  <a:schemeClr val="tx1"/>
                </a:solidFill>
                <a:latin typeface="Arial Narrow" pitchFamily="34" charset="0"/>
              </a:rPr>
              <a:t>804, 9 </a:t>
            </a:r>
            <a:r>
              <a:rPr lang="ru-RU" b="1" dirty="0">
                <a:solidFill>
                  <a:schemeClr val="tx1"/>
                </a:solidFill>
              </a:rPr>
              <a:t>млн. рублей</a:t>
            </a:r>
            <a:r>
              <a:rPr lang="ru-RU" sz="2000" b="1" dirty="0">
                <a:solidFill>
                  <a:schemeClr val="tx1"/>
                </a:solidFill>
              </a:rPr>
              <a:t>, </a:t>
            </a:r>
            <a:endParaRPr lang="ru-RU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для сравнения   - в 2022 году   - 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15</a:t>
            </a:r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 731,3 </a:t>
            </a:r>
            <a:r>
              <a:rPr lang="ru-RU" b="1" dirty="0">
                <a:solidFill>
                  <a:schemeClr val="tx1"/>
                </a:solidFill>
              </a:rPr>
              <a:t>млн. рублей;      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                              </a:t>
            </a:r>
            <a:r>
              <a:rPr lang="ru-RU" b="1" dirty="0" smtClean="0">
                <a:solidFill>
                  <a:schemeClr val="tx1"/>
                </a:solidFill>
              </a:rPr>
              <a:t>   </a:t>
            </a:r>
            <a:r>
              <a:rPr lang="ru-RU" b="1" dirty="0">
                <a:solidFill>
                  <a:schemeClr val="tx1"/>
                </a:solidFill>
              </a:rPr>
              <a:t>в </a:t>
            </a:r>
            <a:r>
              <a:rPr lang="ru-RU" b="1" dirty="0" smtClean="0">
                <a:solidFill>
                  <a:schemeClr val="tx1"/>
                </a:solidFill>
              </a:rPr>
              <a:t>2021 году       -  </a:t>
            </a:r>
            <a:r>
              <a:rPr lang="ru-RU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15 696,3  </a:t>
            </a:r>
            <a:r>
              <a:rPr lang="ru-RU" b="1" dirty="0">
                <a:solidFill>
                  <a:schemeClr val="tx1"/>
                </a:solidFill>
              </a:rPr>
              <a:t>млн. рублей.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РАСХОДЫ НА ОБРАЗОВАНИЕ</a:t>
            </a:r>
            <a:r>
              <a:rPr lang="ru-RU" sz="3600" dirty="0">
                <a:solidFill>
                  <a:srgbClr val="FF0000"/>
                </a:solidFill>
              </a:rPr>
              <a:t/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В КАБАРДИНО-БАЛКАРСКОЙ РЕСПУБЛИКЕ</a:t>
            </a:r>
            <a:r>
              <a:rPr lang="ru-RU" sz="3600" dirty="0">
                <a:solidFill>
                  <a:srgbClr val="FF0000"/>
                </a:solidFill>
              </a:rPr>
              <a:t/>
            </a:r>
            <a:br>
              <a:rPr lang="ru-RU" sz="3600" dirty="0">
                <a:solidFill>
                  <a:srgbClr val="FF0000"/>
                </a:solidFill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04128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8021459"/>
              </p:ext>
            </p:extLst>
          </p:nvPr>
        </p:nvGraphicFramePr>
        <p:xfrm>
          <a:off x="467543" y="2572864"/>
          <a:ext cx="8352606" cy="3576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2969"/>
                <a:gridCol w="1186390"/>
                <a:gridCol w="1439805"/>
                <a:gridCol w="1186390"/>
                <a:gridCol w="1185792"/>
                <a:gridCol w="1271260"/>
              </a:tblGrid>
              <a:tr h="913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2020 г.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2021г.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2022г.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2023 г.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Темп роста 2023 к 2020 г. (%)</a:t>
                      </a:r>
                      <a:endParaRPr lang="ru-RU" sz="1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</a:tr>
              <a:tr h="649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ОБЩАЯ СУММА </a:t>
                      </a:r>
                      <a:r>
                        <a:rPr lang="ru-RU" sz="1600" b="1" dirty="0" smtClean="0">
                          <a:effectLst/>
                        </a:rPr>
                        <a:t>СУБВЕНЦИЙ</a:t>
                      </a:r>
                      <a:r>
                        <a:rPr lang="ru-RU" sz="1600" b="1" baseline="0" dirty="0" smtClean="0">
                          <a:effectLst/>
                        </a:rPr>
                        <a:t> МУНИЦИПАЛТНЫМ ОБРАЗОВАНИЯМ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Bahnschrift Light" pitchFamily="34" charset="0"/>
                        </a:rPr>
                        <a:t>6 528,08</a:t>
                      </a:r>
                      <a:endParaRPr lang="ru-RU" sz="2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Bahnschrift Light" pitchFamily="34" charset="0"/>
                        </a:rPr>
                        <a:t>6 965,42</a:t>
                      </a:r>
                      <a:endParaRPr lang="ru-RU" sz="2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Bahnschrift Light" pitchFamily="34" charset="0"/>
                        </a:rPr>
                        <a:t>7 896,15</a:t>
                      </a:r>
                      <a:endParaRPr lang="ru-RU" sz="2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Bahnschrift Light" pitchFamily="34" charset="0"/>
                        </a:rPr>
                        <a:t>8 991,13</a:t>
                      </a:r>
                      <a:endParaRPr lang="ru-RU" sz="2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Bahnschrift Light" pitchFamily="34" charset="0"/>
                        </a:rPr>
                        <a:t>37,7</a:t>
                      </a:r>
                      <a:endParaRPr lang="ru-RU" sz="2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</a:tr>
              <a:tr h="385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в том числе 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b="1">
                          <a:effectLst/>
                          <a:latin typeface="Bahnschrift Light" pitchFamily="34" charset="0"/>
                        </a:rPr>
                        <a:t> </a:t>
                      </a:r>
                      <a:endParaRPr lang="ru-RU" sz="1000" b="1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 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 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 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Bahnschrift Light" pitchFamily="34" charset="0"/>
                        </a:rPr>
                        <a:t> </a:t>
                      </a:r>
                      <a:endParaRPr lang="ru-RU" sz="1000" b="1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</a:tr>
              <a:tr h="385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на общее образование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3 935,71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4 161,70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4 751,51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5 439,90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38,2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</a:tr>
              <a:tr h="385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500" b="1" dirty="0" smtClean="0">
                          <a:solidFill>
                            <a:srgbClr val="FF0000"/>
                          </a:solidFill>
                          <a:effectLst/>
                        </a:rPr>
                        <a:t>дошкольное</a:t>
                      </a:r>
                      <a:r>
                        <a:rPr lang="ru-RU" sz="15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 образование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b="1">
                          <a:effectLst/>
                          <a:latin typeface="Bahnschrift Light" pitchFamily="34" charset="0"/>
                        </a:rPr>
                        <a:t>2592,29</a:t>
                      </a:r>
                      <a:endParaRPr lang="ru-RU" sz="1000" b="1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2803,72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3144,64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3551,23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Bahnschrift Light" pitchFamily="34" charset="0"/>
                        </a:rPr>
                        <a:t> </a:t>
                      </a:r>
                      <a:endParaRPr lang="ru-RU" sz="1000" b="1" dirty="0">
                        <a:effectLst/>
                        <a:latin typeface="Bahnschrift Light" pitchFamily="34" charset="0"/>
                        <a:ea typeface="Calibri"/>
                        <a:cs typeface="Times New Roman"/>
                      </a:endParaRPr>
                    </a:p>
                  </a:txBody>
                  <a:tcPr marL="37045" marR="37045" marT="60946" marB="60946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РАСХОДЫ НА ОБРАЗОВАНИЕ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b="1" dirty="0">
                <a:solidFill>
                  <a:srgbClr val="FF0000"/>
                </a:solidFill>
              </a:rPr>
              <a:t>В КАБАРДИНО-БАЛКАРСКОЙ РЕСПУБЛИКЕ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6690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60648"/>
            <a:ext cx="8568952" cy="6408712"/>
          </a:xfrm>
        </p:spPr>
        <p:txBody>
          <a:bodyPr>
            <a:normAutofit/>
          </a:bodyPr>
          <a:lstStyle/>
          <a:p>
            <a:r>
              <a:rPr lang="ru-RU" b="1" dirty="0"/>
              <a:t>Указ Президента РФ от 7 мая 2012 г. </a:t>
            </a:r>
            <a:endParaRPr lang="ru-RU" dirty="0"/>
          </a:p>
          <a:p>
            <a:r>
              <a:rPr lang="ru-RU" b="1" dirty="0"/>
              <a:t>N 597 "О мероприятиях по реализации государственной социальной политики"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В целях дальнейшего совершенствования государственной социальной политики постановляю:</a:t>
            </a:r>
            <a:endParaRPr lang="ru-RU" dirty="0"/>
          </a:p>
          <a:p>
            <a:pPr marL="457200" indent="-457200">
              <a:buAutoNum type="arabicPeriod"/>
            </a:pPr>
            <a:r>
              <a:rPr lang="ru-RU" b="1" dirty="0" smtClean="0"/>
              <a:t>Правительству </a:t>
            </a:r>
            <a:r>
              <a:rPr lang="ru-RU" b="1" dirty="0"/>
              <a:t>Российской </a:t>
            </a:r>
            <a:r>
              <a:rPr lang="ru-RU" b="1" dirty="0" smtClean="0"/>
              <a:t>Федерации: </a:t>
            </a:r>
          </a:p>
          <a:p>
            <a:pPr marL="0" indent="0">
              <a:buNone/>
            </a:pPr>
            <a:r>
              <a:rPr lang="ru-RU" b="1" dirty="0" smtClean="0"/>
              <a:t>а</a:t>
            </a:r>
            <a:r>
              <a:rPr lang="ru-RU" b="1" dirty="0"/>
              <a:t>) обеспечить: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увеличение </a:t>
            </a:r>
            <a:r>
              <a:rPr lang="ru-RU" b="1" dirty="0"/>
              <a:t>к 2018 году размера реальной заработной платы в 1,4 - 1,5 раза;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rgbClr val="FF0000"/>
                </a:solidFill>
              </a:rPr>
              <a:t>доведение в 2012 году средней заработной платы педагогических работников образовательных учреждений общего образования до средней заработной платы в соответствующем регионе;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8328"/>
            <a:ext cx="8291264" cy="121846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1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332656"/>
            <a:ext cx="8424936" cy="61926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/>
              <a:t>доведение к 2013 году средней заработной платы педагогических работников дошкольных образовательных учреждений до средней заработной платы в сфере общего образования в соответствующем регионе;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доведение к 2018 году средней заработной платы преподавателей и мастеров производственного обучения образовательных учреждений начального и среднего профессионального образования, работников учреждений культуры до средней заработной платы в соответствующем регионе;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повышение к 2018 году средней заработной платы врачей, преподавателей образовательных учреждений высшего профессионального образования и научных сотрудников </a:t>
            </a:r>
            <a:r>
              <a:rPr lang="ru-RU" b="1" dirty="0">
                <a:solidFill>
                  <a:srgbClr val="FF0000"/>
                </a:solidFill>
              </a:rPr>
              <a:t>до 200 процентов от средней заработной платы в </a:t>
            </a:r>
            <a:r>
              <a:rPr lang="ru-RU" b="1" dirty="0"/>
              <a:t>соответствующем регионе.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827584" y="260648"/>
            <a:ext cx="7859216" cy="77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48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484784"/>
            <a:ext cx="8280920" cy="504056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Статья 8. Полномочия органов государственной власти субъектов Российской Федерации в сфере образования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3) </a:t>
            </a:r>
            <a:r>
              <a:rPr lang="ru-RU" b="1" dirty="0">
                <a:solidFill>
                  <a:schemeClr val="tx1"/>
                </a:solidFill>
              </a:rPr>
              <a:t>обеспечение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организациях, общедоступного и бесплатного дошкольного, начального общего, основного общего, среднего общего образования в муниципальных общеобразовательных организациях, обеспечение дополнительного образования детей в муниципальных общеобразовательных организациях </a:t>
            </a:r>
            <a:r>
              <a:rPr lang="ru-RU" b="1" dirty="0">
                <a:solidFill>
                  <a:srgbClr val="FF0000"/>
                </a:solidFill>
              </a:rPr>
              <a:t>посредством предоставления субвенций местным бюджетам, включая расходы на оплату труда, приобретение учебников и учебных пособий, средств обучения, игр, игрушек (за исключением расходов на содержание зданий и оплату коммунальных услуг), в соответствии с нормативами, определяемыми органами государственной власти субъектов Российской Федерации;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</a:t>
            </a:r>
            <a:r>
              <a:rPr lang="ru-RU" sz="3600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4380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412776"/>
            <a:ext cx="8280920" cy="489654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6) финансовое обеспечение получения дошкольного образования в частных дошкольных образовательных организациях, дошкольного, начального общего, основного общего, среднего общего образования в частных общеобразовательных организациях, осуществляющих образовательную деятельность по имеющим государственную аккредитацию основным общеобразовательным программам, посредством предоставления указанным образовательным организациям субсидий на возмещение затрат, включая расходы на оплату труда, приобретение учебников и учебных пособий, средств обучения, игр, игрушек (за исключением расходов на содержание зданий и оплату коммунальных услуг), </a:t>
            </a:r>
            <a:r>
              <a:rPr lang="ru-RU" b="1" dirty="0">
                <a:solidFill>
                  <a:srgbClr val="FF0000"/>
                </a:solidFill>
              </a:rPr>
              <a:t>в соответствии с нормативами, указанными в пункте 3 настоящей части;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338328"/>
            <a:ext cx="8075240" cy="1146456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</a:t>
            </a:r>
            <a:r>
              <a:rPr lang="ru-RU" sz="3600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4418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556792"/>
            <a:ext cx="8064895" cy="496855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ПОСТАНОВЛЕНИЕ ПРАВИТЕЛЬСТВА  КБР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от 14 апреля 2014 г. N 62-ПП</a:t>
            </a:r>
          </a:p>
          <a:p>
            <a:pPr marL="0" indent="0">
              <a:buNone/>
            </a:pPr>
            <a:r>
              <a:rPr lang="ru-RU" b="1" dirty="0"/>
              <a:t> 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О НОРМАТИВАХ ПОДУШЕВОГО БЮДЖЕТНОГО ФИНАНСИРОВАНИЯ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И МЕТОДИКЕ РАСЧЕТА СУБВЕНЦИЙ МЕСТНЫМ БЮДЖЕТАМ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ПО ОБЕСПЕЧЕНИЮ ГОСУДАРСТВЕННЫХ ГАРАНТИЙ РЕАЛИЗАЦИИ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ПРАВ НА ПОЛУЧЕНИЕ ОБЩЕДОСТУПНОГО И БЕСПЛАТНОГО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ДОШКОЛЬНОГО ОБРАЗОВАНИЯ В МУНИЦИПАЛЬНЫХ ДОШКОЛЬНЫХ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ОБРАЗОВАТЕЛЬНЫХ ОРГАНИЗАЦИЯХ, ОБЩЕДОСТУПНОГО И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БЕСПЛАТНОГО ДОШКОЛЬНОГО, НАЧАЛЬНОГО ОБЩЕГО, ОСНОВНОГО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ОБЩЕГО, СРЕДНЕГО ОБЩЕГО ОБРАЗОВАНИЯ В МУНИЦИПАЛЬНЫХ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ОБЩЕОБРАЗОВАТЕЛЬНЫХ ОРГАНИЗАЦИЯХ, ОБЕСПЕЧЕНИЕ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ДОПОЛНИТЕЛЬНОГО ОБРАЗОВАНИЯ ДЕТЕЙ В МУНИЦИПАЛЬНЫХ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ОБЩЕОБРАЗОВАТЕЛЬНЫХ ОРГАНИЗАЦИЯХ В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КАБАРДИНО-БАЛКАРСКОЙ РЕСПУБЛИКЕ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</a:t>
            </a:r>
            <a:r>
              <a:rPr lang="ru-RU" sz="3600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0282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5" y="1556792"/>
            <a:ext cx="7452816" cy="4569371"/>
          </a:xfrm>
        </p:spPr>
        <p:txBody>
          <a:bodyPr/>
          <a:lstStyle/>
          <a:p>
            <a:pPr marL="0" indent="0">
              <a:buNone/>
            </a:pPr>
            <a:endParaRPr lang="ru-RU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Величина </a:t>
            </a:r>
            <a:r>
              <a:rPr lang="ru-RU" b="1" dirty="0">
                <a:solidFill>
                  <a:schemeClr val="tx1"/>
                </a:solidFill>
              </a:rPr>
              <a:t>норматива </a:t>
            </a:r>
            <a:r>
              <a:rPr lang="ru-RU" b="1" dirty="0" err="1">
                <a:solidFill>
                  <a:schemeClr val="tx1"/>
                </a:solidFill>
              </a:rPr>
              <a:t>подушевого</a:t>
            </a:r>
            <a:r>
              <a:rPr lang="ru-RU" b="1" dirty="0">
                <a:solidFill>
                  <a:schemeClr val="tx1"/>
                </a:solidFill>
              </a:rPr>
              <a:t> бюджетного финансирования (далее - норматив) выступает в качестве гарантированной части стоимости бюджетной образовательной услуги, предоставляемой обучающимся учреждений и подлежащей обязательному применению при формировании республиканского бюджета Кабардино-Балкарской Республики и бюджетов муниципальных районов и городских округов.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З</a:t>
            </a:r>
            <a:r>
              <a:rPr lang="ru-RU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80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1346310"/>
              </p:ext>
            </p:extLst>
          </p:nvPr>
        </p:nvGraphicFramePr>
        <p:xfrm>
          <a:off x="611559" y="476672"/>
          <a:ext cx="7992888" cy="58886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0084"/>
                <a:gridCol w="1360601"/>
                <a:gridCol w="1360601"/>
                <a:gridCol w="1310801"/>
                <a:gridCol w="1310801"/>
              </a:tblGrid>
              <a:tr h="36905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Виды </a:t>
                      </a:r>
                      <a:r>
                        <a:rPr lang="ru-RU" sz="1400" b="1" dirty="0">
                          <a:effectLst/>
                        </a:rPr>
                        <a:t>реализуемых в дошкольных образовательных и общеобразовательных организациях программ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Нормативы расходов на оплату труда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Норматив </a:t>
                      </a:r>
                      <a:r>
                        <a:rPr lang="ru-RU" sz="1400" b="1" dirty="0">
                          <a:effectLst/>
                        </a:rPr>
                        <a:t>на учебные расходы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(руб.)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</a:tr>
              <a:tr h="744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 городской местности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(руб.)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 районном центре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(руб.)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 сельской местности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(руб.)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6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Основные образовательные программы дошкольного образования от 3 лет до 7 лет (в организациях с 12-часовым пребыванием воспитанников)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30243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33267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41404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425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</a:tr>
              <a:tr h="1507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Основные общеобразовательные программы в дошкольных образовательных организациях компенсирующего вида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123035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-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425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</a:tr>
              <a:tr h="1507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Основные образовательные программы дошкольного образования от 2 месяцев до 3 лет (в организациях с 12-часовым пребыванием воспитанников)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34780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38257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43474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425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47248" cy="9304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097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951693"/>
              </p:ext>
            </p:extLst>
          </p:nvPr>
        </p:nvGraphicFramePr>
        <p:xfrm>
          <a:off x="683568" y="1916832"/>
          <a:ext cx="7848871" cy="4314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4630"/>
                <a:gridCol w="1620520"/>
                <a:gridCol w="1169670"/>
                <a:gridCol w="1530350"/>
                <a:gridCol w="1273701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1-я ступень общего образования (1 - 4 классы)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ГОР.ОКР.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 Black" pitchFamily="34" charset="0"/>
                        </a:rPr>
                        <a:t>14697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ГОР.ПОС.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 Black" pitchFamily="34" charset="0"/>
                        </a:rPr>
                        <a:t>16167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СЕЛ.МЕСТ.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 Black" pitchFamily="34" charset="0"/>
                        </a:rPr>
                        <a:t>24173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УЧ.РАСХ.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 Black" pitchFamily="34" charset="0"/>
                        </a:rPr>
                        <a:t>1000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2-я ступень общего образования (5 - 9 классы)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itchFamily="34" charset="0"/>
                        </a:rPr>
                        <a:t>21839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itchFamily="34" charset="0"/>
                        </a:rPr>
                        <a:t>24022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itchFamily="34" charset="0"/>
                        </a:rPr>
                        <a:t>35919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itchFamily="34" charset="0"/>
                        </a:rPr>
                        <a:t>1000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3-я ступень общего образования (10 - 11 классы</a:t>
                      </a:r>
                      <a:r>
                        <a:rPr lang="ru-RU" sz="2000" b="1" dirty="0" smtClean="0">
                          <a:effectLst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</a:rPr>
                        <a:t>(в ред. </a:t>
                      </a:r>
                      <a:r>
                        <a:rPr lang="ru-RU" sz="1100" b="1" u="none" strike="noStrike" dirty="0" smtClean="0">
                          <a:effectLst/>
                          <a:hlinkClick r:id="rId2"/>
                        </a:rPr>
                        <a:t>Постановления</a:t>
                      </a:r>
                      <a:r>
                        <a:rPr lang="ru-RU" sz="1100" b="1" dirty="0" smtClean="0">
                          <a:effectLst/>
                        </a:rPr>
                        <a:t> Правительства КБР от 29.11.2022 N 252-ПП)</a:t>
                      </a:r>
                      <a:endParaRPr lang="ru-RU" sz="1100" b="1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itchFamily="34" charset="0"/>
                        </a:rPr>
                        <a:t>25780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itchFamily="34" charset="0"/>
                        </a:rPr>
                        <a:t>28358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itchFamily="34" charset="0"/>
                        </a:rPr>
                        <a:t>42401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 Black" pitchFamily="34" charset="0"/>
                        </a:rPr>
                        <a:t>1000</a:t>
                      </a:r>
                      <a:endParaRPr lang="ru-RU" sz="1100" b="1" dirty="0">
                        <a:effectLst/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З</a:t>
            </a:r>
            <a:r>
              <a:rPr lang="ru-RU" sz="3600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2621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012784"/>
              </p:ext>
            </p:extLst>
          </p:nvPr>
        </p:nvGraphicFramePr>
        <p:xfrm>
          <a:off x="1835696" y="332656"/>
          <a:ext cx="5446885" cy="61928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8451"/>
                <a:gridCol w="918925"/>
                <a:gridCol w="918925"/>
                <a:gridCol w="885292"/>
                <a:gridCol w="885292"/>
              </a:tblGrid>
              <a:tr h="970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Основные программы дополнительного образования детей в общеобразовательных организациях, в том числе по направлениям: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</a:tr>
              <a:tr h="14798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физкультурно-спортивная, научно-техническая, туристско-краеведческая, эколого-биологическая, военно-патриотическая, социально-педагогическая, культурологическая программы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</a:tr>
              <a:tr h="461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1-я ступень общего образования (1 - 4 классы)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2527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2780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3159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0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</a:tr>
              <a:tr h="461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2-я ступень общего образования (5 - 9 классы)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3790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4169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4737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0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</a:tr>
              <a:tr h="461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3-я ступень общего образования (10 - 11 классы)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5053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5558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6316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0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</a:tr>
              <a:tr h="970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Художественно-эстетические программы (изобразительное, прикладное, театральное, музыкальное, хореографическое творчество)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</a:tr>
              <a:tr h="461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1-я ступень общего образования (1 - 4 классы)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1895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2085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2369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0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</a:tr>
              <a:tr h="461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2-я ступень общего образования (5 - 9 классы)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2843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3127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3554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</a:tr>
              <a:tr h="461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3-я ступень общего образования (10 - 11 классы)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3790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4169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4738</a:t>
                      </a:r>
                      <a:endParaRPr lang="ru-RU" sz="20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0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238" marR="37238" marT="61262" marB="61262"/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69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484784"/>
            <a:ext cx="7920879" cy="48965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Величина норматива </a:t>
            </a:r>
            <a:r>
              <a:rPr lang="ru-RU" b="1" dirty="0" err="1">
                <a:solidFill>
                  <a:schemeClr val="tx1"/>
                </a:solidFill>
              </a:rPr>
              <a:t>подушевого</a:t>
            </a:r>
            <a:r>
              <a:rPr lang="ru-RU" b="1" dirty="0">
                <a:solidFill>
                  <a:schemeClr val="tx1"/>
                </a:solidFill>
              </a:rPr>
              <a:t> бюджетного финансирования (далее - норматив) выступает в качестве гарантированной части стоимости бюджетной образовательной услуги, предоставляемой обучающимся учреждений и подлежащей обязательному применению при формировании республиканского бюджета Кабардино-Балкарской Республики и бюджетов муниципальных районов и городских округов.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3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</a:rPr>
              <a:t>З</a:t>
            </a:r>
            <a:r>
              <a:rPr lang="ru-RU" sz="3600" b="1" dirty="0">
                <a:solidFill>
                  <a:schemeClr val="tx1"/>
                </a:solidFill>
              </a:rPr>
              <a:t>аконодательные документы                         в образовании 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4" name="Объект 3" descr="C:\Users\Gukezheva\Desktop\ПРЕЗЕНТ ПО НПФ\img6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469" y="1628775"/>
            <a:ext cx="6432550" cy="4824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690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</a:rPr>
              <a:t>З</a:t>
            </a:r>
            <a:r>
              <a:rPr lang="ru-RU" sz="3600" b="1" dirty="0">
                <a:solidFill>
                  <a:schemeClr val="tx1"/>
                </a:solidFill>
              </a:rPr>
              <a:t>аконодательные документы                         в образовании </a:t>
            </a:r>
            <a:endParaRPr lang="ru-RU" sz="3600" dirty="0"/>
          </a:p>
        </p:txBody>
      </p:sp>
      <p:pic>
        <p:nvPicPr>
          <p:cNvPr id="4" name="Объект 3" descr="C:\Users\Gukezheva\Desktop\ПРЕЗЕНТ ПО НПФ\img15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059" y="1484313"/>
            <a:ext cx="6817782" cy="51133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773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628800"/>
            <a:ext cx="8424936" cy="48965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В главе 13 Закона № 273-Ф3 «Об образовании в РФ» указаны виды экономической деятельности, затрагивающее разные направления хозяйствования образовательных организаций: </a:t>
            </a:r>
          </a:p>
          <a:p>
            <a:pPr marL="0" indent="0">
              <a:buNone/>
            </a:pPr>
            <a:endParaRPr lang="ru-RU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1) управление имуществом собственника; </a:t>
            </a:r>
          </a:p>
          <a:p>
            <a:pPr marL="0" indent="0">
              <a:buNone/>
            </a:pPr>
            <a:endParaRPr lang="ru-RU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2) распоряжение результатами интеллектуальной деятельности;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3) осуществление образовательной деятельности на основе договоров.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8328"/>
            <a:ext cx="8219256" cy="129047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З</a:t>
            </a:r>
            <a:r>
              <a:rPr lang="ru-RU" b="1" dirty="0">
                <a:solidFill>
                  <a:srgbClr val="FF0000"/>
                </a:solidFill>
              </a:rPr>
              <a:t>аконодательные документы                         в образовании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689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pPr marL="0" indent="0" algn="ctr">
              <a:buNone/>
            </a:pPr>
            <a:r>
              <a:rPr lang="ru-RU" sz="2800" b="1" dirty="0" smtClean="0"/>
              <a:t>СПАСИБО ЗА ВНИМАНИЕ</a:t>
            </a:r>
            <a:r>
              <a:rPr lang="ru-RU" sz="2800" dirty="0" smtClean="0"/>
              <a:t>!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Система образования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344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1134</TotalTime>
  <Words>1556</Words>
  <Application>Microsoft Office PowerPoint</Application>
  <PresentationFormat>Экран (4:3)</PresentationFormat>
  <Paragraphs>239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Волна</vt:lpstr>
      <vt:lpstr>  </vt:lpstr>
      <vt:lpstr>Законодательные документы                         в образовании </vt:lpstr>
      <vt:lpstr>УПРАВЛЕНИЕ ОБРАЗОВАТЕЛЬНОЙ ОРГАНИЗАЦИЕЙ</vt:lpstr>
      <vt:lpstr>КОМПЕТЕНЦИЯ РУКОВОДИТЕЛЕЙ ОО</vt:lpstr>
      <vt:lpstr>КОМПЕТЕНЦИЯ РУКОВОДИТЕЛЕЙ ОО</vt:lpstr>
      <vt:lpstr>Законодательные документы                         в образовании </vt:lpstr>
      <vt:lpstr>Законодательные документы                         в образовании </vt:lpstr>
      <vt:lpstr>Законодательные документы                         в образовании </vt:lpstr>
      <vt:lpstr>Законодательные документы                         в образовании </vt:lpstr>
      <vt:lpstr>Законодательные документы                         в образовании </vt:lpstr>
      <vt:lpstr>Презентация PowerPoint</vt:lpstr>
      <vt:lpstr>РАСХОДЫ НА ОБРАЗОВАНИЕ В КАБАРДИНО-БАЛКАРСКОЙ РЕСПУБЛИКЕ </vt:lpstr>
      <vt:lpstr>РАСХОДЫ НА ОБРАЗОВАНИЕ В КАБАРДИНО-БАЛКАРСКОЙ РЕСПУБЛИКЕ</vt:lpstr>
      <vt:lpstr>  </vt:lpstr>
      <vt:lpstr> </vt:lpstr>
      <vt:lpstr>Законодательные документы                         в образовании </vt:lpstr>
      <vt:lpstr>Законодательные документы                         в образовании </vt:lpstr>
      <vt:lpstr>Законодательные документы                         в образовании </vt:lpstr>
      <vt:lpstr>Законодательные документы                         в образовании </vt:lpstr>
      <vt:lpstr> </vt:lpstr>
      <vt:lpstr>Законодательные документы                         в образовании </vt:lpstr>
      <vt:lpstr>Презентация PowerPoint</vt:lpstr>
      <vt:lpstr>Презентация PowerPoint</vt:lpstr>
      <vt:lpstr>Законодательные документы                         в образовании </vt:lpstr>
      <vt:lpstr>Законодательные документы                         в образовании </vt:lpstr>
      <vt:lpstr>Законодательные документы                         в образовании </vt:lpstr>
      <vt:lpstr>Система образования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Gukezheva</dc:creator>
  <cp:lastModifiedBy>Gukezheva</cp:lastModifiedBy>
  <cp:revision>107</cp:revision>
  <dcterms:created xsi:type="dcterms:W3CDTF">2023-05-05T13:29:05Z</dcterms:created>
  <dcterms:modified xsi:type="dcterms:W3CDTF">2023-09-13T07:26:04Z</dcterms:modified>
</cp:coreProperties>
</file>