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65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081DCA74-30BD-42AF-B704-AE3CC9861E7E}" type="datetimeFigureOut">
              <a:rPr lang="ru-RU" smtClean="0"/>
              <a:t>13.10.2023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590D28C5-F6E1-468C-AD12-7383969CD135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60648"/>
            <a:ext cx="7772400" cy="1470025"/>
          </a:xfrm>
        </p:spPr>
        <p:txBody>
          <a:bodyPr/>
          <a:lstStyle/>
          <a:p>
            <a:r>
              <a:rPr lang="ru-RU" dirty="0" smtClean="0"/>
              <a:t>Управление личными финансами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1953072"/>
            <a:ext cx="4968552" cy="2520280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</a:rPr>
              <a:t>1. Учет семейного бюджета. Начинать управление личными финансами следует с учета семейного бюджета. Вы должны точно знать, какая сумма приходит в семью и на что тратятся деньги. Когда перед глазами четкая картина, то становится понятно, куда уходят деньги как управлять этим процессом.</a:t>
            </a:r>
          </a:p>
          <a:p>
            <a:pPr algn="just"/>
            <a:r>
              <a:rPr lang="ru-RU" sz="2000" b="0" i="0" dirty="0" smtClean="0">
                <a:solidFill>
                  <a:srgbClr val="000000"/>
                </a:solidFill>
                <a:effectLst/>
                <a:latin typeface="Noto Serif"/>
              </a:rPr>
              <a:t>2. Планирование семейного бюджета должно осуществляться исходя из ваших финансовых целей.  Каждый месяц следует делать анализ, куда расходуются деньги и насколько четко получается выполнять план.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169" y="2708920"/>
            <a:ext cx="291632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5423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Noto Serif"/>
              </a:rPr>
              <a:t>3. Увеличение </a:t>
            </a:r>
            <a:r>
              <a:rPr lang="ru-RU" sz="2000" dirty="0">
                <a:solidFill>
                  <a:srgbClr val="000000"/>
                </a:solidFill>
                <a:latin typeface="Noto Serif"/>
              </a:rPr>
              <a:t>личных доходов — это, пожалуй, главная цель управления личными финансами. Человек должен точно знать, как он может увеличить свой доход и делать постоянные действия для этого.</a:t>
            </a:r>
          </a:p>
          <a:p>
            <a:pPr marL="0" lvl="0" indent="0" algn="just">
              <a:buNone/>
            </a:pPr>
            <a:r>
              <a:rPr lang="ru-RU" sz="2000" dirty="0" smtClean="0">
                <a:solidFill>
                  <a:srgbClr val="000000"/>
                </a:solidFill>
                <a:latin typeface="Noto Serif"/>
              </a:rPr>
              <a:t>4. Избавиться </a:t>
            </a:r>
            <a:r>
              <a:rPr lang="ru-RU" sz="2000" dirty="0">
                <a:solidFill>
                  <a:srgbClr val="000000"/>
                </a:solidFill>
                <a:latin typeface="Noto Serif"/>
              </a:rPr>
              <a:t>от долгов. Если у человека, стремящегося реализовать свою финансовую цель, есть долги, которые тянут его вниз, то в первую очередь, необходимо избавиться от этих долгов, и это должно стать главной финансовой целью. Как правило именно по причине долгов люди обращаются к вопросу управления личными финансами</a:t>
            </a:r>
            <a:r>
              <a:rPr lang="ru-RU" sz="2000" dirty="0" smtClean="0">
                <a:solidFill>
                  <a:srgbClr val="000000"/>
                </a:solidFill>
                <a:latin typeface="Noto Serif"/>
              </a:rPr>
              <a:t>.</a:t>
            </a:r>
          </a:p>
          <a:p>
            <a:pPr marL="0" lvl="0" indent="0" algn="just">
              <a:buNone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Noto Serif"/>
              </a:rPr>
              <a:t>5. Резервы и сбережения. Создать капитал можно с помощью резервов и сбережений, которые выступают некой подушкой безопасности в случае возникновения форс-мажорных обстоятельств.</a:t>
            </a:r>
            <a:endParaRPr lang="ru-RU" sz="20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020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4464496" cy="375290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600" b="0" i="0" dirty="0" smtClean="0">
                <a:solidFill>
                  <a:srgbClr val="000000"/>
                </a:solidFill>
                <a:effectLst/>
                <a:latin typeface="Noto Serif"/>
              </a:rPr>
              <a:t>1. Нет понимания, зачем управлять финансами. Когда у людей отсутствует финансовая грамотность, то люди не понимают, зачем стоит вести учет своим деньгам и порой тратят достаточно большие суммы на то, что совсем не нужно и не является первой необходимостью. Поэтому стоит заняться учетом своих финансов и понять, куда уходят деньги и почему не остаются личные сбережения.</a:t>
            </a:r>
          </a:p>
          <a:p>
            <a:pPr marL="0" indent="0" algn="just">
              <a:buNone/>
            </a:pPr>
            <a:r>
              <a:rPr lang="ru-RU" sz="1600" b="0" i="0" dirty="0" smtClean="0">
                <a:solidFill>
                  <a:srgbClr val="000000"/>
                </a:solidFill>
                <a:effectLst/>
                <a:latin typeface="Noto Serif"/>
              </a:rPr>
              <a:t>2. Не откладывают деньги на непредвиденные расходы. Всегда стоит задумываться, а что будет, если вы заболеете или останетесь без работы, ведь вам понадобятся сбережения. Поэтому, проанализировав свои необходимые статьи расходов, следует откладывать деньги на непредвиденные расходы.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Ошибки при управлении личными финансами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4499" y="3140968"/>
            <a:ext cx="3489750" cy="232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4514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0" i="0" dirty="0" smtClean="0">
                <a:solidFill>
                  <a:srgbClr val="000000"/>
                </a:solidFill>
                <a:effectLst/>
                <a:latin typeface="Noto Serif"/>
              </a:rPr>
              <a:t>3. Отсутствие страховки жизни. Страхование поможет защитить себя и своих детей в случае непредвиденной ситуации — болезни или смерти. Причем, когда у вас есть дети, то у вас обязательно должно быть завещание, если вы владеете имуществом и бизнесом, иначе впоследствии могут возникнуть проблемы у ваших детей.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818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Зачастую источник проблем лежит не в малом заработке и не в больших тратах, а в нашем собственном восприятии денег. Такое бывает, и не следует этого пугаться. Перед тем как что-то планировать или делать, сядьте и подумайте: что для Вас деньги, как Вы их воспринимаете. Задавайте себе вопросы и старайтесь отвечать как можно более честно: никто не отругает Вас за «неверный» ответ. Зато таким образом Вы сможете разобраться в собственном отношении к финансам и, возможно, исправить какие-то ошибки. Главное — не бойтесь быть честными с самими собой и будьте готовы работать над восприятием. Это совершенно нормальный, разумный и правильный подход.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Проанализируйте свое отношение к деньгам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82494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Montserrat"/>
              </a:rPr>
              <a:t>Чтобы эффективно управлять финансами не только здесь и сейчас, но и в долгосрочной перспективе, Вам понадобится уметь планировать. Это неотъемлемая часть финансовой грамотности. Конечно, сразу составить план на целый год может быть сложно — начните с малого. Например, попробуйте спланировать расходы на месяц. Или задайте себе цель, на которую ежемесячно будете откладывать определенную сумму. </a:t>
            </a:r>
            <a:endParaRPr lang="en-US" sz="2000" b="0" i="0" dirty="0" smtClean="0">
              <a:solidFill>
                <a:srgbClr val="000000"/>
              </a:solidFill>
              <a:effectLst/>
              <a:latin typeface="Montserrat"/>
            </a:endParaRPr>
          </a:p>
          <a:p>
            <a:pPr marL="0" indent="0" algn="just">
              <a:buNone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Montserrat"/>
              </a:rPr>
              <a:t>Тут помогут два совета:</a:t>
            </a:r>
            <a:r>
              <a:rPr lang="en-US" sz="2000" b="0" i="0" dirty="0" smtClean="0">
                <a:solidFill>
                  <a:srgbClr val="000000"/>
                </a:solidFill>
                <a:effectLst/>
                <a:latin typeface="Montserrat"/>
              </a:rPr>
              <a:t> </a:t>
            </a:r>
            <a:r>
              <a:rPr lang="ru-RU" sz="2000" b="0" i="0" dirty="0" smtClean="0">
                <a:solidFill>
                  <a:srgbClr val="000000"/>
                </a:solidFill>
                <a:effectLst/>
                <a:latin typeface="Montserrat"/>
              </a:rPr>
              <a:t>будьте конкретными. Учитывайте сроки, суммы и их разбивку по месяцам. Например, во фразе: «Хочу накопить 200 000», — конкретики мало, а в рассуждении: «Чтобы накопить 200 000 за два года, мне понадобится откладывать столько-то каждый месяц», — она есть;</a:t>
            </a:r>
          </a:p>
          <a:p>
            <a:pPr marL="0" indent="0" algn="just">
              <a:buNone/>
            </a:pPr>
            <a:r>
              <a:rPr lang="ru-RU" sz="2000" b="0" i="0" dirty="0" smtClean="0">
                <a:solidFill>
                  <a:srgbClr val="000000"/>
                </a:solidFill>
                <a:effectLst/>
                <a:latin typeface="Montserrat"/>
              </a:rPr>
              <a:t>следуйте выбранной стратегии. Если у Вас есть цель и средства ее достижения, придерживайтесь заранее определенного плана. Это может быть сложно, но только поначалу, а положительный результат не заставит себя ждать.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Делайте планы на будущее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9965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2420888"/>
            <a:ext cx="7408333" cy="3705275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Научиться управлять финансами — значит уметь их учитывать и контролировать, а для этой цели лучше всего подходит практика ведения бюджета. Выпишите доходы и расходы на месяц, задайте лимиты трат, пропишите обязательные и необязательные категории — и старайтесь следовать намеченному плану. Не переживайте, если у Вас не получится сделать все идеально с первого раза: иногда на корректировку составленного бюджета уходит несколько месяцев. Но некоторые вещи лучше делать правильно с самого начала:</a:t>
            </a:r>
          </a:p>
          <a:p>
            <a:pPr algn="just"/>
            <a:endParaRPr lang="ru-RU" dirty="0" smtClean="0"/>
          </a:p>
          <a:p>
            <a:pPr algn="just"/>
            <a:r>
              <a:rPr lang="ru-RU" dirty="0" smtClean="0"/>
              <a:t>плата по финансовым обязательствам должна быть статьей расходов с самым высоким приоритетом наравне с оплатой ЖКХ;</a:t>
            </a:r>
          </a:p>
          <a:p>
            <a:pPr algn="just"/>
            <a:r>
              <a:rPr lang="ru-RU" dirty="0" smtClean="0"/>
              <a:t>если Вы откладываете деньги, старайтесь выделять на это средства каждый месяц;</a:t>
            </a:r>
          </a:p>
          <a:p>
            <a:pPr algn="just"/>
            <a:r>
              <a:rPr lang="ru-RU" dirty="0" smtClean="0"/>
              <a:t>помните, что существуют так называемые экстренные траты, которые никто не в силах предугадать. Старайтесь учитывать такую вероятность при распределении средств.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Ведите личный бюджет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09439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Даже если Вы не копите на что-то конкретное, лучше иметь финансовую подушку на черный день. В экстренных ситуациях она может серьезно выручить. Мы понимаем, что ситуации у всех разные, и не каждый может позволить отдавать 20 % дохода ежемесячно только на накопления, но старайтесь выделить для этого хотя бы небольшую сумму. Даже тысяча рублей в месяц — это уже 12 000 в год плюс возможные проценты. Достаточно, чтобы купить новую технику взамен сломавшейся или оплатить месячные курсы повышения квалификации. А это вклад в собственное будущее, который позволит научиться чему-то новому.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Откройте накопительный счет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1672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Старайтесь, чтобы Ваши доходы превышали расходы. Это можно сделать с помощью разумной экономии, поиска новых способов заработка и других возможностей. А присматриваться к ним и находить их как раз поможет финансовая грамотность. Помните, что доход может формироваться не только из зарплаты: это еще и проценты с накопительных счетов, заработок на активах и инвестициях. </a:t>
            </a:r>
            <a:endParaRPr lang="en-US" dirty="0" smtClean="0"/>
          </a:p>
          <a:p>
            <a:pPr marL="0" indent="0" algn="just">
              <a:buNone/>
            </a:pPr>
            <a:r>
              <a:rPr lang="ru-RU" dirty="0" smtClean="0"/>
              <a:t>Что касается расходов, то финансисты советуют распределять их по принципу 50-30-20:</a:t>
            </a:r>
            <a:endParaRPr lang="en-US" dirty="0" smtClean="0"/>
          </a:p>
          <a:p>
            <a:pPr marL="0" indent="0" algn="just">
              <a:buNone/>
            </a:pPr>
            <a:endParaRPr lang="en-US" dirty="0" smtClean="0"/>
          </a:p>
          <a:p>
            <a:pPr algn="just"/>
            <a:r>
              <a:rPr lang="ru-RU" dirty="0"/>
              <a:t>50 % следует тратить на постоянные и обязательные текущие нужды вроде оплаты счетов и финансовых обязательств, обслуживания автомобиля и бытовых трат;</a:t>
            </a:r>
          </a:p>
          <a:p>
            <a:pPr algn="just"/>
            <a:r>
              <a:rPr lang="ru-RU" dirty="0"/>
              <a:t>30 % можно использовать для непостоянных и необязательных расходов, например, для покупки одежды или похода в кинотеатр;</a:t>
            </a:r>
          </a:p>
          <a:p>
            <a:pPr algn="just"/>
            <a:r>
              <a:rPr lang="ru-RU" dirty="0"/>
              <a:t>20 % следует откладывать в накопительный фонд или на отдельный счет.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000" dirty="0" smtClean="0"/>
              <a:t>Оптимизируйте расходы, повышайте доходы</a:t>
            </a:r>
            <a:endParaRPr lang="ru-RU" sz="3000" dirty="0"/>
          </a:p>
        </p:txBody>
      </p:sp>
    </p:spTree>
    <p:extLst>
      <p:ext uri="{BB962C8B-B14F-4D97-AF65-F5344CB8AC3E}">
        <p14:creationId xmlns:p14="http://schemas.microsoft.com/office/powerpoint/2010/main" val="4926646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2492896"/>
            <a:ext cx="7408333" cy="3777283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sz="2000" dirty="0" smtClean="0"/>
              <a:t>Бывает такое, что, едва получив зарплату, человек тут же стремится купить все, на чем экономил до этого. Или устраивает шопинг, чтобы снять стресс, и покупает ненужные вещи, которые не пригодятся ему в будущем. Все это — импульсивные покупки, количество которых стоит сократить, если Вы хотите распоряжаться деньгами рационально. Поначалу это кажется сложной задачей, но в ее решении помогут простые правила. Например, такие:</a:t>
            </a:r>
            <a:endParaRPr lang="en-US" sz="2000" dirty="0" smtClean="0"/>
          </a:p>
          <a:p>
            <a:pPr algn="just"/>
            <a:r>
              <a:rPr lang="ru-RU" sz="2000" dirty="0" smtClean="0"/>
              <a:t>берите тайм-аут перед каждой покупкой, которую хотите совершить. Через несколько дней ажиотаж спадет, и Вам станет проще понять, действительно ли Вам это нужно;</a:t>
            </a:r>
          </a:p>
          <a:p>
            <a:pPr algn="just"/>
            <a:r>
              <a:rPr lang="ru-RU" sz="2000" dirty="0" smtClean="0"/>
              <a:t>не устраивайте шопинг в первые дни после зарплаты;</a:t>
            </a:r>
          </a:p>
          <a:p>
            <a:pPr algn="just"/>
            <a:r>
              <a:rPr lang="ru-RU" sz="2000" dirty="0" smtClean="0"/>
              <a:t>если речь идет о крупном приобретении, потратьте чуть больше времени на изучение отзывов и ознакомление с особенностями товара. Поиск подходящего магазина, использование купонов и акций — все это требует времени, но зато поможет сделать покупку более выгодной.</a:t>
            </a:r>
            <a:endParaRPr lang="ru-RU" sz="20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Не делайте импульсивных покупок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5565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Не игнорируйте возможность увеличить свой доход. Ситуации у всех разные, но при наличии свободных средств их лучше вложить, чтобы они в будущем принесли Вам выгоду. Причем лучше использовать инструменты с низким риском: у них меньше возможная доходность, зато Вы вряд ли потеряете средства. Можно пользоваться банковскими предложениями, попробовать инвестировать в ценные бумаги, недвижимость или другие активы. Выбирайте источник пассивного дохода по душе, но остерегайтесь мошенников, которых в этой сфере, к сожалению, много. К счастью, их легко отличить: если Вам предлагают небывалую доходность без всяких подводных камней, значит, скорее всего, вас пытаются обмануть. Поэтому лучше пользоваться только официальными банковскими инструментами: они помогут сохранить и приумножить имеющиеся средства.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Ищите источники пассивного дохода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6724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Банковские предложения, если применять их грамотно, способны существенно улучшить жизнь. </a:t>
            </a:r>
            <a:endParaRPr lang="en-US" dirty="0" smtClean="0"/>
          </a:p>
          <a:p>
            <a:pPr marL="0" indent="0" algn="just">
              <a:buNone/>
            </a:pPr>
            <a:r>
              <a:rPr lang="ru-RU" dirty="0" smtClean="0"/>
              <a:t>Например, кредитная карточка: если не доводить до процентов и помнить о льготном периоде, можно пользоваться всеми ее достоинствами без потери денег. А это повышенный </a:t>
            </a:r>
            <a:r>
              <a:rPr lang="ru-RU" dirty="0" err="1" smtClean="0"/>
              <a:t>кэшбек</a:t>
            </a:r>
            <a:r>
              <a:rPr lang="ru-RU" dirty="0" smtClean="0"/>
              <a:t>, разнообразные бонусные программы, возможность сохранять средства на дебетовой карте и получать за них процент на остаток. Главное — погашать кредитку вовремя и не допускать задолженностей перед банком. </a:t>
            </a:r>
            <a:endParaRPr lang="en-US" dirty="0" smtClean="0"/>
          </a:p>
          <a:p>
            <a:pPr marL="0" indent="0" algn="just">
              <a:buNone/>
            </a:pPr>
            <a:r>
              <a:rPr lang="ru-RU" dirty="0" smtClean="0"/>
              <a:t>Проценты отнимут Ваши средства, а это сведет на нет выгоду. Так что всегда помните, когда заканчивается </a:t>
            </a:r>
            <a:r>
              <a:rPr lang="ru-RU" dirty="0" err="1" smtClean="0"/>
              <a:t>грейс</a:t>
            </a:r>
            <a:r>
              <a:rPr lang="ru-RU" dirty="0" smtClean="0"/>
              <a:t>-период, и не забывайте погашать кредитный лимит вовремя.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Используйте финансовые инструменты с выгодой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458301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99</TotalTime>
  <Words>945</Words>
  <Application>Microsoft Office PowerPoint</Application>
  <PresentationFormat>Экран (4:3)</PresentationFormat>
  <Paragraphs>42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Управление личными финансами</vt:lpstr>
      <vt:lpstr>Презентация PowerPoint</vt:lpstr>
      <vt:lpstr>Ошибки при управлении личными финансами</vt:lpstr>
      <vt:lpstr>Презентация PowerPoint</vt:lpstr>
      <vt:lpstr>Проанализируйте свое отношение к деньгам</vt:lpstr>
      <vt:lpstr>Делайте планы на будущее</vt:lpstr>
      <vt:lpstr>Ведите личный бюджет</vt:lpstr>
      <vt:lpstr>Откройте накопительный счет</vt:lpstr>
      <vt:lpstr>Оптимизируйте расходы, повышайте доходы</vt:lpstr>
      <vt:lpstr>Не делайте импульсивных покупок</vt:lpstr>
      <vt:lpstr>Ищите источники пассивного дохода</vt:lpstr>
      <vt:lpstr>Используйте финансовые инструменты с выгодой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Управление личными финансами</dc:title>
  <dc:creator>Lenovo</dc:creator>
  <cp:lastModifiedBy>Lenovo</cp:lastModifiedBy>
  <cp:revision>4</cp:revision>
  <dcterms:created xsi:type="dcterms:W3CDTF">2023-10-13T12:11:50Z</dcterms:created>
  <dcterms:modified xsi:type="dcterms:W3CDTF">2023-10-13T13:51:16Z</dcterms:modified>
</cp:coreProperties>
</file>