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58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F3C2690-C155-41E4-A5C5-7D9094723DC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5D24DA9-9107-4828-872A-976FA572A9F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Виды коррупции и формы ее проявления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082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Классификация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По сферам проявления:</a:t>
            </a:r>
          </a:p>
          <a:p>
            <a:pPr indent="-342900"/>
            <a:r>
              <a:rPr lang="ru-RU" dirty="0" smtClean="0"/>
              <a:t>политическая;</a:t>
            </a:r>
          </a:p>
          <a:p>
            <a:pPr indent="-342900"/>
            <a:r>
              <a:rPr lang="ru-RU" dirty="0" smtClean="0"/>
              <a:t>экономическая;</a:t>
            </a:r>
          </a:p>
          <a:p>
            <a:pPr indent="-342900"/>
            <a:r>
              <a:rPr lang="ru-RU" dirty="0" smtClean="0"/>
              <a:t>в сфере экологии</a:t>
            </a:r>
          </a:p>
          <a:p>
            <a:pPr marL="0" indent="0">
              <a:buNone/>
            </a:pPr>
            <a:r>
              <a:rPr lang="ru-RU" dirty="0" smtClean="0"/>
              <a:t>По статусу субъектов:</a:t>
            </a:r>
          </a:p>
          <a:p>
            <a:pPr indent="-342900"/>
            <a:r>
              <a:rPr lang="ru-RU" dirty="0" smtClean="0"/>
              <a:t>государственная;</a:t>
            </a:r>
          </a:p>
          <a:p>
            <a:pPr indent="-342900"/>
            <a:r>
              <a:rPr lang="ru-RU" dirty="0" smtClean="0"/>
              <a:t>коммерческая;</a:t>
            </a:r>
          </a:p>
          <a:p>
            <a:pPr indent="-342900"/>
            <a:r>
              <a:rPr lang="ru-RU" dirty="0" smtClean="0"/>
              <a:t>политическая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606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Кто выступает инициатором коррупционных отношений</a:t>
            </a:r>
          </a:p>
          <a:p>
            <a:pPr indent="-342900"/>
            <a:r>
              <a:rPr lang="ru-RU" dirty="0" smtClean="0"/>
              <a:t>тот, кто вымогает;</a:t>
            </a:r>
          </a:p>
          <a:p>
            <a:pPr indent="-342900"/>
            <a:r>
              <a:rPr lang="ru-RU" dirty="0" smtClean="0"/>
              <a:t>тот, кто подкупает</a:t>
            </a:r>
          </a:p>
          <a:p>
            <a:pPr marL="0" indent="0">
              <a:buNone/>
            </a:pPr>
            <a:r>
              <a:rPr lang="ru-RU" dirty="0" smtClean="0"/>
              <a:t>По степени централизации коррупционных отношений</a:t>
            </a:r>
          </a:p>
          <a:p>
            <a:pPr indent="-342900"/>
            <a:r>
              <a:rPr lang="ru-RU" dirty="0" smtClean="0"/>
              <a:t>децентрализованная;</a:t>
            </a:r>
          </a:p>
          <a:p>
            <a:pPr indent="-342900"/>
            <a:r>
              <a:rPr lang="ru-RU" dirty="0" smtClean="0"/>
              <a:t>централизованная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57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коррупции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По характеру самого деяния:</a:t>
            </a:r>
          </a:p>
          <a:p>
            <a:pPr indent="-342900"/>
            <a:r>
              <a:rPr lang="ru-RU" dirty="0" smtClean="0"/>
              <a:t>легальная;</a:t>
            </a:r>
          </a:p>
          <a:p>
            <a:pPr indent="-342900"/>
            <a:r>
              <a:rPr lang="ru-RU" dirty="0" smtClean="0"/>
              <a:t>преступная;</a:t>
            </a:r>
          </a:p>
          <a:p>
            <a:pPr indent="-342900"/>
            <a:r>
              <a:rPr lang="ru-RU" dirty="0" smtClean="0"/>
              <a:t>Уголовная.</a:t>
            </a:r>
          </a:p>
          <a:p>
            <a:pPr marL="0" indent="0">
              <a:buNone/>
            </a:pPr>
            <a:r>
              <a:rPr lang="ru-RU" dirty="0" smtClean="0"/>
              <a:t>По уровню распространения коррупционных отношений:</a:t>
            </a:r>
          </a:p>
          <a:p>
            <a:pPr indent="-342900"/>
            <a:r>
              <a:rPr lang="ru-RU" dirty="0" smtClean="0"/>
              <a:t>низовая;</a:t>
            </a:r>
          </a:p>
          <a:p>
            <a:pPr indent="-342900"/>
            <a:r>
              <a:rPr lang="ru-RU" dirty="0" smtClean="0"/>
              <a:t>верхушечная;</a:t>
            </a:r>
          </a:p>
          <a:p>
            <a:pPr indent="-342900"/>
            <a:r>
              <a:rPr lang="ru-RU" dirty="0" smtClean="0"/>
              <a:t>международная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13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По степени регулярности коррупционных связей:</a:t>
            </a:r>
          </a:p>
          <a:p>
            <a:pPr indent="-342900"/>
            <a:r>
              <a:rPr lang="ru-RU" dirty="0" smtClean="0"/>
              <a:t>эпизодическая;</a:t>
            </a:r>
          </a:p>
          <a:p>
            <a:pPr indent="-342900"/>
            <a:r>
              <a:rPr lang="ru-RU" dirty="0" smtClean="0"/>
              <a:t>систематическая;</a:t>
            </a:r>
          </a:p>
          <a:p>
            <a:pPr indent="-342900"/>
            <a:r>
              <a:rPr lang="ru-RU" dirty="0" err="1" smtClean="0"/>
              <a:t>клептократия</a:t>
            </a:r>
            <a:r>
              <a:rPr lang="ru-RU" dirty="0" smtClean="0"/>
              <a:t> (коррупция как неотъемлемый компонент властных отношений)</a:t>
            </a:r>
          </a:p>
          <a:p>
            <a:pPr marL="0" indent="0">
              <a:buNone/>
            </a:pPr>
            <a:r>
              <a:rPr lang="ru-RU" dirty="0" smtClean="0"/>
              <a:t>По виду коррупционных связей:</a:t>
            </a:r>
          </a:p>
          <a:p>
            <a:pPr indent="-342900"/>
            <a:r>
              <a:rPr lang="ru-RU" dirty="0" smtClean="0"/>
              <a:t>вертикальная;</a:t>
            </a:r>
          </a:p>
          <a:p>
            <a:pPr indent="-342900"/>
            <a:r>
              <a:rPr lang="ru-RU" dirty="0" smtClean="0"/>
              <a:t>горизонтальная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121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По виду деяния</a:t>
            </a:r>
          </a:p>
          <a:p>
            <a:pPr marL="0" indent="0">
              <a:buNone/>
            </a:pPr>
            <a:r>
              <a:rPr lang="ru-RU" dirty="0" smtClean="0"/>
              <a:t>По отношению общества </a:t>
            </a:r>
            <a:r>
              <a:rPr lang="ru-RU" dirty="0"/>
              <a:t>(А. </a:t>
            </a:r>
            <a:r>
              <a:rPr lang="ru-RU" dirty="0" err="1"/>
              <a:t>Хайденхаймер</a:t>
            </a:r>
            <a:r>
              <a:rPr lang="ru-RU" dirty="0" smtClean="0"/>
              <a:t>):</a:t>
            </a:r>
          </a:p>
          <a:p>
            <a:pPr marL="0" indent="0">
              <a:buNone/>
            </a:pPr>
            <a:endParaRPr lang="ru-RU" dirty="0"/>
          </a:p>
          <a:p>
            <a:pPr indent="-342900"/>
            <a:r>
              <a:rPr lang="ru-RU" dirty="0" smtClean="0"/>
              <a:t>белая;</a:t>
            </a:r>
          </a:p>
          <a:p>
            <a:pPr indent="-342900"/>
            <a:r>
              <a:rPr lang="ru-RU" dirty="0" smtClean="0"/>
              <a:t>серая;</a:t>
            </a:r>
          </a:p>
          <a:p>
            <a:pPr indent="-342900"/>
            <a:r>
              <a:rPr lang="ru-RU" dirty="0" smtClean="0"/>
              <a:t>черная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2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По характеру вступления в коррупционную сделку:</a:t>
            </a:r>
            <a:endParaRPr lang="en-US" dirty="0" smtClean="0"/>
          </a:p>
          <a:p>
            <a:pPr marL="0" indent="0">
              <a:buNone/>
            </a:pPr>
            <a:endParaRPr lang="ru-RU" dirty="0" smtClean="0"/>
          </a:p>
          <a:p>
            <a:pPr indent="-342900"/>
            <a:r>
              <a:rPr lang="ru-RU" dirty="0" smtClean="0"/>
              <a:t>принудительная;</a:t>
            </a:r>
          </a:p>
          <a:p>
            <a:pPr indent="-342900"/>
            <a:r>
              <a:rPr lang="ru-RU" dirty="0" smtClean="0"/>
              <a:t>согласованная.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81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Коррупция-преступление:</a:t>
            </a:r>
          </a:p>
          <a:p>
            <a:pPr marL="0" indent="0">
              <a:buNone/>
            </a:pPr>
            <a:r>
              <a:rPr lang="ru-RU" dirty="0" smtClean="0"/>
              <a:t>- взяточничество;</a:t>
            </a:r>
          </a:p>
          <a:p>
            <a:pPr marL="0" indent="0">
              <a:buNone/>
            </a:pPr>
            <a:r>
              <a:rPr lang="ru-RU" dirty="0" smtClean="0"/>
              <a:t>- злоупотребление должностными полномочиями;</a:t>
            </a:r>
          </a:p>
          <a:p>
            <a:pPr marL="0" indent="0">
              <a:buNone/>
            </a:pPr>
            <a:r>
              <a:rPr lang="ru-RU" dirty="0" smtClean="0"/>
              <a:t>- незаконное участие в предпринимательской деятельности</a:t>
            </a:r>
          </a:p>
          <a:p>
            <a:pPr marL="0" indent="0">
              <a:buNone/>
            </a:pPr>
            <a:r>
              <a:rPr lang="ru-RU" dirty="0" smtClean="0"/>
              <a:t>Коррупция-проступок (не является уголовно наказуемым)</a:t>
            </a:r>
          </a:p>
          <a:p>
            <a:pPr marL="11430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302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Политическая коррупция:</a:t>
            </a:r>
          </a:p>
          <a:p>
            <a:pPr marL="0" indent="0">
              <a:buNone/>
            </a:pPr>
            <a:r>
              <a:rPr lang="ru-RU" dirty="0" smtClean="0"/>
              <a:t>- коррупционный лоббизм;</a:t>
            </a:r>
          </a:p>
          <a:p>
            <a:pPr marL="0" indent="0">
              <a:buNone/>
            </a:pPr>
            <a:r>
              <a:rPr lang="ru-RU" dirty="0" smtClean="0"/>
              <a:t>- коррупционный фаворитизм;</a:t>
            </a:r>
          </a:p>
          <a:p>
            <a:pPr marL="0" indent="0">
              <a:buNone/>
            </a:pPr>
            <a:r>
              <a:rPr lang="ru-RU" dirty="0" smtClean="0"/>
              <a:t>- коррупционный протекционизм;</a:t>
            </a:r>
          </a:p>
          <a:p>
            <a:pPr marL="0" indent="0">
              <a:buNone/>
            </a:pPr>
            <a:r>
              <a:rPr lang="ru-RU" dirty="0" smtClean="0"/>
              <a:t>- тайные взносы на политические цели;</a:t>
            </a:r>
          </a:p>
          <a:p>
            <a:pPr marL="176213" indent="-176213">
              <a:buNone/>
            </a:pPr>
            <a:r>
              <a:rPr lang="ru-RU" dirty="0" smtClean="0"/>
              <a:t>- взносы на выборы с последующей расплатой государственными должностями;</a:t>
            </a:r>
          </a:p>
          <a:p>
            <a:pPr marL="0" indent="0">
              <a:buNone/>
            </a:pPr>
            <a:r>
              <a:rPr lang="ru-RU" dirty="0" smtClean="0"/>
              <a:t>- использование административного ресурса;</a:t>
            </a:r>
          </a:p>
          <a:p>
            <a:pPr marL="0" indent="0">
              <a:buNone/>
            </a:pPr>
            <a:r>
              <a:rPr lang="ru-RU" dirty="0" smtClean="0"/>
              <a:t>- прямой и непрямой подкуп.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75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появления коррупции</a:t>
            </a:r>
            <a:br>
              <a:rPr lang="ru-RU" dirty="0" smtClean="0"/>
            </a:br>
            <a:r>
              <a:rPr lang="ru-RU" dirty="0" smtClean="0"/>
              <a:t>в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r>
              <a:rPr lang="ru-RU" dirty="0" smtClean="0"/>
              <a:t>Институциональное </a:t>
            </a:r>
            <a:r>
              <a:rPr lang="ru-RU" dirty="0"/>
              <a:t>наследие</a:t>
            </a:r>
          </a:p>
          <a:p>
            <a:r>
              <a:rPr lang="ru-RU" dirty="0"/>
              <a:t>Культура государственного </a:t>
            </a:r>
            <a:r>
              <a:rPr lang="ru-RU" dirty="0" smtClean="0"/>
              <a:t>вмешательства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630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Главными причинами широкого распространения коррупции в России сегодня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+mj-lt"/>
                <a:ea typeface="+mj-ea"/>
                <a:cs typeface="+mj-cs"/>
              </a:rPr>
              <a:t>смена морально-духовных ценностей на личностном уровне;</a:t>
            </a:r>
          </a:p>
          <a:p>
            <a:r>
              <a:rPr lang="ru-RU" dirty="0" smtClean="0">
                <a:latin typeface="+mj-lt"/>
                <a:ea typeface="+mj-ea"/>
                <a:cs typeface="+mj-cs"/>
              </a:rPr>
              <a:t>безответственная </a:t>
            </a:r>
            <a:r>
              <a:rPr lang="ru-RU" dirty="0">
                <a:latin typeface="+mj-lt"/>
                <a:ea typeface="+mj-ea"/>
                <a:cs typeface="+mj-cs"/>
              </a:rPr>
              <a:t>и неэффективная </a:t>
            </a:r>
            <a:r>
              <a:rPr lang="ru-RU" dirty="0" smtClean="0">
                <a:latin typeface="+mj-lt"/>
                <a:ea typeface="+mj-ea"/>
                <a:cs typeface="+mj-cs"/>
              </a:rPr>
              <a:t>власть;</a:t>
            </a:r>
          </a:p>
          <a:p>
            <a:r>
              <a:rPr lang="ru-RU" dirty="0" smtClean="0">
                <a:latin typeface="+mj-lt"/>
                <a:ea typeface="+mj-ea"/>
                <a:cs typeface="+mj-cs"/>
              </a:rPr>
              <a:t> </a:t>
            </a:r>
            <a:r>
              <a:rPr lang="ru-RU" dirty="0">
                <a:latin typeface="+mj-lt"/>
                <a:ea typeface="+mj-ea"/>
                <a:cs typeface="+mj-cs"/>
              </a:rPr>
              <a:t>неразвитость гражданского </a:t>
            </a:r>
            <a:r>
              <a:rPr lang="ru-RU" dirty="0" smtClean="0">
                <a:latin typeface="+mj-lt"/>
                <a:ea typeface="+mj-ea"/>
                <a:cs typeface="+mj-cs"/>
              </a:rPr>
              <a:t>общества;</a:t>
            </a:r>
          </a:p>
          <a:p>
            <a:r>
              <a:rPr lang="ru-RU" dirty="0" smtClean="0">
                <a:latin typeface="+mj-lt"/>
                <a:ea typeface="+mj-ea"/>
                <a:cs typeface="+mj-cs"/>
              </a:rPr>
              <a:t> неконкурентоспособность;</a:t>
            </a:r>
          </a:p>
          <a:p>
            <a:r>
              <a:rPr lang="ru-RU" dirty="0" smtClean="0">
                <a:latin typeface="+mj-lt"/>
                <a:ea typeface="+mj-ea"/>
                <a:cs typeface="+mj-cs"/>
              </a:rPr>
              <a:t> </a:t>
            </a:r>
            <a:r>
              <a:rPr lang="ru-RU" dirty="0">
                <a:latin typeface="+mj-lt"/>
                <a:ea typeface="+mj-ea"/>
                <a:cs typeface="+mj-cs"/>
              </a:rPr>
              <a:t>сырьевая </a:t>
            </a:r>
            <a:r>
              <a:rPr lang="ru-RU" dirty="0" smtClean="0">
                <a:latin typeface="+mj-lt"/>
                <a:ea typeface="+mj-ea"/>
                <a:cs typeface="+mj-cs"/>
              </a:rPr>
              <a:t>направленность; </a:t>
            </a:r>
          </a:p>
          <a:p>
            <a:r>
              <a:rPr lang="ru-RU" dirty="0" smtClean="0">
                <a:latin typeface="+mj-lt"/>
                <a:ea typeface="+mj-ea"/>
                <a:cs typeface="+mj-cs"/>
              </a:rPr>
              <a:t> теневой </a:t>
            </a:r>
            <a:r>
              <a:rPr lang="ru-RU" dirty="0">
                <a:latin typeface="+mj-lt"/>
                <a:ea typeface="+mj-ea"/>
                <a:cs typeface="+mj-cs"/>
              </a:rPr>
              <a:t>характер </a:t>
            </a:r>
            <a:r>
              <a:rPr lang="ru-RU" dirty="0" smtClean="0">
                <a:latin typeface="+mj-lt"/>
                <a:ea typeface="+mj-ea"/>
                <a:cs typeface="+mj-cs"/>
              </a:rPr>
              <a:t>экономики;</a:t>
            </a:r>
          </a:p>
          <a:p>
            <a:r>
              <a:rPr lang="ru-RU" dirty="0" smtClean="0">
                <a:latin typeface="+mj-lt"/>
                <a:ea typeface="+mj-ea"/>
                <a:cs typeface="+mj-cs"/>
              </a:rPr>
              <a:t>несовершенство </a:t>
            </a:r>
            <a:r>
              <a:rPr lang="ru-RU" dirty="0">
                <a:latin typeface="+mj-lt"/>
                <a:ea typeface="+mj-ea"/>
                <a:cs typeface="+mj-cs"/>
              </a:rPr>
              <a:t>законодательства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3354958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Последствия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экономика</a:t>
            </a:r>
          </a:p>
          <a:p>
            <a:r>
              <a:rPr lang="ru-RU" dirty="0" smtClean="0"/>
              <a:t>социальную сфера</a:t>
            </a:r>
          </a:p>
          <a:p>
            <a:r>
              <a:rPr lang="ru-RU" dirty="0" smtClean="0"/>
              <a:t>политика</a:t>
            </a:r>
          </a:p>
          <a:p>
            <a:pPr marL="0" indent="0">
              <a:buNone/>
            </a:pPr>
            <a:r>
              <a:rPr lang="ru-RU" dirty="0"/>
              <a:t>Угроза интересам национальной безопасности страны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001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Экономические потери от </a:t>
            </a:r>
            <a:r>
              <a:rPr lang="ru-RU" sz="3600" b="1" dirty="0" smtClean="0">
                <a:solidFill>
                  <a:srgbClr val="FF0000"/>
                </a:solidFill>
              </a:rPr>
              <a:t>коррупции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Инвестиции и рост экономики</a:t>
            </a:r>
          </a:p>
          <a:p>
            <a:r>
              <a:rPr lang="ru-RU" i="1" dirty="0"/>
              <a:t>Бедность</a:t>
            </a:r>
          </a:p>
          <a:p>
            <a:r>
              <a:rPr lang="ru-RU" i="1" dirty="0"/>
              <a:t>Коррупция</a:t>
            </a:r>
            <a:r>
              <a:rPr lang="ru-RU" dirty="0"/>
              <a:t> </a:t>
            </a:r>
            <a:r>
              <a:rPr lang="ru-RU" i="1" dirty="0"/>
              <a:t>и</a:t>
            </a:r>
            <a:r>
              <a:rPr lang="ru-RU" dirty="0"/>
              <a:t> </a:t>
            </a:r>
            <a:r>
              <a:rPr lang="ru-RU" i="1" dirty="0"/>
              <a:t>предоставление</a:t>
            </a:r>
            <a:r>
              <a:rPr lang="ru-RU" dirty="0"/>
              <a:t> </a:t>
            </a:r>
            <a:r>
              <a:rPr lang="ru-RU" i="1" dirty="0" smtClean="0"/>
              <a:t>услуг</a:t>
            </a:r>
            <a:endParaRPr lang="ru-RU" dirty="0" smtClean="0"/>
          </a:p>
          <a:p>
            <a:r>
              <a:rPr lang="ru-RU" i="1" dirty="0"/>
              <a:t>Взятка</a:t>
            </a:r>
            <a:r>
              <a:rPr lang="ru-RU" dirty="0"/>
              <a:t> </a:t>
            </a:r>
            <a:r>
              <a:rPr lang="ru-RU" i="1" dirty="0"/>
              <a:t>на</a:t>
            </a:r>
            <a:r>
              <a:rPr lang="ru-RU" dirty="0"/>
              <a:t> </a:t>
            </a:r>
            <a:r>
              <a:rPr lang="ru-RU" i="1" dirty="0"/>
              <a:t>уровне</a:t>
            </a:r>
            <a:r>
              <a:rPr lang="ru-RU" dirty="0"/>
              <a:t> </a:t>
            </a:r>
            <a:r>
              <a:rPr lang="ru-RU" i="1" dirty="0"/>
              <a:t>отдельных</a:t>
            </a:r>
            <a:r>
              <a:rPr lang="ru-RU" dirty="0"/>
              <a:t> </a:t>
            </a:r>
            <a:r>
              <a:rPr lang="ru-RU" i="1" dirty="0" smtClean="0"/>
              <a:t>граждан</a:t>
            </a:r>
          </a:p>
          <a:p>
            <a:r>
              <a:rPr lang="ru-RU" i="1" dirty="0"/>
              <a:t>Воздействие</a:t>
            </a:r>
            <a:r>
              <a:rPr lang="ru-RU" dirty="0"/>
              <a:t> </a:t>
            </a:r>
            <a:r>
              <a:rPr lang="ru-RU" i="1" dirty="0"/>
              <a:t>коррупции</a:t>
            </a:r>
            <a:r>
              <a:rPr lang="ru-RU" dirty="0"/>
              <a:t> </a:t>
            </a:r>
            <a:r>
              <a:rPr lang="ru-RU" i="1" dirty="0"/>
              <a:t>на</a:t>
            </a:r>
            <a:r>
              <a:rPr lang="ru-RU" dirty="0"/>
              <a:t> </a:t>
            </a:r>
            <a:r>
              <a:rPr lang="ru-RU" i="1" dirty="0"/>
              <a:t>малые</a:t>
            </a:r>
            <a:r>
              <a:rPr lang="ru-RU" dirty="0"/>
              <a:t> </a:t>
            </a:r>
            <a:r>
              <a:rPr lang="ru-RU" i="1" dirty="0"/>
              <a:t>и</a:t>
            </a:r>
            <a:r>
              <a:rPr lang="ru-RU" dirty="0"/>
              <a:t> </a:t>
            </a:r>
            <a:r>
              <a:rPr lang="ru-RU" i="1" dirty="0"/>
              <a:t>микро</a:t>
            </a:r>
            <a:r>
              <a:rPr lang="ru-RU" dirty="0"/>
              <a:t> </a:t>
            </a:r>
            <a:r>
              <a:rPr lang="ru-RU" i="1" dirty="0" smtClean="0"/>
              <a:t>предприятия</a:t>
            </a:r>
          </a:p>
          <a:p>
            <a:r>
              <a:rPr lang="ru-RU" i="1" dirty="0"/>
              <a:t>Неравенство</a:t>
            </a:r>
          </a:p>
          <a:p>
            <a:r>
              <a:rPr lang="ru-RU" i="1" dirty="0"/>
              <a:t>Финансово-бюджетные последствия коррупции</a:t>
            </a:r>
          </a:p>
          <a:p>
            <a:r>
              <a:rPr lang="ru-RU" i="1" dirty="0"/>
              <a:t>Доверие к государству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014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Типы нарушений прав человека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1.  Создание условий (в </a:t>
            </a:r>
            <a:r>
              <a:rPr lang="ru-RU" dirty="0" err="1" smtClean="0"/>
              <a:t>т.ч</a:t>
            </a:r>
            <a:r>
              <a:rPr lang="ru-RU" dirty="0" smtClean="0"/>
              <a:t>. институциональных и законодательных) для несоблюдения или ограничения конституционных прав и свобод граждан</a:t>
            </a:r>
          </a:p>
          <a:p>
            <a:pPr marL="0" indent="0" algn="just">
              <a:buNone/>
            </a:pPr>
            <a:r>
              <a:rPr lang="ru-RU" dirty="0" smtClean="0"/>
              <a:t>2.  Нарушения и/или ограничения прав человека в результате коррупционных действий по отношению к данному физическому или юридическому лицу</a:t>
            </a:r>
          </a:p>
          <a:p>
            <a:pPr marL="0" indent="0" algn="just">
              <a:buNone/>
            </a:pPr>
            <a:r>
              <a:rPr lang="ru-RU" dirty="0" smtClean="0"/>
              <a:t>3.  Косвенный ущерб законным интересам и правам отдельных групп граждан, физических  и  юридических  лиц  как  результат  избирательного  предпочтения   за-конных интересов и прав других. </a:t>
            </a:r>
          </a:p>
          <a:p>
            <a:pPr marL="0" indent="0" algn="just" defTabSz="184150">
              <a:buNone/>
            </a:pPr>
            <a:r>
              <a:rPr lang="ru-RU" dirty="0" smtClean="0"/>
              <a:t>4.</a:t>
            </a:r>
            <a:r>
              <a:rPr lang="en-US" dirty="0" smtClean="0"/>
              <a:t> </a:t>
            </a:r>
            <a:r>
              <a:rPr lang="ru-RU" dirty="0" smtClean="0"/>
              <a:t>Избирательная  заинтересованность  в  восстановлении  нарушенных  прав  и  свобод  граждан  и  организаций  в  сравнении  с  отсутствием  таковой  в  отношении других.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922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Типы коррупционных действий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1.  Осуществление взятки, её дача или получение, либо оба эти действия совместно.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2.  Осуществление коммерческого подкупа.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3.  Незаконное  участие  в  хозяйственной  или  иной  коммерческой  деятельности,  в том числе других физических и юридических лиц.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4.  Нецелевое  расходование   средств  (бюджетных,  внебюджетных  или  коммерческих  по  своему  происхождению)  для  получения  материальных  или  иных  преимуществ определенного круга лиц.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5.  Злоупотребление  правом и  превышение должностных полномочий с целью из-влечения  любого  типа  выгоды  в  отношении  определенного  круга  лиц   (конфликт интересов «в свою пользу»).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/>
              <a:t>6. Не  регламентированное  законом  (нормативными  правовыми  актами  любого уровня) оказание услуг политического, организационно-распорядительного либо иного некоммерческого характера должностными лицами с использованием ресурсов, определяемых их должностными полномочиями.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385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Типы  участников  коррупционных  действий  и  нарушений  прав  человека  со 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стороны должностных лиц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1.  Федеральные органы государственной власти.</a:t>
            </a:r>
          </a:p>
          <a:p>
            <a:pPr marL="0" indent="0" algn="just">
              <a:buNone/>
            </a:pPr>
            <a:r>
              <a:rPr lang="ru-RU" dirty="0" smtClean="0"/>
              <a:t>2.  Региональные органы государственной власти.</a:t>
            </a:r>
            <a:endParaRPr lang="en-US" dirty="0" smtClean="0"/>
          </a:p>
          <a:p>
            <a:pPr marL="0" indent="0" defTabSz="444500">
              <a:buNone/>
            </a:pPr>
            <a:r>
              <a:rPr lang="ru-RU" dirty="0" smtClean="0"/>
              <a:t>3.</a:t>
            </a:r>
            <a:r>
              <a:rPr lang="en-US" dirty="0" smtClean="0"/>
              <a:t> </a:t>
            </a:r>
            <a:r>
              <a:rPr lang="ru-RU" dirty="0" smtClean="0"/>
              <a:t>Органы муниципальной власти, местного самоуправления.</a:t>
            </a:r>
          </a:p>
          <a:p>
            <a:pPr marL="0" indent="0" algn="just">
              <a:buNone/>
            </a:pPr>
            <a:r>
              <a:rPr lang="ru-RU" dirty="0" smtClean="0"/>
              <a:t>4.  Отдельные должностные лица органов власти всех уровней и категорий.</a:t>
            </a:r>
          </a:p>
          <a:p>
            <a:pPr marL="0" indent="0" defTabSz="360363">
              <a:buNone/>
            </a:pPr>
            <a:r>
              <a:rPr lang="ru-RU" dirty="0" smtClean="0"/>
              <a:t>5.  Организации частного бизнеса, корпорации, организации и предприятия любой формы собственности.</a:t>
            </a:r>
          </a:p>
          <a:p>
            <a:pPr marL="0" indent="0">
              <a:buNone/>
            </a:pPr>
            <a:r>
              <a:rPr lang="ru-RU" dirty="0" smtClean="0"/>
              <a:t>6.  Отдельные  должностные  лица  частного  бизнеса,  корпораций,  организаций  и предприятий любой формы собственности.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846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60672" cy="122413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2200" dirty="0" smtClean="0">
                <a:solidFill>
                  <a:srgbClr val="FF0000"/>
                </a:solidFill>
              </a:rPr>
              <a:t>Типы  участников  коррупционных  действий  и  нарушений  прав  человека  со 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стороны граждан и их объединений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1.  Отдельные граждане.</a:t>
            </a:r>
          </a:p>
          <a:p>
            <a:pPr marL="0" indent="0">
              <a:buNone/>
            </a:pPr>
            <a:r>
              <a:rPr lang="ru-RU" sz="2800" dirty="0" smtClean="0"/>
              <a:t>2.  Группы  граждан,  не  имеющие  юридического  статуса,  неформальные,  объединившиеся по инициативе самих граждан.</a:t>
            </a:r>
          </a:p>
          <a:p>
            <a:pPr marL="0" indent="0">
              <a:buNone/>
            </a:pPr>
            <a:r>
              <a:rPr lang="ru-RU" sz="2800" dirty="0" smtClean="0"/>
              <a:t>3.  Общественные организации.</a:t>
            </a:r>
          </a:p>
          <a:p>
            <a:pPr marL="0" indent="0">
              <a:buNone/>
            </a:pPr>
            <a:r>
              <a:rPr lang="ru-RU" sz="2800" dirty="0" smtClean="0"/>
              <a:t>4.  Некоммерческие организации.</a:t>
            </a:r>
          </a:p>
          <a:p>
            <a:pPr marL="0" indent="0">
              <a:buNone/>
            </a:pPr>
            <a:r>
              <a:rPr lang="ru-RU" sz="2800" dirty="0" smtClean="0"/>
              <a:t>5.  Благотворительные организации.</a:t>
            </a:r>
          </a:p>
          <a:p>
            <a:pPr marL="0" indent="0">
              <a:buNone/>
            </a:pPr>
            <a:r>
              <a:rPr lang="ru-RU" sz="2800" dirty="0" smtClean="0"/>
              <a:t>6.  Ассоциации организаций и объединений граждан различных типов.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44146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219</TotalTime>
  <Words>635</Words>
  <Application>Microsoft Office PowerPoint</Application>
  <PresentationFormat>Экран (4:3)</PresentationFormat>
  <Paragraphs>114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Аптека</vt:lpstr>
      <vt:lpstr>   Виды коррупции и формы ее проявления</vt:lpstr>
      <vt:lpstr>Классификация коррупции</vt:lpstr>
      <vt:lpstr>Классификация коррупции</vt:lpstr>
      <vt:lpstr>Классификация коррупции</vt:lpstr>
      <vt:lpstr>Классификация коррупции</vt:lpstr>
      <vt:lpstr>Классификация коррупции</vt:lpstr>
      <vt:lpstr>Классификация коррупции</vt:lpstr>
      <vt:lpstr>Формы коррупции</vt:lpstr>
      <vt:lpstr>Формы коррупции</vt:lpstr>
      <vt:lpstr>Причины появления коррупции в России</vt:lpstr>
      <vt:lpstr>Главными причинами широкого распространения коррупции в России сегодня </vt:lpstr>
      <vt:lpstr>Последствия коррупции</vt:lpstr>
      <vt:lpstr>Экономические потери от коррупции</vt:lpstr>
      <vt:lpstr>Типы нарушений прав человека</vt:lpstr>
      <vt:lpstr>Типы коррупционных действий</vt:lpstr>
      <vt:lpstr>Типы  участников  коррупционных  действий  и  нарушений  прав  человека  со  стороны должностных лиц</vt:lpstr>
      <vt:lpstr>  Типы  участников  коррупционных  действий  и  нарушений  прав  человека  со  стороны граждан и их объединений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коррупции и формы ее проявления</dc:title>
  <dc:creator>Admin</dc:creator>
  <cp:lastModifiedBy>admin</cp:lastModifiedBy>
  <cp:revision>9</cp:revision>
  <dcterms:created xsi:type="dcterms:W3CDTF">2014-12-17T13:29:43Z</dcterms:created>
  <dcterms:modified xsi:type="dcterms:W3CDTF">2015-11-27T13:57:18Z</dcterms:modified>
</cp:coreProperties>
</file>