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3438188" cy="7559675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252" y="-174"/>
      </p:cViewPr>
      <p:guideLst>
        <p:guide orient="horz" pos="2381"/>
        <p:guide pos="42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3784" y="36576"/>
            <a:ext cx="932688" cy="11369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6248" y="1368552"/>
            <a:ext cx="6440424" cy="464210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71272" y="2718816"/>
            <a:ext cx="5876544" cy="2795016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491304" marR="0" indent="-317500">
              <a:lnSpc>
                <a:spcPct val="115000"/>
              </a:lnSpc>
            </a:pPr>
            <a:r>
              <a:rPr lang="ru" sz="2500" b="1" dirty="0">
                <a:solidFill>
                  <a:srgbClr val="002060"/>
                </a:solidFill>
                <a:latin typeface="Calibri"/>
              </a:rPr>
              <a:t>О СОКРАЩЕНИИ ДОКУМЕНТАЦИОННОЙ БЮРОКРАТИЧЕСКОЙ НАГРУЗКИ</a:t>
            </a:r>
          </a:p>
          <a:p>
            <a:pPr marL="0" marR="0" indent="0" algn="ctr"/>
            <a:r>
              <a:rPr lang="ru" sz="2500" b="1" dirty="0">
                <a:solidFill>
                  <a:srgbClr val="002060"/>
                </a:solidFill>
                <a:latin typeface="Calibri"/>
              </a:rPr>
              <a:t>НА ПЕДАГОГИЧЕСКИХ РАБОТНИКОВ В ОБРАЗОВАТЕЛЬНЫХ ОРГАНИЗАЦИЯХ, РЕАЛИЗУЮЩИХ ОБРАЗОВАТЕЛЬНЫЕ</a:t>
            </a:r>
          </a:p>
          <a:p>
            <a:pPr marL="1774004" marR="0" indent="0"/>
            <a:r>
              <a:rPr lang="ru" sz="2500" b="1" dirty="0">
                <a:solidFill>
                  <a:srgbClr val="002060"/>
                </a:solidFill>
                <a:latin typeface="Calibri"/>
              </a:rPr>
              <a:t>ПРОГРАММЫ</a:t>
            </a:r>
          </a:p>
          <a:p>
            <a:pPr marL="0" marR="0" indent="527304"/>
            <a:r>
              <a:rPr lang="ru" sz="2500" b="1" dirty="0">
                <a:solidFill>
                  <a:srgbClr val="002060"/>
                </a:solidFill>
                <a:latin typeface="Calibri"/>
              </a:rPr>
              <a:t>ДОШКОЛЬНОГО ОБРАЗОВАНИЯ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351520" y="652272"/>
            <a:ext cx="3526536" cy="569976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r">
              <a:spcAft>
                <a:spcPts val="560"/>
              </a:spcAft>
            </a:pPr>
            <a:r>
              <a:rPr lang="ru" sz="1600" dirty="0">
                <a:solidFill>
                  <a:srgbClr val="002060"/>
                </a:solidFill>
                <a:latin typeface="Arial"/>
              </a:rPr>
              <a:t>МИНИСТЕРСТВО </a:t>
            </a:r>
            <a:r>
              <a:rPr lang="ru" sz="1600" dirty="0" smtClean="0">
                <a:solidFill>
                  <a:srgbClr val="002060"/>
                </a:solidFill>
                <a:latin typeface="Arial"/>
              </a:rPr>
              <a:t>ПРОСВЕЩЕНИЯ</a:t>
            </a:r>
            <a:endParaRPr lang="ru" sz="1600" dirty="0">
              <a:solidFill>
                <a:srgbClr val="002060"/>
              </a:solidFill>
              <a:latin typeface="Arial"/>
            </a:endParaRPr>
          </a:p>
          <a:p>
            <a:pPr marL="0" marR="0" indent="0"/>
            <a:r>
              <a:rPr lang="ru" sz="1600" dirty="0">
                <a:solidFill>
                  <a:srgbClr val="002060"/>
                </a:solidFill>
                <a:latin typeface="Arial"/>
              </a:rPr>
              <a:t>Кабардино –Балкарской Республики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04088" y="6050280"/>
            <a:ext cx="7284720" cy="801624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18288">
              <a:spcAft>
                <a:spcPts val="630"/>
              </a:spcAft>
            </a:pPr>
            <a:r>
              <a:rPr lang="ru" sz="2400" b="1" i="1">
                <a:solidFill>
                  <a:srgbClr val="002060"/>
                </a:solidFill>
                <a:latin typeface="Calibri"/>
              </a:rPr>
              <a:t>Апанасова Римма Рашидовна,</a:t>
            </a:r>
          </a:p>
          <a:p>
            <a:pPr marL="0" marR="0" indent="18288"/>
            <a:r>
              <a:rPr lang="ru" sz="2400" b="1" i="1">
                <a:solidFill>
                  <a:srgbClr val="002060"/>
                </a:solidFill>
                <a:latin typeface="Calibri"/>
              </a:rPr>
              <a:t>Заведующая МКДОУ «Детский сад№72» г.о. Нальчик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1456" y="82296"/>
            <a:ext cx="4376928" cy="26822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2448" y="3666744"/>
            <a:ext cx="512064" cy="56997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38912" y="1350264"/>
            <a:ext cx="7839456" cy="3861816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165100">
              <a:lnSpc>
                <a:spcPct val="90000"/>
              </a:lnSpc>
              <a:spcAft>
                <a:spcPts val="1050"/>
              </a:spcAft>
            </a:pPr>
            <a:r>
              <a:rPr lang="ru" sz="2200" b="1">
                <a:solidFill>
                  <a:srgbClr val="FF0000"/>
                </a:solidFill>
                <a:latin typeface="Calibri"/>
              </a:rPr>
              <a:t>ЗАКОНОДАТЕЛЬНЫЕ НОВАЦИИ В СФЕРЕ ОБРАЗОВАНИЯ</a:t>
            </a:r>
          </a:p>
          <a:p>
            <a:pPr marL="0" marR="0" indent="0" algn="just"/>
            <a:r>
              <a:rPr lang="ru" sz="2000" b="1" i="1">
                <a:solidFill>
                  <a:srgbClr val="121111"/>
                </a:solidFill>
                <a:latin typeface="Calibri"/>
              </a:rPr>
              <a:t>Федеральный закон от 29 декабря 2012 года № 273 - ФЗ</a:t>
            </a:r>
          </a:p>
          <a:p>
            <a:pPr marL="0" marR="0" indent="0" algn="just">
              <a:spcAft>
                <a:spcPts val="1610"/>
              </a:spcAft>
            </a:pPr>
            <a:r>
              <a:rPr lang="ru" sz="2000" b="1" i="1">
                <a:solidFill>
                  <a:srgbClr val="121111"/>
                </a:solidFill>
                <a:latin typeface="Calibri"/>
              </a:rPr>
              <a:t>«Об образовании в Российской Федерации» - ч . 6 . 1 и 6 . 2 статьи 47</a:t>
            </a:r>
          </a:p>
          <a:p>
            <a:pPr marL="0" marR="0" indent="0" algn="just" defTabSz="2005584">
              <a:tabLst>
                <a:tab pos="2005584" algn="l"/>
                <a:tab pos="4855464" algn="l"/>
                <a:tab pos="6793992" algn="l"/>
              </a:tabLst>
            </a:pPr>
            <a:r>
              <a:rPr lang="ru" sz="2000" b="1" i="1">
                <a:solidFill>
                  <a:srgbClr val="121111"/>
                </a:solidFill>
                <a:latin typeface="Calibri"/>
              </a:rPr>
              <a:t>Приказ Министерства просвещения Российской Федерации от 06 ноября 2024 года № 779 «Об утверждении перечня документов, подготовка которых осуществляется педагогическими работниками при реализации основных общеобразовательных программ,	образовательных	программ	среднего</a:t>
            </a:r>
          </a:p>
          <a:p>
            <a:pPr marL="0" marR="0" indent="0" algn="just">
              <a:spcAft>
                <a:spcPts val="700"/>
              </a:spcAft>
            </a:pPr>
            <a:r>
              <a:rPr lang="ru" sz="2000" b="1" i="1">
                <a:solidFill>
                  <a:srgbClr val="121111"/>
                </a:solidFill>
                <a:latin typeface="Calibri"/>
              </a:rPr>
              <a:t>профессионального образования»</a:t>
            </a:r>
          </a:p>
          <a:p>
            <a:pPr marL="3240600" marR="0" indent="0">
              <a:lnSpc>
                <a:spcPct val="97000"/>
              </a:lnSpc>
            </a:pPr>
            <a:r>
              <a:rPr lang="ru" sz="1800" b="1">
                <a:solidFill>
                  <a:srgbClr val="0070C0"/>
                </a:solidFill>
                <a:latin typeface="Calibri"/>
              </a:rPr>
              <a:t>ДОПОЛНИТЕЛЬНО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5488" y="5309616"/>
            <a:ext cx="7784592" cy="777240"/>
          </a:xfrm>
          <a:prstGeom prst="rect">
            <a:avLst/>
          </a:prstGeom>
          <a:solidFill>
            <a:srgbClr val="AFABAB"/>
          </a:solidFill>
        </p:spPr>
        <p:txBody>
          <a:bodyPr lIns="0" tIns="0" rIns="0" bIns="0">
            <a:noAutofit/>
          </a:bodyPr>
          <a:lstStyle/>
          <a:p>
            <a:pPr marL="0" marR="0" indent="0" algn="just" defTabSz="3462528">
              <a:lnSpc>
                <a:spcPct val="97000"/>
              </a:lnSpc>
              <a:tabLst/>
            </a:pPr>
            <a:r>
              <a:rPr lang="ru" sz="1800" b="1" dirty="0">
                <a:latin typeface="Calibri"/>
              </a:rPr>
              <a:t>Приказ Минпросвещения России от 04.04.2025 г. № 268 «Об утверждении Особенностей режима рабочего времени и времени отдыха педагогических и иных работников организаций, ....»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140952" y="475488"/>
            <a:ext cx="2307336" cy="14325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ru" sz="1100" dirty="0">
                <a:solidFill>
                  <a:srgbClr val="002060"/>
                </a:solidFill>
                <a:latin typeface="Arial"/>
              </a:rPr>
              <a:t>МИНИСТЕРСТВО </a:t>
            </a:r>
            <a:r>
              <a:rPr lang="ru" sz="1100" dirty="0" smtClean="0">
                <a:solidFill>
                  <a:srgbClr val="002060"/>
                </a:solidFill>
                <a:latin typeface="Arial"/>
              </a:rPr>
              <a:t>ПРОСВЕЩЕНИЯ</a:t>
            </a:r>
            <a:endParaRPr lang="ru" sz="1100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589264" y="661416"/>
            <a:ext cx="3468624" cy="22860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r"/>
            <a:r>
              <a:rPr lang="ru" sz="1600" dirty="0">
                <a:solidFill>
                  <a:srgbClr val="002060"/>
                </a:solidFill>
                <a:latin typeface="Arial"/>
              </a:rPr>
              <a:t>Кабардино –Балкарской Республики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756648" y="3136392"/>
            <a:ext cx="1996440" cy="17983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134000"/>
              </a:lnSpc>
            </a:pPr>
            <a:r>
              <a:rPr lang="ru" sz="500" b="1">
                <a:solidFill>
                  <a:srgbClr val="5E5E5E"/>
                </a:solidFill>
                <a:latin typeface="Arial"/>
              </a:rPr>
              <a:t>Пропсами раСин инков пари </a:t>
            </a:r>
            <a:r>
              <a:rPr lang="ru" sz="500" b="1">
                <a:solidFill>
                  <a:srgbClr val="3E3E3E"/>
                </a:solidFill>
                <a:latin typeface="Arial"/>
              </a:rPr>
              <a:t>ним </a:t>
            </a:r>
            <a:r>
              <a:rPr lang="ru" sz="500" b="1">
                <a:solidFill>
                  <a:srgbClr val="5E5E5E"/>
                </a:solidFill>
                <a:latin typeface="Arial"/>
              </a:rPr>
              <a:t>о •*■мншпма </a:t>
            </a:r>
            <a:r>
              <a:rPr lang="ru" sz="500" b="1">
                <a:solidFill>
                  <a:srgbClr val="3E3E3E"/>
                </a:solidFill>
                <a:latin typeface="Arial"/>
              </a:rPr>
              <a:t>и {шутя </a:t>
            </a:r>
            <a:r>
              <a:rPr lang="en-US" sz="500" b="1">
                <a:solidFill>
                  <a:srgbClr val="3E3E3E"/>
                </a:solidFill>
                <a:latin typeface="Arial"/>
              </a:rPr>
              <a:t>PUCClrfiCKlii </a:t>
            </a:r>
            <a:r>
              <a:rPr lang="ru" sz="500" b="1">
                <a:solidFill>
                  <a:srgbClr val="5E5E5E"/>
                </a:solidFill>
                <a:latin typeface="Arial"/>
              </a:rPr>
              <a:t>Фг1Г|1И1|НИ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756648" y="3389376"/>
            <a:ext cx="1996440" cy="12496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ru" sz="750" b="1">
                <a:solidFill>
                  <a:srgbClr val="3E3E3E"/>
                </a:solidFill>
                <a:latin typeface="Bookman Old Style"/>
              </a:rPr>
              <a:t>ЦЕНТРАЛЬНЫЙ СОВЕТ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662160" y="6071616"/>
            <a:ext cx="2176272" cy="21031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/>
            <a:r>
              <a:rPr lang="ru" sz="700" b="1">
                <a:solidFill>
                  <a:srgbClr val="3E3E3E"/>
                </a:solidFill>
                <a:latin typeface="Arial"/>
              </a:rPr>
              <a:t>СКОРНИК НОРМАТИВНЫХ ПРАВОВЫХ АКТОВ С КОММЕНТАРИЯМИ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451848" y="4450080"/>
            <a:ext cx="2596896" cy="88696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>
              <a:spcAft>
                <a:spcPts val="840"/>
              </a:spcAft>
            </a:pPr>
            <a:r>
              <a:rPr lang="ru" sz="800" b="1">
                <a:solidFill>
                  <a:srgbClr val="292929"/>
                </a:solidFill>
                <a:latin typeface="Times New Roman"/>
              </a:rPr>
              <a:t>ИНФОРМАЦИОННЫЙ БЮЛЛЕТЕНЬ</a:t>
            </a:r>
          </a:p>
          <a:p>
            <a:pPr marL="0" marR="0" indent="0" algn="ctr"/>
            <a:r>
              <a:rPr lang="ru" sz="1000" b="1">
                <a:solidFill>
                  <a:srgbClr val="292929"/>
                </a:solidFill>
                <a:latin typeface="Times New Roman"/>
              </a:rPr>
              <a:t>РАБОЧЕЕ ВРЕМЯ РАБОТНИКОВ</a:t>
            </a:r>
          </a:p>
          <a:p>
            <a:pPr marL="0" marR="0" indent="0" algn="ctr"/>
            <a:r>
              <a:rPr lang="ru" sz="1000" b="1">
                <a:solidFill>
                  <a:srgbClr val="292929"/>
                </a:solidFill>
                <a:latin typeface="Times New Roman"/>
              </a:rPr>
              <a:t>ОБРАЗОВ</a:t>
            </a:r>
            <a:r>
              <a:rPr lang="en-US" sz="1000" b="1">
                <a:solidFill>
                  <a:srgbClr val="292929"/>
                </a:solidFill>
                <a:latin typeface="Times New Roman"/>
              </a:rPr>
              <a:t>ATEJ</a:t>
            </a:r>
            <a:r>
              <a:rPr lang="ru" sz="1000" b="1">
                <a:solidFill>
                  <a:srgbClr val="292929"/>
                </a:solidFill>
                <a:latin typeface="Times New Roman"/>
              </a:rPr>
              <a:t>1ЬНЫХ У </a:t>
            </a:r>
            <a:r>
              <a:rPr lang="ru" sz="1000" b="1">
                <a:latin typeface="Times New Roman"/>
              </a:rPr>
              <a:t>Ч </a:t>
            </a:r>
            <a:r>
              <a:rPr lang="ru" sz="1000" b="1">
                <a:solidFill>
                  <a:srgbClr val="292929"/>
                </a:solidFill>
                <a:latin typeface="Times New Roman"/>
              </a:rPr>
              <a:t>РЕЖДЕ1</a:t>
            </a:r>
            <a:r>
              <a:rPr lang="ru" sz="1000" b="1">
                <a:latin typeface="Times New Roman"/>
              </a:rPr>
              <a:t>I</a:t>
            </a:r>
            <a:r>
              <a:rPr lang="ru" sz="1000" b="1">
                <a:solidFill>
                  <a:srgbClr val="292929"/>
                </a:solidFill>
                <a:latin typeface="Times New Roman"/>
              </a:rPr>
              <a:t>И Й:</a:t>
            </a:r>
          </a:p>
          <a:p>
            <a:pPr marL="0" marR="0" indent="0" algn="ctr">
              <a:lnSpc>
                <a:spcPct val="108000"/>
              </a:lnSpc>
            </a:pPr>
            <a:r>
              <a:rPr lang="ru" sz="950" b="1">
                <a:solidFill>
                  <a:srgbClr val="292929"/>
                </a:solidFill>
                <a:latin typeface="Times New Roman"/>
              </a:rPr>
              <a:t>ОБЩИЕ ПОЛОЖЕНИЯ И ОСОБЕННОСТИ ПРАВОВОГО РЕГУЛИРОВАНИЯ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21208" y="6464808"/>
            <a:ext cx="7720584" cy="774192"/>
          </a:xfrm>
          <a:prstGeom prst="rect">
            <a:avLst/>
          </a:prstGeom>
          <a:solidFill>
            <a:srgbClr val="AFABAB"/>
          </a:solidFill>
        </p:spPr>
        <p:txBody>
          <a:bodyPr lIns="0" tIns="0" rIns="0" bIns="0">
            <a:noAutofit/>
          </a:bodyPr>
          <a:lstStyle/>
          <a:p>
            <a:pPr marL="0" marR="0" indent="0">
              <a:lnSpc>
                <a:spcPct val="97000"/>
              </a:lnSpc>
            </a:pPr>
            <a:r>
              <a:rPr lang="ru" sz="1800" b="1" dirty="0">
                <a:latin typeface="Calibri"/>
              </a:rPr>
              <a:t>Приказ Минпросвещения России от 04.04.2025 г. № 269</a:t>
            </a:r>
          </a:p>
          <a:p>
            <a:pPr marL="0" marR="0" indent="19304" defTabSz="6662928">
              <a:lnSpc>
                <a:spcPct val="97000"/>
              </a:lnSpc>
              <a:tabLst/>
            </a:pPr>
            <a:r>
              <a:rPr lang="ru" sz="1800" b="1" dirty="0">
                <a:latin typeface="Calibri"/>
              </a:rPr>
              <a:t>«О продолжительности рабочего времени (нормах часов педагогической работы за ставку заработной платы) педагогических работников....»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0832" y="88392"/>
            <a:ext cx="896112" cy="8839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872" y="1804416"/>
            <a:ext cx="4072128" cy="52029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4952" y="1813560"/>
            <a:ext cx="3035808" cy="35387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7544" y="1847088"/>
            <a:ext cx="3163824" cy="263347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49224" y="798575"/>
            <a:ext cx="6851904" cy="604997"/>
          </a:xfrm>
          <a:prstGeom prst="rect">
            <a:avLst/>
          </a:prstGeom>
          <a:solidFill>
            <a:srgbClr val="FF6A00"/>
          </a:solidFill>
        </p:spPr>
        <p:txBody>
          <a:bodyPr lIns="0" tIns="0" rIns="0" bIns="0">
            <a:noAutofit/>
          </a:bodyPr>
          <a:lstStyle/>
          <a:p>
            <a:pPr marL="0" marR="0" indent="0" algn="ctr">
              <a:spcBef>
                <a:spcPts val="1190"/>
              </a:spcBef>
            </a:pPr>
            <a:r>
              <a:rPr lang="ru" sz="1800" b="1" i="1" dirty="0">
                <a:solidFill>
                  <a:srgbClr val="FFFFFF"/>
                </a:solidFill>
                <a:latin typeface="Times New Roman"/>
              </a:rPr>
              <a:t>ПРИКАЗ № 779 УСТАНАВЛИВАЕТ ТРЕБОВАНИЯ ТОЛЬКО ДЛЯ ВОСПИТАТЕЛЯ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845296" y="667512"/>
            <a:ext cx="2910840" cy="39928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127000">
              <a:spcAft>
                <a:spcPts val="350"/>
              </a:spcAft>
            </a:pPr>
            <a:r>
              <a:rPr lang="ru" sz="1100" dirty="0">
                <a:solidFill>
                  <a:srgbClr val="002060"/>
                </a:solidFill>
                <a:latin typeface="Arial"/>
              </a:rPr>
              <a:t>МИНИСТЕРСТВО </a:t>
            </a:r>
            <a:r>
              <a:rPr lang="ru" sz="1100" dirty="0" smtClean="0">
                <a:solidFill>
                  <a:srgbClr val="002060"/>
                </a:solidFill>
                <a:latin typeface="Arial"/>
              </a:rPr>
              <a:t>ПРОСВЕЩЕНИЯ</a:t>
            </a:r>
            <a:endParaRPr lang="ru" sz="1100" dirty="0">
              <a:solidFill>
                <a:srgbClr val="002060"/>
              </a:solidFill>
              <a:latin typeface="Arial"/>
            </a:endParaRPr>
          </a:p>
          <a:p>
            <a:pPr marL="0" marR="0" indent="0" algn="r"/>
            <a:r>
              <a:rPr lang="ru" sz="1100" dirty="0">
                <a:solidFill>
                  <a:srgbClr val="002060"/>
                </a:solidFill>
                <a:latin typeface="Arial"/>
              </a:rPr>
              <a:t>КАБАРДИНО- БАЛКАРСКОЙ РЕСПУБЛИКИ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21424" y="5791200"/>
            <a:ext cx="5355336" cy="26212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r"/>
            <a:r>
              <a:rPr lang="ru" sz="2000" b="1" i="1">
                <a:solidFill>
                  <a:srgbClr val="002060"/>
                </a:solidFill>
                <a:latin typeface="Times New Roman"/>
              </a:rPr>
              <a:t>Подготовка иных документов в должностные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498080" y="6199632"/>
            <a:ext cx="4599432" cy="25908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r"/>
            <a:r>
              <a:rPr lang="ru" sz="2000" b="1" i="1">
                <a:solidFill>
                  <a:srgbClr val="002060"/>
                </a:solidFill>
                <a:latin typeface="Times New Roman"/>
              </a:rPr>
              <a:t>обязанности воспитателя </a:t>
            </a:r>
            <a:r>
              <a:rPr lang="ru" sz="2200" b="1" i="1">
                <a:solidFill>
                  <a:srgbClr val="FF0000"/>
                </a:solidFill>
                <a:latin typeface="Times New Roman"/>
              </a:rPr>
              <a:t>не входит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432" y="1584960"/>
            <a:ext cx="3797808" cy="23073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9184" y="743712"/>
            <a:ext cx="755904" cy="9022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6784" y="4550664"/>
            <a:ext cx="2593848" cy="235000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959454" y="265176"/>
            <a:ext cx="1584176" cy="68580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r">
              <a:spcAft>
                <a:spcPts val="560"/>
              </a:spcAft>
            </a:pPr>
            <a:r>
              <a:rPr lang="ru" sz="1100" dirty="0" smtClean="0">
                <a:solidFill>
                  <a:srgbClr val="002060"/>
                </a:solidFill>
                <a:latin typeface="Arial"/>
              </a:rPr>
              <a:t>МИНИСТЕРСТВО ПРОСВЕЩЕНИЯ</a:t>
            </a:r>
          </a:p>
          <a:p>
            <a:r>
              <a:rPr lang="ru" sz="1100" dirty="0" smtClean="0">
                <a:solidFill>
                  <a:srgbClr val="002060"/>
                </a:solidFill>
                <a:latin typeface="Arial"/>
              </a:rPr>
              <a:t>Кабардино –Балкарской Республики</a:t>
            </a:r>
            <a:endParaRPr lang="ru" sz="1100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0832" y="950976"/>
            <a:ext cx="9640824" cy="56083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</a:pPr>
            <a:r>
              <a:rPr lang="ru" sz="2000" b="1" i="1">
                <a:solidFill>
                  <a:srgbClr val="FF0000"/>
                </a:solidFill>
                <a:latin typeface="Calibri"/>
              </a:rPr>
              <a:t>Документы, подготовка которых осуществляется педагогическими работниками при реализации образовательных программ дошкольного образования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483608" y="1789176"/>
            <a:ext cx="7060022" cy="2691384"/>
          </a:xfrm>
          <a:prstGeom prst="rect">
            <a:avLst/>
          </a:prstGeom>
          <a:solidFill>
            <a:srgbClr val="DEEBF7"/>
          </a:solidFill>
        </p:spPr>
        <p:txBody>
          <a:bodyPr lIns="0" tIns="0" rIns="0" bIns="0">
            <a:noAutofit/>
          </a:bodyPr>
          <a:lstStyle/>
          <a:p>
            <a:pPr marL="0" marR="848936" indent="0" algn="r"/>
            <a:r>
              <a:rPr lang="ru" sz="1800" b="1" u="sng" dirty="0">
                <a:solidFill>
                  <a:srgbClr val="FF0000"/>
                </a:solidFill>
                <a:latin typeface="Times New Roman"/>
              </a:rPr>
              <a:t>Календарно</a:t>
            </a:r>
            <a:r>
              <a:rPr lang="ru" sz="1800" b="1" u="sng" baseline="30000" dirty="0">
                <a:solidFill>
                  <a:srgbClr val="FF0000"/>
                </a:solidFill>
                <a:latin typeface="Times New Roman"/>
              </a:rPr>
              <a:t>-</a:t>
            </a:r>
            <a:r>
              <a:rPr lang="ru" sz="1800" b="1" u="sng" dirty="0">
                <a:solidFill>
                  <a:srgbClr val="FF0000"/>
                </a:solidFill>
                <a:latin typeface="Times New Roman"/>
              </a:rPr>
              <a:t>тематический план включает</a:t>
            </a:r>
          </a:p>
          <a:p>
            <a:pPr marL="0" marR="0" indent="0" defTabSz="1606296">
              <a:tabLst>
                <a:tab pos="1606296" algn="l"/>
              </a:tabLst>
            </a:pPr>
            <a:r>
              <a:rPr lang="ru" sz="2000" i="1" dirty="0">
                <a:solidFill>
                  <a:srgbClr val="0070C0"/>
                </a:solidFill>
                <a:latin typeface="Calibri"/>
              </a:rPr>
              <a:t> </a:t>
            </a:r>
            <a:r>
              <a:rPr lang="ru" sz="2000" i="1" dirty="0" smtClean="0">
                <a:solidFill>
                  <a:srgbClr val="0070C0"/>
                </a:solidFill>
                <a:latin typeface="Calibri"/>
              </a:rPr>
              <a:t>              </a:t>
            </a:r>
            <a:r>
              <a:rPr lang="ru" sz="2000" b="1" i="1" dirty="0" smtClean="0">
                <a:solidFill>
                  <a:srgbClr val="0070C0"/>
                </a:solidFill>
                <a:latin typeface="Calibri"/>
              </a:rPr>
              <a:t>Темы</a:t>
            </a:r>
            <a:r>
              <a:rPr lang="ru" sz="2000" b="1" i="1" dirty="0">
                <a:solidFill>
                  <a:srgbClr val="0070C0"/>
                </a:solidFill>
                <a:latin typeface="Calibri"/>
              </a:rPr>
              <a:t>,	предусмотренные образовательной</a:t>
            </a:r>
          </a:p>
          <a:p>
            <a:pPr marL="0" marR="0" indent="0" algn="r" defTabSz="2404872">
              <a:tabLst>
                <a:tab pos="2404872" algn="l"/>
                <a:tab pos="4148328" algn="l"/>
                <a:tab pos="5721096" algn="l"/>
              </a:tabLst>
            </a:pPr>
            <a:r>
              <a:rPr lang="ru" sz="2000" b="1" i="1" dirty="0">
                <a:solidFill>
                  <a:srgbClr val="0070C0"/>
                </a:solidFill>
                <a:latin typeface="Calibri"/>
              </a:rPr>
              <a:t>программой, указанные в соответствии с </a:t>
            </a:r>
            <a:r>
              <a:rPr lang="ru" sz="2000" b="1" i="1" dirty="0" smtClean="0">
                <a:solidFill>
                  <a:srgbClr val="0070C0"/>
                </a:solidFill>
                <a:latin typeface="Calibri"/>
              </a:rPr>
              <a:t>направлениями развития</a:t>
            </a:r>
            <a:r>
              <a:rPr lang="ru" sz="2000" b="1" i="1" dirty="0">
                <a:solidFill>
                  <a:srgbClr val="0070C0"/>
                </a:solidFill>
                <a:latin typeface="Calibri"/>
              </a:rPr>
              <a:t>	ребенка	и</a:t>
            </a:r>
          </a:p>
          <a:p>
            <a:pPr marL="0" marR="0" indent="0"/>
            <a:r>
              <a:rPr lang="ru" sz="2000" b="1" i="1" dirty="0">
                <a:solidFill>
                  <a:srgbClr val="0070C0"/>
                </a:solidFill>
                <a:latin typeface="Calibri"/>
              </a:rPr>
              <a:t>предполагаемыми сроками их </a:t>
            </a:r>
            <a:r>
              <a:rPr lang="ru" sz="2000" b="1" i="1">
                <a:solidFill>
                  <a:srgbClr val="0070C0"/>
                </a:solidFill>
                <a:latin typeface="Calibri"/>
              </a:rPr>
              <a:t>изучения</a:t>
            </a:r>
            <a:r>
              <a:rPr lang="ru" sz="2000" b="1" i="1" smtClean="0">
                <a:solidFill>
                  <a:srgbClr val="0070C0"/>
                </a:solidFill>
                <a:latin typeface="Calibri"/>
              </a:rPr>
              <a:t>;</a:t>
            </a:r>
          </a:p>
          <a:p>
            <a:pPr marL="0" marR="0" indent="0"/>
            <a:r>
              <a:rPr lang="ru" sz="2000" i="1" smtClean="0">
                <a:solidFill>
                  <a:srgbClr val="0070C0"/>
                </a:solidFill>
                <a:latin typeface="Calibri"/>
              </a:rPr>
              <a:t> </a:t>
            </a:r>
            <a:r>
              <a:rPr lang="ru" sz="2000" b="1" i="1" dirty="0">
                <a:solidFill>
                  <a:srgbClr val="0070C0"/>
                </a:solidFill>
                <a:latin typeface="Calibri"/>
              </a:rPr>
              <a:t>Основные элементы содержания каждой темы (целостные по смысловому значению части изучаемого материала);</a:t>
            </a:r>
          </a:p>
          <a:p>
            <a:pPr marL="0" marR="0" indent="0"/>
            <a:r>
              <a:rPr lang="ru" sz="2100" dirty="0">
                <a:solidFill>
                  <a:srgbClr val="0070C0"/>
                </a:solidFill>
                <a:latin typeface="Times New Roman"/>
              </a:rPr>
              <a:t>У </a:t>
            </a:r>
            <a:r>
              <a:rPr lang="ru" sz="2000" b="1" i="1" dirty="0">
                <a:solidFill>
                  <a:srgbClr val="0070C0"/>
                </a:solidFill>
                <a:latin typeface="Calibri"/>
              </a:rPr>
              <a:t>Предполагаемые формы проведения занятий.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295400" y="4812792"/>
            <a:ext cx="4297680" cy="201472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575632" marR="0" indent="0"/>
            <a:r>
              <a:rPr lang="ru" sz="1800" b="1" u="sng">
                <a:solidFill>
                  <a:srgbClr val="FF0000"/>
                </a:solidFill>
                <a:latin typeface="Times New Roman"/>
              </a:rPr>
              <a:t>Журнал посещаемости</a:t>
            </a:r>
          </a:p>
          <a:p>
            <a:pPr marL="245432" marR="0" indent="-279400" defTabSz="555312">
              <a:lnSpc>
                <a:spcPct val="97000"/>
              </a:lnSpc>
              <a:tabLst>
                <a:tab pos="555312" algn="l"/>
              </a:tabLst>
            </a:pPr>
            <a:r>
              <a:rPr lang="ru" sz="2100">
                <a:solidFill>
                  <a:srgbClr val="385723"/>
                </a:solidFill>
                <a:latin typeface="Times New Roman"/>
              </a:rPr>
              <a:t>❖</a:t>
            </a:r>
            <a:r>
              <a:rPr lang="ru" sz="2000" b="1" i="1">
                <a:solidFill>
                  <a:srgbClr val="385723"/>
                </a:solidFill>
                <a:latin typeface="Times New Roman"/>
              </a:rPr>
              <a:t>	Фиксируются сведения о ежедневной посещаемости.</a:t>
            </a:r>
          </a:p>
          <a:p>
            <a:pPr marL="245432" marR="0" indent="-279400" defTabSz="555312">
              <a:lnSpc>
                <a:spcPct val="97000"/>
              </a:lnSpc>
              <a:tabLst>
                <a:tab pos="555312" algn="l"/>
              </a:tabLst>
            </a:pPr>
            <a:r>
              <a:rPr lang="ru" sz="2100">
                <a:solidFill>
                  <a:srgbClr val="385723"/>
                </a:solidFill>
                <a:latin typeface="Times New Roman"/>
              </a:rPr>
              <a:t>❖</a:t>
            </a:r>
            <a:r>
              <a:rPr lang="ru" sz="2000" b="1" i="1">
                <a:solidFill>
                  <a:srgbClr val="385723"/>
                </a:solidFill>
                <a:latin typeface="Times New Roman"/>
              </a:rPr>
              <a:t>	Фиксируются сведения о причинах пропусков.</a:t>
            </a:r>
          </a:p>
          <a:p>
            <a:pPr marL="245432" marR="0" indent="-279400" defTabSz="555312">
              <a:lnSpc>
                <a:spcPct val="97000"/>
              </a:lnSpc>
              <a:tabLst>
                <a:tab pos="555312" algn="l"/>
              </a:tabLst>
            </a:pPr>
            <a:r>
              <a:rPr lang="ru" sz="2100">
                <a:solidFill>
                  <a:srgbClr val="385723"/>
                </a:solidFill>
                <a:latin typeface="Times New Roman"/>
              </a:rPr>
              <a:t>❖</a:t>
            </a:r>
            <a:r>
              <a:rPr lang="ru" sz="2000" b="1" i="1">
                <a:solidFill>
                  <a:srgbClr val="385723"/>
                </a:solidFill>
                <a:latin typeface="Times New Roman"/>
              </a:rPr>
              <a:t>	Способ фиксации образовательная организация выбирает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566672" y="6912864"/>
            <a:ext cx="2002536" cy="15544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ru" sz="2000" b="1" i="1">
                <a:solidFill>
                  <a:srgbClr val="385723"/>
                </a:solidFill>
                <a:latin typeface="Times New Roman"/>
              </a:rPr>
              <a:t>самостоятельно.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3256" y="1188720"/>
            <a:ext cx="1609344" cy="14569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5296" y="353568"/>
            <a:ext cx="816864" cy="9662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664" y="5273040"/>
            <a:ext cx="2767584" cy="7254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5928" y="4974336"/>
            <a:ext cx="1743456" cy="12557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4376" y="4974336"/>
            <a:ext cx="1603248" cy="14112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1552" y="2938272"/>
            <a:ext cx="1755648" cy="146608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83792" y="1758696"/>
            <a:ext cx="274320" cy="32308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just"/>
            <a:r>
              <a:rPr lang="ru" sz="2500" b="1">
                <a:solidFill>
                  <a:srgbClr val="8D8C8E"/>
                </a:solidFill>
                <a:latin typeface="Calibri"/>
              </a:rPr>
              <a:t>Ф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32104" y="2282952"/>
            <a:ext cx="1380744" cy="19812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1000"/>
              </a:lnSpc>
            </a:pPr>
            <a:r>
              <a:rPr lang="ru" sz="450" b="1">
                <a:solidFill>
                  <a:srgbClr val="5E5E5E"/>
                </a:solidFill>
                <a:latin typeface="Arial"/>
              </a:rPr>
              <a:t>♦г ЛГГ 5 ПИЛЯ С П«А по в </a:t>
            </a:r>
            <a:r>
              <a:rPr lang="en-US" sz="450" b="1">
                <a:solidFill>
                  <a:srgbClr val="5E5E5E"/>
                </a:solidFill>
                <a:latin typeface="Arial"/>
              </a:rPr>
              <a:t>\tw&gt; </a:t>
            </a:r>
            <a:r>
              <a:rPr lang="ru" sz="450" b="1">
                <a:solidFill>
                  <a:srgbClr val="5E5E5E"/>
                </a:solidFill>
                <a:latin typeface="Arial"/>
              </a:rPr>
              <a:t>К «ТУТ МШВШ игла № </a:t>
            </a:r>
            <a:r>
              <a:rPr lang="ru" sz="450" b="1">
                <a:solidFill>
                  <a:srgbClr val="292929"/>
                </a:solidFill>
                <a:latin typeface="Arial"/>
              </a:rPr>
              <a:t>I </a:t>
            </a:r>
            <a:r>
              <a:rPr lang="ru" sz="450" b="1">
                <a:solidFill>
                  <a:srgbClr val="5E5E5E"/>
                </a:solidFill>
                <a:latin typeface="Arial"/>
              </a:rPr>
              <a:t>ПЫЛ </a:t>
            </a:r>
            <a:r>
              <a:rPr lang="en-US" sz="450" b="1">
                <a:solidFill>
                  <a:srgbClr val="5E5E5E"/>
                </a:solidFill>
                <a:latin typeface="Arial"/>
              </a:rPr>
              <a:t>Lift </a:t>
            </a:r>
            <a:r>
              <a:rPr lang="ru" sz="450" b="1">
                <a:solidFill>
                  <a:srgbClr val="5E5E5E"/>
                </a:solidFill>
                <a:latin typeface="Arial"/>
              </a:rPr>
              <a:t>■ </a:t>
            </a:r>
            <a:r>
              <a:rPr lang="en-US" sz="450" b="1">
                <a:solidFill>
                  <a:srgbClr val="5E5E5E"/>
                </a:solidFill>
                <a:latin typeface="Arial"/>
              </a:rPr>
              <a:t>KLUUIKLO *uu </a:t>
            </a:r>
            <a:r>
              <a:rPr lang="ru" sz="450" b="1">
                <a:solidFill>
                  <a:srgbClr val="5E5E5E"/>
                </a:solidFill>
                <a:latin typeface="Arial"/>
              </a:rPr>
              <a:t>чт тгапьл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319528" y="2264664"/>
            <a:ext cx="64008" cy="12192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>
              <a:spcBef>
                <a:spcPts val="420"/>
              </a:spcBef>
            </a:pPr>
            <a:r>
              <a:rPr lang="ru" sz="1400" b="1">
                <a:solidFill>
                  <a:srgbClr val="8D8C8E"/>
                </a:solidFill>
                <a:latin typeface="Arial"/>
              </a:rPr>
              <a:t>г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93648" y="2520696"/>
            <a:ext cx="1103376" cy="390144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>
              <a:lnSpc>
                <a:spcPct val="106000"/>
              </a:lnSpc>
            </a:pPr>
            <a:r>
              <a:rPr lang="en-US" sz="400" b="1">
                <a:solidFill>
                  <a:srgbClr val="8D8C8E"/>
                </a:solidFill>
                <a:latin typeface="Arial"/>
              </a:rPr>
              <a:t>«■nut </a:t>
            </a:r>
            <a:r>
              <a:rPr lang="ru" sz="400" b="1">
                <a:solidFill>
                  <a:srgbClr val="8D8C8E"/>
                </a:solidFill>
                <a:latin typeface="Arial"/>
              </a:rPr>
              <a:t>п^ л </a:t>
            </a:r>
            <a:r>
              <a:rPr lang="en-US" sz="400" b="1">
                <a:solidFill>
                  <a:srgbClr val="8D8C8E"/>
                </a:solidFill>
                <a:latin typeface="Arial"/>
              </a:rPr>
              <a:t>t£n* </a:t>
            </a:r>
            <a:r>
              <a:rPr lang="ru" sz="400" b="1">
                <a:solidFill>
                  <a:srgbClr val="8D8C8E"/>
                </a:solidFill>
                <a:latin typeface="Arial"/>
              </a:rPr>
              <a:t>'■? </a:t>
            </a:r>
            <a:r>
              <a:rPr lang="en-US" sz="400" b="1">
                <a:solidFill>
                  <a:srgbClr val="8D8C8E"/>
                </a:solidFill>
                <a:latin typeface="Arial"/>
              </a:rPr>
              <a:t>t </a:t>
            </a:r>
            <a:r>
              <a:rPr lang="ru" sz="400" b="1">
                <a:solidFill>
                  <a:srgbClr val="8D8C8E"/>
                </a:solidFill>
                <a:latin typeface="Arial"/>
              </a:rPr>
              <a:t>Мапа*. !ЗЖм т« 1(МЖК1М,«ш </a:t>
            </a:r>
            <a:r>
              <a:rPr lang="en-US" sz="400" b="1">
                <a:solidFill>
                  <a:srgbClr val="8D8C8E"/>
                </a:solidFill>
                <a:latin typeface="Arial"/>
              </a:rPr>
              <a:t>IHWVMM</a:t>
            </a:r>
          </a:p>
          <a:p>
            <a:pPr marL="0" marR="0" indent="0" algn="ctr">
              <a:lnSpc>
                <a:spcPct val="106000"/>
              </a:lnSpc>
            </a:pPr>
            <a:r>
              <a:rPr lang="en-US" sz="400" b="1">
                <a:solidFill>
                  <a:srgbClr val="787878"/>
                </a:solidFill>
                <a:latin typeface="Arial"/>
              </a:rPr>
              <a:t>L oxi ixk </a:t>
            </a:r>
            <a:r>
              <a:rPr lang="en-US" sz="400" b="1">
                <a:solidFill>
                  <a:srgbClr val="8D8C8E"/>
                </a:solidFill>
                <a:latin typeface="Arial"/>
              </a:rPr>
              <a:t>'XiB^cirtaadx^a </a:t>
            </a:r>
            <a:r>
              <a:rPr lang="ru" sz="400" b="1">
                <a:solidFill>
                  <a:srgbClr val="8D8C8E"/>
                </a:solidFill>
                <a:latin typeface="Arial"/>
              </a:rPr>
              <a:t>тв </a:t>
            </a:r>
            <a:r>
              <a:rPr lang="en-US" sz="400" b="1">
                <a:solidFill>
                  <a:srgbClr val="8D8C8E"/>
                </a:solidFill>
                <a:latin typeface="Arial"/>
              </a:rPr>
              <a:t>Uto </a:t>
            </a:r>
            <a:r>
              <a:rPr lang="ru" sz="400" b="1">
                <a:solidFill>
                  <a:srgbClr val="8D8C8E"/>
                </a:solidFill>
                <a:latin typeface="Arial"/>
              </a:rPr>
              <a:t>шч*ммМа&lt;М1* &lt;ЖПО0МП»&lt;ГМ1 </a:t>
            </a:r>
            <a:r>
              <a:rPr lang="en-US" sz="400" b="1">
                <a:solidFill>
                  <a:srgbClr val="8D8C8E"/>
                </a:solidFill>
                <a:latin typeface="Arial"/>
              </a:rPr>
              <a:t>IMFtNMlSll </a:t>
            </a:r>
            <a:r>
              <a:rPr lang="ru" sz="400" b="1">
                <a:solidFill>
                  <a:srgbClr val="787878"/>
                </a:solidFill>
                <a:latin typeface="Arial"/>
              </a:rPr>
              <a:t>1ПШ </a:t>
            </a:r>
            <a:r>
              <a:rPr lang="en-US" sz="400" b="1">
                <a:solidFill>
                  <a:srgbClr val="8D8C8E"/>
                </a:solidFill>
                <a:latin typeface="Arial"/>
              </a:rPr>
              <a:t>WHW ITT TV» </a:t>
            </a:r>
            <a:r>
              <a:rPr lang="ru" sz="400" b="1">
                <a:solidFill>
                  <a:srgbClr val="8D8C8E"/>
                </a:solidFill>
                <a:latin typeface="Arial"/>
              </a:rPr>
              <a:t>«■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499360" y="2292096"/>
            <a:ext cx="856488" cy="466344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106000"/>
              </a:lnSpc>
            </a:pPr>
            <a:r>
              <a:rPr lang="ru" sz="600">
                <a:solidFill>
                  <a:srgbClr val="787878"/>
                </a:solidFill>
                <a:latin typeface="Times New Roman"/>
              </a:rPr>
              <a:t>Депутату Государе гвенвоЛ Думы Федерлтынхо сохранив Российской Фисриаш ГгтмсЛ </a:t>
            </a:r>
            <a:r>
              <a:rPr lang="en-US" sz="600">
                <a:solidFill>
                  <a:srgbClr val="787878"/>
                </a:solidFill>
                <a:latin typeface="Times New Roman"/>
              </a:rPr>
              <a:t>.'LIL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772912" y="2398776"/>
            <a:ext cx="2913888" cy="23774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ru" sz="1800" b="1">
                <a:solidFill>
                  <a:srgbClr val="002060"/>
                </a:solidFill>
                <a:latin typeface="Times New Roman"/>
              </a:rPr>
              <a:t>Журнал утреннего фильтра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99160" y="2959608"/>
            <a:ext cx="454152" cy="21031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88900" algn="just">
              <a:lnSpc>
                <a:spcPct val="106000"/>
              </a:lnSpc>
            </a:pPr>
            <a:r>
              <a:rPr lang="ru" sz="650">
                <a:solidFill>
                  <a:srgbClr val="8D8C8E"/>
                </a:solidFill>
                <a:latin typeface="Arial"/>
              </a:rPr>
              <a:t>II06 ЛИ в.»ша_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594104" y="2959608"/>
            <a:ext cx="685800" cy="21031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/>
            <a:r>
              <a:rPr lang="ru" sz="650">
                <a:solidFill>
                  <a:srgbClr val="8D8C8E"/>
                </a:solidFill>
                <a:latin typeface="Arial"/>
              </a:rPr>
              <a:t>4)111161-3125-20</a:t>
            </a:r>
          </a:p>
          <a:p>
            <a:pPr marL="0" marR="0" indent="0" defTabSz="335280">
              <a:tabLst/>
            </a:pPr>
            <a:r>
              <a:rPr lang="ru" sz="650">
                <a:solidFill>
                  <a:srgbClr val="A9A9A9"/>
                </a:solidFill>
                <a:latin typeface="Arial"/>
              </a:rPr>
              <a:t>______21ЛЗК1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46760" y="3218688"/>
            <a:ext cx="1560576" cy="12192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ru" sz="450" b="1">
                <a:solidFill>
                  <a:srgbClr val="8D8C8E"/>
                </a:solidFill>
                <a:latin typeface="Arial"/>
              </a:rPr>
              <a:t>IО </a:t>
            </a:r>
            <a:r>
              <a:rPr lang="ru" sz="450" b="1">
                <a:solidFill>
                  <a:srgbClr val="787878"/>
                </a:solidFill>
                <a:latin typeface="Arial"/>
              </a:rPr>
              <a:t>маран </a:t>
            </a:r>
            <a:r>
              <a:rPr lang="en-US" sz="450" b="1">
                <a:solidFill>
                  <a:srgbClr val="787878"/>
                </a:solidFill>
                <a:latin typeface="Arial"/>
              </a:rPr>
              <a:t>ucpapuinr...» </a:t>
            </a:r>
            <a:r>
              <a:rPr lang="ru" sz="450" b="1">
                <a:solidFill>
                  <a:srgbClr val="787878"/>
                </a:solidFill>
                <a:latin typeface="Arial"/>
              </a:rPr>
              <a:t>|&gt;и</a:t>
            </a:r>
            <a:r>
              <a:rPr lang="ru" sz="450" b="1" baseline="30000">
                <a:solidFill>
                  <a:srgbClr val="787878"/>
                </a:solidFill>
                <a:latin typeface="Arial"/>
              </a:rPr>
              <a:t>,</a:t>
            </a:r>
            <a:r>
              <a:rPr lang="ru" sz="450" b="1">
                <a:solidFill>
                  <a:srgbClr val="787878"/>
                </a:solidFill>
                <a:latin typeface="Arial"/>
              </a:rPr>
              <a:t>ли«1ш«1011</a:t>
            </a:r>
            <a:r>
              <a:rPr lang="ru" sz="450" b="1">
                <a:solidFill>
                  <a:srgbClr val="8D8C8E"/>
                </a:solidFill>
                <a:latin typeface="Arial"/>
              </a:rPr>
              <a:t>1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603248" y="3493008"/>
            <a:ext cx="1094232" cy="11277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en-US" sz="650" cap="small">
                <a:solidFill>
                  <a:srgbClr val="787878"/>
                </a:solidFill>
                <a:latin typeface="Times New Roman"/>
              </a:rPr>
              <a:t>Vuusmmu</a:t>
            </a:r>
            <a:r>
              <a:rPr lang="en-US" sz="700" b="1">
                <a:solidFill>
                  <a:srgbClr val="787878"/>
                </a:solidFill>
                <a:latin typeface="Arial"/>
              </a:rPr>
              <a:t> </a:t>
            </a:r>
            <a:r>
              <a:rPr lang="ru" sz="700" b="1">
                <a:solidFill>
                  <a:srgbClr val="787878"/>
                </a:solidFill>
                <a:latin typeface="Arial"/>
              </a:rPr>
              <a:t>Лариса Нишашва!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139184" y="3404616"/>
            <a:ext cx="2276856" cy="23774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ru" sz="1800" b="1">
                <a:solidFill>
                  <a:srgbClr val="002060"/>
                </a:solidFill>
                <a:latin typeface="Times New Roman"/>
              </a:rPr>
              <a:t>Журнал кварцевания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906000" y="609600"/>
            <a:ext cx="2340864" cy="344424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/>
            <a:r>
              <a:rPr lang="ru" sz="1100" dirty="0">
                <a:solidFill>
                  <a:srgbClr val="002060"/>
                </a:solidFill>
                <a:latin typeface="Arial"/>
              </a:rPr>
              <a:t>МИНИСТЕРСТВО </a:t>
            </a:r>
            <a:r>
              <a:rPr lang="ru" sz="1100" dirty="0" smtClean="0">
                <a:solidFill>
                  <a:srgbClr val="002060"/>
                </a:solidFill>
                <a:latin typeface="Arial"/>
              </a:rPr>
              <a:t>ПРОСВЕЩЕНИЯ</a:t>
            </a:r>
            <a:endParaRPr lang="ru" sz="1100" dirty="0">
              <a:solidFill>
                <a:srgbClr val="002060"/>
              </a:solidFill>
              <a:latin typeface="Arial"/>
            </a:endParaRPr>
          </a:p>
          <a:p>
            <a:pPr marL="0" marR="0" indent="0">
              <a:lnSpc>
                <a:spcPct val="85000"/>
              </a:lnSpc>
            </a:pPr>
            <a:r>
              <a:rPr lang="ru" sz="825" dirty="0">
                <a:solidFill>
                  <a:srgbClr val="002060"/>
                </a:solidFill>
                <a:latin typeface="Arial"/>
              </a:rPr>
              <a:t>КАБАРДИНО- БАЛКАРСКОЙ РЕСПУБЛИКИ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8574024" y="3307080"/>
            <a:ext cx="2514600" cy="234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r"/>
            <a:r>
              <a:rPr lang="ru" sz="1800" b="1">
                <a:solidFill>
                  <a:srgbClr val="002060"/>
                </a:solidFill>
                <a:latin typeface="Times New Roman"/>
              </a:rPr>
              <a:t>Журнал проветривания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55904" y="3703320"/>
            <a:ext cx="2791968" cy="55168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200660" algn="just">
              <a:lnSpc>
                <a:spcPct val="123000"/>
              </a:lnSpc>
            </a:pPr>
            <a:r>
              <a:rPr lang="ru" sz="600">
                <a:solidFill>
                  <a:srgbClr val="787878"/>
                </a:solidFill>
                <a:latin typeface="Times New Roman"/>
              </a:rPr>
              <a:t>Фщцшыиа служба п&lt;&gt; </a:t>
            </a:r>
            <a:r>
              <a:rPr lang="en-US" sz="600">
                <a:solidFill>
                  <a:srgbClr val="787878"/>
                </a:solidFill>
                <a:latin typeface="Times New Roman"/>
              </a:rPr>
              <a:t>nutwpy </a:t>
            </a:r>
            <a:r>
              <a:rPr lang="ru" sz="600">
                <a:solidFill>
                  <a:srgbClr val="787878"/>
                </a:solidFill>
                <a:latin typeface="Times New Roman"/>
              </a:rPr>
              <a:t>■ сфер* Ивин прав потребит .леп ■ б.тиооаау’пи чпоми рассяитрв.» в приели шнотлаялш Ваше обршиаие п» вопросу бирпкраттеесоб </a:t>
            </a:r>
            <a:r>
              <a:rPr lang="en-US" sz="600">
                <a:solidFill>
                  <a:srgbClr val="787878"/>
                </a:solidFill>
                <a:latin typeface="Times New Roman"/>
              </a:rPr>
              <a:t>yzinuHmnwfflirai </a:t>
            </a:r>
            <a:r>
              <a:rPr lang="ru" sz="600">
                <a:solidFill>
                  <a:srgbClr val="787878"/>
                </a:solidFill>
                <a:latin typeface="Times New Roman"/>
              </a:rPr>
              <a:t>ппгрука па млгопгкюп работник!» и сообщал</a:t>
            </a:r>
          </a:p>
          <a:p>
            <a:pPr marL="0" marR="0" indent="200660" algn="just">
              <a:lnSpc>
                <a:spcPct val="123000"/>
              </a:lnSpc>
            </a:pPr>
            <a:r>
              <a:rPr lang="ru" sz="600">
                <a:solidFill>
                  <a:srgbClr val="787878"/>
                </a:solidFill>
                <a:latin typeface="Times New Roman"/>
              </a:rPr>
              <a:t>Сашпарвышт прампами не установлено требование, прелуештравжоие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55904" y="4361688"/>
            <a:ext cx="2791968" cy="85648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123000"/>
              </a:lnSpc>
            </a:pPr>
            <a:r>
              <a:rPr lang="ru" sz="600">
                <a:solidFill>
                  <a:srgbClr val="787878"/>
                </a:solidFill>
                <a:latin typeface="Times New Roman"/>
              </a:rPr>
              <a:t>проветривание темпсртэдяэого режиме, кмеци детей. каравшим. смены воды, обработки игрушек утреннего фильтр». уч*п пспоть^мния бактерицидных </a:t>
            </a:r>
            <a:r>
              <a:rPr lang="ru" sz="600">
                <a:solidFill>
                  <a:srgbClr val="5E5E5E"/>
                </a:solidFill>
                <a:latin typeface="Times New Roman"/>
              </a:rPr>
              <a:t>аяшх</a:t>
            </a:r>
          </a:p>
          <a:p>
            <a:pPr marL="0" marR="0" indent="203200" algn="just">
              <a:lnSpc>
                <a:spcPct val="123000"/>
              </a:lnSpc>
            </a:pPr>
            <a:r>
              <a:rPr lang="ru" sz="600">
                <a:solidFill>
                  <a:srgbClr val="787878"/>
                </a:solidFill>
                <a:latin typeface="Times New Roman"/>
              </a:rPr>
              <a:t>Одновременно добавят «по у Росдегребмим!» отсутствует пиформктя о «ранее чит-бот ••Подшита РосоОрвизора» и дечтуп к нему</a:t>
            </a:r>
          </a:p>
          <a:p>
            <a:pPr marL="0" marR="0" indent="203200" algn="just">
              <a:lnSpc>
                <a:spcPct val="123000"/>
              </a:lnSpc>
            </a:pPr>
            <a:r>
              <a:rPr lang="en-US" sz="600">
                <a:solidFill>
                  <a:srgbClr val="5E5E5E"/>
                </a:solidFill>
                <a:latin typeface="Times New Roman"/>
              </a:rPr>
              <a:t>Poctxot </a:t>
            </a:r>
            <a:r>
              <a:rPr lang="ru" sz="600">
                <a:solidFill>
                  <a:srgbClr val="5E5E5E"/>
                </a:solidFill>
                <a:latin typeface="Times New Roman"/>
              </a:rPr>
              <a:t>ребилд </a:t>
            </a:r>
            <a:r>
              <a:rPr lang="ru" sz="600">
                <a:solidFill>
                  <a:srgbClr val="787878"/>
                </a:solidFill>
                <a:latin typeface="Times New Roman"/>
              </a:rPr>
              <a:t>зор готов апфлпхмю рассмотрел, сигуашпс ■ </a:t>
            </a:r>
            <a:r>
              <a:rPr lang="ru" sz="600">
                <a:solidFill>
                  <a:srgbClr val="5E5E5E"/>
                </a:solidFill>
                <a:latin typeface="Times New Roman"/>
              </a:rPr>
              <a:t>шетн </a:t>
            </a:r>
            <a:r>
              <a:rPr lang="ru" sz="600">
                <a:solidFill>
                  <a:srgbClr val="787878"/>
                </a:solidFill>
                <a:latin typeface="Times New Roman"/>
              </a:rPr>
              <a:t>обоунлЧеННЫХ Юфосс* ро конкретным оор*&gt;1В#Т₽ТЬНЬ« ергжппчвшм вслуот нвягив та шамевампи п точного л^жо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218432" y="4337304"/>
            <a:ext cx="2962656" cy="23774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ru" sz="1800" b="1">
                <a:solidFill>
                  <a:srgbClr val="002060"/>
                </a:solidFill>
                <a:latin typeface="Times New Roman"/>
              </a:rPr>
              <a:t>Журнал обработки игрушек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8083296" y="4459224"/>
            <a:ext cx="3328416" cy="23774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ru" sz="1800" b="1">
                <a:solidFill>
                  <a:srgbClr val="002060"/>
                </a:solidFill>
                <a:latin typeface="Times New Roman"/>
              </a:rPr>
              <a:t>Журнал работы рециркулятора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382512" y="5385816"/>
            <a:ext cx="2295144" cy="23774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ru" sz="1800" b="1">
                <a:solidFill>
                  <a:srgbClr val="002060"/>
                </a:solidFill>
                <a:latin typeface="Times New Roman"/>
              </a:rPr>
              <a:t>Журнал термометрии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703832" y="6690360"/>
            <a:ext cx="9589008" cy="27736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r"/>
            <a:r>
              <a:rPr lang="ru" sz="2200" b="1" i="1">
                <a:solidFill>
                  <a:srgbClr val="FF0000"/>
                </a:solidFill>
                <a:latin typeface="Calibri"/>
              </a:rPr>
              <a:t>Документы, не требующие ведения и заполнения воспитателями ДОУ!!!!!!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5384" y="213360"/>
            <a:ext cx="688848" cy="78943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76" y="1658112"/>
            <a:ext cx="7001256" cy="26548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9384" y="1118616"/>
            <a:ext cx="3087624" cy="19629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696" y="4389120"/>
            <a:ext cx="6723888" cy="23591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6032" y="4492752"/>
            <a:ext cx="4517136" cy="225552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53440" y="1091184"/>
            <a:ext cx="4770120" cy="512064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/>
            <a:r>
              <a:rPr lang="ru" sz="1800" b="1" i="1">
                <a:solidFill>
                  <a:srgbClr val="FF0000"/>
                </a:solidFill>
                <a:latin typeface="Calibri"/>
              </a:rPr>
              <a:t>Возможная иная документация воспитателя</a:t>
            </a:r>
          </a:p>
          <a:p>
            <a:pPr marL="0" marR="0" indent="0" algn="ctr"/>
            <a:r>
              <a:rPr lang="ru" sz="1800" b="1" i="1">
                <a:solidFill>
                  <a:srgbClr val="FF0000"/>
                </a:solidFill>
                <a:latin typeface="Calibri"/>
              </a:rPr>
              <a:t>(только по выбору воспитателя!)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839200" y="448056"/>
            <a:ext cx="2322576" cy="554736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/>
            <a:r>
              <a:rPr lang="ru" sz="1000" dirty="0" smtClean="0">
                <a:solidFill>
                  <a:srgbClr val="002060"/>
                </a:solidFill>
                <a:latin typeface="Arial"/>
              </a:rPr>
              <a:t>МИНИСТЕРСТВО ПРОСВЕЩЕНИЯ</a:t>
            </a:r>
          </a:p>
          <a:p>
            <a:pPr marL="0" marR="0" indent="0">
              <a:lnSpc>
                <a:spcPct val="75000"/>
              </a:lnSpc>
            </a:pPr>
            <a:r>
              <a:rPr lang="ru" sz="1000" dirty="0" smtClean="0">
                <a:solidFill>
                  <a:srgbClr val="002060"/>
                </a:solidFill>
                <a:latin typeface="Arial"/>
              </a:rPr>
              <a:t>КАБАРДИНО- БАЛКАРСКОЙ РЕСПУБЛИКИ</a:t>
            </a:r>
            <a:endParaRPr lang="ru" sz="1000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397240" y="3560064"/>
            <a:ext cx="3468624" cy="542544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5000"/>
              </a:lnSpc>
              <a:spcBef>
                <a:spcPts val="420"/>
              </a:spcBef>
            </a:pPr>
            <a:r>
              <a:rPr lang="ru" sz="2000" b="1" i="1">
                <a:solidFill>
                  <a:srgbClr val="C00000"/>
                </a:solidFill>
                <a:latin typeface="Times New Roman"/>
              </a:rPr>
              <a:t>Эти документы не подлежат контролю!!!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360" y="1362456"/>
            <a:ext cx="7754112" cy="56388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0504" y="2752344"/>
            <a:ext cx="280416" cy="44805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70080" y="161544"/>
            <a:ext cx="701040" cy="7985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1685544"/>
            <a:ext cx="2087880" cy="1905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48288" y="5504688"/>
            <a:ext cx="1456944" cy="149656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968752" y="752856"/>
            <a:ext cx="2938272" cy="40538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ru" sz="3600" b="1" i="1">
                <a:solidFill>
                  <a:srgbClr val="FF0000"/>
                </a:solidFill>
                <a:latin typeface="Calibri"/>
              </a:rPr>
              <a:t>ЗАПРЕЩАЕТСЯ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668512" y="2051645"/>
            <a:ext cx="1456944" cy="572683"/>
          </a:xfrm>
          <a:prstGeom prst="rect">
            <a:avLst/>
          </a:prstGeom>
          <a:solidFill>
            <a:srgbClr val="CE7437"/>
          </a:solidFill>
        </p:spPr>
        <p:txBody>
          <a:bodyPr wrap="none" lIns="0" tIns="0" rIns="0" bIns="0">
            <a:noAutofit/>
          </a:bodyPr>
          <a:lstStyle/>
          <a:p>
            <a:pPr marL="0" marR="0" indent="0" algn="r"/>
            <a:r>
              <a:rPr lang="ru" sz="2000" b="1" dirty="0">
                <a:solidFill>
                  <a:srgbClr val="FFFFFF"/>
                </a:solidFill>
                <a:latin typeface="Times New Roman"/>
              </a:rPr>
              <a:t>воспитателя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839712" y="2624327"/>
            <a:ext cx="2962656" cy="795470"/>
          </a:xfrm>
          <a:prstGeom prst="rect">
            <a:avLst/>
          </a:prstGeom>
          <a:solidFill>
            <a:srgbClr val="CE7437"/>
          </a:solidFill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ru" sz="2000" b="1" dirty="0">
                <a:solidFill>
                  <a:srgbClr val="FFFFFF"/>
                </a:solidFill>
                <a:latin typeface="Times New Roman"/>
              </a:rPr>
              <a:t>вести иные документы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687312" y="3706367"/>
            <a:ext cx="3438144" cy="865557"/>
          </a:xfrm>
          <a:prstGeom prst="rect">
            <a:avLst/>
          </a:prstGeom>
          <a:solidFill>
            <a:srgbClr val="6C9452"/>
          </a:solidFill>
        </p:spPr>
        <p:txBody>
          <a:bodyPr lIns="0" tIns="0" rIns="0" bIns="0">
            <a:noAutofit/>
          </a:bodyPr>
          <a:lstStyle/>
          <a:p>
            <a:pPr marL="0" marR="0" indent="0" algn="r"/>
            <a:r>
              <a:rPr lang="ru" sz="2000" b="1" dirty="0">
                <a:solidFill>
                  <a:srgbClr val="FFFFFF"/>
                </a:solidFill>
                <a:latin typeface="Times New Roman"/>
              </a:rPr>
              <a:t>Скрывать факт ведения документации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699504" y="5053584"/>
            <a:ext cx="3331958" cy="844296"/>
          </a:xfrm>
          <a:prstGeom prst="rect">
            <a:avLst/>
          </a:prstGeom>
          <a:solidFill>
            <a:srgbClr val="3881BB"/>
          </a:solidFill>
        </p:spPr>
        <p:txBody>
          <a:bodyPr lIns="0" tIns="0" rIns="0" bIns="0">
            <a:noAutofit/>
          </a:bodyPr>
          <a:lstStyle/>
          <a:p>
            <a:pPr marL="0" marR="0" indent="0" algn="r"/>
            <a:r>
              <a:rPr lang="ru" sz="2000" b="1" dirty="0">
                <a:solidFill>
                  <a:srgbClr val="FFFFFF"/>
                </a:solidFill>
                <a:latin typeface="Times New Roman"/>
              </a:rPr>
              <a:t>Выдавать ведение иных документов в за инициативу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412992" y="2051645"/>
            <a:ext cx="1322832" cy="572683"/>
          </a:xfrm>
          <a:prstGeom prst="rect">
            <a:avLst/>
          </a:prstGeom>
          <a:solidFill>
            <a:srgbClr val="CE7437"/>
          </a:solidFill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ru" sz="2000" b="1" dirty="0">
                <a:solidFill>
                  <a:srgbClr val="FFFFFF"/>
                </a:solidFill>
                <a:latin typeface="Times New Roman"/>
              </a:rPr>
              <a:t>Заставлять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697480" y="7110984"/>
            <a:ext cx="6379464" cy="24079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ru" sz="1800" b="1">
                <a:solidFill>
                  <a:srgbClr val="002060"/>
                </a:solidFill>
                <a:latin typeface="Times New Roman"/>
              </a:rPr>
              <a:t>Дополнительно нагружать воспитателя (даже с его согласия)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2168" y="515112"/>
            <a:ext cx="688848" cy="79248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48" y="2846832"/>
            <a:ext cx="4328160" cy="375208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316480" y="826008"/>
            <a:ext cx="2734056" cy="20421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ru" sz="1800" b="1">
                <a:solidFill>
                  <a:srgbClr val="FF0000"/>
                </a:solidFill>
                <a:latin typeface="Arial"/>
              </a:rPr>
              <a:t>ВЫЗОВ: БЮРОКРАТИЯ.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345168" y="685799"/>
            <a:ext cx="2334768" cy="429741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/>
            <a:r>
              <a:rPr lang="ru" sz="800" b="1" dirty="0">
                <a:solidFill>
                  <a:srgbClr val="002060"/>
                </a:solidFill>
                <a:latin typeface="Arial"/>
              </a:rPr>
              <a:t>МИНИСТЕРСТВО </a:t>
            </a:r>
            <a:r>
              <a:rPr lang="ru" sz="800" b="1" dirty="0" smtClean="0">
                <a:solidFill>
                  <a:srgbClr val="002060"/>
                </a:solidFill>
                <a:latin typeface="Arial"/>
              </a:rPr>
              <a:t>ПРОСВЕЩЕНИЯ</a:t>
            </a:r>
          </a:p>
          <a:p>
            <a:pPr marL="0" marR="0" indent="0"/>
            <a:endParaRPr lang="ru" sz="800" b="1" dirty="0">
              <a:solidFill>
                <a:srgbClr val="002060"/>
              </a:solidFill>
              <a:latin typeface="Arial"/>
            </a:endParaRPr>
          </a:p>
          <a:p>
            <a:pPr marL="0" marR="0" indent="0" algn="just">
              <a:lnSpc>
                <a:spcPct val="75000"/>
              </a:lnSpc>
            </a:pPr>
            <a:r>
              <a:rPr lang="ru" sz="800" b="1" dirty="0">
                <a:solidFill>
                  <a:srgbClr val="002060"/>
                </a:solidFill>
                <a:latin typeface="Arial"/>
              </a:rPr>
              <a:t>КАБАРДИНО- БАЛКАРСКОЙ РЕСПУБЛИКИ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70760" y="1591056"/>
            <a:ext cx="5151120" cy="271272"/>
          </a:xfrm>
          <a:prstGeom prst="rect">
            <a:avLst/>
          </a:prstGeom>
          <a:solidFill>
            <a:srgbClr val="0020BD"/>
          </a:solidFill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ru" sz="1800" b="1" i="1" dirty="0">
                <a:solidFill>
                  <a:srgbClr val="FFFFFF"/>
                </a:solidFill>
                <a:latin typeface="Times New Roman"/>
              </a:rPr>
              <a:t>Федеральный закон от 29 декабря 2012 года № 2 73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183880" y="1591056"/>
            <a:ext cx="435864" cy="271272"/>
          </a:xfrm>
          <a:prstGeom prst="rect">
            <a:avLst/>
          </a:prstGeom>
          <a:solidFill>
            <a:srgbClr val="0020BD"/>
          </a:solidFill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ru" sz="1800" b="1" i="1" dirty="0">
                <a:solidFill>
                  <a:srgbClr val="FFFFFF"/>
                </a:solidFill>
                <a:latin typeface="Times New Roman"/>
              </a:rPr>
              <a:t>-ФЗ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82496" y="1862327"/>
            <a:ext cx="6504432" cy="477349"/>
          </a:xfrm>
          <a:prstGeom prst="rect">
            <a:avLst/>
          </a:prstGeom>
          <a:solidFill>
            <a:srgbClr val="0020BD"/>
          </a:solidFill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ru" sz="1800" b="1" i="1" dirty="0">
                <a:solidFill>
                  <a:srgbClr val="FFFFFF"/>
                </a:solidFill>
                <a:latin typeface="Times New Roman"/>
              </a:rPr>
              <a:t>«Об образовании в Российской Федерации» (часть 4 статьи 29)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553456" y="2606040"/>
            <a:ext cx="6156960" cy="441960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20828" defTabSz="2316480">
              <a:tabLst>
                <a:tab pos="2316480" algn="l"/>
              </a:tabLst>
            </a:pPr>
            <a:r>
              <a:rPr lang="ru" sz="1800" b="1" i="1">
                <a:solidFill>
                  <a:srgbClr val="265B80"/>
                </a:solidFill>
                <a:latin typeface="Calibri"/>
              </a:rPr>
              <a:t>4 . Информация и документы о деятельности образовательной	организации, не указанные в</a:t>
            </a:r>
          </a:p>
          <a:p>
            <a:pPr marL="0" marR="0" indent="0" defTabSz="2139188">
              <a:tabLst>
                <a:tab pos="2139188" algn="l"/>
                <a:tab pos="4262628" algn="l"/>
              </a:tabLst>
            </a:pPr>
            <a:r>
              <a:rPr lang="ru" sz="1800" b="1" i="1">
                <a:solidFill>
                  <a:srgbClr val="265B80"/>
                </a:solidFill>
                <a:latin typeface="Calibri"/>
              </a:rPr>
              <a:t>части 2 настоящей статьи, предоставляются руководителем	( заместителем	руководителя)</a:t>
            </a:r>
          </a:p>
          <a:p>
            <a:pPr marL="0" marR="0" indent="0" defTabSz="2716784">
              <a:tabLst>
                <a:tab pos="2716784" algn="l"/>
                <a:tab pos="4531360" algn="l"/>
              </a:tabLst>
            </a:pPr>
            <a:r>
              <a:rPr lang="ru" sz="1800" b="1" i="1">
                <a:solidFill>
                  <a:srgbClr val="265B80"/>
                </a:solidFill>
                <a:latin typeface="Calibri"/>
              </a:rPr>
              <a:t>образовательной	организации	по обращению</a:t>
            </a:r>
          </a:p>
          <a:p>
            <a:pPr marL="0" marR="0" indent="0" defTabSz="2139188">
              <a:tabLst>
                <a:tab pos="2139188" algn="l"/>
              </a:tabLst>
            </a:pPr>
            <a:r>
              <a:rPr lang="ru" sz="1800" b="1" i="1">
                <a:solidFill>
                  <a:srgbClr val="265B80"/>
                </a:solidFill>
                <a:latin typeface="Calibri"/>
              </a:rPr>
              <a:t>гражданина,	организации либо должностного</a:t>
            </a:r>
          </a:p>
          <a:p>
            <a:pPr marL="0" marR="0" indent="0" defTabSz="3769360">
              <a:tabLst>
                <a:tab pos="3769360" algn="l"/>
              </a:tabLst>
            </a:pPr>
            <a:r>
              <a:rPr lang="ru" sz="1800" b="1" i="1">
                <a:solidFill>
                  <a:srgbClr val="265B80"/>
                </a:solidFill>
                <a:latin typeface="Calibri"/>
              </a:rPr>
              <a:t>лица государственного	органа или органа</a:t>
            </a:r>
          </a:p>
          <a:p>
            <a:pPr marL="0" marR="0" indent="0" defTabSz="603504">
              <a:tabLst>
                <a:tab pos="603504" algn="l"/>
                <a:tab pos="1194816" algn="l"/>
                <a:tab pos="2716784" algn="l"/>
                <a:tab pos="4262628" algn="l"/>
              </a:tabLst>
            </a:pPr>
            <a:r>
              <a:rPr lang="ru" sz="1800" b="1" i="1">
                <a:solidFill>
                  <a:srgbClr val="265B80"/>
                </a:solidFill>
                <a:latin typeface="Calibri"/>
              </a:rPr>
              <a:t>местного самоуправления при наличии оснований и	в	порядке,	которые	предусмотрены</a:t>
            </a:r>
          </a:p>
          <a:p>
            <a:pPr marL="0" marR="0" indent="0" defTabSz="3336544">
              <a:tabLst>
                <a:tab pos="3336544" algn="l"/>
                <a:tab pos="5125720" algn="l"/>
              </a:tabLst>
            </a:pPr>
            <a:r>
              <a:rPr lang="ru" sz="1800" b="1" i="1">
                <a:solidFill>
                  <a:srgbClr val="265B80"/>
                </a:solidFill>
                <a:latin typeface="Calibri"/>
              </a:rPr>
              <a:t>законодательством	Российской	Федерации .</a:t>
            </a:r>
          </a:p>
          <a:p>
            <a:pPr marL="0" marR="0" indent="0" defTabSz="2970784">
              <a:tabLst>
                <a:tab pos="2970784" algn="l"/>
                <a:tab pos="4927600" algn="l"/>
                <a:tab pos="6213856" algn="l"/>
              </a:tabLst>
            </a:pPr>
            <a:r>
              <a:rPr lang="ru" sz="1800" b="1" i="1">
                <a:solidFill>
                  <a:srgbClr val="265B80"/>
                </a:solidFill>
                <a:latin typeface="Calibri"/>
              </a:rPr>
              <a:t>Образовательная	организация	вправе	не</a:t>
            </a:r>
          </a:p>
          <a:p>
            <a:pPr marL="0" marR="0" indent="0" defTabSz="1840992">
              <a:tabLst>
                <a:tab pos="1840992" algn="l"/>
              </a:tabLst>
            </a:pPr>
            <a:r>
              <a:rPr lang="ru" sz="1800" b="1" i="1">
                <a:solidFill>
                  <a:srgbClr val="265B80"/>
                </a:solidFill>
                <a:latin typeface="Calibri"/>
              </a:rPr>
              <a:t>предоставлять организациям, государственным органам и органам местного самоуправления информацию	и документы при отсутствии</a:t>
            </a:r>
          </a:p>
          <a:p>
            <a:pPr marL="0" marR="0" indent="0"/>
            <a:r>
              <a:rPr lang="ru" sz="1800" b="1" i="1">
                <a:solidFill>
                  <a:srgbClr val="265B80"/>
                </a:solidFill>
                <a:latin typeface="Calibri"/>
              </a:rPr>
              <a:t>оснований, предусмотренных законодательством Российской Федерации 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8976" y="231648"/>
            <a:ext cx="691896" cy="78943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54480" y="518159"/>
            <a:ext cx="1786128" cy="381357"/>
          </a:xfrm>
          <a:prstGeom prst="rect">
            <a:avLst/>
          </a:prstGeom>
          <a:solidFill>
            <a:srgbClr val="0020BD"/>
          </a:solidFill>
        </p:spPr>
        <p:txBody>
          <a:bodyPr wrap="none" lIns="0" tIns="0" rIns="0" bIns="0">
            <a:noAutofit/>
          </a:bodyPr>
          <a:lstStyle/>
          <a:p>
            <a:pPr marL="0" marR="0" indent="0">
              <a:spcBef>
                <a:spcPts val="630"/>
              </a:spcBef>
            </a:pPr>
            <a:r>
              <a:rPr lang="ru" sz="2600" b="1" i="1" dirty="0">
                <a:solidFill>
                  <a:srgbClr val="FFFFFF"/>
                </a:solidFill>
                <a:latin typeface="Calibri"/>
              </a:rPr>
              <a:t>ЧЕК - ЛИСТ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717280" y="411480"/>
            <a:ext cx="2578608" cy="37795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215900" algn="just"/>
            <a:r>
              <a:rPr lang="ru" sz="1100" dirty="0">
                <a:solidFill>
                  <a:srgbClr val="002060"/>
                </a:solidFill>
                <a:latin typeface="Arial"/>
              </a:rPr>
              <a:t>МИНИСТЕРСТВО </a:t>
            </a:r>
            <a:r>
              <a:rPr lang="ru" sz="1100" dirty="0" smtClean="0">
                <a:solidFill>
                  <a:srgbClr val="002060"/>
                </a:solidFill>
                <a:latin typeface="Arial"/>
              </a:rPr>
              <a:t>ПРОСВЕЩЕНИЯ</a:t>
            </a:r>
            <a:endParaRPr lang="ru" sz="1100" dirty="0">
              <a:solidFill>
                <a:srgbClr val="002060"/>
              </a:solidFill>
              <a:latin typeface="Arial"/>
            </a:endParaRPr>
          </a:p>
          <a:p>
            <a:pPr marL="0" marR="0" indent="0"/>
            <a:r>
              <a:rPr lang="ru" sz="825" dirty="0" smtClean="0">
                <a:solidFill>
                  <a:srgbClr val="002060"/>
                </a:solidFill>
                <a:latin typeface="Arial"/>
              </a:rPr>
              <a:t>        КАБАРДИНО- </a:t>
            </a:r>
            <a:r>
              <a:rPr lang="ru" sz="825" dirty="0">
                <a:solidFill>
                  <a:srgbClr val="002060"/>
                </a:solidFill>
                <a:latin typeface="Arial"/>
              </a:rPr>
              <a:t>БАЛКАРСКОЙ РЕСПУБЛИКИ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905256" y="1392936"/>
          <a:ext cx="9860280" cy="5705856"/>
        </p:xfrm>
        <a:graphic>
          <a:graphicData uri="http://schemas.openxmlformats.org/drawingml/2006/table">
            <a:tbl>
              <a:tblPr/>
              <a:tblGrid>
                <a:gridCol w="1139952"/>
                <a:gridCol w="8720328"/>
              </a:tblGrid>
              <a:tr h="752856">
                <a:tc>
                  <a:txBody>
                    <a:bodyPr/>
                    <a:lstStyle/>
                    <a:p>
                      <a:pPr marL="0" marR="0" indent="0" algn="ctr"/>
                      <a:r>
                        <a:rPr lang="ru" sz="1600" b="1">
                          <a:latin typeface="Calibri"/>
                        </a:rPr>
                        <a:t>№ п/п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/>
                      <a:r>
                        <a:rPr lang="ru" sz="1600" b="1">
                          <a:latin typeface="Calibri"/>
                        </a:rPr>
                        <a:t>Локальные акты образовательной организации</a:t>
                      </a:r>
                    </a:p>
                  </a:txBody>
                  <a:tcPr marL="0" marR="0" marT="0" marB="0" anchor="ctr"/>
                </a:tc>
              </a:tr>
              <a:tr h="679704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420"/>
                        </a:spcBef>
                      </a:pPr>
                      <a:r>
                        <a:rPr lang="ru" sz="1600" b="1">
                          <a:latin typeface="Calibri"/>
                        </a:rPr>
                        <a:t>1.</a:t>
                      </a:r>
                    </a:p>
                  </a:txBody>
                  <a:tcPr marL="0" marR="0" marT="0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52900" marR="0" indent="0">
                        <a:lnSpc>
                          <a:spcPct val="97000"/>
                        </a:lnSpc>
                      </a:pPr>
                      <a:r>
                        <a:rPr lang="ru" sz="1800" b="1">
                          <a:latin typeface="Calibri"/>
                        </a:rPr>
                        <a:t>Провести педагогический совет по вопросу снижения документационной нагрузки </a:t>
                      </a:r>
                      <a:r>
                        <a:rPr lang="ru" sz="1800" b="1">
                          <a:solidFill>
                            <a:srgbClr val="FF0000"/>
                          </a:solidFill>
                          <a:latin typeface="Calibri"/>
                        </a:rPr>
                        <a:t>воспитателей </a:t>
                      </a:r>
                      <a:r>
                        <a:rPr lang="ru" sz="1800" b="1">
                          <a:latin typeface="Calibri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420"/>
                        </a:spcBef>
                      </a:pPr>
                      <a:r>
                        <a:rPr lang="ru" sz="1600" b="1">
                          <a:latin typeface="Calibri"/>
                        </a:rPr>
                        <a:t>2.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2900" marR="0" indent="0" defTabSz="3189292">
                        <a:tabLst>
                          <a:tab pos="3189292" algn="l"/>
                        </a:tabLst>
                      </a:pPr>
                      <a:r>
                        <a:rPr lang="ru" sz="1800" b="1">
                          <a:latin typeface="Calibri"/>
                        </a:rPr>
                        <a:t>Провести анализ нормативно	- правовых актов, связанных с трудовой</a:t>
                      </a:r>
                    </a:p>
                    <a:p>
                      <a:pPr marL="0" marR="0" indent="88900">
                        <a:lnSpc>
                          <a:spcPct val="96000"/>
                        </a:lnSpc>
                      </a:pPr>
                      <a:r>
                        <a:rPr lang="ru" sz="1800" b="1">
                          <a:latin typeface="Calibri"/>
                        </a:rPr>
                        <a:t>деятельностью </a:t>
                      </a:r>
                      <a:r>
                        <a:rPr lang="ru" sz="1800" b="1">
                          <a:solidFill>
                            <a:srgbClr val="FF0000"/>
                          </a:solidFill>
                          <a:latin typeface="Calibri"/>
                        </a:rPr>
                        <a:t>воспитателей .</a:t>
                      </a:r>
                    </a:p>
                  </a:txBody>
                  <a:tcPr marL="0" marR="0" marT="0" marB="0" anchor="b"/>
                </a:tc>
              </a:tr>
              <a:tr h="640080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420"/>
                        </a:spcBef>
                      </a:pPr>
                      <a:r>
                        <a:rPr lang="ru" sz="1600" b="1">
                          <a:latin typeface="Calibri"/>
                        </a:rPr>
                        <a:t>3.</a:t>
                      </a:r>
                    </a:p>
                  </a:txBody>
                  <a:tcPr marL="0" marR="0" marT="0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52900" marR="0" indent="0" defTabSz="2829628">
                        <a:lnSpc>
                          <a:spcPct val="97000"/>
                        </a:lnSpc>
                        <a:tabLst>
                          <a:tab pos="2829628" algn="l"/>
                        </a:tabLst>
                      </a:pPr>
                      <a:r>
                        <a:rPr lang="ru" sz="1800" b="1">
                          <a:latin typeface="Calibri"/>
                        </a:rPr>
                        <a:t>Актуализировать и упорядочить перечень внутренних отчетных документов, требующих привлечения	</a:t>
                      </a:r>
                      <a:r>
                        <a:rPr lang="ru" sz="1800" b="1">
                          <a:solidFill>
                            <a:srgbClr val="FF0000"/>
                          </a:solidFill>
                          <a:latin typeface="Calibri"/>
                        </a:rPr>
                        <a:t>воспитателей .</a:t>
                      </a:r>
                    </a:p>
                  </a:txBody>
                  <a:tcPr marL="0" marR="0" marT="0" marB="0" anchor="b">
                    <a:solidFill>
                      <a:srgbClr val="E9EBF5"/>
                    </a:solidFill>
                  </a:tcPr>
                </a:tc>
              </a:tr>
              <a:tr h="688848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420"/>
                        </a:spcBef>
                      </a:pPr>
                      <a:r>
                        <a:rPr lang="ru" sz="1600" b="1">
                          <a:latin typeface="Calibri"/>
                        </a:rPr>
                        <a:t>4.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2900" marR="0" indent="0">
                        <a:lnSpc>
                          <a:spcPct val="97000"/>
                        </a:lnSpc>
                      </a:pPr>
                      <a:r>
                        <a:rPr lang="ru" sz="1800" b="1">
                          <a:latin typeface="Calibri"/>
                        </a:rPr>
                        <a:t>Исключить незапланированные поручения и обязанности, не связанные с непосредственным решением педагогических задач.</a:t>
                      </a:r>
                    </a:p>
                  </a:txBody>
                  <a:tcPr marL="0" marR="0" marT="0" marB="0" anchor="ctr"/>
                </a:tc>
              </a:tr>
              <a:tr h="640080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420"/>
                        </a:spcBef>
                      </a:pPr>
                      <a:r>
                        <a:rPr lang="ru" sz="1600" b="1">
                          <a:latin typeface="Calibri"/>
                        </a:rPr>
                        <a:t>5.</a:t>
                      </a:r>
                    </a:p>
                  </a:txBody>
                  <a:tcPr marL="0" marR="0" marT="0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88900" defTabSz="1478788">
                        <a:tabLst>
                          <a:tab pos="1478788" algn="l"/>
                          <a:tab pos="3280156" algn="l"/>
                          <a:tab pos="4926076" algn="l"/>
                          <a:tab pos="5404612" algn="l"/>
                          <a:tab pos="7062724" algn="l"/>
                        </a:tabLst>
                      </a:pPr>
                      <a:r>
                        <a:rPr lang="ru" sz="1800" b="1">
                          <a:latin typeface="Calibri"/>
                        </a:rPr>
                        <a:t>Исключить	дублирование	информации	на	электронном	и бумажном</a:t>
                      </a:r>
                    </a:p>
                    <a:p>
                      <a:pPr marL="0" marR="0" indent="88900">
                        <a:lnSpc>
                          <a:spcPct val="96000"/>
                        </a:lnSpc>
                      </a:pPr>
                      <a:r>
                        <a:rPr lang="ru" sz="1800" b="1">
                          <a:latin typeface="Calibri"/>
                        </a:rPr>
                        <a:t>носителях .</a:t>
                      </a:r>
                    </a:p>
                  </a:txBody>
                  <a:tcPr marL="0" marR="0" marT="0" marB="0" anchor="ctr">
                    <a:solidFill>
                      <a:srgbClr val="E9EBF5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420"/>
                        </a:spcBef>
                      </a:pPr>
                      <a:r>
                        <a:rPr lang="ru" sz="1600" b="1">
                          <a:latin typeface="Calibri"/>
                        </a:rPr>
                        <a:t>6.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2900" marR="0" indent="0">
                        <a:lnSpc>
                          <a:spcPct val="97000"/>
                        </a:lnSpc>
                      </a:pPr>
                      <a:r>
                        <a:rPr lang="ru" sz="1800" b="1">
                          <a:latin typeface="Calibri"/>
                        </a:rPr>
                        <a:t>Заменить документы, оформленные на бумажном носителе, на электронную форму .</a:t>
                      </a:r>
                    </a:p>
                  </a:txBody>
                  <a:tcPr marL="0" marR="0" marT="0" marB="0" anchor="b"/>
                </a:tc>
              </a:tr>
              <a:tr h="640080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420"/>
                        </a:spcBef>
                      </a:pPr>
                      <a:r>
                        <a:rPr lang="ru" sz="1600" b="1">
                          <a:latin typeface="Calibri"/>
                        </a:rPr>
                        <a:t>7.</a:t>
                      </a:r>
                    </a:p>
                  </a:txBody>
                  <a:tcPr marL="0" marR="0" marT="0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52900" marR="0" indent="0"/>
                      <a:r>
                        <a:rPr lang="ru" sz="1800" b="1">
                          <a:latin typeface="Calibri"/>
                        </a:rPr>
                        <a:t>Повысить квалификации в области информационных технологий .</a:t>
                      </a:r>
                    </a:p>
                    <a:p>
                      <a:pPr marL="0" marR="0" indent="88900">
                        <a:lnSpc>
                          <a:spcPct val="96000"/>
                        </a:lnSpc>
                      </a:pPr>
                      <a:r>
                        <a:rPr lang="ru" sz="1800" b="1">
                          <a:latin typeface="Calibri"/>
                        </a:rPr>
                        <a:t>Организовать правовое просвещение .</a:t>
                      </a:r>
                    </a:p>
                  </a:txBody>
                  <a:tcPr marL="0" marR="0" marT="0" marB="0" anchor="b">
                    <a:solidFill>
                      <a:srgbClr val="E9EBF5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marR="0" indent="0" algn="ctr"/>
                      <a:r>
                        <a:rPr lang="ru" sz="1600" b="1">
                          <a:latin typeface="Calibri"/>
                        </a:rPr>
                        <a:t>8.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88900"/>
                      <a:r>
                        <a:rPr lang="ru" sz="1800" b="1">
                          <a:latin typeface="Calibri"/>
                        </a:rPr>
                        <a:t>Актуализировать номенклатуру дел .</a:t>
                      </a: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6512" y="313944"/>
            <a:ext cx="694944" cy="79857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616696" y="451104"/>
            <a:ext cx="2450592" cy="14325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ru" sz="1100" dirty="0">
                <a:solidFill>
                  <a:srgbClr val="002060"/>
                </a:solidFill>
                <a:latin typeface="Arial"/>
              </a:rPr>
              <a:t>МИНИСТЕРСТВО </a:t>
            </a:r>
            <a:r>
              <a:rPr lang="ru" sz="1100" dirty="0" smtClean="0">
                <a:solidFill>
                  <a:srgbClr val="002060"/>
                </a:solidFill>
                <a:latin typeface="Arial"/>
              </a:rPr>
              <a:t>ПРОСВЕЩЕНИЯ</a:t>
            </a:r>
            <a:endParaRPr lang="ru" sz="1100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77824" y="765047"/>
            <a:ext cx="6714744" cy="926557"/>
          </a:xfrm>
          <a:prstGeom prst="rect">
            <a:avLst/>
          </a:prstGeom>
          <a:solidFill>
            <a:srgbClr val="FF0000"/>
          </a:solidFill>
        </p:spPr>
        <p:txBody>
          <a:bodyPr lIns="0" tIns="0" rIns="0" bIns="0">
            <a:noAutofit/>
          </a:bodyPr>
          <a:lstStyle/>
          <a:p>
            <a:pPr marL="0" marR="0" indent="0"/>
            <a:r>
              <a:rPr lang="ru" sz="2600" b="1" i="1" dirty="0">
                <a:solidFill>
                  <a:srgbClr val="FFFFFF"/>
                </a:solidFill>
                <a:latin typeface="Calibri"/>
              </a:rPr>
              <a:t>СКРЫТЫЕ МЕХАНИЗМЫ, ПРЕПЯТСТВУЮЩИЕ</a:t>
            </a:r>
          </a:p>
          <a:p>
            <a:pPr marL="0" marR="0" indent="342900">
              <a:lnSpc>
                <a:spcPct val="96000"/>
              </a:lnSpc>
            </a:pPr>
            <a:r>
              <a:rPr lang="ru" sz="2600" b="1" i="1" dirty="0">
                <a:solidFill>
                  <a:srgbClr val="FFFFFF"/>
                </a:solidFill>
                <a:latin typeface="Calibri"/>
              </a:rPr>
              <a:t>СНИЖЕНИЮ БЮРОКРАТИЧЕСКОЙ НАГРУЗКИ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482584" y="673608"/>
            <a:ext cx="2950464" cy="32613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r"/>
            <a:r>
              <a:rPr lang="ru" sz="1050">
                <a:solidFill>
                  <a:srgbClr val="002060"/>
                </a:solidFill>
                <a:latin typeface="Arial"/>
              </a:rPr>
              <a:t>КАБАРДИНО- БАЛКАРСКОЙ РЕСПУБЛИКИ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38856" y="2791968"/>
            <a:ext cx="1676400" cy="28346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ru" sz="2400">
                <a:solidFill>
                  <a:srgbClr val="FF0000"/>
                </a:solidFill>
                <a:latin typeface="Calibri"/>
              </a:rPr>
              <a:t>АТТЕСТАЦИЯ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303264" y="2502408"/>
            <a:ext cx="3157728" cy="877824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0000"/>
              </a:lnSpc>
            </a:pPr>
            <a:r>
              <a:rPr lang="ru" sz="2200">
                <a:latin typeface="Arial"/>
              </a:rPr>
              <a:t>• </a:t>
            </a:r>
            <a:r>
              <a:rPr lang="ru" sz="2200" b="1">
                <a:latin typeface="Arial"/>
              </a:rPr>
              <a:t>Требует подготовки большого количества</a:t>
            </a:r>
          </a:p>
          <a:p>
            <a:pPr marL="0" marR="0" indent="0" algn="ctr">
              <a:lnSpc>
                <a:spcPct val="90000"/>
              </a:lnSpc>
            </a:pPr>
            <a:r>
              <a:rPr lang="ru" sz="2200" b="1">
                <a:latin typeface="Arial"/>
              </a:rPr>
              <a:t>документов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682240" y="4282440"/>
            <a:ext cx="2359152" cy="29870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ru" sz="3000">
                <a:solidFill>
                  <a:srgbClr val="FF0000"/>
                </a:solidFill>
                <a:latin typeface="Calibri"/>
              </a:rPr>
              <a:t>Положение об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804160" y="4779264"/>
            <a:ext cx="2106168" cy="28651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ru" sz="3000">
                <a:solidFill>
                  <a:srgbClr val="FF0000"/>
                </a:solidFill>
                <a:latin typeface="Calibri"/>
              </a:rPr>
              <a:t>оплате труда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586984" y="4105656"/>
            <a:ext cx="4575048" cy="114300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192600" marR="0" indent="-228600">
              <a:lnSpc>
                <a:spcPct val="89000"/>
              </a:lnSpc>
            </a:pPr>
            <a:r>
              <a:rPr lang="ru" sz="1400">
                <a:latin typeface="Arial"/>
              </a:rPr>
              <a:t>• </a:t>
            </a:r>
            <a:r>
              <a:rPr lang="ru" sz="1400" b="1">
                <a:latin typeface="Arial"/>
              </a:rPr>
              <a:t>Поощряется подготовка дополнительных документов </a:t>
            </a:r>
            <a:r>
              <a:rPr lang="ru" sz="1400" b="1" baseline="30000">
                <a:latin typeface="Arial"/>
              </a:rPr>
              <a:t>.</a:t>
            </a:r>
          </a:p>
          <a:p>
            <a:pPr marL="192600" marR="0" indent="0">
              <a:lnSpc>
                <a:spcPct val="89000"/>
              </a:lnSpc>
            </a:pPr>
            <a:r>
              <a:rPr lang="ru" sz="1400" b="1">
                <a:latin typeface="Arial"/>
              </a:rPr>
              <a:t>Поощряется участие в конкурсах и иных мероприятиях </a:t>
            </a:r>
            <a:r>
              <a:rPr lang="ru" sz="1400" b="1" baseline="30000">
                <a:latin typeface="Arial"/>
              </a:rPr>
              <a:t>.</a:t>
            </a:r>
          </a:p>
          <a:p>
            <a:pPr marL="192600" marR="0" indent="0">
              <a:lnSpc>
                <a:spcPct val="89000"/>
              </a:lnSpc>
            </a:pPr>
            <a:r>
              <a:rPr lang="ru" sz="1400" b="1">
                <a:latin typeface="Arial"/>
              </a:rPr>
              <a:t>Поощряется выполнение функционала, не связанного с педагогической деятельностью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706624" y="6028944"/>
            <a:ext cx="2282952" cy="76200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88000"/>
              </a:lnSpc>
            </a:pPr>
            <a:r>
              <a:rPr lang="ru" sz="3000">
                <a:solidFill>
                  <a:srgbClr val="FF0000"/>
                </a:solidFill>
                <a:latin typeface="Calibri"/>
              </a:rPr>
              <a:t>Должностные инструкции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590032" y="5812536"/>
            <a:ext cx="4544568" cy="106984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218000" marR="0" indent="-254000">
              <a:lnSpc>
                <a:spcPct val="90000"/>
              </a:lnSpc>
            </a:pPr>
            <a:r>
              <a:rPr lang="ru" sz="1600">
                <a:latin typeface="Arial"/>
              </a:rPr>
              <a:t>• </a:t>
            </a:r>
            <a:r>
              <a:rPr lang="ru" sz="1600" b="1">
                <a:latin typeface="Arial"/>
              </a:rPr>
              <a:t>Содержат избыточные требования к функционалу </a:t>
            </a:r>
            <a:r>
              <a:rPr lang="ru" sz="1600" b="1" baseline="30000">
                <a:latin typeface="Arial"/>
              </a:rPr>
              <a:t>.</a:t>
            </a:r>
          </a:p>
          <a:p>
            <a:pPr marL="218000" marR="0" indent="0" algn="just">
              <a:lnSpc>
                <a:spcPct val="90000"/>
              </a:lnSpc>
            </a:pPr>
            <a:r>
              <a:rPr lang="ru" sz="1600" b="1">
                <a:latin typeface="Arial"/>
              </a:rPr>
              <a:t>Не конкретизируют обязанности и права в части документационной нагрузки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6512" y="313944"/>
            <a:ext cx="694944" cy="7985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2336" y="4419600"/>
            <a:ext cx="4434840" cy="246278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58240" y="545591"/>
            <a:ext cx="5992902" cy="497941"/>
          </a:xfrm>
          <a:prstGeom prst="rect">
            <a:avLst/>
          </a:prstGeom>
          <a:solidFill>
            <a:srgbClr val="FF0000"/>
          </a:solidFill>
        </p:spPr>
        <p:txBody>
          <a:bodyPr wrap="none" lIns="0" tIns="0" rIns="0" bIns="0">
            <a:noAutofit/>
          </a:bodyPr>
          <a:lstStyle/>
          <a:p>
            <a:pPr marL="0" marR="0" indent="0">
              <a:spcBef>
                <a:spcPts val="770"/>
              </a:spcBef>
            </a:pPr>
            <a:r>
              <a:rPr lang="ru" sz="2600" b="1" i="1" dirty="0">
                <a:solidFill>
                  <a:srgbClr val="FFFFFF"/>
                </a:solidFill>
                <a:latin typeface="Calibri"/>
              </a:rPr>
              <a:t>ЧАТ- Б ОТ РОСОБРНАДЗОРА. АНАЛИТИКА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238744" y="518160"/>
            <a:ext cx="2953512" cy="432816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/>
            <a:r>
              <a:rPr lang="ru" sz="1100" dirty="0">
                <a:solidFill>
                  <a:srgbClr val="002060"/>
                </a:solidFill>
                <a:latin typeface="Arial"/>
              </a:rPr>
              <a:t>МИНИСТЕРСТВО </a:t>
            </a:r>
            <a:r>
              <a:rPr lang="ru" sz="1100" dirty="0" smtClean="0">
                <a:solidFill>
                  <a:srgbClr val="002060"/>
                </a:solidFill>
                <a:latin typeface="Arial"/>
              </a:rPr>
              <a:t>ПРОСВЕЩЕНИЯ</a:t>
            </a:r>
            <a:endParaRPr lang="ru" sz="1100" dirty="0">
              <a:solidFill>
                <a:srgbClr val="002060"/>
              </a:solidFill>
              <a:latin typeface="Arial"/>
            </a:endParaRPr>
          </a:p>
          <a:p>
            <a:pPr marL="0" marR="0" indent="0">
              <a:lnSpc>
                <a:spcPct val="95000"/>
              </a:lnSpc>
            </a:pPr>
            <a:r>
              <a:rPr lang="ru" sz="1075" dirty="0">
                <a:solidFill>
                  <a:srgbClr val="002060"/>
                </a:solidFill>
                <a:latin typeface="Arial"/>
              </a:rPr>
              <a:t>КАБАРДИНО- БАЛКАРСКОЙ РЕСПУБЛИКИ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03376" y="1280160"/>
            <a:ext cx="8723376" cy="603504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177800">
              <a:spcAft>
                <a:spcPts val="420"/>
              </a:spcAft>
            </a:pPr>
            <a:r>
              <a:rPr lang="ru" sz="1800" b="1">
                <a:latin typeface="Arial"/>
              </a:rPr>
              <a:t>которых 35% (2158) вопросов отнесено к бюрократической нагрузке</a:t>
            </a:r>
          </a:p>
          <a:p>
            <a:pPr marL="0" marR="0" indent="0"/>
            <a:r>
              <a:rPr lang="ru" sz="1800" b="1">
                <a:latin typeface="Arial"/>
              </a:rPr>
              <a:t>В период с 01.01.2025 года по 01.07.2025 года поступило 6164 обращения, из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07592" y="2755392"/>
            <a:ext cx="11210544" cy="35661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ru" sz="2000" b="1" i="1">
                <a:latin typeface="Times New Roman"/>
              </a:rPr>
              <a:t>Чат - бот «Помощник Рособрнадзора;» поступило</a:t>
            </a:r>
            <a:r>
              <a:rPr lang="ru" sz="2000" b="1" i="1" baseline="30000">
                <a:latin typeface="Times New Roman"/>
              </a:rPr>
              <a:t>135</a:t>
            </a:r>
            <a:r>
              <a:rPr lang="ru" sz="2000" b="1" i="1">
                <a:latin typeface="Times New Roman"/>
              </a:rPr>
              <a:t> ОБРАЩЕНИЙ работников педагогических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071104" y="3706368"/>
            <a:ext cx="4422648" cy="25603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r"/>
            <a:r>
              <a:rPr lang="ru" sz="1800" b="1" i="1" u="sng" dirty="0">
                <a:solidFill>
                  <a:srgbClr val="7030A0"/>
                </a:solidFill>
                <a:latin typeface="Arial"/>
              </a:rPr>
              <a:t>Вопросы о бюрократическойн </a:t>
            </a:r>
            <a:r>
              <a:rPr lang="ru" sz="1800" b="1" i="1" u="sng" dirty="0" smtClean="0">
                <a:solidFill>
                  <a:srgbClr val="7030A0"/>
                </a:solidFill>
                <a:latin typeface="Arial"/>
              </a:rPr>
              <a:t>нагрузке</a:t>
            </a:r>
            <a:endParaRPr lang="ru" sz="1800" b="1" i="1" u="sng" dirty="0">
              <a:solidFill>
                <a:srgbClr val="7030A0"/>
              </a:solidFill>
              <a:latin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06880" y="4248912"/>
            <a:ext cx="188976" cy="18288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ctr"/>
            <a:endParaRPr lang="ru" sz="1800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82496" y="4709160"/>
            <a:ext cx="192024" cy="18288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endParaRPr lang="en-US" sz="1500" i="1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682496" y="5160264"/>
            <a:ext cx="188976" cy="17983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just"/>
            <a:endParaRPr lang="ru" sz="1800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944624" y="4361687"/>
            <a:ext cx="5407152" cy="1794413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>
              <a:lnSpc>
                <a:spcPct val="138000"/>
              </a:lnSpc>
              <a:spcAft>
                <a:spcPts val="350"/>
              </a:spcAft>
            </a:pPr>
            <a:r>
              <a:rPr lang="ru" sz="1800" dirty="0">
                <a:solidFill>
                  <a:srgbClr val="002060"/>
                </a:solidFill>
                <a:latin typeface="Times New Roman"/>
              </a:rPr>
              <a:t>обязательно ли конкурсах участие воспитателя </a:t>
            </a:r>
            <a:r>
              <a:rPr lang="ru" sz="1800" dirty="0" smtClean="0">
                <a:solidFill>
                  <a:srgbClr val="002060"/>
                </a:solidFill>
                <a:latin typeface="Times New Roman"/>
              </a:rPr>
              <a:t> ;</a:t>
            </a:r>
          </a:p>
          <a:p>
            <a:pPr marL="0" marR="0" indent="0">
              <a:lnSpc>
                <a:spcPct val="138000"/>
              </a:lnSpc>
              <a:spcAft>
                <a:spcPts val="350"/>
              </a:spcAft>
            </a:pPr>
            <a:r>
              <a:rPr lang="ru-RU" dirty="0" smtClean="0">
                <a:solidFill>
                  <a:srgbClr val="002060"/>
                </a:solidFill>
                <a:latin typeface="Times New Roman"/>
              </a:rPr>
              <a:t>К</a:t>
            </a:r>
            <a:r>
              <a:rPr lang="ru" dirty="0" smtClean="0">
                <a:solidFill>
                  <a:srgbClr val="002060"/>
                </a:solidFill>
                <a:latin typeface="Times New Roman"/>
              </a:rPr>
              <a:t>акие курсы </a:t>
            </a:r>
            <a:r>
              <a:rPr lang="ru" sz="1800" dirty="0" smtClean="0">
                <a:solidFill>
                  <a:srgbClr val="002060"/>
                </a:solidFill>
                <a:latin typeface="Times New Roman"/>
              </a:rPr>
              <a:t>повышения </a:t>
            </a:r>
            <a:r>
              <a:rPr lang="ru" sz="1800" dirty="0">
                <a:solidFill>
                  <a:srgbClr val="002060"/>
                </a:solidFill>
                <a:latin typeface="Times New Roman"/>
              </a:rPr>
              <a:t>обязан пройти воспитатель ; нужно ли оформлять документально </a:t>
            </a:r>
            <a:r>
              <a:rPr lang="ru" sz="1800" dirty="0" smtClean="0">
                <a:solidFill>
                  <a:srgbClr val="002060"/>
                </a:solidFill>
                <a:latin typeface="Times New Roman"/>
              </a:rPr>
              <a:t>работу</a:t>
            </a:r>
            <a:endParaRPr lang="ru" sz="1400" dirty="0">
              <a:latin typeface="Calibri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9560" y="316992"/>
            <a:ext cx="688848" cy="79248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410" y="1403573"/>
            <a:ext cx="4239158" cy="35326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1544" y="3444240"/>
            <a:ext cx="5047488" cy="318820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616696" y="316992"/>
            <a:ext cx="2410968" cy="1584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ru" sz="1100" b="1" dirty="0">
                <a:solidFill>
                  <a:srgbClr val="002060"/>
                </a:solidFill>
                <a:latin typeface="Arial"/>
              </a:rPr>
              <a:t>МИНИСТЕРСТВО </a:t>
            </a:r>
            <a:r>
              <a:rPr lang="ru" sz="1100" b="1" dirty="0" smtClean="0">
                <a:solidFill>
                  <a:srgbClr val="002060"/>
                </a:solidFill>
                <a:latin typeface="Arial"/>
              </a:rPr>
              <a:t>ПРОСВЕЩЕНИЯ</a:t>
            </a:r>
            <a:endParaRPr lang="ru" sz="1100" b="1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38744" y="670560"/>
            <a:ext cx="2953512" cy="28041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r"/>
            <a:r>
              <a:rPr lang="ru" sz="1075" b="1" dirty="0">
                <a:solidFill>
                  <a:srgbClr val="002060"/>
                </a:solidFill>
                <a:latin typeface="Arial"/>
              </a:rPr>
              <a:t>КАБАРДИНО- БАЛКАРСКОЙ РЕСПУБЛИКИ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0040" y="1222248"/>
            <a:ext cx="10786872" cy="86868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624400" marR="0" indent="0" defTabSz="2596456">
              <a:spcAft>
                <a:spcPts val="280"/>
              </a:spcAft>
              <a:tabLst>
                <a:tab pos="2596456" algn="l"/>
                <a:tab pos="4733104" algn="l"/>
                <a:tab pos="6345496" algn="l"/>
                <a:tab pos="9088696" algn="l"/>
                <a:tab pos="10493824" algn="l"/>
              </a:tabLst>
            </a:pPr>
            <a:endParaRPr lang="ru" sz="1800" b="1" i="1" baseline="30000" dirty="0">
              <a:solidFill>
                <a:srgbClr val="002060"/>
              </a:solidFill>
              <a:latin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25568" y="2478024"/>
            <a:ext cx="3429000" cy="24079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endParaRPr lang="ru" sz="1800" b="1" i="1" dirty="0">
              <a:solidFill>
                <a:srgbClr val="002060"/>
              </a:solidFill>
              <a:latin typeface="Times New Roman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0040" y="3419856"/>
            <a:ext cx="5081016" cy="23774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endParaRPr lang="ru" sz="1800" b="1" i="1" dirty="0">
              <a:solidFill>
                <a:srgbClr val="002060"/>
              </a:solidFill>
              <a:latin typeface="Times New Roman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32376" y="5849112"/>
            <a:ext cx="2228088" cy="30784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ru" sz="2400" b="1" i="1">
                <a:solidFill>
                  <a:srgbClr val="1F4E79"/>
                </a:solidFill>
                <a:latin typeface="Times New Roman"/>
              </a:rPr>
              <a:t>Удачи в работе!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53712" y="6553200"/>
            <a:ext cx="2804160" cy="24688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ru" sz="2400" b="1" i="1" dirty="0" smtClean="0">
                <a:solidFill>
                  <a:srgbClr val="1F4E79"/>
                </a:solidFill>
                <a:latin typeface="Times New Roman"/>
              </a:rPr>
              <a:t>Спасибо </a:t>
            </a:r>
            <a:r>
              <a:rPr lang="ru" sz="2400" b="1" i="1" dirty="0">
                <a:solidFill>
                  <a:srgbClr val="1F4E79"/>
                </a:solidFill>
                <a:latin typeface="Times New Roman"/>
              </a:rPr>
              <a:t>за внимание!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829</Words>
  <Application>Microsoft Office PowerPoint</Application>
  <PresentationFormat>Произвольный</PresentationFormat>
  <Paragraphs>151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User</dc:creator>
  <cp:keywords/>
  <cp:lastModifiedBy>Security CNPPM</cp:lastModifiedBy>
  <cp:revision>23</cp:revision>
  <dcterms:modified xsi:type="dcterms:W3CDTF">2026-03-05T12:31:00Z</dcterms:modified>
</cp:coreProperties>
</file>