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27"/>
  </p:notesMasterIdLst>
  <p:sldIdLst>
    <p:sldId id="256" r:id="rId2"/>
    <p:sldId id="278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1" r:id="rId15"/>
    <p:sldId id="272" r:id="rId16"/>
    <p:sldId id="273" r:id="rId17"/>
    <p:sldId id="279" r:id="rId18"/>
    <p:sldId id="274" r:id="rId19"/>
    <p:sldId id="280" r:id="rId20"/>
    <p:sldId id="281" r:id="rId21"/>
    <p:sldId id="282" r:id="rId22"/>
    <p:sldId id="283" r:id="rId23"/>
    <p:sldId id="276" r:id="rId24"/>
    <p:sldId id="284" r:id="rId25"/>
    <p:sldId id="285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754A5-6330-498A-82D8-9C3B7C75E51A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1D3BB-4145-455F-BDFE-A929C39180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907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2781-413C-4964-A6A5-AA148AA29D8B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DD08-FE89-4CC7-AFCB-37197F7D3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2899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2781-413C-4964-A6A5-AA148AA29D8B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DD08-FE89-4CC7-AFCB-37197F7D3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520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2781-413C-4964-A6A5-AA148AA29D8B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DD08-FE89-4CC7-AFCB-37197F7D3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53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2781-413C-4964-A6A5-AA148AA29D8B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DD08-FE89-4CC7-AFCB-37197F7D3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59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2781-413C-4964-A6A5-AA148AA29D8B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DD08-FE89-4CC7-AFCB-37197F7D3C0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604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2781-413C-4964-A6A5-AA148AA29D8B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DD08-FE89-4CC7-AFCB-37197F7D3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456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2781-413C-4964-A6A5-AA148AA29D8B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DD08-FE89-4CC7-AFCB-37197F7D3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541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2781-413C-4964-A6A5-AA148AA29D8B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DD08-FE89-4CC7-AFCB-37197F7D3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944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81A2781-413C-4964-A6A5-AA148AA29D8B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DD08-FE89-4CC7-AFCB-37197F7D3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986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2781-413C-4964-A6A5-AA148AA29D8B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DD08-FE89-4CC7-AFCB-37197F7D3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503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A2781-413C-4964-A6A5-AA148AA29D8B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3DD08-FE89-4CC7-AFCB-37197F7D3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40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81A2781-413C-4964-A6A5-AA148AA29D8B}" type="datetimeFigureOut">
              <a:rPr lang="ru-RU" smtClean="0"/>
              <a:t>28.05.2023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C03DD08-FE89-4CC7-AFCB-37197F7D3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69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32754C-966D-4B9F-B4F0-327317C437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765" y="332510"/>
            <a:ext cx="10986654" cy="6220690"/>
          </a:xfrm>
          <a:solidFill>
            <a:schemeClr val="accent6"/>
          </a:solidFill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sz="8000" dirty="0">
                <a:solidFill>
                  <a:srgbClr val="FFFFFF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СКУЛШУТИНГ:</a:t>
            </a:r>
          </a:p>
          <a:p>
            <a:r>
              <a:rPr lang="ru-RU" sz="4400" dirty="0">
                <a:solidFill>
                  <a:srgbClr val="FFFFFF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И ВЫЯВЛЕНИЕ ФАКТОРОВ РАСПРОСТРАНЕНИЯ В МОЛОДЕЖНОЙ СРЕДЕ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035335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C087AA7-915B-4BDB-80FB-6A199559E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327" y="415635"/>
            <a:ext cx="11111346" cy="6151419"/>
          </a:xfrm>
        </p:spPr>
        <p:txBody>
          <a:bodyPr>
            <a:normAutofit fontScale="90000"/>
          </a:bodyPr>
          <a:lstStyle/>
          <a:p>
            <a:pPr algn="l"/>
            <a:br>
              <a:rPr lang="ru-RU" dirty="0"/>
            </a:br>
            <a:r>
              <a:rPr lang="ru-RU" dirty="0"/>
              <a:t>Вопросы по осведомленности 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/>
              <a:t>Знаете ли вы, кто такие Дилан </a:t>
            </a:r>
            <a:r>
              <a:rPr lang="ru-RU" dirty="0" err="1"/>
              <a:t>Клиболд</a:t>
            </a:r>
            <a:r>
              <a:rPr lang="ru-RU" dirty="0"/>
              <a:t> и Эрик Харрис?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Встревожитесь ли вы, если ребёнок придёт в школу в белой футболке с надписью «</a:t>
            </a:r>
            <a:r>
              <a:rPr lang="ru-RU" dirty="0" err="1"/>
              <a:t>Natural</a:t>
            </a:r>
            <a:r>
              <a:rPr lang="ru-RU" dirty="0"/>
              <a:t> </a:t>
            </a:r>
            <a:r>
              <a:rPr lang="ru-RU" dirty="0" err="1"/>
              <a:t>selection</a:t>
            </a:r>
            <a:r>
              <a:rPr lang="ru-RU" dirty="0"/>
              <a:t>»?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Известно ли вам, чем примечательна дата 20 апреля?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Обратите ли вы, внимание на </a:t>
            </a:r>
            <a:r>
              <a:rPr lang="ru-RU" dirty="0" err="1"/>
              <a:t>хэштег</a:t>
            </a:r>
            <a:r>
              <a:rPr lang="ru-RU" dirty="0"/>
              <a:t> #</a:t>
            </a:r>
            <a:r>
              <a:rPr lang="ru-RU" dirty="0" err="1"/>
              <a:t>колумбайн</a:t>
            </a:r>
            <a:r>
              <a:rPr lang="ru-RU" dirty="0"/>
              <a:t>* </a:t>
            </a:r>
            <a:br>
              <a:rPr lang="ru-RU" dirty="0"/>
            </a:br>
            <a:r>
              <a:rPr lang="ru-RU" dirty="0"/>
              <a:t>на странице в соцсети ученика?</a:t>
            </a:r>
            <a:br>
              <a:rPr lang="ru-RU" dirty="0"/>
            </a:br>
            <a:br>
              <a:rPr lang="ru-RU" dirty="0"/>
            </a:br>
            <a:r>
              <a:rPr lang="ru-RU" dirty="0"/>
              <a:t> Ведущие мотивы нападений </a:t>
            </a:r>
            <a:br>
              <a:rPr lang="ru-RU" dirty="0"/>
            </a:br>
            <a:br>
              <a:rPr lang="ru-RU" dirty="0"/>
            </a:br>
            <a:r>
              <a:rPr lang="ru-RU" dirty="0"/>
              <a:t>*</a:t>
            </a:r>
            <a:r>
              <a:rPr lang="ru-RU" sz="1600" dirty="0"/>
              <a:t>Запрещено в РФ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8154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AF2D43-859F-46A9-979A-629656BCF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397" y="332509"/>
            <a:ext cx="10723419" cy="2125683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Скулшутинг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(от англ.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школа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shoot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стрелять) — вооруженное нападение одного или нескольких обучающихся на людей в учебном заведении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FD004BFF-F98E-4495-8C37-3E940D9636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9396" y="2638425"/>
            <a:ext cx="10723419" cy="270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58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C0CA4D-C6C2-4272-A250-E7AB71DDC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023" y="964691"/>
            <a:ext cx="10177154" cy="5495485"/>
          </a:xfrm>
        </p:spPr>
        <p:txBody>
          <a:bodyPr>
            <a:normAutofit/>
          </a:bodyPr>
          <a:lstStyle/>
          <a:p>
            <a:pPr indent="355600" algn="l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Скулшутинг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Планирование, организация и совершение вооруженного нападения на территории образовательной организации (любого типа) одним или несколькими обучающимися с целью массового убийства.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Злоумышленник статистически прогнозируемы, мотивированы одной идеей и или одной проблемой, а не широкой идеологией, умысел зачастую не конкретизирован, применения насилия считают оправданным и единственно возможным средством достижения цели.  </a:t>
            </a:r>
          </a:p>
        </p:txBody>
      </p:sp>
    </p:spTree>
    <p:extLst>
      <p:ext uri="{BB962C8B-B14F-4D97-AF65-F5344CB8AC3E}">
        <p14:creationId xmlns:p14="http://schemas.microsoft.com/office/powerpoint/2010/main" val="2215074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CDA591-BC07-45AC-9F52-80DC72970764}"/>
              </a:ext>
            </a:extLst>
          </p:cNvPr>
          <p:cNvSpPr/>
          <p:nvPr/>
        </p:nvSpPr>
        <p:spPr>
          <a:xfrm>
            <a:off x="688769" y="546265"/>
            <a:ext cx="11222181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cap="all" spc="200" dirty="0">
              <a:solidFill>
                <a:srgbClr val="262626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ru-RU" sz="2000" cap="all" spc="200" dirty="0">
                <a:solidFill>
                  <a:srgbClr val="26262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 рубежом случаи стрельбы известны с начала ХХ века.</a:t>
            </a:r>
          </a:p>
          <a:p>
            <a:r>
              <a:rPr lang="ru-RU" sz="2000" cap="all" spc="200" dirty="0">
                <a:solidFill>
                  <a:srgbClr val="26262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1927 году в США в результате массового расстрела в школе города Бат погибли 44 человека, 58 получили тяжелые травмы. </a:t>
            </a:r>
          </a:p>
          <a:p>
            <a:endParaRPr lang="ru-RU" sz="2000" cap="all" spc="200" dirty="0">
              <a:solidFill>
                <a:srgbClr val="262626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ru-RU" sz="2000" cap="all" spc="200" dirty="0">
                <a:solidFill>
                  <a:srgbClr val="26262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тех пор подобные случаи получили распространение во всем мире. В том числе и в России. </a:t>
            </a:r>
          </a:p>
          <a:p>
            <a:endParaRPr lang="ru-RU" sz="2000" cap="all" spc="200" dirty="0">
              <a:solidFill>
                <a:srgbClr val="262626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ru-RU" sz="2000" cap="all" spc="200" dirty="0">
                <a:solidFill>
                  <a:srgbClr val="26262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→4 апреля 1950 года военрук из-за неразделённой любви устроил взрыв в школе в </a:t>
            </a:r>
            <a:r>
              <a:rPr lang="ru-RU" sz="2000" cap="all" spc="200" dirty="0" err="1">
                <a:solidFill>
                  <a:srgbClr val="26262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Гыске</a:t>
            </a:r>
            <a:r>
              <a:rPr lang="ru-RU" sz="2000" cap="all" spc="200" dirty="0">
                <a:solidFill>
                  <a:srgbClr val="26262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(Молдавская ССР). погибли 24 человека. </a:t>
            </a:r>
          </a:p>
          <a:p>
            <a:endParaRPr lang="ru-RU" sz="2000" cap="all" spc="200" dirty="0">
              <a:solidFill>
                <a:srgbClr val="262626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ru-RU" sz="2000" b="1" cap="all" spc="2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ru-RU" sz="2000" cap="all" spc="2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февраля 1958 года в </a:t>
            </a:r>
            <a:r>
              <a:rPr lang="ru-RU" sz="2000" cap="all" spc="200" dirty="0" err="1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Лямино</a:t>
            </a:r>
            <a:r>
              <a:rPr lang="ru-RU" sz="2000" cap="all" spc="2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(Пермский край) нетрезвый комсорг открыл огонь по людям на территории учебного комбината, где находились предприятия и строительная школа. Погибли 7 учащихся школы, 6 пострадали. </a:t>
            </a:r>
          </a:p>
          <a:p>
            <a:endParaRPr lang="ru-RU" sz="2000" cap="all" spc="200" dirty="0">
              <a:solidFill>
                <a:srgbClr val="26262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cap="all" spc="200" dirty="0">
                <a:solidFill>
                  <a:srgbClr val="26262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→</a:t>
            </a:r>
            <a:r>
              <a:rPr lang="ru-RU" sz="2000" cap="all" spc="200" dirty="0">
                <a:solidFill>
                  <a:srgbClr val="26262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1997 году в </a:t>
            </a:r>
            <a:r>
              <a:rPr lang="ru-RU" sz="2000" cap="all" spc="200" dirty="0" err="1">
                <a:solidFill>
                  <a:srgbClr val="26262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камышинском</a:t>
            </a:r>
            <a:r>
              <a:rPr lang="ru-RU" sz="2000" cap="all" spc="200" dirty="0">
                <a:solidFill>
                  <a:srgbClr val="26262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военном училище курсант расстрелял своих однокурсников, в том числе друзей. 6 убито, 2 тяжело ранены. Преступник был признан вменяемым. </a:t>
            </a:r>
          </a:p>
          <a:p>
            <a:r>
              <a:rPr lang="ru-RU" sz="2000" cap="all" spc="200" dirty="0">
                <a:solidFill>
                  <a:srgbClr val="26262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(информация из публичных источников)*</a:t>
            </a:r>
          </a:p>
          <a:p>
            <a:endParaRPr lang="ru-RU" sz="2000" cap="all" spc="200" dirty="0">
              <a:solidFill>
                <a:srgbClr val="262626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116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D5C2A482-AD3F-46D5-A974-5E92476AC4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7513" y="193964"/>
            <a:ext cx="5284518" cy="6297879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наиболее известных случаев нападений в школах стало нападение в школе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Колумбайн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(штат Колорадо) в США. 20 апреля 1999 года Эрик Харрис (18 лет) и Дилан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Клиболд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 лет) пришли в свою школу, вооруженные самодельными бомбами, ножами и ружьями, и напали на учеников и учителей, в результате чего 13 человек погибли, более 20 оказались ранены, а затем нападавшие покончили с собой.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массового убийства в США были усилены меры безопасности в учебных заведениях.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Трагедия получила широкий резонанс в США и вызвала бурные споры о необходимости ужесточения контроля над огнестрельным оружием. По мотивам трагедии были сняты  фильмы: «Слон», «Класс», «Апрельские дожди».</a:t>
            </a:r>
          </a:p>
          <a:p>
            <a:pPr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 descr="https://avatars.mds.yandex.net/i?id=b1d08b9fc56cde2146fedd1e9c635bb6ab4472a9-8183905-images-thumbs&amp;n=1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3" r="17643"/>
          <a:stretch>
            <a:fillRect/>
          </a:stretch>
        </p:blipFill>
        <p:spPr bwMode="auto">
          <a:xfrm>
            <a:off x="6479971" y="13855"/>
            <a:ext cx="5718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859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915707"/>
            <a:ext cx="7729728" cy="118872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/>
              <a:t>Юридический аспект </a:t>
            </a:r>
            <a:r>
              <a:rPr lang="ru-RU" dirty="0" err="1"/>
              <a:t>скулшутинга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2664" y="2638044"/>
            <a:ext cx="8915400" cy="3493335"/>
          </a:xfrm>
        </p:spPr>
        <p:txBody>
          <a:bodyPr>
            <a:normAutofit/>
          </a:bodyPr>
          <a:lstStyle/>
          <a:p>
            <a:r>
              <a:rPr lang="ru-RU" dirty="0"/>
              <a:t>ст. 30 ч. 2 ст.105 УК РФ (попытка убийства, убийство двух и более лиц)</a:t>
            </a:r>
          </a:p>
          <a:p>
            <a:r>
              <a:rPr lang="ru-RU" dirty="0"/>
              <a:t>3 из 9 инкриминировали ст. 206 УК РФ (захват заложника), 2 ст. 223 (изготовление оружия)</a:t>
            </a:r>
          </a:p>
          <a:p>
            <a:r>
              <a:rPr lang="ru-RU" dirty="0"/>
              <a:t>2 несовершеннолетних состояли на </a:t>
            </a:r>
            <a:r>
              <a:rPr lang="ru-RU" dirty="0" err="1"/>
              <a:t>внутришкольном</a:t>
            </a:r>
            <a:r>
              <a:rPr lang="ru-RU" dirty="0"/>
              <a:t> учете, в КДН и ЗП, но никто ранее к уголовной ответственности не привлекался </a:t>
            </a:r>
          </a:p>
          <a:p>
            <a:r>
              <a:rPr lang="ru-RU" dirty="0"/>
              <a:t>Среди пострадавших были в основном дети, 3 нападения закончились смертельными исходами </a:t>
            </a:r>
          </a:p>
          <a:p>
            <a:r>
              <a:rPr lang="ru-RU" dirty="0"/>
              <a:t>Средний возраст обвиняемых подростков на момент нападения составил 16,1 ±1,1 лет</a:t>
            </a:r>
          </a:p>
          <a:p>
            <a:pPr marL="0" indent="0">
              <a:buNone/>
            </a:pPr>
            <a:r>
              <a:rPr lang="ru-RU" dirty="0"/>
              <a:t>! Никто ранее к уголовной ответственности не привлекался</a:t>
            </a:r>
          </a:p>
        </p:txBody>
      </p:sp>
    </p:spTree>
    <p:extLst>
      <p:ext uri="{BB962C8B-B14F-4D97-AF65-F5344CB8AC3E}">
        <p14:creationId xmlns:p14="http://schemas.microsoft.com/office/powerpoint/2010/main" val="2689470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/>
              <a:t>Психиатрический аспект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3871" y="2638044"/>
            <a:ext cx="9184822" cy="3754592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ru-RU" sz="4000" b="1" dirty="0"/>
              <a:t>Психические расстройства у 8 из 9 несовершеннолетних</a:t>
            </a:r>
          </a:p>
          <a:p>
            <a:pPr algn="just"/>
            <a:r>
              <a:rPr lang="ru-RU" sz="4000" b="1" dirty="0"/>
              <a:t>Наследственная отягощенность по психическим заболеваниям была отмечена только в 1 </a:t>
            </a:r>
          </a:p>
          <a:p>
            <a:pPr algn="just"/>
            <a:r>
              <a:rPr lang="ru-RU" sz="4000" b="1" dirty="0"/>
              <a:t>случае. </a:t>
            </a:r>
          </a:p>
          <a:p>
            <a:pPr algn="just"/>
            <a:r>
              <a:rPr lang="ru-RU" sz="4000" b="1" dirty="0"/>
              <a:t>Ранняя органическая патология выявлена примерно в половине случаев (5 наблюдений), </a:t>
            </a:r>
          </a:p>
          <a:p>
            <a:pPr algn="just"/>
            <a:r>
              <a:rPr lang="ru-RU" sz="4000" b="1" dirty="0"/>
              <a:t>что могло выступать основой проблем дальнейшего психического развития</a:t>
            </a:r>
          </a:p>
          <a:p>
            <a:pPr algn="just"/>
            <a:r>
              <a:rPr lang="ru-RU" sz="4000" b="1" dirty="0"/>
              <a:t>Сведения об обращениях к профильным специалистам (неврологу, психиатру, </a:t>
            </a:r>
          </a:p>
          <a:p>
            <a:pPr algn="just"/>
            <a:r>
              <a:rPr lang="ru-RU" sz="4000" b="1" dirty="0"/>
              <a:t>клиническому психологу) и ранее выставленных психиатрических диагнозах были только в </a:t>
            </a:r>
          </a:p>
          <a:p>
            <a:pPr algn="just"/>
            <a:r>
              <a:rPr lang="ru-RU" sz="4000" b="1" dirty="0"/>
              <a:t>2 случаях. </a:t>
            </a:r>
          </a:p>
          <a:p>
            <a:pPr algn="just"/>
            <a:r>
              <a:rPr lang="ru-RU" sz="4000" b="1" dirty="0"/>
              <a:t>В большинстве случаев подростки указывали на возникавшие суицидальные мысли и </a:t>
            </a:r>
          </a:p>
          <a:p>
            <a:pPr algn="just"/>
            <a:r>
              <a:rPr lang="ru-RU" sz="4000" b="1" dirty="0"/>
              <a:t>намерения, а 2 ранее предпринимали попытки самоубийства.</a:t>
            </a:r>
          </a:p>
          <a:p>
            <a:pPr marL="0" indent="0" algn="just">
              <a:buNone/>
            </a:pPr>
            <a:r>
              <a:rPr lang="ru-RU" sz="4000" b="1" dirty="0"/>
              <a:t>! Лишь 1 подросток находился под наблюдением психиатра.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5530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/>
              <a:t>Педагогический аспект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2279" y="2269672"/>
            <a:ext cx="8738012" cy="3902528"/>
          </a:xfrm>
        </p:spPr>
        <p:txBody>
          <a:bodyPr>
            <a:normAutofit/>
          </a:bodyPr>
          <a:lstStyle/>
          <a:p>
            <a:endParaRPr lang="ru-RU" sz="2000" dirty="0"/>
          </a:p>
          <a:p>
            <a:r>
              <a:rPr lang="ru-RU" sz="2400" dirty="0"/>
              <a:t>Практически все обследованные адаптировались в детских </a:t>
            </a:r>
          </a:p>
          <a:p>
            <a:r>
              <a:rPr lang="ru-RU" sz="2400" dirty="0"/>
              <a:t>дошкольных учреждениях, своевременно поступили в школу</a:t>
            </a:r>
          </a:p>
          <a:p>
            <a:r>
              <a:rPr lang="ru-RU" sz="2400" dirty="0"/>
              <a:t>В начальных классах демонстрировали среднюю, а некоторые </a:t>
            </a:r>
          </a:p>
          <a:p>
            <a:r>
              <a:rPr lang="ru-RU" sz="2400" dirty="0"/>
              <a:t>высокую успеваемость. </a:t>
            </a:r>
          </a:p>
          <a:p>
            <a:r>
              <a:rPr lang="ru-RU" sz="2400" dirty="0"/>
              <a:t>Только у 3 подростков отмечались академические трудности в </a:t>
            </a:r>
          </a:p>
          <a:p>
            <a:r>
              <a:rPr lang="ru-RU" sz="2400" dirty="0"/>
              <a:t>средней школе.</a:t>
            </a:r>
          </a:p>
        </p:txBody>
      </p:sp>
    </p:spTree>
    <p:extLst>
      <p:ext uri="{BB962C8B-B14F-4D97-AF65-F5344CB8AC3E}">
        <p14:creationId xmlns:p14="http://schemas.microsoft.com/office/powerpoint/2010/main" val="2162380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ru-RU" dirty="0"/>
              <a:t>Эмоциональный и поведенческий аспекты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0982" y="2400300"/>
            <a:ext cx="8772154" cy="4208318"/>
          </a:xfrm>
        </p:spPr>
        <p:txBody>
          <a:bodyPr>
            <a:noAutofit/>
          </a:bodyPr>
          <a:lstStyle/>
          <a:p>
            <a:r>
              <a:rPr lang="ru-RU" dirty="0"/>
              <a:t>К началу подросткового периода внутренний дискомфорт был присущ всем без </a:t>
            </a:r>
          </a:p>
          <a:p>
            <a:r>
              <a:rPr lang="ru-RU" dirty="0"/>
              <a:t>исключения несовершеннолетним. </a:t>
            </a:r>
          </a:p>
          <a:p>
            <a:r>
              <a:rPr lang="ru-RU" dirty="0"/>
              <a:t>Он проявлялся в субъективном ощущении непонимания и даже отторжения со </a:t>
            </a:r>
          </a:p>
          <a:p>
            <a:r>
              <a:rPr lang="ru-RU" dirty="0"/>
              <a:t>стороны окружающих. </a:t>
            </a:r>
          </a:p>
          <a:p>
            <a:r>
              <a:rPr lang="ru-RU" dirty="0"/>
              <a:t>Высказывания подростков о себе: «изгой общества», «параноик», </a:t>
            </a:r>
          </a:p>
          <a:p>
            <a:r>
              <a:rPr lang="ru-RU" dirty="0"/>
              <a:t>«недочеловек», «лишний в этом мире» и т. п.</a:t>
            </a:r>
          </a:p>
          <a:p>
            <a:r>
              <a:rPr lang="ru-RU" dirty="0"/>
              <a:t>7 несовершеннолетних отмечали у себя суицидальные мысли и намерения, о </a:t>
            </a:r>
          </a:p>
          <a:p>
            <a:r>
              <a:rPr lang="ru-RU" dirty="0"/>
              <a:t>которых они никому не сообщали. </a:t>
            </a:r>
          </a:p>
          <a:p>
            <a:r>
              <a:rPr lang="ru-RU" dirty="0"/>
              <a:t>Повышенная агрессивность и враждебность в скрытой форме</a:t>
            </a:r>
          </a:p>
        </p:txBody>
      </p:sp>
    </p:spTree>
    <p:extLst>
      <p:ext uri="{BB962C8B-B14F-4D97-AF65-F5344CB8AC3E}">
        <p14:creationId xmlns:p14="http://schemas.microsoft.com/office/powerpoint/2010/main" val="1532538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498022"/>
            <a:ext cx="7729728" cy="906235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dirty="0"/>
              <a:t>Семейный аспект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1936" y="1673679"/>
            <a:ext cx="10744199" cy="5110842"/>
          </a:xfrm>
        </p:spPr>
        <p:txBody>
          <a:bodyPr>
            <a:noAutofit/>
          </a:bodyPr>
          <a:lstStyle/>
          <a:p>
            <a:r>
              <a:rPr lang="ru-RU" dirty="0"/>
              <a:t>Несовершеннолетние воспитывались во внешне благополучных, в основном полных семьях </a:t>
            </a:r>
          </a:p>
          <a:p>
            <a:r>
              <a:rPr lang="ru-RU" dirty="0"/>
              <a:t>Родители уделяли должное внимание воспитанию детей, постоянно взаимодействовали с педагогами и администрацией (на основе школьных характеристик)</a:t>
            </a:r>
          </a:p>
          <a:p>
            <a:r>
              <a:rPr lang="ru-RU" dirty="0"/>
              <a:t>Родители описывали отношения в семье как благополучные</a:t>
            </a:r>
          </a:p>
          <a:p>
            <a:r>
              <a:rPr lang="ru-RU" dirty="0"/>
              <a:t>Сами подростки не ощущали семейной поддержки (данные 7 наблюдений), а отношения с родственниками характеризовали как плохие и </a:t>
            </a:r>
            <a:r>
              <a:rPr lang="ru-RU" dirty="0" err="1"/>
              <a:t>дистанцированные</a:t>
            </a:r>
            <a:endParaRPr lang="ru-RU" dirty="0"/>
          </a:p>
          <a:p>
            <a:r>
              <a:rPr lang="ru-RU" dirty="0"/>
              <a:t>Отношения с родителями они сами характеризуют от «непонимания» до «они относились ко мне, как к мусору»</a:t>
            </a:r>
          </a:p>
          <a:p>
            <a:r>
              <a:rPr lang="ru-RU" dirty="0"/>
              <a:t>Обследуемые с обидой указывали на то, что при возникновении проблем они предпочитали не говорить о них близким</a:t>
            </a:r>
          </a:p>
          <a:p>
            <a:r>
              <a:rPr lang="ru-RU" dirty="0"/>
              <a:t>Даже в тех редких случаях, когда подростки сообщали родителям о конфликтах с учителями и одноклассниками, своих внутренних переживаниях по этому поводу, активно искали помощи у </a:t>
            </a:r>
          </a:p>
          <a:p>
            <a:r>
              <a:rPr lang="ru-RU" dirty="0"/>
              <a:t>родителей, те не воспринимали их серьезно</a:t>
            </a:r>
          </a:p>
          <a:p>
            <a:r>
              <a:rPr lang="ru-RU" dirty="0"/>
              <a:t>В итоге у подростков формировалось чувство субъективной безвыходности из создавшегося положения</a:t>
            </a:r>
          </a:p>
        </p:txBody>
      </p:sp>
    </p:spTree>
    <p:extLst>
      <p:ext uri="{BB962C8B-B14F-4D97-AF65-F5344CB8AC3E}">
        <p14:creationId xmlns:p14="http://schemas.microsoft.com/office/powerpoint/2010/main" val="3757718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555171"/>
            <a:ext cx="7729728" cy="122464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/>
              <a:t>Конфликты в образовательном учреждении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3293" y="2139043"/>
            <a:ext cx="8107571" cy="4425043"/>
          </a:xfrm>
        </p:spPr>
        <p:txBody>
          <a:bodyPr>
            <a:noAutofit/>
          </a:bodyPr>
          <a:lstStyle/>
          <a:p>
            <a:r>
              <a:rPr lang="ru-RU" sz="1600" dirty="0"/>
              <a:t>В 4 случаях были проблемы подростка с учениками и учителями </a:t>
            </a:r>
          </a:p>
          <a:p>
            <a:r>
              <a:rPr lang="ru-RU" sz="1600" dirty="0"/>
              <a:t>Все несовершеннолетние негативно воспринимали отношения, складывающиеся в школе </a:t>
            </a:r>
          </a:p>
          <a:p>
            <a:r>
              <a:rPr lang="ru-RU" sz="1600" dirty="0"/>
              <a:t>Один из нападавших о школе заявил: «Год жил только мечтой поскорей закончить 9 классов и уйти куда-нибудь учиться в другое место» (психическое напряжение и чувство безысходности) </a:t>
            </a:r>
          </a:p>
          <a:p>
            <a:r>
              <a:rPr lang="ru-RU" sz="1600" dirty="0"/>
              <a:t>Он сообщал родителям о своих конфликтах с одноклассниками, просил их перевести его в другую школу. </a:t>
            </a:r>
          </a:p>
          <a:p>
            <a:r>
              <a:rPr lang="ru-RU" sz="1600" dirty="0"/>
              <a:t>Однако ему отвечали, что от этого «лучше не станет» и нужно продолжать учебу на прежнем месте </a:t>
            </a:r>
          </a:p>
          <a:p>
            <a:r>
              <a:rPr lang="ru-RU" sz="1600" dirty="0"/>
              <a:t>Подросток отмечал, что у него нарушился сон, «все мысли были только о том, что придется идти в школу и терпеть» </a:t>
            </a:r>
          </a:p>
        </p:txBody>
      </p:sp>
    </p:spTree>
    <p:extLst>
      <p:ext uri="{BB962C8B-B14F-4D97-AF65-F5344CB8AC3E}">
        <p14:creationId xmlns:p14="http://schemas.microsoft.com/office/powerpoint/2010/main" val="4259882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b="1" dirty="0"/>
              <a:t>Увлечения подростков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2277835" y="2539092"/>
            <a:ext cx="7732013" cy="38535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4898570" y="3633107"/>
            <a:ext cx="2710543" cy="160019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Снятие психического напряжения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596493" y="3633107"/>
            <a:ext cx="486756" cy="3078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2359480" y="2530931"/>
            <a:ext cx="2237014" cy="1256088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Общение в </a:t>
            </a:r>
          </a:p>
          <a:p>
            <a:pPr algn="ctr"/>
            <a:r>
              <a:rPr lang="ru-RU" dirty="0"/>
              <a:t>социальных </a:t>
            </a:r>
          </a:p>
          <a:p>
            <a:pPr algn="ctr"/>
            <a:r>
              <a:rPr lang="ru-RU" dirty="0"/>
              <a:t>сетях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7376431" y="3469821"/>
            <a:ext cx="465364" cy="4711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7862207" y="2530930"/>
            <a:ext cx="2147206" cy="117444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Компьютерные игры с агрессивным сюжетом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4578614" y="4433206"/>
            <a:ext cx="38217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7609113" y="4310743"/>
            <a:ext cx="400051" cy="244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359481" y="3940928"/>
            <a:ext cx="2289304" cy="116175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Интерес к националистической и расистской идеологии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960615" y="3861708"/>
            <a:ext cx="2000249" cy="137159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Интерес к деструктивной молодежной субкультуре 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5021035" y="5102680"/>
            <a:ext cx="440872" cy="2449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 flipV="1">
            <a:off x="6980464" y="5102679"/>
            <a:ext cx="204107" cy="2775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2359480" y="5347606"/>
            <a:ext cx="2661555" cy="10368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Ведение </a:t>
            </a:r>
          </a:p>
          <a:p>
            <a:pPr algn="ctr"/>
            <a:r>
              <a:rPr lang="ru-RU" dirty="0"/>
              <a:t>дневниковых </a:t>
            </a:r>
          </a:p>
          <a:p>
            <a:pPr algn="ctr"/>
            <a:r>
              <a:rPr lang="ru-RU" dirty="0"/>
              <a:t>записей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184571" y="5380264"/>
            <a:ext cx="2824842" cy="10368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Для общения в </a:t>
            </a:r>
          </a:p>
          <a:p>
            <a:pPr algn="ctr"/>
            <a:r>
              <a:rPr lang="ru-RU" dirty="0"/>
              <a:t>группах брали </a:t>
            </a:r>
          </a:p>
          <a:p>
            <a:pPr algn="ctr"/>
            <a:r>
              <a:rPr lang="ru-RU" dirty="0"/>
              <a:t>имена  школьных стрелков</a:t>
            </a:r>
          </a:p>
        </p:txBody>
      </p:sp>
    </p:spTree>
    <p:extLst>
      <p:ext uri="{BB962C8B-B14F-4D97-AF65-F5344CB8AC3E}">
        <p14:creationId xmlns:p14="http://schemas.microsoft.com/office/powerpoint/2010/main" val="2267636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563336"/>
            <a:ext cx="7729728" cy="1126671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/>
              <a:t>Процесс формирования личности подростка, склонного к нападению на учебные заведения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6" y="2065564"/>
            <a:ext cx="7729728" cy="43270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dirty="0" err="1"/>
              <a:t>Интровертированность</a:t>
            </a:r>
            <a:endParaRPr lang="ru-RU" sz="1600" dirty="0"/>
          </a:p>
          <a:p>
            <a:pPr marL="0" indent="0" algn="ctr">
              <a:buNone/>
            </a:pPr>
            <a:endParaRPr lang="ru-RU" sz="1600" dirty="0"/>
          </a:p>
          <a:p>
            <a:pPr marL="0" indent="0" algn="ctr">
              <a:buNone/>
            </a:pPr>
            <a:r>
              <a:rPr lang="ru-RU" sz="1600" dirty="0"/>
              <a:t>Внутренняя изолированность, неумение строить адекватные социальные связи</a:t>
            </a:r>
          </a:p>
          <a:p>
            <a:pPr marL="0" indent="0" algn="ctr">
              <a:buNone/>
            </a:pPr>
            <a:endParaRPr lang="ru-RU" sz="1600" dirty="0"/>
          </a:p>
          <a:p>
            <a:pPr marL="0" indent="0" algn="ctr">
              <a:buNone/>
            </a:pPr>
            <a:r>
              <a:rPr lang="ru-RU" sz="1600" dirty="0"/>
              <a:t>Поиск социальной поддержки среди подростков со схожими проблемами</a:t>
            </a:r>
          </a:p>
          <a:p>
            <a:pPr marL="0" indent="0" algn="ctr">
              <a:buNone/>
            </a:pPr>
            <a:endParaRPr lang="ru-RU" sz="1600" dirty="0"/>
          </a:p>
          <a:p>
            <a:pPr marL="0" indent="0" algn="ctr">
              <a:buNone/>
            </a:pPr>
            <a:r>
              <a:rPr lang="ru-RU" sz="1600" dirty="0"/>
              <a:t>Виртуальное общение с соответствующим </a:t>
            </a:r>
            <a:r>
              <a:rPr lang="ru-RU" sz="1600" dirty="0" err="1"/>
              <a:t>гипермаскулинным</a:t>
            </a:r>
            <a:r>
              <a:rPr lang="ru-RU" sz="1600" dirty="0"/>
              <a:t> позиционированием себя (образ героя, защитника) в социальных сетях</a:t>
            </a:r>
          </a:p>
          <a:p>
            <a:pPr marL="0" indent="0" algn="ctr">
              <a:buNone/>
            </a:pPr>
            <a:endParaRPr lang="ru-RU" sz="1600" dirty="0"/>
          </a:p>
          <a:p>
            <a:pPr marL="0" indent="0" algn="ctr">
              <a:buNone/>
            </a:pPr>
            <a:r>
              <a:rPr lang="ru-RU" sz="1600" dirty="0"/>
              <a:t>Действия подростков, ранее совершивших нападения на учебные заведения, в таких сообществах идеализировались, романтизировались и выступали для участников моделью для подражания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6098721" y="2424793"/>
            <a:ext cx="45719" cy="342900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550" y="3248025"/>
            <a:ext cx="11289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717" y="3882118"/>
            <a:ext cx="857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15" y="4886325"/>
            <a:ext cx="857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3709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587830"/>
            <a:ext cx="7729728" cy="857249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/>
              <a:t>Изменения в поведении и интересах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1843" y="1812471"/>
            <a:ext cx="8866414" cy="46863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/>
              <a:t>У троих появилось увлечение оружием и взрывчатыми веществами, которое было несвойственно им ранее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Четверо начали подражать в стиле одежды подросткам, совершившим нападение на школы </a:t>
            </a:r>
            <a:r>
              <a:rPr lang="ru-RU" dirty="0" err="1"/>
              <a:t>впрошлом</a:t>
            </a:r>
            <a:r>
              <a:rPr lang="ru-RU" dirty="0"/>
              <a:t>. 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Мать одного из подростков сообщала, что сын попросил ее купить черный плащ и высокие ботинки «</a:t>
            </a:r>
            <a:r>
              <a:rPr lang="ru-RU" dirty="0" err="1"/>
              <a:t>берцы</a:t>
            </a:r>
            <a:r>
              <a:rPr lang="ru-RU" dirty="0"/>
              <a:t>». Она указывала, что ему нравился стиль «</a:t>
            </a:r>
            <a:r>
              <a:rPr lang="ru-RU" dirty="0" err="1"/>
              <a:t>милитари</a:t>
            </a:r>
            <a:r>
              <a:rPr lang="ru-RU" dirty="0"/>
              <a:t>», и предполагала, что камуфляж придавал сыну уверенности. 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Отец этого несовершеннолетнего подарил сыну на день рождения пневматическое ружье, которое тот использовал при нападении на школу. 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Активное взаимодействие в Интернете и социальных сетях в сообществе единомышленников на темы, связанные с нападением на учебные заведения и последующим суицидом, подпитывали, оформляли и закрепляли уже имевшиеся агрессивно-деструктивные тенденции подростков.</a:t>
            </a:r>
          </a:p>
        </p:txBody>
      </p:sp>
    </p:spTree>
    <p:extLst>
      <p:ext uri="{BB962C8B-B14F-4D97-AF65-F5344CB8AC3E}">
        <p14:creationId xmlns:p14="http://schemas.microsoft.com/office/powerpoint/2010/main" val="3293029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530680"/>
            <a:ext cx="7729728" cy="1200150"/>
          </a:xfrm>
          <a:solidFill>
            <a:schemeClr val="accent4"/>
          </a:solidFill>
        </p:spPr>
        <p:txBody>
          <a:bodyPr>
            <a:normAutofit fontScale="90000"/>
          </a:bodyPr>
          <a:lstStyle/>
          <a:p>
            <a:r>
              <a:rPr lang="ru-RU" b="1" dirty="0"/>
              <a:t>Особенности поведения </a:t>
            </a:r>
            <a:br>
              <a:rPr lang="ru-RU" b="1" dirty="0"/>
            </a:br>
            <a:r>
              <a:rPr lang="ru-RU" b="1" dirty="0"/>
              <a:t>во время совершения преступления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1214" y="1959429"/>
            <a:ext cx="9323615" cy="4310741"/>
          </a:xfrm>
        </p:spPr>
        <p:txBody>
          <a:bodyPr>
            <a:normAutofit/>
          </a:bodyPr>
          <a:lstStyle/>
          <a:p>
            <a:r>
              <a:rPr lang="ru-RU" dirty="0"/>
              <a:t>Стойкость сочетанных суицидально-агрессивных намерений</a:t>
            </a:r>
          </a:p>
          <a:p>
            <a:r>
              <a:rPr lang="ru-RU" dirty="0"/>
              <a:t>Разработанный план и внешняя целенаправленность действий</a:t>
            </a:r>
          </a:p>
          <a:p>
            <a:r>
              <a:rPr lang="ru-RU" dirty="0"/>
              <a:t>В 2/3 случаев подростки предполагали завершить нападение самоубийством 4 предприняли суицидальную попытку</a:t>
            </a:r>
          </a:p>
          <a:p>
            <a:r>
              <a:rPr lang="ru-RU" dirty="0"/>
              <a:t>3 из них были госпитализированы в связи с нанесенными самоповреждениями</a:t>
            </a:r>
          </a:p>
          <a:p>
            <a:r>
              <a:rPr lang="ru-RU" dirty="0"/>
              <a:t>У многих несовершеннолетних агрессивные криминальные действия носили во многом ситуационный и хаотичный характер</a:t>
            </a:r>
          </a:p>
          <a:p>
            <a:r>
              <a:rPr lang="ru-RU" dirty="0"/>
              <a:t>Среди пострадавших учеников и учителей не оказалось ни одного непосредственного </a:t>
            </a:r>
          </a:p>
          <a:p>
            <a:r>
              <a:rPr lang="ru-RU" dirty="0"/>
              <a:t>участника конфликтов, или того, кого подростки воспринимали как своих обидчиков – это протест против воспринимаемой ими несправедливости</a:t>
            </a:r>
          </a:p>
        </p:txBody>
      </p:sp>
    </p:spTree>
    <p:extLst>
      <p:ext uri="{BB962C8B-B14F-4D97-AF65-F5344CB8AC3E}">
        <p14:creationId xmlns:p14="http://schemas.microsoft.com/office/powerpoint/2010/main" val="567821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015242-E082-410D-91DA-3BECFB5D9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655" y="964691"/>
            <a:ext cx="9961417" cy="5768617"/>
          </a:xfrm>
        </p:spPr>
        <p:txBody>
          <a:bodyPr>
            <a:normAutofit fontScale="90000"/>
          </a:bodyPr>
          <a:lstStyle/>
          <a:p>
            <a:pPr algn="l"/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/>
              <a:t>                          </a:t>
            </a:r>
            <a:br>
              <a:rPr lang="ru-RU" dirty="0"/>
            </a:br>
            <a:r>
              <a:rPr lang="ru-RU" dirty="0"/>
              <a:t> </a:t>
            </a:r>
            <a:r>
              <a:rPr lang="ru-RU" b="1" u="sng" dirty="0"/>
              <a:t>Причины совершения</a:t>
            </a:r>
            <a:br>
              <a:rPr lang="ru-RU" dirty="0"/>
            </a:br>
            <a:br>
              <a:rPr lang="ru-RU" b="1" dirty="0"/>
            </a:br>
            <a:br>
              <a:rPr lang="ru-RU" sz="2000" b="1" dirty="0"/>
            </a:br>
            <a:br>
              <a:rPr lang="ru-RU" sz="2000" b="1" dirty="0"/>
            </a:br>
            <a:r>
              <a:rPr lang="ru-RU" sz="2000" b="1" dirty="0"/>
              <a:t>• Отсутствие внимания родителей к ребенку</a:t>
            </a:r>
            <a:br>
              <a:rPr lang="ru-RU" sz="2000" b="1" dirty="0"/>
            </a:br>
            <a:r>
              <a:rPr lang="ru-RU" sz="2000" b="1" dirty="0"/>
              <a:t>• Ссоры с членами семьи</a:t>
            </a:r>
            <a:br>
              <a:rPr lang="ru-RU" sz="2000" b="1" dirty="0"/>
            </a:br>
            <a:r>
              <a:rPr lang="ru-RU" sz="2000" b="1" dirty="0"/>
              <a:t>• Трудности ребенка в общении со сверстниками, конфликты с ними и педагогами</a:t>
            </a:r>
            <a:br>
              <a:rPr lang="ru-RU" sz="2000" b="1" dirty="0"/>
            </a:br>
            <a:r>
              <a:rPr lang="ru-RU" sz="2000" b="1" dirty="0"/>
              <a:t>• </a:t>
            </a:r>
            <a:r>
              <a:rPr lang="ru-RU" sz="2000" b="1" dirty="0" err="1"/>
              <a:t>Буллинг</a:t>
            </a:r>
            <a:r>
              <a:rPr lang="ru-RU" sz="2000" b="1" dirty="0"/>
              <a:t> (травля) - агрессивное преследование одного из членов коллектива со стороны других членов коллектива или его части</a:t>
            </a:r>
            <a:br>
              <a:rPr lang="ru-RU" sz="2000" b="1" dirty="0"/>
            </a:br>
            <a:r>
              <a:rPr lang="ru-RU" sz="2000" b="1" dirty="0"/>
              <a:t>• Смерть родственников друзей</a:t>
            </a:r>
            <a:br>
              <a:rPr lang="ru-RU" sz="2000" b="1" dirty="0"/>
            </a:br>
            <a:r>
              <a:rPr lang="ru-RU" sz="2000" b="1" dirty="0"/>
              <a:t>• Доступ ребенка к огнестрельному и холодному оружию</a:t>
            </a:r>
            <a:br>
              <a:rPr lang="ru-RU" sz="2000" b="1" dirty="0"/>
            </a:br>
            <a:r>
              <a:rPr lang="ru-RU" sz="2000" b="1" dirty="0"/>
              <a:t>• Интерес ребенка к компьютерным играм, в которых присутствуют сцены насилия, а также его доступ к сайтам и группам в сети Интернет, пропагандирующим идеологию школьной стрельбы</a:t>
            </a:r>
            <a:br>
              <a:rPr lang="ru-RU" sz="2000" b="1" dirty="0"/>
            </a:br>
            <a:r>
              <a:rPr lang="ru-RU" sz="2000" b="1" dirty="0"/>
              <a:t>К внутренних факторам, следует отнести:</a:t>
            </a:r>
            <a:br>
              <a:rPr lang="ru-RU" sz="2000" b="1" dirty="0"/>
            </a:br>
            <a:r>
              <a:rPr lang="ru-RU" sz="2000" b="1" dirty="0"/>
              <a:t>• Депрессивное состояние обучающегося</a:t>
            </a:r>
            <a:br>
              <a:rPr lang="ru-RU" sz="2000" b="1" dirty="0"/>
            </a:br>
            <a:r>
              <a:rPr lang="ru-RU" sz="2000" b="1" dirty="0"/>
              <a:t>• Внушаемость и ведомость </a:t>
            </a:r>
            <a:br>
              <a:rPr lang="ru-RU" sz="2000" b="1" dirty="0"/>
            </a:br>
            <a:r>
              <a:rPr lang="ru-RU" sz="2000" b="1" dirty="0"/>
              <a:t>• Психическое отклонение у подростка </a:t>
            </a:r>
            <a:br>
              <a:rPr lang="ru-RU" sz="2000" b="1" dirty="0"/>
            </a:br>
            <a:br>
              <a:rPr lang="ru-RU" sz="2000" b="1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0522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538712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>НА ЧТО НУЖНО ОБРАТИТЬ ВНИМАНИЕ ВЗРОСЛЫМ</a:t>
            </a:r>
            <a:br>
              <a:rPr lang="ru-RU" dirty="0"/>
            </a:br>
            <a:br>
              <a:rPr lang="ru-RU" dirty="0"/>
            </a:br>
            <a:r>
              <a:rPr lang="ru-RU" dirty="0"/>
              <a:t> 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2649310" y="2118632"/>
            <a:ext cx="2032906" cy="9266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Атмосфера безопасности в ОУ</a:t>
            </a:r>
          </a:p>
        </p:txBody>
      </p:sp>
      <p:sp>
        <p:nvSpPr>
          <p:cNvPr id="6" name="Овал 5"/>
          <p:cNvSpPr/>
          <p:nvPr/>
        </p:nvSpPr>
        <p:spPr>
          <a:xfrm>
            <a:off x="2579915" y="3362665"/>
            <a:ext cx="2171697" cy="13889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погружён ли он в депрессию, </a:t>
            </a:r>
          </a:p>
          <a:p>
            <a:pPr algn="ctr"/>
            <a:r>
              <a:rPr lang="ru-RU" sz="1400" dirty="0"/>
              <a:t>подавлен </a:t>
            </a:r>
            <a:r>
              <a:rPr lang="ru-RU" dirty="0"/>
              <a:t> </a:t>
            </a:r>
          </a:p>
        </p:txBody>
      </p:sp>
      <p:sp>
        <p:nvSpPr>
          <p:cNvPr id="7" name="Овал 6"/>
          <p:cNvSpPr/>
          <p:nvPr/>
        </p:nvSpPr>
        <p:spPr>
          <a:xfrm>
            <a:off x="7707084" y="1722665"/>
            <a:ext cx="2057401" cy="13226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Атмосфера </a:t>
            </a:r>
          </a:p>
          <a:p>
            <a:pPr algn="ctr"/>
            <a:r>
              <a:rPr lang="ru-RU" dirty="0"/>
              <a:t>доверия и </a:t>
            </a:r>
          </a:p>
          <a:p>
            <a:pPr algn="ctr"/>
            <a:r>
              <a:rPr lang="ru-RU" dirty="0"/>
              <a:t>уважения в ОУ</a:t>
            </a:r>
          </a:p>
        </p:txBody>
      </p:sp>
      <p:sp>
        <p:nvSpPr>
          <p:cNvPr id="8" name="Овал 7"/>
          <p:cNvSpPr/>
          <p:nvPr/>
        </p:nvSpPr>
        <p:spPr>
          <a:xfrm>
            <a:off x="4946197" y="3501456"/>
            <a:ext cx="2268985" cy="14690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что говорит </a:t>
            </a:r>
          </a:p>
          <a:p>
            <a:pPr algn="ctr"/>
            <a:r>
              <a:rPr lang="ru-RU" dirty="0"/>
              <a:t>ребёнок</a:t>
            </a:r>
          </a:p>
        </p:txBody>
      </p:sp>
      <p:sp>
        <p:nvSpPr>
          <p:cNvPr id="9" name="Овал 8"/>
          <p:cNvSpPr/>
          <p:nvPr/>
        </p:nvSpPr>
        <p:spPr>
          <a:xfrm>
            <a:off x="7598907" y="3429000"/>
            <a:ext cx="2273754" cy="15512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терпит ли он </a:t>
            </a:r>
          </a:p>
          <a:p>
            <a:pPr algn="ctr"/>
            <a:r>
              <a:rPr lang="ru-RU" dirty="0"/>
              <a:t>обиды, </a:t>
            </a:r>
          </a:p>
          <a:p>
            <a:pPr algn="ctr"/>
            <a:r>
              <a:rPr lang="ru-RU" dirty="0"/>
              <a:t>испытывает ли </a:t>
            </a:r>
          </a:p>
          <a:p>
            <a:pPr algn="ctr"/>
            <a:r>
              <a:rPr lang="ru-RU" dirty="0"/>
              <a:t>недовольство</a:t>
            </a:r>
          </a:p>
        </p:txBody>
      </p:sp>
      <p:sp>
        <p:nvSpPr>
          <p:cNvPr id="10" name="Овал 9"/>
          <p:cNvSpPr/>
          <p:nvPr/>
        </p:nvSpPr>
        <p:spPr>
          <a:xfrm>
            <a:off x="2873828" y="4955721"/>
            <a:ext cx="2261508" cy="11919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имеет ли он </a:t>
            </a:r>
          </a:p>
          <a:p>
            <a:pPr algn="ctr"/>
            <a:r>
              <a:rPr lang="ru-RU" dirty="0"/>
              <a:t>доступ к </a:t>
            </a:r>
          </a:p>
          <a:p>
            <a:pPr algn="ctr"/>
            <a:r>
              <a:rPr lang="ru-RU" dirty="0"/>
              <a:t>оружию</a:t>
            </a:r>
          </a:p>
        </p:txBody>
      </p:sp>
      <p:sp>
        <p:nvSpPr>
          <p:cNvPr id="11" name="Овал 10"/>
          <p:cNvSpPr/>
          <p:nvPr/>
        </p:nvSpPr>
        <p:spPr>
          <a:xfrm>
            <a:off x="5704795" y="5053693"/>
            <a:ext cx="2677885" cy="9960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Сохранение </a:t>
            </a:r>
          </a:p>
          <a:p>
            <a:pPr algn="ctr"/>
            <a:r>
              <a:rPr lang="ru-RU" sz="1400" dirty="0"/>
              <a:t>контакта </a:t>
            </a:r>
          </a:p>
          <a:p>
            <a:pPr algn="ctr"/>
            <a:r>
              <a:rPr lang="ru-RU" sz="1400" dirty="0"/>
              <a:t>обучающегося с </a:t>
            </a:r>
          </a:p>
          <a:p>
            <a:pPr algn="ctr"/>
            <a:r>
              <a:rPr lang="ru-RU" sz="1400" dirty="0"/>
              <a:t>педагогами</a:t>
            </a:r>
          </a:p>
        </p:txBody>
      </p:sp>
      <p:sp>
        <p:nvSpPr>
          <p:cNvPr id="12" name="Овал 11"/>
          <p:cNvSpPr/>
          <p:nvPr/>
        </p:nvSpPr>
        <p:spPr>
          <a:xfrm>
            <a:off x="5021036" y="1812471"/>
            <a:ext cx="2441121" cy="14690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Выявление </a:t>
            </a:r>
          </a:p>
          <a:p>
            <a:pPr algn="ctr"/>
            <a:r>
              <a:rPr lang="ru-RU" dirty="0"/>
              <a:t>проблем до того, </a:t>
            </a:r>
          </a:p>
          <a:p>
            <a:pPr algn="ctr"/>
            <a:r>
              <a:rPr lang="ru-RU" dirty="0"/>
              <a:t>как они будут </a:t>
            </a:r>
          </a:p>
          <a:p>
            <a:pPr algn="ctr"/>
            <a:r>
              <a:rPr lang="ru-RU" dirty="0"/>
              <a:t>серьёзными</a:t>
            </a:r>
          </a:p>
        </p:txBody>
      </p:sp>
    </p:spTree>
    <p:extLst>
      <p:ext uri="{BB962C8B-B14F-4D97-AF65-F5344CB8AC3E}">
        <p14:creationId xmlns:p14="http://schemas.microsoft.com/office/powerpoint/2010/main" val="3695074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BF79BFE-9E66-434C-9983-A35D76C0F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40327"/>
            <a:ext cx="7729728" cy="1343891"/>
          </a:xfrm>
        </p:spPr>
        <p:txBody>
          <a:bodyPr/>
          <a:lstStyle/>
          <a:p>
            <a:r>
              <a:rPr lang="ru-RU" dirty="0"/>
              <a:t>Алгоритм по выявлению фактов распространения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B3C3669-421F-45ED-87A0-7C7E427B4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418" y="2638044"/>
            <a:ext cx="10515600" cy="367962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4000" dirty="0"/>
              <a:t>Предварительная оценка проводится по самой угрозе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000" dirty="0"/>
              <a:t> Оценка личности угрожающего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000" dirty="0"/>
              <a:t> Принятие мер и реагирование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058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813F54-86E1-4AAF-BB73-5716CF40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ТИПЫ УГРОЗ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40A7FC-6591-4FC7-AF29-FC8E82DF1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60954"/>
            <a:ext cx="8145919" cy="37627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cap="all" dirty="0"/>
              <a:t>Прямая </a:t>
            </a:r>
          </a:p>
          <a:p>
            <a:pPr marL="0" indent="0" algn="ctr">
              <a:buNone/>
            </a:pPr>
            <a:endParaRPr lang="ru-RU" sz="2800" cap="all" dirty="0"/>
          </a:p>
          <a:p>
            <a:pPr marL="0" indent="0" algn="ctr">
              <a:buNone/>
            </a:pPr>
            <a:r>
              <a:rPr lang="ru-RU" sz="2800" cap="all" dirty="0"/>
              <a:t>Косвенная</a:t>
            </a:r>
          </a:p>
          <a:p>
            <a:pPr marL="0" indent="0" algn="ctr">
              <a:buNone/>
            </a:pPr>
            <a:endParaRPr lang="ru-RU" sz="2800" cap="all" dirty="0"/>
          </a:p>
          <a:p>
            <a:pPr marL="0" indent="0" algn="ctr">
              <a:buNone/>
            </a:pPr>
            <a:r>
              <a:rPr lang="ru-RU" sz="2800" cap="all" dirty="0"/>
              <a:t>Завуалированная </a:t>
            </a:r>
          </a:p>
          <a:p>
            <a:pPr marL="0" indent="0" algn="ctr">
              <a:buNone/>
            </a:pPr>
            <a:endParaRPr lang="ru-RU" sz="2800" cap="all" dirty="0"/>
          </a:p>
          <a:p>
            <a:pPr marL="0" indent="0" algn="ctr">
              <a:buNone/>
            </a:pPr>
            <a:r>
              <a:rPr lang="ru-RU" sz="2800" cap="all" dirty="0"/>
              <a:t>Условная </a:t>
            </a:r>
          </a:p>
        </p:txBody>
      </p:sp>
    </p:spTree>
    <p:extLst>
      <p:ext uri="{BB962C8B-B14F-4D97-AF65-F5344CB8AC3E}">
        <p14:creationId xmlns:p14="http://schemas.microsoft.com/office/powerpoint/2010/main" val="2860847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04B4FE-F105-4125-9338-E616C97A6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личности обучающегося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2C1A54-25D7-447D-85DE-C44822006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1491" y="2638044"/>
            <a:ext cx="8769373" cy="3693483"/>
          </a:xfrm>
        </p:spPr>
        <p:txBody>
          <a:bodyPr/>
          <a:lstStyle/>
          <a:p>
            <a:pPr marL="68580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Личность обучающегося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Отношения в семье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Отношения ОО и статус обучающегося в классе в сообществе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4572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Динамика социальных отношений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012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A862C-EA29-4BA5-B3B3-EEE14275203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ru-RU" dirty="0"/>
              <a:t>ЧЕРТЫ ЛИЧНОСТИ И ПОВЕДЕНИЕ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331478-533F-49C2-8B80-AC0A49645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Утечка</a:t>
            </a:r>
          </a:p>
          <a:p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CDAF083-51BC-44CF-A67C-B3A896635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264087"/>
              </p:ext>
            </p:extLst>
          </p:nvPr>
        </p:nvGraphicFramePr>
        <p:xfrm>
          <a:off x="2230438" y="2395073"/>
          <a:ext cx="7731125" cy="36754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31125">
                  <a:extLst>
                    <a:ext uri="{9D8B030D-6E8A-4147-A177-3AD203B41FA5}">
                      <a16:colId xmlns:a16="http://schemas.microsoft.com/office/drawing/2014/main" val="864424651"/>
                    </a:ext>
                  </a:extLst>
                </a:gridCol>
              </a:tblGrid>
              <a:tr h="14595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Утечка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5" marR="57095" marT="0" marB="0" anchor="ctr"/>
                </a:tc>
                <a:extLst>
                  <a:ext uri="{0D108BD9-81ED-4DB2-BD59-A6C34878D82A}">
                    <a16:rowId xmlns:a16="http://schemas.microsoft.com/office/drawing/2014/main" val="1391405297"/>
                  </a:ext>
                </a:extLst>
              </a:tr>
              <a:tr h="2762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Низкая стрессоустойчивость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5" marR="57095" marT="0" marB="0" anchor="ctr"/>
                </a:tc>
                <a:extLst>
                  <a:ext uri="{0D108BD9-81ED-4DB2-BD59-A6C34878D82A}">
                    <a16:rowId xmlns:a16="http://schemas.microsoft.com/office/drawing/2014/main" val="3657427627"/>
                  </a:ext>
                </a:extLst>
              </a:tr>
              <a:tr h="2762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Плохие навыки адаптации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5" marR="57095" marT="0" marB="0" anchor="ctr"/>
                </a:tc>
                <a:extLst>
                  <a:ext uri="{0D108BD9-81ED-4DB2-BD59-A6C34878D82A}">
                    <a16:rowId xmlns:a16="http://schemas.microsoft.com/office/drawing/2014/main" val="2196149980"/>
                  </a:ext>
                </a:extLst>
              </a:tr>
              <a:tr h="6576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Отсутствие гибкости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5" marR="57095" marT="0" marB="0" anchor="ctr"/>
                </a:tc>
                <a:extLst>
                  <a:ext uri="{0D108BD9-81ED-4DB2-BD59-A6C34878D82A}">
                    <a16:rowId xmlns:a16="http://schemas.microsoft.com/office/drawing/2014/main" val="3368904321"/>
                  </a:ext>
                </a:extLst>
              </a:tr>
              <a:tr h="2762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Неудачные любовные отношения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5" marR="57095" marT="0" marB="0" anchor="ctr"/>
                </a:tc>
                <a:extLst>
                  <a:ext uri="{0D108BD9-81ED-4DB2-BD59-A6C34878D82A}">
                    <a16:rowId xmlns:a16="http://schemas.microsoft.com/office/drawing/2014/main" val="948318025"/>
                  </a:ext>
                </a:extLst>
              </a:tr>
              <a:tr h="2762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«Сборщик несправедливости»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5" marR="57095" marT="0" marB="0" anchor="ctr"/>
                </a:tc>
                <a:extLst>
                  <a:ext uri="{0D108BD9-81ED-4DB2-BD59-A6C34878D82A}">
                    <a16:rowId xmlns:a16="http://schemas.microsoft.com/office/drawing/2014/main" val="3843872523"/>
                  </a:ext>
                </a:extLst>
              </a:tr>
              <a:tr h="2762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Признаки депрессии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5" marR="57095" marT="0" marB="0" anchor="ctr"/>
                </a:tc>
                <a:extLst>
                  <a:ext uri="{0D108BD9-81ED-4DB2-BD59-A6C34878D82A}">
                    <a16:rowId xmlns:a16="http://schemas.microsoft.com/office/drawing/2014/main" val="3987012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0603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25236" y="595994"/>
            <a:ext cx="10501746" cy="6106886"/>
          </a:xfrm>
        </p:spPr>
        <p:txBody>
          <a:bodyPr>
            <a:normAutofit fontScale="90000"/>
          </a:bodyPr>
          <a:lstStyle/>
          <a:p>
            <a:pPr algn="l"/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/>
              <a:t>Особенности </a:t>
            </a:r>
            <a:r>
              <a:rPr lang="ru-RU" dirty="0" err="1"/>
              <a:t>скулшутеров</a:t>
            </a:r>
            <a:r>
              <a:rPr lang="ru-RU" dirty="0"/>
              <a:t>, которые могут выдать</a:t>
            </a:r>
            <a:br>
              <a:rPr lang="ru-RU" dirty="0"/>
            </a:br>
            <a:r>
              <a:rPr lang="ru-RU" dirty="0"/>
              <a:t> </a:t>
            </a:r>
            <a:br>
              <a:rPr lang="ru-RU" sz="1600" dirty="0"/>
            </a:br>
            <a:r>
              <a:rPr lang="ru-RU" sz="1600" dirty="0"/>
              <a:t>«</a:t>
            </a:r>
            <a:r>
              <a:rPr lang="ru-RU" sz="1800" dirty="0"/>
              <a:t>Тихий», «никто бы не подумал», «ничего особенного». Но этим и особенный: ни в чем не реализован, ни в чем не популярен, ничем </a:t>
            </a:r>
            <a:br>
              <a:rPr lang="ru-RU" sz="1800" dirty="0"/>
            </a:br>
            <a:r>
              <a:rPr lang="ru-RU" sz="1800" dirty="0"/>
              <a:t>не «горит»;</a:t>
            </a:r>
            <a:br>
              <a:rPr lang="ru-RU" sz="1800" dirty="0"/>
            </a:br>
            <a:br>
              <a:rPr lang="ru-RU" sz="1800" dirty="0"/>
            </a:br>
            <a:r>
              <a:rPr lang="ru-RU" sz="1800" dirty="0"/>
              <a:t>Малообщительный: может быть жертвой </a:t>
            </a:r>
            <a:r>
              <a:rPr lang="ru-RU" sz="1800" dirty="0" err="1"/>
              <a:t>буллинга</a:t>
            </a:r>
            <a:r>
              <a:rPr lang="ru-RU" sz="1800" dirty="0"/>
              <a:t> или считать себя </a:t>
            </a:r>
            <a:br>
              <a:rPr lang="ru-RU" sz="1800" dirty="0"/>
            </a:br>
            <a:r>
              <a:rPr lang="ru-RU" sz="1800" dirty="0"/>
              <a:t>таковым Проблемы с агрессией: внешне нет, внутри ненависть к тем, с кем часто контактирует, фантазии о причинении боли и насилии Обиды не забывает. «Сборщик несправедливостей».</a:t>
            </a:r>
            <a:br>
              <a:rPr lang="ru-RU" sz="1800" dirty="0"/>
            </a:br>
            <a:br>
              <a:rPr lang="ru-RU" sz="1800" dirty="0"/>
            </a:br>
            <a:r>
              <a:rPr lang="ru-RU" sz="1800" dirty="0"/>
              <a:t> Обычные бытовые обиды вызывают жажду мести (месть = убить). Может вести черный список. </a:t>
            </a:r>
            <a:br>
              <a:rPr lang="ru-RU" sz="1800" dirty="0"/>
            </a:br>
            <a:br>
              <a:rPr lang="ru-RU" sz="1800" dirty="0"/>
            </a:br>
            <a:r>
              <a:rPr lang="ru-RU" sz="1800" dirty="0"/>
              <a:t>Проблемы не решает. Инфантильный. Далек от реализма.</a:t>
            </a:r>
            <a:br>
              <a:rPr lang="ru-RU" sz="1800" dirty="0"/>
            </a:br>
            <a:br>
              <a:rPr lang="ru-RU" sz="1800" dirty="0"/>
            </a:br>
            <a:r>
              <a:rPr lang="ru-RU" sz="1800" dirty="0"/>
              <a:t>Собирает информацию о </a:t>
            </a:r>
            <a:r>
              <a:rPr lang="ru-RU" sz="1800" dirty="0" err="1"/>
              <a:t>скулшутинге</a:t>
            </a:r>
            <a:r>
              <a:rPr lang="ru-RU" sz="1800" dirty="0"/>
              <a:t> Публикует и просматривает видео, музыку, арты, фото о </a:t>
            </a:r>
            <a:r>
              <a:rPr lang="ru-RU" sz="1800" dirty="0" err="1"/>
              <a:t>скулшутинге</a:t>
            </a:r>
            <a:r>
              <a:rPr lang="ru-RU" sz="1800" dirty="0"/>
              <a:t> Вступает в группы, посвященные </a:t>
            </a:r>
            <a:r>
              <a:rPr lang="ru-RU" sz="1800" dirty="0" err="1"/>
              <a:t>шутингу</a:t>
            </a:r>
            <a:r>
              <a:rPr lang="ru-RU" sz="1800" dirty="0"/>
              <a:t> (по офиц. данным, около 70 тыс.).</a:t>
            </a:r>
            <a:br>
              <a:rPr lang="ru-RU" sz="1800" dirty="0"/>
            </a:br>
            <a:r>
              <a:rPr lang="ru-RU" sz="1800" dirty="0"/>
              <a:t> Сочувствие и симпатия к стрелкам Публикует посты со смыслом «меня никто не понимает», «я  одинок», «обижен», предупреждения: «Завтра вы удивитесь, что я сделаю»</a:t>
            </a:r>
            <a:br>
              <a:rPr lang="ru-RU" sz="1800" dirty="0"/>
            </a:br>
            <a:br>
              <a:rPr lang="ru-RU" sz="1800" dirty="0"/>
            </a:br>
            <a:br>
              <a:rPr lang="ru-RU" sz="1800" dirty="0"/>
            </a:br>
            <a:r>
              <a:rPr lang="ru-RU" sz="1800" dirty="0"/>
              <a:t>Намекает, прямо или случайно говорит о </a:t>
            </a:r>
            <a:r>
              <a:rPr lang="ru-RU" sz="1800" dirty="0" err="1"/>
              <a:t>скулшутинге</a:t>
            </a:r>
            <a:br>
              <a:rPr lang="ru-RU" sz="1600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9750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FA862C-EA29-4BA5-B3B3-EEE14275203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ru-RU" dirty="0"/>
              <a:t>Семейная динамика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331478-533F-49C2-8B80-AC0A49645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Утечка</a:t>
            </a:r>
          </a:p>
          <a:p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CDAF083-51BC-44CF-A67C-B3A896635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151"/>
              </p:ext>
            </p:extLst>
          </p:nvPr>
        </p:nvGraphicFramePr>
        <p:xfrm>
          <a:off x="1510145" y="2313709"/>
          <a:ext cx="9504219" cy="3753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04219">
                  <a:extLst>
                    <a:ext uri="{9D8B030D-6E8A-4147-A177-3AD203B41FA5}">
                      <a16:colId xmlns:a16="http://schemas.microsoft.com/office/drawing/2014/main" val="864424651"/>
                    </a:ext>
                  </a:extLst>
                </a:gridCol>
              </a:tblGrid>
              <a:tr h="1491881">
                <a:tc>
                  <a:txBody>
                    <a:bodyPr/>
                    <a:lstStyle/>
                    <a:p>
                      <a:pPr indent="1778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Беспокойные взаимоотношения родитель-ребенок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1405297"/>
                  </a:ext>
                </a:extLst>
              </a:tr>
              <a:tr h="3168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Принятие патологического поведения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427627"/>
                  </a:ext>
                </a:extLst>
              </a:tr>
              <a:tr h="316876">
                <a:tc>
                  <a:txBody>
                    <a:bodyPr/>
                    <a:lstStyle/>
                    <a:p>
                      <a:pPr indent="1778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 к оружию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149980"/>
                  </a:ext>
                </a:extLst>
              </a:tr>
              <a:tr h="672214">
                <a:tc>
                  <a:txBody>
                    <a:bodyPr/>
                    <a:lstStyle/>
                    <a:p>
                      <a:pPr indent="1778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1778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тесной связи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904321"/>
                  </a:ext>
                </a:extLst>
              </a:tr>
              <a:tr h="3185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Ребенок задает тон</a:t>
                      </a:r>
                    </a:p>
                  </a:txBody>
                  <a:tcPr marL="57095" marR="57095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318025"/>
                  </a:ext>
                </a:extLst>
              </a:tr>
              <a:tr h="3185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Нет ограничении доступа к соцсетям</a:t>
                      </a:r>
                    </a:p>
                  </a:txBody>
                  <a:tcPr marL="57095" marR="57095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872523"/>
                  </a:ext>
                </a:extLst>
              </a:tr>
              <a:tr h="3185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095" marR="57095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012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5386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91313E-FDAC-47E1-86F1-49D7F5259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Социальная динамика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76556B9-B734-4C3E-BFD3-41615239B2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7149172"/>
              </p:ext>
            </p:extLst>
          </p:nvPr>
        </p:nvGraphicFramePr>
        <p:xfrm>
          <a:off x="2230438" y="2784764"/>
          <a:ext cx="7731125" cy="33666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31125">
                  <a:extLst>
                    <a:ext uri="{9D8B030D-6E8A-4147-A177-3AD203B41FA5}">
                      <a16:colId xmlns:a16="http://schemas.microsoft.com/office/drawing/2014/main" val="1658473675"/>
                    </a:ext>
                  </a:extLst>
                </a:gridCol>
              </a:tblGrid>
              <a:tr h="8416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Медиа, развлечения, технологии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198839"/>
                  </a:ext>
                </a:extLst>
              </a:tr>
              <a:tr h="8416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Группа равных (ровесников)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ctr"/>
                </a:tc>
                <a:extLst>
                  <a:ext uri="{0D108BD9-81ED-4DB2-BD59-A6C34878D82A}">
                    <a16:rowId xmlns:a16="http://schemas.microsoft.com/office/drawing/2014/main" val="816543767"/>
                  </a:ext>
                </a:extLst>
              </a:tr>
              <a:tr h="8416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Наркотики и алкоголь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359814"/>
                  </a:ext>
                </a:extLst>
              </a:tr>
              <a:tr h="8416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Сторонние интересы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36" marR="56136" marT="0" marB="0" anchor="ctr"/>
                </a:tc>
                <a:extLst>
                  <a:ext uri="{0D108BD9-81ED-4DB2-BD59-A6C34878D82A}">
                    <a16:rowId xmlns:a16="http://schemas.microsoft.com/office/drawing/2014/main" val="4246051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8753753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1232</TotalTime>
  <Words>1347</Words>
  <Application>Microsoft Office PowerPoint</Application>
  <PresentationFormat>Широкоэкранный</PresentationFormat>
  <Paragraphs>180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Calibri</vt:lpstr>
      <vt:lpstr>Corbel</vt:lpstr>
      <vt:lpstr>Gill Sans MT</vt:lpstr>
      <vt:lpstr>Times New Roman</vt:lpstr>
      <vt:lpstr>Wingdings</vt:lpstr>
      <vt:lpstr>Посылка</vt:lpstr>
      <vt:lpstr>Презентация PowerPoint</vt:lpstr>
      <vt:lpstr> Вопросы по осведомленности    Знаете ли вы, кто такие Дилан Клиболд и Эрик Харрис?  Встревожитесь ли вы, если ребёнок придёт в школу в белой футболке с надписью «Natural selection»?  Известно ли вам, чем примечательна дата 20 апреля?  Обратите ли вы, внимание на хэштег #колумбайн*  на странице в соцсети ученика?   Ведущие мотивы нападений   *Запрещено в РФ </vt:lpstr>
      <vt:lpstr>Скулшутинг - (от англ. school — школа и shoot — стрелять) — вооруженное нападение одного или нескольких обучающихся на людей в учебном заведении</vt:lpstr>
      <vt:lpstr>Скулшутинг – это Планирование, организация и совершение вооруженного нападения на территории образовательной организации (любого типа) одним или несколькими обучающимися с целью массового убийства.   Злоумышленник статистически прогнозируемы, мотивированы одной идеей и или одной проблемой, а не широкой идеологией, умысел зачастую не конкретизирован, применения насилия считают оправданным и единственно возможным средством достижения цели.  </vt:lpstr>
      <vt:lpstr>Презентация PowerPoint</vt:lpstr>
      <vt:lpstr>Презентация PowerPoint</vt:lpstr>
      <vt:lpstr>Юридический аспект скулшутинга </vt:lpstr>
      <vt:lpstr>Психиатрический аспект </vt:lpstr>
      <vt:lpstr>Педагогический аспект  </vt:lpstr>
      <vt:lpstr>Эмоциональный и поведенческий аспекты </vt:lpstr>
      <vt:lpstr> Семейный аспект </vt:lpstr>
      <vt:lpstr>Конфликты в образовательном учреждении</vt:lpstr>
      <vt:lpstr>Увлечения подростков</vt:lpstr>
      <vt:lpstr>Процесс формирования личности подростка, склонного к нападению на учебные заведения</vt:lpstr>
      <vt:lpstr>Изменения в поведении и интересах </vt:lpstr>
      <vt:lpstr>Особенности поведения  во время совершения преступления</vt:lpstr>
      <vt:lpstr>                                    Причины совершения    • Отсутствие внимания родителей к ребенку • Ссоры с членами семьи • Трудности ребенка в общении со сверстниками, конфликты с ними и педагогами • Буллинг (травля) - агрессивное преследование одного из членов коллектива со стороны других членов коллектива или его части • Смерть родственников друзей • Доступ ребенка к огнестрельному и холодному оружию • Интерес ребенка к компьютерным играм, в которых присутствуют сцены насилия, а также его доступ к сайтам и группам в сети Интернет, пропагандирующим идеологию школьной стрельбы К внутренних факторам, следует отнести: • Депрессивное состояние обучающегося • Внушаемость и ведомость  • Психическое отклонение у подростка            </vt:lpstr>
      <vt:lpstr>НА ЧТО НУЖНО ОБРАТИТЬ ВНИМАНИЕ ВЗРОСЛЫМ             </vt:lpstr>
      <vt:lpstr>Алгоритм по выявлению фактов распространения</vt:lpstr>
      <vt:lpstr>ТИПЫ УГРОЗ </vt:lpstr>
      <vt:lpstr>Оценка личности обучающегося </vt:lpstr>
      <vt:lpstr>ЧЕРТЫ ЛИЧНОСТИ И ПОВЕДЕНИЕ</vt:lpstr>
      <vt:lpstr>      Особенности скулшутеров, которые могут выдать   «Тихий», «никто бы не подумал», «ничего особенного». Но этим и особенный: ни в чем не реализован, ни в чем не популярен, ничем  не «горит»;  Малообщительный: может быть жертвой буллинга или считать себя  таковым Проблемы с агрессией: внешне нет, внутри ненависть к тем, с кем часто контактирует, фантазии о причинении боли и насилии Обиды не забывает. «Сборщик несправедливостей».   Обычные бытовые обиды вызывают жажду мести (месть = убить). Может вести черный список.   Проблемы не решает. Инфантильный. Далек от реализма.  Собирает информацию о скулшутинге Публикует и просматривает видео, музыку, арты, фото о скулшутинге Вступает в группы, посвященные шутингу (по офиц. данным, около 70 тыс.).  Сочувствие и симпатия к стрелкам Публикует посты со смыслом «меня никто не понимает», «я  одинок», «обижен», предупреждения: «Завтра вы удивитесь, что я сделаю»   Намекает, прямо или случайно говорит о скулшутинге       </vt:lpstr>
      <vt:lpstr>Семейная динамика </vt:lpstr>
      <vt:lpstr>Социальная динамика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45</cp:revision>
  <dcterms:created xsi:type="dcterms:W3CDTF">2023-05-21T11:51:40Z</dcterms:created>
  <dcterms:modified xsi:type="dcterms:W3CDTF">2023-05-28T17:48:22Z</dcterms:modified>
</cp:coreProperties>
</file>