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3.xml" ContentType="application/vnd.ms-office.chartstyle+xml"/>
  <Override PartName="/ppt/charts/colors3.xml" ContentType="application/vnd.ms-office.chartcolorstyle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7" r:id="rId2"/>
    <p:sldId id="260" r:id="rId3"/>
    <p:sldId id="282" r:id="rId4"/>
    <p:sldId id="257" r:id="rId5"/>
    <p:sldId id="291" r:id="rId6"/>
    <p:sldId id="267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264" r:id="rId15"/>
    <p:sldId id="304" r:id="rId16"/>
    <p:sldId id="295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9" autoAdjust="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orient="horz" pos="432"/>
        <p:guide pos="3864"/>
        <p:guide pos="408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1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Нехватка учителей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13-406E-BBC4-3C5DA6B961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13-406E-BBC4-3C5DA6B961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D13-406E-BBC4-3C5DA6B961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D13-406E-BBC4-3C5DA6B9615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D13-406E-BBC4-3C5DA6B961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Учителя математики</c:v>
                </c:pt>
                <c:pt idx="1">
                  <c:v>Учителя иностранного языка</c:v>
                </c:pt>
                <c:pt idx="2">
                  <c:v>Учителя русского языка</c:v>
                </c:pt>
                <c:pt idx="3">
                  <c:v>Учителя физики</c:v>
                </c:pt>
                <c:pt idx="4">
                  <c:v>Учителя начальных классов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0.34</c:v>
                </c:pt>
                <c:pt idx="1">
                  <c:v>0.32</c:v>
                </c:pt>
                <c:pt idx="2">
                  <c:v>0.25</c:v>
                </c:pt>
                <c:pt idx="3">
                  <c:v>0.18</c:v>
                </c:pt>
                <c:pt idx="4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3D-4CC8-BF02-4C0CD7898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60000"/>
        <a:lumOff val="4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Количество</a:t>
            </a:r>
            <a:r>
              <a:rPr lang="ru-RU" baseline="0" dirty="0"/>
              <a:t> учителей иностранного </a:t>
            </a:r>
            <a:r>
              <a:rPr lang="ru-RU" baseline="0" dirty="0" smtClean="0"/>
              <a:t>языка 2022г.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г.о. Нальчик</c:v>
                </c:pt>
                <c:pt idx="1">
                  <c:v>г.о. Прохладный</c:v>
                </c:pt>
                <c:pt idx="2">
                  <c:v>г.о. Баксан</c:v>
                </c:pt>
                <c:pt idx="3">
                  <c:v>Баксанский р-н</c:v>
                </c:pt>
                <c:pt idx="4">
                  <c:v>Зольский р-н</c:v>
                </c:pt>
                <c:pt idx="5">
                  <c:v>Лескенский р-н</c:v>
                </c:pt>
                <c:pt idx="6">
                  <c:v>Майский р-н</c:v>
                </c:pt>
                <c:pt idx="7">
                  <c:v>Прохладненский р-н</c:v>
                </c:pt>
                <c:pt idx="8">
                  <c:v>Терский р-н</c:v>
                </c:pt>
                <c:pt idx="9">
                  <c:v>Урванский р-н</c:v>
                </c:pt>
                <c:pt idx="10">
                  <c:v>Чегемский р-н</c:v>
                </c:pt>
                <c:pt idx="11">
                  <c:v>Черекский р-н</c:v>
                </c:pt>
                <c:pt idx="12">
                  <c:v>Эльбрусский р-н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216</c:v>
                </c:pt>
                <c:pt idx="1">
                  <c:v>28</c:v>
                </c:pt>
                <c:pt idx="2">
                  <c:v>42</c:v>
                </c:pt>
                <c:pt idx="3">
                  <c:v>56</c:v>
                </c:pt>
                <c:pt idx="4">
                  <c:v>44</c:v>
                </c:pt>
                <c:pt idx="5">
                  <c:v>22</c:v>
                </c:pt>
                <c:pt idx="6">
                  <c:v>36</c:v>
                </c:pt>
                <c:pt idx="7">
                  <c:v>39</c:v>
                </c:pt>
                <c:pt idx="8">
                  <c:v>42</c:v>
                </c:pt>
                <c:pt idx="9">
                  <c:v>62</c:v>
                </c:pt>
                <c:pt idx="10">
                  <c:v>49</c:v>
                </c:pt>
                <c:pt idx="11">
                  <c:v>21</c:v>
                </c:pt>
                <c:pt idx="12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6E-4CF7-95CB-53D99FB4D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739392"/>
        <c:axId val="44723584"/>
      </c:barChart>
      <c:catAx>
        <c:axId val="127739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23584"/>
        <c:crosses val="autoZero"/>
        <c:auto val="1"/>
        <c:lblAlgn val="ctr"/>
        <c:lblOffset val="100"/>
        <c:noMultiLvlLbl val="0"/>
      </c:catAx>
      <c:valAx>
        <c:axId val="44723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73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КБР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Переподготовка</c:v>
                </c:pt>
                <c:pt idx="1">
                  <c:v>Первая категория</c:v>
                </c:pt>
                <c:pt idx="2">
                  <c:v>Высшая категория</c:v>
                </c:pt>
                <c:pt idx="3">
                  <c:v>Филология</c:v>
                </c:pt>
                <c:pt idx="4">
                  <c:v>Лингвистика</c:v>
                </c:pt>
                <c:pt idx="5">
                  <c:v>Другое</c:v>
                </c:pt>
                <c:pt idx="6">
                  <c:v>Стаж до 5 лет</c:v>
                </c:pt>
                <c:pt idx="7">
                  <c:v>Стаж 5- 10 лет</c:v>
                </c:pt>
                <c:pt idx="8">
                  <c:v>Стаж 10-15 лет</c:v>
                </c:pt>
                <c:pt idx="9">
                  <c:v>Стаж 15-20 лет</c:v>
                </c:pt>
                <c:pt idx="10">
                  <c:v>Стаж более 20 лет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20</c:v>
                </c:pt>
                <c:pt idx="1">
                  <c:v>19</c:v>
                </c:pt>
                <c:pt idx="2">
                  <c:v>22</c:v>
                </c:pt>
                <c:pt idx="3">
                  <c:v>43</c:v>
                </c:pt>
                <c:pt idx="4">
                  <c:v>33</c:v>
                </c:pt>
                <c:pt idx="5">
                  <c:v>24</c:v>
                </c:pt>
                <c:pt idx="6">
                  <c:v>15</c:v>
                </c:pt>
                <c:pt idx="7">
                  <c:v>15</c:v>
                </c:pt>
                <c:pt idx="8">
                  <c:v>17</c:v>
                </c:pt>
                <c:pt idx="9">
                  <c:v>18</c:v>
                </c:pt>
                <c:pt idx="10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39-4983-95AE-9AFF8CA550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100%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  <a:sp3d/>
          </c:spPr>
          <c:cat>
            <c:strRef>
              <c:f>Лист1!$A$2:$A$12</c:f>
              <c:strCache>
                <c:ptCount val="11"/>
                <c:pt idx="0">
                  <c:v>Переподготовка</c:v>
                </c:pt>
                <c:pt idx="1">
                  <c:v>Первая категория</c:v>
                </c:pt>
                <c:pt idx="2">
                  <c:v>Высшая категория</c:v>
                </c:pt>
                <c:pt idx="3">
                  <c:v>Филология</c:v>
                </c:pt>
                <c:pt idx="4">
                  <c:v>Лингвистика</c:v>
                </c:pt>
                <c:pt idx="5">
                  <c:v>Другое</c:v>
                </c:pt>
                <c:pt idx="6">
                  <c:v>Стаж до 5 лет</c:v>
                </c:pt>
                <c:pt idx="7">
                  <c:v>Стаж 5- 10 лет</c:v>
                </c:pt>
                <c:pt idx="8">
                  <c:v>Стаж 10-15 лет</c:v>
                </c:pt>
                <c:pt idx="9">
                  <c:v>Стаж 15-20 лет</c:v>
                </c:pt>
                <c:pt idx="10">
                  <c:v>Стаж более 20 лет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39-4983-95AE-9AFF8CA55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802368"/>
        <c:axId val="44725888"/>
        <c:axId val="0"/>
      </c:area3DChart>
      <c:catAx>
        <c:axId val="12780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25888"/>
        <c:crosses val="autoZero"/>
        <c:auto val="1"/>
        <c:lblAlgn val="ctr"/>
        <c:lblOffset val="100"/>
        <c:noMultiLvlLbl val="0"/>
      </c:catAx>
      <c:valAx>
        <c:axId val="4472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802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9A-4304-B2D2-11370A9E29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9A-4304-B2D2-11370A9E29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9A-4304-B2D2-11370A9E29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F9A-4304-B2D2-11370A9E29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Быкова Н.И., Дули Д., Поспелова М.Д., Эванс</c:v>
                </c:pt>
                <c:pt idx="1">
                  <c:v>Афанасьева О.В., Михеева И.В., Баранова К.М.</c:v>
                </c:pt>
                <c:pt idx="2">
                  <c:v>Комарова Ю.А., Ларионова И.В.</c:v>
                </c:pt>
                <c:pt idx="3">
                  <c:v>Баранова К.М., Дули Д., Копылова В.В.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30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F9A-4304-B2D2-11370A9E2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200435009115775E-2"/>
          <c:y val="0.84902676367291607"/>
          <c:w val="0.89799517338737578"/>
          <c:h val="0.137721396590868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98-4CC7-B51D-2597C42D9B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98-4CC7-B51D-2597C42D9B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198-4CC7-B51D-2597C42D9B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198-4CC7-B51D-2597C42D9B8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198-4CC7-B51D-2597C42D9B8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198-4CC7-B51D-2597C42D9B8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198-4CC7-B51D-2597C42D9B8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198-4CC7-B51D-2597C42D9B8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198-4CC7-B51D-2597C42D9B8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198-4CC7-B51D-2597C42D9B84}"/>
              </c:ext>
            </c:extLst>
          </c:dPt>
          <c:dLbls>
            <c:dLbl>
              <c:idx val="1"/>
              <c:layout>
                <c:manualLayout>
                  <c:x val="1.2181354906315422E-2"/>
                  <c:y val="7.7764995491418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Ваулина Ю.Е., Дули Д., Подоляко О.Е. и другие</c:v>
                </c:pt>
                <c:pt idx="1">
                  <c:v>Афанасьева О.В., Михеева И.В., Баранова К.М.</c:v>
                </c:pt>
                <c:pt idx="2">
                  <c:v>Комарова Ю.А., Ларионова И.В.</c:v>
                </c:pt>
                <c:pt idx="3">
                  <c:v>Биболетова М.З., Денисенко О.А., Трубанева Н.Н.</c:v>
                </c:pt>
                <c:pt idx="4">
                  <c:v>Баранова К.М., Дули Д., Копылова В.В. и другие</c:v>
                </c:pt>
                <c:pt idx="5">
                  <c:v>Кузовлев В.П., Лапа Н.М., Костина И.Н. и другие</c:v>
                </c:pt>
                <c:pt idx="6">
                  <c:v>Верещагина И.Н., Афанасьева О.В.</c:v>
                </c:pt>
                <c:pt idx="7">
                  <c:v>Английский язык. Второй иностранный язык</c:v>
                </c:pt>
                <c:pt idx="8">
                  <c:v>Алексеев А.А., Смирнова Е.Ю., Дерков-Диссельбек Б. и другие</c:v>
                </c:pt>
                <c:pt idx="9">
                  <c:v>Вербицкая М.В. и другие; под редакцией Вербицкой М.В.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34.5</c:v>
                </c:pt>
                <c:pt idx="1">
                  <c:v>32.700000000000003</c:v>
                </c:pt>
                <c:pt idx="2">
                  <c:v>13.9</c:v>
                </c:pt>
                <c:pt idx="3">
                  <c:v>5.8</c:v>
                </c:pt>
                <c:pt idx="4">
                  <c:v>2.6</c:v>
                </c:pt>
                <c:pt idx="5">
                  <c:v>2.6</c:v>
                </c:pt>
                <c:pt idx="6">
                  <c:v>2.2000000000000002</c:v>
                </c:pt>
                <c:pt idx="7">
                  <c:v>1.7</c:v>
                </c:pt>
                <c:pt idx="8">
                  <c:v>0.8</c:v>
                </c:pt>
                <c:pt idx="9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198-4CC7-B51D-2597C42D9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200435009115775E-2"/>
          <c:y val="0.78055892503580349"/>
          <c:w val="0.89799517338737578"/>
          <c:h val="0.206189235227981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51-4D23-A2EC-422BEA3B60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51-4D23-A2EC-422BEA3B60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51-4D23-A2EC-422BEA3B60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51-4D23-A2EC-422BEA3B602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751-4D23-A2EC-422BEA3B602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751-4D23-A2EC-422BEA3B602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751-4D23-A2EC-422BEA3B602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751-4D23-A2EC-422BEA3B6021}"/>
              </c:ext>
            </c:extLst>
          </c:dPt>
          <c:dLbls>
            <c:dLbl>
              <c:idx val="1"/>
              <c:layout>
                <c:manualLayout>
                  <c:x val="-3.6622507483448472E-3"/>
                  <c:y val="-1.21396938685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Афанасьева О.В., Дули Д., Михеева И.В. и другие</c:v>
                </c:pt>
                <c:pt idx="1">
                  <c:v>Афанасьева О.В., Михеева И.В., Баранова К.М.</c:v>
                </c:pt>
                <c:pt idx="2">
                  <c:v>Биболетова М.З., Бабушис Е.Е., Снежко Н.Д.</c:v>
                </c:pt>
                <c:pt idx="3">
                  <c:v>Комарова Ю.А., Ларионова И.В.</c:v>
                </c:pt>
                <c:pt idx="4">
                  <c:v>Афанасьева О.В., Михеева И.В.</c:v>
                </c:pt>
                <c:pt idx="5">
                  <c:v>Баранова К.М., Дули Д., Копылова В.В. и другие</c:v>
                </c:pt>
                <c:pt idx="6">
                  <c:v>Алексеев А.А., Смирнова Е.Ю., Б. Дерков-Диссельбек</c:v>
                </c:pt>
                <c:pt idx="7">
                  <c:v>Вербицкая М.В. и другие; под редакцией Вербицкой М.В.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41.7</c:v>
                </c:pt>
                <c:pt idx="1">
                  <c:v>30.4</c:v>
                </c:pt>
                <c:pt idx="2">
                  <c:v>8.9</c:v>
                </c:pt>
                <c:pt idx="3">
                  <c:v>4.9000000000000004</c:v>
                </c:pt>
                <c:pt idx="4">
                  <c:v>4</c:v>
                </c:pt>
                <c:pt idx="5">
                  <c:v>1.7</c:v>
                </c:pt>
                <c:pt idx="6">
                  <c:v>0.4</c:v>
                </c:pt>
                <c:pt idx="7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751-4D23-A2EC-422BEA3B6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200435009115775E-2"/>
          <c:y val="0.78055892503580349"/>
          <c:w val="0.89799517338737578"/>
          <c:h val="0.206189235227981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02B3BB-515A-4E79-9D2C-9D0E484059D5}" type="datetime1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3D57C9-54A6-4BAA-A5CD-C535F9370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9D57CA5-621E-47D5-935F-99BD60813745}" type="datetime1">
              <a:rPr lang="ru-RU" noProof="0" smtClean="0"/>
              <a:t>30.01.2024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F82289-BCFD-4053-9D06-A9140C63A45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921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40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63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277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43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082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995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3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1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20" name="Номер слайда 7">
            <a:extLst>
              <a:ext uri="{FF2B5EF4-FFF2-40B4-BE49-F238E27FC236}">
                <a16:creationId xmlns:a16="http://schemas.microsoft.com/office/drawing/2014/main" xmlns="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xmlns="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5" name="Номер слайда 7">
            <a:extLst>
              <a:ext uri="{FF2B5EF4-FFF2-40B4-BE49-F238E27FC236}">
                <a16:creationId xmlns:a16="http://schemas.microsoft.com/office/drawing/2014/main" xmlns="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xmlns="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xmlns="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xmlns="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C7BBA6D3-FEB9-412B-8FBB-095FC3A60A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64A4F74B-B2CD-407C-865A-037EDFAC9D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A2548E2E-973A-4D52-ACB9-BF564F4073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10CD1AD0-C8B7-4785-A47D-D822CF4F24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xmlns="" id="{90A1BBCF-EEF1-4C9A-BA10-9657A79560D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79F8415A-57A2-4D5C-97B0-E78499CC7C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xmlns="" id="{37A31490-A10D-455A-B515-E26064D0E10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9F5DF135-B773-4FF0-A198-68776815912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4D4BA48E-457A-42FA-BC00-3AE386B38A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436B2E80-B2B9-4309-8C9B-11D0B83C43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xmlns="" id="{03DB89DF-F372-4E54-9DFD-D53E42A2B8E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xmlns="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xmlns="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728D712-0D13-4ECD-9BEB-B8EE651FF63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xmlns="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xmlns="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:a16="http://schemas.microsoft.com/office/drawing/2014/main" xmlns="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xmlns="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xmlns="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xmlns="" id="{DEF523FD-B1FC-40A7-93AA-389CB38E1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:a16="http://schemas.microsoft.com/office/drawing/2014/main" xmlns="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xmlns="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бъект_2 (вертикальный 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xmlns="" id="{C3BB8EAB-4266-4938-A8CB-6D18C93801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Объект 15">
            <a:extLst>
              <a:ext uri="{FF2B5EF4-FFF2-40B4-BE49-F238E27FC236}">
                <a16:creationId xmlns:a16="http://schemas.microsoft.com/office/drawing/2014/main" xmlns="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:a16="http://schemas.microsoft.com/office/drawing/2014/main" xmlns="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1.svg"/><Relationship Id="rId4" Type="http://schemas.openxmlformats.org/officeDocument/2006/relationships/image" Target="../media/image9.png"/><Relationship Id="rId9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1.svg"/><Relationship Id="rId4" Type="http://schemas.openxmlformats.org/officeDocument/2006/relationships/image" Target="../media/image9.png"/><Relationship Id="rId9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1.xml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descr="заголовок">
            <a:extLst>
              <a:ext uri="{FF2B5EF4-FFF2-40B4-BE49-F238E27FC236}">
                <a16:creationId xmlns:a16="http://schemas.microsoft.com/office/drawing/2014/main" xmlns="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3121" y="1291772"/>
            <a:ext cx="4898572" cy="3611880"/>
          </a:xfrm>
        </p:spPr>
        <p:txBody>
          <a:bodyPr rtlCol="0"/>
          <a:lstStyle/>
          <a:p>
            <a:pPr algn="ctr" rtl="0"/>
            <a:r>
              <a:rPr lang="ru-RU" dirty="0" smtClean="0"/>
              <a:t>«Круглый стол» </a:t>
            </a:r>
            <a:br>
              <a:rPr lang="ru-RU" dirty="0" smtClean="0"/>
            </a:br>
            <a:r>
              <a:rPr lang="ru-RU" dirty="0" smtClean="0"/>
              <a:t>на тему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«</a:t>
            </a:r>
            <a:r>
              <a:rPr lang="ru-RU"/>
              <a:t>Ш</a:t>
            </a:r>
            <a:r>
              <a:rPr lang="ru-RU" smtClean="0"/>
              <a:t>кольное </a:t>
            </a:r>
            <a:r>
              <a:rPr lang="ru-RU" dirty="0" smtClean="0"/>
              <a:t>образование»</a:t>
            </a:r>
            <a:endParaRPr lang="ru-RU" dirty="0"/>
          </a:p>
        </p:txBody>
      </p:sp>
      <p:pic>
        <p:nvPicPr>
          <p:cNvPr id="14" name="Рисунок 13" descr="комната с красными стульями перед окном">
            <a:extLst>
              <a:ext uri="{FF2B5EF4-FFF2-40B4-BE49-F238E27FC236}">
                <a16:creationId xmlns:a16="http://schemas.microsoft.com/office/drawing/2014/main" xmlns="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B664AAE-5AE9-41D7-8346-002B9F445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xmlns="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ED9C668C-BDD6-6260-3404-C17A3B7AFC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4234" y="389118"/>
            <a:ext cx="10003766" cy="370007"/>
          </a:xfrm>
        </p:spPr>
        <p:txBody>
          <a:bodyPr>
            <a:noAutofit/>
          </a:bodyPr>
          <a:lstStyle/>
          <a:p>
            <a:r>
              <a:rPr lang="en-US" sz="3600" dirty="0"/>
              <a:t>5</a:t>
            </a:r>
            <a:r>
              <a:rPr lang="ru-RU" sz="3600" dirty="0"/>
              <a:t>- 9 классы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133253114"/>
              </p:ext>
            </p:extLst>
          </p:nvPr>
        </p:nvGraphicFramePr>
        <p:xfrm>
          <a:off x="526210" y="926700"/>
          <a:ext cx="10912415" cy="5750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208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4234" y="389118"/>
            <a:ext cx="10003766" cy="370007"/>
          </a:xfrm>
        </p:spPr>
        <p:txBody>
          <a:bodyPr>
            <a:noAutofit/>
          </a:bodyPr>
          <a:lstStyle/>
          <a:p>
            <a:r>
              <a:rPr lang="ru-RU" sz="3600" dirty="0"/>
              <a:t>10-11 классы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636555627"/>
              </p:ext>
            </p:extLst>
          </p:nvPr>
        </p:nvGraphicFramePr>
        <p:xfrm>
          <a:off x="526210" y="926700"/>
          <a:ext cx="10912415" cy="5750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1987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41C7B7-716C-3F2A-05D7-E488E0AAF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Немецкий язык</a:t>
            </a: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14CD47-DF89-10EE-51BB-AED9FCE75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dirty="0"/>
              <a:t>«Горизонты» М. М. Аверин, А. Е. Бажанов, С. Л. Фурманова и др. Немецкий язык как второй иностранный</a:t>
            </a:r>
          </a:p>
          <a:p>
            <a:pPr marL="0" indent="0">
              <a:buNone/>
            </a:pPr>
            <a:r>
              <a:rPr lang="ru-RU" dirty="0"/>
              <a:t>«Немецкий язык» И.Л. Бим И.Л., Л.И. Рыжова, Л.В. Садомова, Л.М. Фомичева</a:t>
            </a:r>
          </a:p>
        </p:txBody>
      </p:sp>
    </p:spTree>
    <p:extLst>
      <p:ext uri="{BB962C8B-B14F-4D97-AF65-F5344CB8AC3E}">
        <p14:creationId xmlns:p14="http://schemas.microsoft.com/office/powerpoint/2010/main" val="1646620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8107E9-A6A3-9E4C-0712-AFFC05B37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4100" dirty="0">
                <a:solidFill>
                  <a:srgbClr val="FFFFFF"/>
                </a:solidFill>
              </a:rPr>
              <a:t>Французский язык</a:t>
            </a: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90A2FF-3191-E1D6-780C-B1DB9683A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dirty="0"/>
              <a:t>«Твой друг французский язык» А.С. Кулигина, А.В. Шепилова</a:t>
            </a:r>
          </a:p>
          <a:p>
            <a:pPr marL="0" indent="0">
              <a:buNone/>
            </a:pPr>
            <a:r>
              <a:rPr lang="ru-RU" dirty="0"/>
              <a:t>«Французский язык как второй иностранный» В.Н. Шацких</a:t>
            </a:r>
          </a:p>
          <a:p>
            <a:pPr marL="0" indent="0">
              <a:buNone/>
            </a:pPr>
            <a:r>
              <a:rPr lang="ru-RU" dirty="0"/>
              <a:t>«Встречи» Н.А. Селиванова, А.Ю. Шашурина</a:t>
            </a:r>
          </a:p>
        </p:txBody>
      </p:sp>
    </p:spTree>
    <p:extLst>
      <p:ext uri="{BB962C8B-B14F-4D97-AF65-F5344CB8AC3E}">
        <p14:creationId xmlns:p14="http://schemas.microsoft.com/office/powerpoint/2010/main" val="3154697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Открытая книга">
            <a:extLst>
              <a:ext uri="{FF2B5EF4-FFF2-40B4-BE49-F238E27FC236}">
                <a16:creationId xmlns:a16="http://schemas.microsoft.com/office/drawing/2014/main" xmlns="" id="{A799F565-1DAB-4AD3-BCE4-5DAC8012F3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5C2DDD60-EB1C-44D8-84E1-D86EB3558F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6362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5325EDA-7343-463C-83EC-5D799E8B8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xmlns="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xmlns="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xmlns="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xmlns="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xmlns="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pic>
        <p:nvPicPr>
          <p:cNvPr id="83" name="Объект 82" descr="Колокольчик">
            <a:extLst>
              <a:ext uri="{FF2B5EF4-FFF2-40B4-BE49-F238E27FC236}">
                <a16:creationId xmlns:a16="http://schemas.microsoft.com/office/drawing/2014/main" xmlns="" id="{604095CF-E62F-46A4-A86C-5F465AE6E23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87455" y="533718"/>
            <a:ext cx="548640" cy="548640"/>
          </a:xfrm>
        </p:spPr>
      </p:pic>
      <p:sp>
        <p:nvSpPr>
          <p:cNvPr id="87" name="Текст 86" descr="блок контента 1">
            <a:extLst>
              <a:ext uri="{FF2B5EF4-FFF2-40B4-BE49-F238E27FC236}">
                <a16:creationId xmlns:a16="http://schemas.microsoft.com/office/drawing/2014/main" xmlns="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1264" y="1351639"/>
            <a:ext cx="2377440" cy="3368675"/>
          </a:xfrm>
        </p:spPr>
        <p:txBody>
          <a:bodyPr rtlCol="0"/>
          <a:lstStyle/>
          <a:p>
            <a:pPr marL="342900" indent="-342900" rtl="0">
              <a:buAutoNum type="arabicParenR"/>
            </a:pPr>
            <a:r>
              <a:rPr lang="ru-RU" dirty="0"/>
              <a:t>Количество часов</a:t>
            </a:r>
          </a:p>
          <a:p>
            <a:pPr marL="342900" indent="-342900" rtl="0">
              <a:buAutoNum type="arabicParenR"/>
            </a:pPr>
            <a:r>
              <a:rPr lang="ru-RU" dirty="0"/>
              <a:t>Оснащение школы</a:t>
            </a:r>
          </a:p>
          <a:p>
            <a:pPr marL="342900" indent="-342900" rtl="0">
              <a:buAutoNum type="arabicParenR"/>
            </a:pPr>
            <a:r>
              <a:rPr lang="ru-RU" dirty="0"/>
              <a:t>Количество детей в классе/группе </a:t>
            </a:r>
          </a:p>
          <a:p>
            <a:pPr marL="342900" indent="-342900" rtl="0">
              <a:buAutoNum type="arabicParenR"/>
            </a:pPr>
            <a:r>
              <a:rPr lang="ru-RU" dirty="0"/>
              <a:t>Низкая заинтересованность в предмете</a:t>
            </a:r>
          </a:p>
          <a:p>
            <a:pPr marL="342900" indent="-342900" rtl="0">
              <a:buAutoNum type="arabicParenR"/>
            </a:pPr>
            <a:r>
              <a:rPr lang="ru-RU" dirty="0"/>
              <a:t>Слабо владеют русским языком</a:t>
            </a:r>
          </a:p>
          <a:p>
            <a:pPr marL="342900" indent="-342900" rtl="0">
              <a:buAutoNum type="arabicParenR"/>
            </a:pPr>
            <a:r>
              <a:rPr lang="ru-RU" dirty="0"/>
              <a:t>Не используют английский язык вне класса</a:t>
            </a:r>
          </a:p>
        </p:txBody>
      </p:sp>
      <p:pic>
        <p:nvPicPr>
          <p:cNvPr id="95" name="Объект 94" descr="Микроскоп">
            <a:extLst>
              <a:ext uri="{FF2B5EF4-FFF2-40B4-BE49-F238E27FC236}">
                <a16:creationId xmlns:a16="http://schemas.microsoft.com/office/drawing/2014/main" xmlns="" id="{96991F60-484C-4906-ADB8-676435D3D6E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953763" y="533718"/>
            <a:ext cx="547688" cy="547688"/>
          </a:xfrm>
        </p:spPr>
      </p:pic>
      <p:sp>
        <p:nvSpPr>
          <p:cNvPr id="88" name="Текст 87" descr="блок контента 2">
            <a:extLst>
              <a:ext uri="{FF2B5EF4-FFF2-40B4-BE49-F238E27FC236}">
                <a16:creationId xmlns:a16="http://schemas.microsoft.com/office/drawing/2014/main" xmlns="" id="{D01EBAE5-B81D-4150-B62C-F56241C555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9834" y="1394188"/>
            <a:ext cx="2377440" cy="3368675"/>
          </a:xfrm>
        </p:spPr>
        <p:txBody>
          <a:bodyPr rtlCol="0"/>
          <a:lstStyle/>
          <a:p>
            <a:pPr rtl="0"/>
            <a:r>
              <a:rPr lang="ru-RU" dirty="0"/>
              <a:t>1) Частая смена преподавателей (хорошо или плохо)</a:t>
            </a:r>
          </a:p>
          <a:p>
            <a:pPr rtl="0"/>
            <a:r>
              <a:rPr lang="ru-RU" dirty="0"/>
              <a:t>2) Хорошо понимают английскую речь, произносимую только женским голосом</a:t>
            </a:r>
          </a:p>
          <a:p>
            <a:pPr rtl="0"/>
            <a:endParaRPr lang="ru-RU" dirty="0"/>
          </a:p>
        </p:txBody>
      </p:sp>
      <p:pic>
        <p:nvPicPr>
          <p:cNvPr id="97" name="Объект 96" descr="Карандаш">
            <a:extLst>
              <a:ext uri="{FF2B5EF4-FFF2-40B4-BE49-F238E27FC236}">
                <a16:creationId xmlns:a16="http://schemas.microsoft.com/office/drawing/2014/main" xmlns="" id="{40D9C27B-A51D-4036-B3F9-56081BD60AB9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097757" y="611458"/>
            <a:ext cx="548640" cy="548640"/>
          </a:xfrm>
        </p:spPr>
      </p:pic>
      <p:sp>
        <p:nvSpPr>
          <p:cNvPr id="90" name="Текст 89" descr="блок контента 3">
            <a:extLst>
              <a:ext uri="{FF2B5EF4-FFF2-40B4-BE49-F238E27FC236}">
                <a16:creationId xmlns:a16="http://schemas.microsoft.com/office/drawing/2014/main" xmlns="" id="{AC38A326-FA47-4BD6-B27D-DEB6A4485A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2757" y="1126031"/>
            <a:ext cx="2516103" cy="3368675"/>
          </a:xfrm>
        </p:spPr>
        <p:txBody>
          <a:bodyPr rtlCol="0"/>
          <a:lstStyle/>
          <a:p>
            <a:pPr rtl="0"/>
            <a:endParaRPr lang="ru-RU" dirty="0"/>
          </a:p>
          <a:p>
            <a:pPr rtl="0"/>
            <a:r>
              <a:rPr lang="ru-RU" dirty="0"/>
              <a:t>1) Отсутствие достаточной практики языка </a:t>
            </a:r>
          </a:p>
          <a:p>
            <a:pPr rtl="0"/>
            <a:r>
              <a:rPr lang="ru-RU" dirty="0"/>
              <a:t>2) Мало времени уделяется произносительной стороне речи</a:t>
            </a:r>
          </a:p>
          <a:p>
            <a:pPr rtl="0"/>
            <a:r>
              <a:rPr lang="ru-RU" dirty="0"/>
              <a:t>3) Путаница во временах</a:t>
            </a:r>
          </a:p>
          <a:p>
            <a:pPr rtl="0"/>
            <a:r>
              <a:rPr lang="ru-RU" dirty="0"/>
              <a:t>4) Не знают правил чтения</a:t>
            </a:r>
          </a:p>
          <a:p>
            <a:pPr marL="342900" indent="-342900" rtl="0">
              <a:buAutoNum type="arabicParenR"/>
            </a:pPr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1A141F7B-AE96-45F9-BC57-F7C8617491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9" name="Номер слайда 5" descr="Номер слайда">
            <a:extLst>
              <a:ext uri="{FF2B5EF4-FFF2-40B4-BE49-F238E27FC236}">
                <a16:creationId xmlns:a16="http://schemas.microsoft.com/office/drawing/2014/main" xmlns="" id="{DB02A950-05E3-4691-9BC9-47B314EEA715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14</a:t>
            </a:fld>
            <a:endParaRPr lang="ru-R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14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Открытая книга">
            <a:extLst>
              <a:ext uri="{FF2B5EF4-FFF2-40B4-BE49-F238E27FC236}">
                <a16:creationId xmlns:a16="http://schemas.microsoft.com/office/drawing/2014/main" xmlns="" id="{A799F565-1DAB-4AD3-BCE4-5DAC8012F3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5C2DDD60-EB1C-44D8-84E1-D86EB3558F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6362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5325EDA-7343-463C-83EC-5D799E8B8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xmlns="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xmlns="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xmlns="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xmlns="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xmlns="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pic>
        <p:nvPicPr>
          <p:cNvPr id="83" name="Объект 82" descr="Колокольчик">
            <a:extLst>
              <a:ext uri="{FF2B5EF4-FFF2-40B4-BE49-F238E27FC236}">
                <a16:creationId xmlns:a16="http://schemas.microsoft.com/office/drawing/2014/main" xmlns="" id="{604095CF-E62F-46A4-A86C-5F465AE6E23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87455" y="533718"/>
            <a:ext cx="548640" cy="548640"/>
          </a:xfrm>
        </p:spPr>
      </p:pic>
      <p:sp>
        <p:nvSpPr>
          <p:cNvPr id="87" name="Текст 86" descr="блок контента 1">
            <a:extLst>
              <a:ext uri="{FF2B5EF4-FFF2-40B4-BE49-F238E27FC236}">
                <a16:creationId xmlns:a16="http://schemas.microsoft.com/office/drawing/2014/main" xmlns="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1264" y="1351639"/>
            <a:ext cx="2377440" cy="5004121"/>
          </a:xfrm>
        </p:spPr>
        <p:txBody>
          <a:bodyPr rtlCol="0"/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Является ли существенной разница между тем, как обучали английскому раньше, и тем, как обучают английскому сейчас?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 вы стимулируете изучение английского языка вне аудитории?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 вы поддерживаете мотивацию и интерес обучающихся на уроке?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Какие, на ваш взгляд, самые сложные для изучения аспекты языка?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Какие дополнительные средства вы используете на уроке?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95" name="Объект 94" descr="Микроскоп">
            <a:extLst>
              <a:ext uri="{FF2B5EF4-FFF2-40B4-BE49-F238E27FC236}">
                <a16:creationId xmlns:a16="http://schemas.microsoft.com/office/drawing/2014/main" xmlns="" id="{96991F60-484C-4906-ADB8-676435D3D6E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953763" y="533718"/>
            <a:ext cx="547688" cy="547688"/>
          </a:xfrm>
        </p:spPr>
      </p:pic>
      <p:sp>
        <p:nvSpPr>
          <p:cNvPr id="88" name="Текст 87" descr="блок контента 2">
            <a:extLst>
              <a:ext uri="{FF2B5EF4-FFF2-40B4-BE49-F238E27FC236}">
                <a16:creationId xmlns:a16="http://schemas.microsoft.com/office/drawing/2014/main" xmlns="" id="{D01EBAE5-B81D-4150-B62C-F56241C555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9834" y="1298122"/>
            <a:ext cx="2377440" cy="4580164"/>
          </a:xfrm>
        </p:spPr>
        <p:txBody>
          <a:bodyPr rtlCol="0"/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Какие способы введения темы урока вы используете?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 вы организуете рефлексию на уроке?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Используете ли вы на уроках аудио и видеоматериалы с американским или британским произношением? Как вы обосновываете свой выбор?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Считаете ли вы работу над произношением первостепенной?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Какие приемы вы используете для улучшения произношения и интонации?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97" name="Объект 96" descr="Карандаш">
            <a:extLst>
              <a:ext uri="{FF2B5EF4-FFF2-40B4-BE49-F238E27FC236}">
                <a16:creationId xmlns:a16="http://schemas.microsoft.com/office/drawing/2014/main" xmlns="" id="{40D9C27B-A51D-4036-B3F9-56081BD60AB9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097757" y="611458"/>
            <a:ext cx="548640" cy="548640"/>
          </a:xfrm>
        </p:spPr>
      </p:pic>
      <p:sp>
        <p:nvSpPr>
          <p:cNvPr id="90" name="Текст 89" descr="блок контента 3">
            <a:extLst>
              <a:ext uri="{FF2B5EF4-FFF2-40B4-BE49-F238E27FC236}">
                <a16:creationId xmlns:a16="http://schemas.microsoft.com/office/drawing/2014/main" xmlns="" id="{AC38A326-FA47-4BD6-B27D-DEB6A4485A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2757" y="1281793"/>
            <a:ext cx="2516103" cy="4988378"/>
          </a:xfrm>
        </p:spPr>
        <p:txBody>
          <a:bodyPr rtlCol="0"/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Считаете </a:t>
            </a:r>
            <a:r>
              <a:rPr lang="ru-RU" dirty="0"/>
              <a:t>ли вы, что те учителя, которые не готовят к ГИА по английскому языку, </a:t>
            </a:r>
            <a:r>
              <a:rPr lang="ru-RU" dirty="0" smtClean="0"/>
              <a:t>должны </a:t>
            </a:r>
            <a:r>
              <a:rPr lang="ru-RU" dirty="0"/>
              <a:t>знать, как выглядит и проходит аттестация</a:t>
            </a:r>
            <a:r>
              <a:rPr lang="ru-RU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Есть ли у вас свои системы оценивания?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Используете ли вы дифференциацию на уроках?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Какие игровые элементы вы применяете в процессе обучения?</a:t>
            </a:r>
          </a:p>
          <a:p>
            <a:endParaRPr lang="ru-RU" dirty="0" smtClean="0"/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endParaRPr lang="ru-RU" dirty="0" smtClean="0"/>
          </a:p>
          <a:p>
            <a:pPr rtl="0"/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1A141F7B-AE96-45F9-BC57-F7C8617491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9" name="Номер слайда 5" descr="Номер слайда">
            <a:extLst>
              <a:ext uri="{FF2B5EF4-FFF2-40B4-BE49-F238E27FC236}">
                <a16:creationId xmlns:a16="http://schemas.microsoft.com/office/drawing/2014/main" xmlns="" id="{DB02A950-05E3-4691-9BC9-47B314EEA715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15</a:t>
            </a:fld>
            <a:endParaRPr lang="ru-R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26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руппа людей, сидящих за деревянным столом&#10;">
            <a:extLst>
              <a:ext uri="{FF2B5EF4-FFF2-40B4-BE49-F238E27FC236}">
                <a16:creationId xmlns:a16="http://schemas.microsoft.com/office/drawing/2014/main" xmlns="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31664CF3-C0D1-4769-8E59-8694AF079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-24714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5325EDA-7343-463C-83EC-5D799E8B8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xmlns="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xmlns="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xmlns="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xmlns="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xmlns="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42" name="Заголовок 41" descr="заголовок">
            <a:extLst>
              <a:ext uri="{FF2B5EF4-FFF2-40B4-BE49-F238E27FC236}">
                <a16:creationId xmlns:a16="http://schemas.microsoft.com/office/drawing/2014/main" xmlns="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259" y="2356455"/>
            <a:ext cx="5578995" cy="879928"/>
          </a:xfrm>
        </p:spPr>
        <p:txBody>
          <a:bodyPr rtlCol="0"/>
          <a:lstStyle/>
          <a:p>
            <a:pPr rtl="0"/>
            <a:r>
              <a:rPr lang="ru-RU" b="0" dirty="0"/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val="267420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рупный план страниц книги">
            <a:extLst>
              <a:ext uri="{FF2B5EF4-FFF2-40B4-BE49-F238E27FC236}">
                <a16:creationId xmlns:a16="http://schemas.microsoft.com/office/drawing/2014/main" xmlns="" id="{18718FBA-CF32-41C2-9D07-1F0F7F19F7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28C94A8D-A234-408C-8281-33CCC01BE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xmlns="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:a16="http://schemas.microsoft.com/office/drawing/2014/main" xmlns="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xmlns="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34" name="Заголовок 33" descr="заголовок">
            <a:extLst>
              <a:ext uri="{FF2B5EF4-FFF2-40B4-BE49-F238E27FC236}">
                <a16:creationId xmlns:a16="http://schemas.microsoft.com/office/drawing/2014/main" xmlns="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446" y="1884224"/>
            <a:ext cx="6592824" cy="2852737"/>
          </a:xfrm>
        </p:spPr>
        <p:txBody>
          <a:bodyPr rtlCol="0"/>
          <a:lstStyle/>
          <a:p>
            <a:pPr rtl="0"/>
            <a:r>
              <a:rPr lang="en-US" sz="4000" dirty="0"/>
              <a:t>“The most valuable resource that all teachers have is each other. Without collaboration our growth is limited to our own perspectives”</a:t>
            </a:r>
            <a:endParaRPr lang="ru-RU" sz="4000" dirty="0"/>
          </a:p>
        </p:txBody>
      </p:sp>
      <p:sp>
        <p:nvSpPr>
          <p:cNvPr id="35" name="Текст 34" descr="подзаголовок">
            <a:extLst>
              <a:ext uri="{FF2B5EF4-FFF2-40B4-BE49-F238E27FC236}">
                <a16:creationId xmlns:a16="http://schemas.microsoft.com/office/drawing/2014/main" xmlns="" id="{3F200E92-5A1F-40B7-AE02-46929BC45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r" rtl="0"/>
            <a:r>
              <a:rPr lang="en-US" sz="2000" dirty="0"/>
              <a:t>Robert John Meehan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7781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ниги на полке">
            <a:extLst>
              <a:ext uri="{FF2B5EF4-FFF2-40B4-BE49-F238E27FC236}">
                <a16:creationId xmlns:a16="http://schemas.microsoft.com/office/drawing/2014/main" xmlns="" id="{0BCD2159-BE65-43D5-9E0A-9EB4B1B2F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28C94A8D-A234-408C-8281-33CCC01BE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xmlns="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:a16="http://schemas.microsoft.com/office/drawing/2014/main" xmlns="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xmlns="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34" name="Заголовок 33" descr="заголовок">
            <a:extLst>
              <a:ext uri="{FF2B5EF4-FFF2-40B4-BE49-F238E27FC236}">
                <a16:creationId xmlns:a16="http://schemas.microsoft.com/office/drawing/2014/main" xmlns="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068" y="2145857"/>
            <a:ext cx="6592824" cy="1517900"/>
          </a:xfrm>
        </p:spPr>
        <p:txBody>
          <a:bodyPr rtlCol="0"/>
          <a:lstStyle/>
          <a:p>
            <a:pPr algn="ctr" rtl="0"/>
            <a:r>
              <a:rPr lang="ru-RU" dirty="0"/>
              <a:t>Ваше мнение</a:t>
            </a:r>
          </a:p>
        </p:txBody>
      </p:sp>
    </p:spTree>
    <p:extLst>
      <p:ext uri="{BB962C8B-B14F-4D97-AF65-F5344CB8AC3E}">
        <p14:creationId xmlns:p14="http://schemas.microsoft.com/office/powerpoint/2010/main" val="402151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д сверху на молодого человека, сидящего перед ноутбуком">
            <a:extLst>
              <a:ext uri="{FF2B5EF4-FFF2-40B4-BE49-F238E27FC236}">
                <a16:creationId xmlns:a16="http://schemas.microsoft.com/office/drawing/2014/main" xmlns="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AB025618-C830-4992-9CD3-D9E49BC79E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Параллелограмм 9">
              <a:extLst>
                <a:ext uri="{FF2B5EF4-FFF2-40B4-BE49-F238E27FC236}">
                  <a16:creationId xmlns:a16="http://schemas.microsoft.com/office/drawing/2014/main" xmlns="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9" name="Параллелограмм 8">
              <a:extLst>
                <a:ext uri="{FF2B5EF4-FFF2-40B4-BE49-F238E27FC236}">
                  <a16:creationId xmlns:a16="http://schemas.microsoft.com/office/drawing/2014/main" xmlns="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2" name="Параллелограмм 21">
              <a:extLst>
                <a:ext uri="{FF2B5EF4-FFF2-40B4-BE49-F238E27FC236}">
                  <a16:creationId xmlns:a16="http://schemas.microsoft.com/office/drawing/2014/main" xmlns="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4" name="Заголовок 3" descr="Название">
            <a:extLst>
              <a:ext uri="{FF2B5EF4-FFF2-40B4-BE49-F238E27FC236}">
                <a16:creationId xmlns:a16="http://schemas.microsoft.com/office/drawing/2014/main" xmlns="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Существующие проблемы </a:t>
            </a:r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:a16="http://schemas.microsoft.com/office/drawing/2014/main" xmlns="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3420" y="1397235"/>
            <a:ext cx="988768" cy="988768"/>
          </a:xfrm>
        </p:spPr>
      </p:pic>
      <p:sp>
        <p:nvSpPr>
          <p:cNvPr id="23" name="Текст 22" descr="блок контента 1">
            <a:extLst>
              <a:ext uri="{FF2B5EF4-FFF2-40B4-BE49-F238E27FC236}">
                <a16:creationId xmlns:a16="http://schemas.microsoft.com/office/drawing/2014/main" xmlns="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34684" y="1298315"/>
            <a:ext cx="3601269" cy="4646645"/>
          </a:xfrm>
        </p:spPr>
        <p:txBody>
          <a:bodyPr rtlCol="0"/>
          <a:lstStyle/>
          <a:p>
            <a:pPr marL="342900" indent="-342900" rtl="0">
              <a:buAutoNum type="arabicPeriod"/>
            </a:pPr>
            <a:r>
              <a:rPr lang="ru-RU" sz="2000" dirty="0"/>
              <a:t>Система образования</a:t>
            </a:r>
          </a:p>
          <a:p>
            <a:pPr marL="342900" indent="-342900" rtl="0">
              <a:buAutoNum type="arabicPeriod"/>
            </a:pPr>
            <a:r>
              <a:rPr lang="ru-RU" sz="2000" dirty="0"/>
              <a:t>Школьные программы</a:t>
            </a:r>
          </a:p>
          <a:p>
            <a:pPr marL="342900" indent="-342900" rtl="0">
              <a:buAutoNum type="arabicPeriod"/>
            </a:pPr>
            <a:r>
              <a:rPr lang="ru-RU" sz="2000" dirty="0"/>
              <a:t>Отсутствие мотивации к обучению</a:t>
            </a:r>
          </a:p>
          <a:p>
            <a:pPr marL="342900" indent="-342900" rtl="0">
              <a:buAutoNum type="arabicPeriod"/>
            </a:pPr>
            <a:r>
              <a:rPr lang="ru-RU" sz="2000" dirty="0"/>
              <a:t>Бюрократия </a:t>
            </a:r>
          </a:p>
          <a:p>
            <a:pPr marL="342900" indent="-342900" rtl="0">
              <a:buAutoNum type="arabicPeriod"/>
            </a:pPr>
            <a:r>
              <a:rPr lang="ru-RU" sz="2000" dirty="0"/>
              <a:t>Статус педагогического образования</a:t>
            </a:r>
          </a:p>
          <a:p>
            <a:pPr marL="342900" indent="-342900" rtl="0">
              <a:buAutoNum type="arabicPeriod"/>
            </a:pPr>
            <a:r>
              <a:rPr lang="ru-RU" sz="2000" dirty="0"/>
              <a:t>Заработная плата в сфере образования</a:t>
            </a:r>
          </a:p>
          <a:p>
            <a:pPr marL="342900" indent="-342900" rtl="0">
              <a:buAutoNum type="arabicPeriod"/>
            </a:pPr>
            <a:r>
              <a:rPr lang="ru-RU" sz="2000" dirty="0"/>
              <a:t>Коррупция </a:t>
            </a:r>
          </a:p>
          <a:p>
            <a:pPr marL="342900" indent="-342900" rtl="0">
              <a:buAutoNum type="arabicPeriod"/>
            </a:pPr>
            <a:r>
              <a:rPr lang="ru-RU" sz="2000" dirty="0"/>
              <a:t>Финансирование </a:t>
            </a:r>
          </a:p>
          <a:p>
            <a:pPr marL="342900" indent="-342900" rtl="0">
              <a:buAutoNum type="arabicPeriod"/>
            </a:pPr>
            <a:r>
              <a:rPr lang="ru-RU" sz="2000" dirty="0"/>
              <a:t>Кадровый дефицит </a:t>
            </a:r>
          </a:p>
          <a:p>
            <a:pPr rtl="0"/>
            <a:endParaRPr lang="ru-RU" sz="2000" dirty="0"/>
          </a:p>
          <a:p>
            <a:pPr rtl="0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4" name="Номер слайда 5" descr="Номер слайда">
            <a:extLst>
              <a:ext uri="{FF2B5EF4-FFF2-40B4-BE49-F238E27FC236}">
                <a16:creationId xmlns:a16="http://schemas.microsoft.com/office/drawing/2014/main" xmlns="" id="{11457662-C1A5-4B93-8E30-88025E27C46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4</a:t>
            </a:fld>
            <a:endParaRPr lang="ru-R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 1">
            <a:extLst>
              <a:ext uri="{FF2B5EF4-FFF2-40B4-BE49-F238E27FC236}">
                <a16:creationId xmlns:a16="http://schemas.microsoft.com/office/drawing/2014/main" xmlns="" id="{5018DA92-5FF3-4104-A4AD-2CBC58FC3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94579"/>
              </p:ext>
            </p:extLst>
          </p:nvPr>
        </p:nvGraphicFramePr>
        <p:xfrm>
          <a:off x="633186" y="587831"/>
          <a:ext cx="10949215" cy="581247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89843">
                  <a:extLst>
                    <a:ext uri="{9D8B030D-6E8A-4147-A177-3AD203B41FA5}">
                      <a16:colId xmlns:a16="http://schemas.microsoft.com/office/drawing/2014/main" xmlns="" val="2752061506"/>
                    </a:ext>
                  </a:extLst>
                </a:gridCol>
                <a:gridCol w="2189843">
                  <a:extLst>
                    <a:ext uri="{9D8B030D-6E8A-4147-A177-3AD203B41FA5}">
                      <a16:colId xmlns:a16="http://schemas.microsoft.com/office/drawing/2014/main" xmlns="" val="3057165699"/>
                    </a:ext>
                  </a:extLst>
                </a:gridCol>
                <a:gridCol w="2189843">
                  <a:extLst>
                    <a:ext uri="{9D8B030D-6E8A-4147-A177-3AD203B41FA5}">
                      <a16:colId xmlns:a16="http://schemas.microsoft.com/office/drawing/2014/main" xmlns="" val="932898841"/>
                    </a:ext>
                  </a:extLst>
                </a:gridCol>
                <a:gridCol w="2189843">
                  <a:extLst>
                    <a:ext uri="{9D8B030D-6E8A-4147-A177-3AD203B41FA5}">
                      <a16:colId xmlns:a16="http://schemas.microsoft.com/office/drawing/2014/main" xmlns="" val="1832443924"/>
                    </a:ext>
                  </a:extLst>
                </a:gridCol>
                <a:gridCol w="2189843">
                  <a:extLst>
                    <a:ext uri="{9D8B030D-6E8A-4147-A177-3AD203B41FA5}">
                      <a16:colId xmlns:a16="http://schemas.microsoft.com/office/drawing/2014/main" xmlns="" val="1078784030"/>
                    </a:ext>
                  </a:extLst>
                </a:gridCol>
              </a:tblGrid>
              <a:tr h="883157"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>
                          <a:solidFill>
                            <a:schemeClr val="bg1"/>
                          </a:solidFill>
                          <a:latin typeface="+mj-lt"/>
                        </a:rPr>
                        <a:t>Система образования</a:t>
                      </a:r>
                      <a:endParaRPr lang="ru-RU" b="1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Статус педагогического образования</a:t>
                      </a:r>
                      <a:endParaRPr lang="ru-RU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Бюрократия </a:t>
                      </a:r>
                      <a:endParaRPr lang="ru-RU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Коррупция </a:t>
                      </a:r>
                      <a:endParaRPr lang="ru-RU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Финансирование</a:t>
                      </a:r>
                      <a:endParaRPr lang="ru-RU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6578168"/>
                  </a:ext>
                </a:extLst>
              </a:tr>
              <a:tr h="749485">
                <a:tc>
                  <a:txBody>
                    <a:bodyPr/>
                    <a:lstStyle/>
                    <a:p>
                      <a:pPr rtl="0"/>
                      <a:r>
                        <a:rPr lang="ru-RU" sz="1400" noProof="0" dirty="0"/>
                        <a:t>Теоретический характер обучения</a:t>
                      </a:r>
                    </a:p>
                    <a:p>
                      <a:pPr rtl="0"/>
                      <a:endParaRPr lang="ru-RU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noProof="0" dirty="0"/>
                        <a:t>Низкий статус рабочих специальностей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noProof="0" dirty="0"/>
                        <a:t>Чрезмерная загруженность педагогов бумажной работой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noProof="0" dirty="0"/>
                        <a:t>«Школьные нужды»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noProof="0" dirty="0"/>
                        <a:t>Покрывается не более 25% потребностей учебного заведения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6539862"/>
                  </a:ext>
                </a:extLst>
              </a:tr>
              <a:tr h="9680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noProof="0" dirty="0"/>
                        <a:t>Изучение предметов, с которыми ученик не планирует иметь дело в будущем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noProof="0" dirty="0"/>
                        <a:t>Низкий уровень оплаты труда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noProof="0" dirty="0"/>
                        <a:t>На бумажную работу тратится около 11 часов еженедельно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noProof="0" dirty="0"/>
                        <a:t>Растрата бюджетных средств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noProof="0" dirty="0"/>
                        <a:t>Низкий уровень оплаты труда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8435978"/>
                  </a:ext>
                </a:extLst>
              </a:tr>
              <a:tr h="912596">
                <a:tc>
                  <a:txBody>
                    <a:bodyPr/>
                    <a:lstStyle/>
                    <a:p>
                      <a:pPr rtl="0"/>
                      <a:r>
                        <a:rPr lang="ru-RU" sz="1400" noProof="0" dirty="0"/>
                        <a:t>Выполнение домашних заданий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noProof="0" dirty="0"/>
                        <a:t>Минимальный порог поступления в вузы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noProof="0" dirty="0"/>
                        <a:t>Уменьшается количество времени на основные функции педагога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noProof="0" dirty="0"/>
                        <a:t>Взяточничество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noProof="0" dirty="0"/>
                        <a:t>Невозможность обеспечения надлежащего качества образования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6075193"/>
                  </a:ext>
                </a:extLst>
              </a:tr>
              <a:tr h="706526">
                <a:tc>
                  <a:txBody>
                    <a:bodyPr/>
                    <a:lstStyle/>
                    <a:p>
                      <a:pPr rtl="0"/>
                      <a:r>
                        <a:rPr lang="ru-RU" sz="1400" noProof="0" dirty="0"/>
                        <a:t>Слабая взаимосвязь этапов обучения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noProof="0" dirty="0"/>
                        <a:t>Финансовые затраты на содержание «бюрократии»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noProof="0" dirty="0"/>
                        <a:t>Игнорирование концепции «Образование для всех»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9034183"/>
                  </a:ext>
                </a:extLst>
              </a:tr>
              <a:tr h="912596">
                <a:tc>
                  <a:txBody>
                    <a:bodyPr/>
                    <a:lstStyle/>
                    <a:p>
                      <a:pPr rtl="0"/>
                      <a:r>
                        <a:rPr lang="ru-RU" sz="1400" noProof="0" dirty="0"/>
                        <a:t>Необходимость поиска репетитора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noProof="0" dirty="0"/>
                        <a:t>Создание напряженности и ухудшении психологической атмосферы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1849101"/>
                  </a:ext>
                </a:extLst>
              </a:tr>
              <a:tr h="559226">
                <a:tc>
                  <a:txBody>
                    <a:bodyPr/>
                    <a:lstStyle/>
                    <a:p>
                      <a:pPr rtl="0"/>
                      <a:r>
                        <a:rPr lang="ru-RU" sz="1400" noProof="0" dirty="0"/>
                        <a:t>Количество отстающих учащихся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101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5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ткрытая книга с аудиторией, смотрящей постановку, на заднем плане">
            <a:extLst>
              <a:ext uri="{FF2B5EF4-FFF2-40B4-BE49-F238E27FC236}">
                <a16:creationId xmlns:a16="http://schemas.microsoft.com/office/drawing/2014/main" xmlns="" id="{F3CDF219-49E5-41A1-BBF1-50A401635A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3" name="Заголовок 32" descr="заголовок">
            <a:extLst>
              <a:ext uri="{FF2B5EF4-FFF2-40B4-BE49-F238E27FC236}">
                <a16:creationId xmlns:a16="http://schemas.microsoft.com/office/drawing/2014/main" xmlns="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265247"/>
            <a:ext cx="5005614" cy="822960"/>
          </a:xfrm>
        </p:spPr>
        <p:txBody>
          <a:bodyPr rtlCol="0"/>
          <a:lstStyle/>
          <a:p>
            <a:pPr rtl="0"/>
            <a:r>
              <a:rPr lang="ru-RU" dirty="0">
                <a:solidFill>
                  <a:schemeClr val="bg1"/>
                </a:solidFill>
              </a:rPr>
              <a:t>Кадровое обеспечение </a:t>
            </a:r>
          </a:p>
        </p:txBody>
      </p:sp>
      <p:pic>
        <p:nvPicPr>
          <p:cNvPr id="13" name="Рисунок 12" descr="вид сверху на винтовую лестницу">
            <a:extLst>
              <a:ext uri="{FF2B5EF4-FFF2-40B4-BE49-F238E27FC236}">
                <a16:creationId xmlns:a16="http://schemas.microsoft.com/office/drawing/2014/main" xmlns="" id="{FEB910A3-4C94-4A0C-AC72-88985A7BA9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sp>
        <p:nvSpPr>
          <p:cNvPr id="34" name="Текст 33" descr="блок контента слайда">
            <a:extLst>
              <a:ext uri="{FF2B5EF4-FFF2-40B4-BE49-F238E27FC236}">
                <a16:creationId xmlns:a16="http://schemas.microsoft.com/office/drawing/2014/main" xmlns="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127" y="805517"/>
            <a:ext cx="5005614" cy="3528031"/>
          </a:xfrm>
        </p:spPr>
        <p:txBody>
          <a:bodyPr rtlCol="0"/>
          <a:lstStyle/>
          <a:p>
            <a:pPr rtl="0"/>
            <a:r>
              <a:rPr lang="ru-RU" dirty="0">
                <a:solidFill>
                  <a:schemeClr val="bg1"/>
                </a:solidFill>
              </a:rPr>
              <a:t>К 2029-му году общий дефицит педагогов в общеобразовательных школах будет составлять 189 тысяч специалистов. </a:t>
            </a:r>
          </a:p>
          <a:p>
            <a:pPr rtl="0"/>
            <a:r>
              <a:rPr lang="ru-RU" dirty="0">
                <a:solidFill>
                  <a:schemeClr val="bg1"/>
                </a:solidFill>
              </a:rPr>
              <a:t>Большинство молодых специалистов увольняется после нескольких лет работы.</a:t>
            </a:r>
          </a:p>
          <a:p>
            <a:pPr rtl="0"/>
            <a:r>
              <a:rPr lang="ru-RU" dirty="0">
                <a:solidFill>
                  <a:schemeClr val="bg1"/>
                </a:solidFill>
              </a:rPr>
              <a:t>Нехватка учителей-дефектологов. На каждого учителя-дефектолога приходится около 3 тысяч учащихся.</a:t>
            </a:r>
          </a:p>
          <a:p>
            <a:pPr rtl="0"/>
            <a:r>
              <a:rPr lang="ru-RU" dirty="0">
                <a:solidFill>
                  <a:schemeClr val="bg1"/>
                </a:solidFill>
              </a:rPr>
              <a:t>Уровень заработной платы негативно сказывается на престиже профессии. </a:t>
            </a:r>
          </a:p>
          <a:p>
            <a:pPr rtl="0"/>
            <a:endParaRPr lang="ru-RU" dirty="0">
              <a:solidFill>
                <a:schemeClr val="bg1"/>
              </a:solidFill>
            </a:endParaRPr>
          </a:p>
          <a:p>
            <a:pPr rtl="0"/>
            <a:endParaRPr lang="ru-RU" dirty="0">
              <a:solidFill>
                <a:schemeClr val="bg1"/>
              </a:solidFill>
            </a:endParaRPr>
          </a:p>
          <a:p>
            <a:pPr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E4A96D9-2D70-4D9E-B61C-9B23F3FD51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7" name="Номер слайда 5" descr="номер слайда">
            <a:extLst>
              <a:ext uri="{FF2B5EF4-FFF2-40B4-BE49-F238E27FC236}">
                <a16:creationId xmlns:a16="http://schemas.microsoft.com/office/drawing/2014/main" xmlns="" id="{D65CFEB2-BC19-4647-937B-40854EE88A8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6</a:t>
            </a:fld>
            <a:endParaRPr lang="ru-RU" sz="120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D626AD0E-E4A2-FDF2-1C92-365A7D2BA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2031448"/>
              </p:ext>
            </p:extLst>
          </p:nvPr>
        </p:nvGraphicFramePr>
        <p:xfrm>
          <a:off x="5481438" y="1575546"/>
          <a:ext cx="5609772" cy="4476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77312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B186302D-F7D8-26BB-011A-6DF77EBA6C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93260"/>
              </p:ext>
            </p:extLst>
          </p:nvPr>
        </p:nvGraphicFramePr>
        <p:xfrm>
          <a:off x="578498" y="382555"/>
          <a:ext cx="11000791" cy="6111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238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927076"/>
              </p:ext>
            </p:extLst>
          </p:nvPr>
        </p:nvGraphicFramePr>
        <p:xfrm>
          <a:off x="802257" y="276045"/>
          <a:ext cx="10611928" cy="590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3854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4234" y="389118"/>
            <a:ext cx="10003766" cy="370007"/>
          </a:xfrm>
        </p:spPr>
        <p:txBody>
          <a:bodyPr>
            <a:noAutofit/>
          </a:bodyPr>
          <a:lstStyle/>
          <a:p>
            <a:r>
              <a:rPr lang="ru-RU" sz="3600" dirty="0"/>
              <a:t>2-4 классы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378305862"/>
              </p:ext>
            </p:extLst>
          </p:nvPr>
        </p:nvGraphicFramePr>
        <p:xfrm>
          <a:off x="526210" y="926700"/>
          <a:ext cx="10912415" cy="5750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102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61154830_TF00475556_Win32" id="{F5446CBF-CD4D-4845-B8C1-BEFBD5F3B152}" vid="{6948B3F1-8288-48D9-870E-50653B82634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</Template>
  <TotalTime>553</TotalTime>
  <Words>568</Words>
  <Application>Microsoft Office PowerPoint</Application>
  <PresentationFormat>Произвольный</PresentationFormat>
  <Paragraphs>112</Paragraphs>
  <Slides>16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«Круглый стол»  на тему  «Школьное образование»</vt:lpstr>
      <vt:lpstr>“The most valuable resource that all teachers have is each other. Without collaboration our growth is limited to our own perspectives”</vt:lpstr>
      <vt:lpstr>Ваше мнение</vt:lpstr>
      <vt:lpstr>Существующие проблемы </vt:lpstr>
      <vt:lpstr>Презентация PowerPoint</vt:lpstr>
      <vt:lpstr>Кадровое обеспечение </vt:lpstr>
      <vt:lpstr>Презентация PowerPoint</vt:lpstr>
      <vt:lpstr>Презентация PowerPoint</vt:lpstr>
      <vt:lpstr>2-4 классы</vt:lpstr>
      <vt:lpstr>5- 9 классы</vt:lpstr>
      <vt:lpstr>10-11 классы</vt:lpstr>
      <vt:lpstr>Немецкий язык</vt:lpstr>
      <vt:lpstr>Французский язык</vt:lpstr>
      <vt:lpstr>Презентация PowerPoint</vt:lpstr>
      <vt:lpstr>Презентация PowerPoint</vt:lpstr>
      <vt:lpstr>СПАСИБО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Современные проблемы школьного образования </dc:title>
  <dc:creator>Амина Курбанова</dc:creator>
  <cp:lastModifiedBy>Курбанова</cp:lastModifiedBy>
  <cp:revision>46</cp:revision>
  <dcterms:created xsi:type="dcterms:W3CDTF">2022-06-26T13:08:45Z</dcterms:created>
  <dcterms:modified xsi:type="dcterms:W3CDTF">2024-01-30T07:26:08Z</dcterms:modified>
</cp:coreProperties>
</file>