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355" r:id="rId15"/>
    <p:sldId id="277" r:id="rId16"/>
    <p:sldId id="278" r:id="rId17"/>
    <p:sldId id="279" r:id="rId18"/>
    <p:sldId id="280" r:id="rId19"/>
    <p:sldId id="281" r:id="rId20"/>
    <p:sldId id="283" r:id="rId21"/>
    <p:sldId id="284" r:id="rId22"/>
    <p:sldId id="286" r:id="rId23"/>
    <p:sldId id="288" r:id="rId24"/>
    <p:sldId id="289" r:id="rId25"/>
    <p:sldId id="290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97355-1CBD-4F62-BE4E-1D3F0974510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208F3-0E09-4052-B260-CBE04EE3BD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97355-1CBD-4F62-BE4E-1D3F09745100}" type="datetimeFigureOut">
              <a:rPr lang="ru-RU" smtClean="0"/>
              <a:t>17.01.2024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208F3-0E09-4052-B260-CBE04EE3BD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xfrm>
            <a:off x="263352" y="1295182"/>
            <a:ext cx="10972800" cy="10906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279" algn="ctr">
              <a:lnSpc>
                <a:spcPct val="100000"/>
              </a:lnSpc>
              <a:spcBef>
                <a:spcPts val="105"/>
              </a:spcBef>
            </a:pPr>
            <a:r>
              <a:rPr sz="3500" spc="-15" dirty="0"/>
              <a:t>Взаимосвязь</a:t>
            </a:r>
            <a:r>
              <a:rPr sz="3500" spc="-35" dirty="0"/>
              <a:t> </a:t>
            </a:r>
            <a:r>
              <a:rPr sz="3500" dirty="0"/>
              <a:t>органических</a:t>
            </a:r>
            <a:r>
              <a:rPr sz="3500" spc="5" dirty="0"/>
              <a:t> веществ.</a:t>
            </a:r>
          </a:p>
          <a:p>
            <a:pPr marL="738505" algn="ctr">
              <a:lnSpc>
                <a:spcPct val="100000"/>
              </a:lnSpc>
              <a:spcBef>
                <a:spcPts val="25"/>
              </a:spcBef>
            </a:pPr>
            <a:r>
              <a:rPr sz="3500" dirty="0" err="1" smtClean="0"/>
              <a:t>Вопросы</a:t>
            </a:r>
            <a:r>
              <a:rPr sz="3500" spc="-20" dirty="0" smtClean="0"/>
              <a:t> </a:t>
            </a:r>
            <a:r>
              <a:rPr sz="3500" dirty="0"/>
              <a:t>32</a:t>
            </a:r>
            <a:r>
              <a:rPr sz="3500" spc="20" dirty="0"/>
              <a:t> </a:t>
            </a:r>
            <a:r>
              <a:rPr sz="3500" dirty="0" smtClean="0"/>
              <a:t>ЕГЭ-202</a:t>
            </a:r>
            <a:r>
              <a:rPr lang="ru-RU" sz="3500" dirty="0" smtClean="0"/>
              <a:t>4</a:t>
            </a:r>
            <a:endParaRPr sz="3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161403" y="229615"/>
            <a:ext cx="38169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</a:t>
            </a:r>
            <a:r>
              <a:rPr sz="2000" b="1" spc="-6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органических</a:t>
            </a:r>
            <a:r>
              <a:rPr sz="20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веществ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5655" y="716660"/>
            <a:ext cx="92843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3.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Названия,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сокращённые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скелетные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структурные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формулы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некоторых</a:t>
            </a:r>
            <a:r>
              <a:rPr sz="2400" spc="5" dirty="0">
                <a:latin typeface="Times New Roman"/>
                <a:cs typeface="Times New Roman"/>
              </a:rPr>
              <a:t> веществ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06486" y="2135184"/>
            <a:ext cx="875030" cy="254635"/>
          </a:xfrm>
          <a:custGeom>
            <a:avLst/>
            <a:gdLst/>
            <a:ahLst/>
            <a:cxnLst/>
            <a:rect l="l" t="t" r="r" b="b"/>
            <a:pathLst>
              <a:path w="875029" h="254635">
                <a:moveTo>
                  <a:pt x="0" y="206852"/>
                </a:moveTo>
                <a:lnTo>
                  <a:pt x="292454" y="50382"/>
                </a:lnTo>
              </a:path>
              <a:path w="875029" h="254635">
                <a:moveTo>
                  <a:pt x="31232" y="254587"/>
                </a:moveTo>
                <a:lnTo>
                  <a:pt x="292454" y="114034"/>
                </a:lnTo>
              </a:path>
              <a:path w="875029" h="254635">
                <a:moveTo>
                  <a:pt x="292454" y="50382"/>
                </a:moveTo>
                <a:lnTo>
                  <a:pt x="582067" y="206852"/>
                </a:lnTo>
                <a:lnTo>
                  <a:pt x="874504" y="47736"/>
                </a:lnTo>
              </a:path>
              <a:path w="875029" h="254635">
                <a:moveTo>
                  <a:pt x="582067" y="143205"/>
                </a:moveTo>
                <a:lnTo>
                  <a:pt x="846123" y="0"/>
                </a:lnTo>
              </a:path>
            </a:pathLst>
          </a:custGeom>
          <a:ln w="2238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90343" y="2864284"/>
            <a:ext cx="889635" cy="517525"/>
          </a:xfrm>
          <a:custGeom>
            <a:avLst/>
            <a:gdLst/>
            <a:ahLst/>
            <a:cxnLst/>
            <a:rect l="l" t="t" r="r" b="b"/>
            <a:pathLst>
              <a:path w="889634" h="517525">
                <a:moveTo>
                  <a:pt x="0" y="189775"/>
                </a:moveTo>
                <a:lnTo>
                  <a:pt x="292678" y="27505"/>
                </a:lnTo>
              </a:path>
              <a:path w="889634" h="517525">
                <a:moveTo>
                  <a:pt x="31256" y="239280"/>
                </a:moveTo>
                <a:lnTo>
                  <a:pt x="292678" y="93504"/>
                </a:lnTo>
              </a:path>
              <a:path w="889634" h="517525">
                <a:moveTo>
                  <a:pt x="292678" y="27505"/>
                </a:moveTo>
                <a:lnTo>
                  <a:pt x="582505" y="189775"/>
                </a:lnTo>
              </a:path>
              <a:path w="889634" h="517525">
                <a:moveTo>
                  <a:pt x="554074" y="173281"/>
                </a:moveTo>
                <a:lnTo>
                  <a:pt x="860940" y="0"/>
                </a:lnTo>
              </a:path>
              <a:path w="889634" h="517525">
                <a:moveTo>
                  <a:pt x="582505" y="222786"/>
                </a:moveTo>
                <a:lnTo>
                  <a:pt x="889371" y="49505"/>
                </a:lnTo>
              </a:path>
              <a:path w="889634" h="517525">
                <a:moveTo>
                  <a:pt x="582505" y="189775"/>
                </a:moveTo>
                <a:lnTo>
                  <a:pt x="582505" y="517049"/>
                </a:lnTo>
              </a:path>
            </a:pathLst>
          </a:custGeom>
          <a:ln w="22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53835" y="3732691"/>
            <a:ext cx="570865" cy="505459"/>
          </a:xfrm>
          <a:custGeom>
            <a:avLst/>
            <a:gdLst/>
            <a:ahLst/>
            <a:cxnLst/>
            <a:rect l="l" t="t" r="r" b="b"/>
            <a:pathLst>
              <a:path w="570864" h="505460">
                <a:moveTo>
                  <a:pt x="0" y="126214"/>
                </a:moveTo>
                <a:lnTo>
                  <a:pt x="0" y="378662"/>
                </a:lnTo>
              </a:path>
              <a:path w="570864" h="505460">
                <a:moveTo>
                  <a:pt x="45873" y="152020"/>
                </a:moveTo>
                <a:lnTo>
                  <a:pt x="45873" y="352875"/>
                </a:lnTo>
              </a:path>
              <a:path w="570864" h="505460">
                <a:moveTo>
                  <a:pt x="0" y="378662"/>
                </a:moveTo>
                <a:lnTo>
                  <a:pt x="223807" y="504896"/>
                </a:lnTo>
              </a:path>
              <a:path w="570864" h="505460">
                <a:moveTo>
                  <a:pt x="223807" y="504896"/>
                </a:moveTo>
                <a:lnTo>
                  <a:pt x="444816" y="378662"/>
                </a:lnTo>
              </a:path>
              <a:path w="570864" h="505460">
                <a:moveTo>
                  <a:pt x="223807" y="453753"/>
                </a:moveTo>
                <a:lnTo>
                  <a:pt x="399413" y="352875"/>
                </a:lnTo>
              </a:path>
              <a:path w="570864" h="505460">
                <a:moveTo>
                  <a:pt x="444816" y="378662"/>
                </a:moveTo>
                <a:lnTo>
                  <a:pt x="444816" y="126214"/>
                </a:lnTo>
              </a:path>
              <a:path w="570864" h="505460">
                <a:moveTo>
                  <a:pt x="444816" y="126214"/>
                </a:moveTo>
                <a:lnTo>
                  <a:pt x="223807" y="0"/>
                </a:lnTo>
              </a:path>
              <a:path w="570864" h="505460">
                <a:moveTo>
                  <a:pt x="399413" y="152020"/>
                </a:moveTo>
                <a:lnTo>
                  <a:pt x="223807" y="51123"/>
                </a:lnTo>
              </a:path>
              <a:path w="570864" h="505460">
                <a:moveTo>
                  <a:pt x="223807" y="0"/>
                </a:moveTo>
                <a:lnTo>
                  <a:pt x="0" y="126214"/>
                </a:lnTo>
              </a:path>
              <a:path w="570864" h="505460">
                <a:moveTo>
                  <a:pt x="444816" y="126214"/>
                </a:moveTo>
                <a:lnTo>
                  <a:pt x="553240" y="64026"/>
                </a:lnTo>
              </a:path>
              <a:path w="570864" h="505460">
                <a:moveTo>
                  <a:pt x="444816" y="378662"/>
                </a:moveTo>
                <a:lnTo>
                  <a:pt x="570859" y="449159"/>
                </a:lnTo>
              </a:path>
            </a:pathLst>
          </a:custGeom>
          <a:ln w="17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91925" y="3740751"/>
            <a:ext cx="652145" cy="496570"/>
          </a:xfrm>
          <a:custGeom>
            <a:avLst/>
            <a:gdLst/>
            <a:ahLst/>
            <a:cxnLst/>
            <a:rect l="l" t="t" r="r" b="b"/>
            <a:pathLst>
              <a:path w="652145" h="496570">
                <a:moveTo>
                  <a:pt x="0" y="125181"/>
                </a:moveTo>
                <a:lnTo>
                  <a:pt x="0" y="371337"/>
                </a:lnTo>
              </a:path>
              <a:path w="652145" h="496570">
                <a:moveTo>
                  <a:pt x="44461" y="150210"/>
                </a:moveTo>
                <a:lnTo>
                  <a:pt x="44461" y="346308"/>
                </a:lnTo>
              </a:path>
              <a:path w="652145" h="496570">
                <a:moveTo>
                  <a:pt x="0" y="371337"/>
                </a:moveTo>
                <a:lnTo>
                  <a:pt x="218078" y="494425"/>
                </a:lnTo>
                <a:lnTo>
                  <a:pt x="434036" y="371337"/>
                </a:lnTo>
              </a:path>
              <a:path w="652145" h="496570">
                <a:moveTo>
                  <a:pt x="218078" y="444356"/>
                </a:moveTo>
                <a:lnTo>
                  <a:pt x="389570" y="346308"/>
                </a:lnTo>
              </a:path>
              <a:path w="652145" h="496570">
                <a:moveTo>
                  <a:pt x="434036" y="371337"/>
                </a:moveTo>
                <a:lnTo>
                  <a:pt x="434036" y="125181"/>
                </a:lnTo>
                <a:lnTo>
                  <a:pt x="218078" y="2085"/>
                </a:lnTo>
              </a:path>
              <a:path w="652145" h="496570">
                <a:moveTo>
                  <a:pt x="389570" y="150210"/>
                </a:moveTo>
                <a:lnTo>
                  <a:pt x="218078" y="52162"/>
                </a:lnTo>
              </a:path>
              <a:path w="652145" h="496570">
                <a:moveTo>
                  <a:pt x="218078" y="2085"/>
                </a:moveTo>
                <a:lnTo>
                  <a:pt x="0" y="125181"/>
                </a:lnTo>
              </a:path>
              <a:path w="652145" h="496570">
                <a:moveTo>
                  <a:pt x="434036" y="125181"/>
                </a:moveTo>
                <a:lnTo>
                  <a:pt x="652110" y="0"/>
                </a:lnTo>
              </a:path>
              <a:path w="652145" h="496570">
                <a:moveTo>
                  <a:pt x="434036" y="371337"/>
                </a:moveTo>
                <a:lnTo>
                  <a:pt x="652110" y="496511"/>
                </a:lnTo>
              </a:path>
            </a:pathLst>
          </a:custGeom>
          <a:ln w="1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707491" y="4609847"/>
            <a:ext cx="708660" cy="262255"/>
          </a:xfrm>
          <a:custGeom>
            <a:avLst/>
            <a:gdLst/>
            <a:ahLst/>
            <a:cxnLst/>
            <a:rect l="l" t="t" r="r" b="b"/>
            <a:pathLst>
              <a:path w="708659" h="262254">
                <a:moveTo>
                  <a:pt x="0" y="200793"/>
                </a:moveTo>
                <a:lnTo>
                  <a:pt x="352415" y="0"/>
                </a:lnTo>
              </a:path>
              <a:path w="708659" h="262254">
                <a:moveTo>
                  <a:pt x="34547" y="262049"/>
                </a:moveTo>
                <a:lnTo>
                  <a:pt x="352415" y="81687"/>
                </a:lnTo>
              </a:path>
              <a:path w="708659" h="262254">
                <a:moveTo>
                  <a:pt x="352415" y="0"/>
                </a:moveTo>
                <a:lnTo>
                  <a:pt x="708274" y="204194"/>
                </a:lnTo>
              </a:path>
            </a:pathLst>
          </a:custGeom>
          <a:ln w="276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756594" y="5414226"/>
            <a:ext cx="542290" cy="274320"/>
          </a:xfrm>
          <a:custGeom>
            <a:avLst/>
            <a:gdLst/>
            <a:ahLst/>
            <a:cxnLst/>
            <a:rect l="l" t="t" r="r" b="b"/>
            <a:pathLst>
              <a:path w="542289" h="274320">
                <a:moveTo>
                  <a:pt x="0" y="209210"/>
                </a:moveTo>
                <a:lnTo>
                  <a:pt x="368153" y="0"/>
                </a:lnTo>
              </a:path>
              <a:path w="542289" h="274320">
                <a:moveTo>
                  <a:pt x="35972" y="273949"/>
                </a:moveTo>
                <a:lnTo>
                  <a:pt x="357425" y="92563"/>
                </a:lnTo>
              </a:path>
              <a:path w="542289" h="274320">
                <a:moveTo>
                  <a:pt x="368153" y="0"/>
                </a:moveTo>
                <a:lnTo>
                  <a:pt x="541905" y="170082"/>
                </a:lnTo>
              </a:path>
            </a:pathLst>
          </a:custGeom>
          <a:ln w="288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802779" y="1936242"/>
          <a:ext cx="9824085" cy="411474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24085"/>
              </a:tblGrid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1,3-бутадиен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(дивинил)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=CH–CH=CH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ts val="2550"/>
                        </a:lnSpc>
                        <a:spcBef>
                          <a:spcPts val="280"/>
                        </a:spcBef>
                        <a:tabLst>
                          <a:tab pos="4316730" algn="l"/>
                          <a:tab pos="6311265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Изопрен</a:t>
                      </a:r>
                      <a:r>
                        <a:rPr sz="2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(2-метилбутадиен-1,3)	</a:t>
                      </a:r>
                      <a:r>
                        <a:rPr sz="2550" spc="30" baseline="653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875" spc="30" baseline="-8888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550" spc="30" baseline="6535" dirty="0">
                          <a:latin typeface="Times New Roman"/>
                          <a:cs typeface="Times New Roman"/>
                        </a:rPr>
                        <a:t>=C–CH=CH</a:t>
                      </a:r>
                      <a:r>
                        <a:rPr sz="1875" spc="30" baseline="-8888" dirty="0">
                          <a:latin typeface="Times New Roman"/>
                          <a:cs typeface="Times New Roman"/>
                        </a:rPr>
                        <a:t>2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4918075">
                        <a:lnSpc>
                          <a:spcPts val="855"/>
                        </a:lnSpc>
                      </a:pPr>
                      <a:r>
                        <a:rPr sz="1050" dirty="0">
                          <a:latin typeface="Symbol"/>
                          <a:cs typeface="Symbol"/>
                        </a:rPr>
                        <a:t></a:t>
                      </a:r>
                      <a:endParaRPr sz="1050">
                        <a:latin typeface="Symbol"/>
                        <a:cs typeface="Symbol"/>
                      </a:endParaRPr>
                    </a:p>
                    <a:p>
                      <a:pPr marL="4845050">
                        <a:lnSpc>
                          <a:spcPts val="1970"/>
                        </a:lnSpc>
                      </a:pPr>
                      <a:r>
                        <a:rPr sz="1700" spc="20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875" spc="30" baseline="-20000" dirty="0">
                          <a:latin typeface="Times New Roman"/>
                          <a:cs typeface="Times New Roman"/>
                        </a:rPr>
                        <a:t>3</a:t>
                      </a:r>
                      <a:endParaRPr sz="1875" baseline="-20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2719070" algn="l"/>
                          <a:tab pos="3502025" algn="l"/>
                        </a:tabLst>
                      </a:pPr>
                      <a:r>
                        <a:rPr sz="2400" i="1" spc="-1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-Ксилол	</a:t>
                      </a:r>
                      <a:r>
                        <a:rPr sz="3150" spc="22" baseline="18518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325" spc="22" baseline="8960" dirty="0">
                          <a:latin typeface="Times New Roman"/>
                          <a:cs typeface="Times New Roman"/>
                        </a:rPr>
                        <a:t>3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719705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sz="2100" spc="1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325" spc="22" baseline="-16129" dirty="0">
                          <a:latin typeface="Times New Roman"/>
                          <a:cs typeface="Times New Roman"/>
                        </a:rPr>
                        <a:t>3</a:t>
                      </a:r>
                      <a:endParaRPr sz="2325" baseline="-16129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1440">
                        <a:lnSpc>
                          <a:spcPts val="3265"/>
                        </a:lnSpc>
                        <a:tabLst>
                          <a:tab pos="3009900" algn="l"/>
                          <a:tab pos="557530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Пропен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(пропилен)	</a:t>
                      </a:r>
                      <a:r>
                        <a:rPr sz="4350" spc="15" baseline="-13409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3300" spc="15" baseline="-34090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4350" spc="15" baseline="-13409" dirty="0">
                          <a:latin typeface="Times New Roman"/>
                          <a:cs typeface="Times New Roman"/>
                        </a:rPr>
                        <a:t>–CH=CH</a:t>
                      </a:r>
                      <a:r>
                        <a:rPr sz="3300" spc="15" baseline="-34090" dirty="0">
                          <a:latin typeface="Times New Roman"/>
                          <a:cs typeface="Times New Roman"/>
                        </a:rPr>
                        <a:t>2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09">
                <a:tc>
                  <a:txBody>
                    <a:bodyPr/>
                    <a:lstStyle/>
                    <a:p>
                      <a:pPr marL="91440">
                        <a:lnSpc>
                          <a:spcPts val="3375"/>
                        </a:lnSpc>
                        <a:tabLst>
                          <a:tab pos="2184400" algn="l"/>
                          <a:tab pos="4609465" algn="l"/>
                          <a:tab pos="5466715" algn="l"/>
                        </a:tabLst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Винилхлорид	</a:t>
                      </a:r>
                      <a:r>
                        <a:rPr sz="4275" spc="52" baseline="-8771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3225" spc="52" baseline="-2842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4275" spc="52" baseline="-8771" dirty="0">
                          <a:latin typeface="Times New Roman"/>
                          <a:cs typeface="Times New Roman"/>
                        </a:rPr>
                        <a:t>=CH–Cl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5175" spc="60" baseline="-38647" dirty="0">
                          <a:latin typeface="Times New Roman"/>
                          <a:cs typeface="Times New Roman"/>
                        </a:rPr>
                        <a:t>Cl</a:t>
                      </a:r>
                      <a:endParaRPr sz="5175" baseline="-38647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5655" y="229615"/>
            <a:ext cx="10282555" cy="9994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6465570">
              <a:lnSpc>
                <a:spcPct val="91300"/>
              </a:lnSpc>
              <a:spcBef>
                <a:spcPts val="310"/>
              </a:spcBef>
            </a:pP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</a:t>
            </a:r>
            <a:r>
              <a:rPr sz="20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органических</a:t>
            </a:r>
            <a:r>
              <a:rPr sz="20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веществ </a:t>
            </a:r>
            <a:r>
              <a:rPr sz="2000" b="1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3.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Названия,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сокращённые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скелетные структурные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некоторых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веществ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439056" y="1610745"/>
            <a:ext cx="906144" cy="386080"/>
          </a:xfrm>
          <a:custGeom>
            <a:avLst/>
            <a:gdLst/>
            <a:ahLst/>
            <a:cxnLst/>
            <a:rect l="l" t="t" r="r" b="b"/>
            <a:pathLst>
              <a:path w="906145" h="386080">
                <a:moveTo>
                  <a:pt x="0" y="197015"/>
                </a:moveTo>
                <a:lnTo>
                  <a:pt x="297895" y="28059"/>
                </a:lnTo>
              </a:path>
              <a:path w="906145" h="386080">
                <a:moveTo>
                  <a:pt x="31325" y="248243"/>
                </a:moveTo>
                <a:lnTo>
                  <a:pt x="297895" y="96992"/>
                </a:lnTo>
              </a:path>
              <a:path w="906145" h="386080">
                <a:moveTo>
                  <a:pt x="297895" y="28059"/>
                </a:moveTo>
                <a:lnTo>
                  <a:pt x="593330" y="197015"/>
                </a:lnTo>
              </a:path>
              <a:path w="906145" h="386080">
                <a:moveTo>
                  <a:pt x="564460" y="179931"/>
                </a:moveTo>
                <a:lnTo>
                  <a:pt x="877088" y="0"/>
                </a:lnTo>
              </a:path>
              <a:path w="906145" h="386080">
                <a:moveTo>
                  <a:pt x="593330" y="231183"/>
                </a:moveTo>
                <a:lnTo>
                  <a:pt x="905957" y="51227"/>
                </a:lnTo>
              </a:path>
              <a:path w="906145" h="386080">
                <a:moveTo>
                  <a:pt x="593330" y="197015"/>
                </a:moveTo>
                <a:lnTo>
                  <a:pt x="593330" y="385488"/>
                </a:lnTo>
              </a:path>
            </a:pathLst>
          </a:custGeom>
          <a:ln w="232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64133" y="2453613"/>
            <a:ext cx="908050" cy="353060"/>
          </a:xfrm>
          <a:custGeom>
            <a:avLst/>
            <a:gdLst/>
            <a:ahLst/>
            <a:cxnLst/>
            <a:rect l="l" t="t" r="r" b="b"/>
            <a:pathLst>
              <a:path w="908050" h="353060">
                <a:moveTo>
                  <a:pt x="0" y="90230"/>
                </a:moveTo>
                <a:lnTo>
                  <a:pt x="160549" y="0"/>
                </a:lnTo>
              </a:path>
              <a:path w="908050" h="353060">
                <a:moveTo>
                  <a:pt x="160549" y="0"/>
                </a:moveTo>
                <a:lnTo>
                  <a:pt x="456822" y="166415"/>
                </a:lnTo>
              </a:path>
              <a:path w="908050" h="353060">
                <a:moveTo>
                  <a:pt x="456822" y="166415"/>
                </a:moveTo>
                <a:lnTo>
                  <a:pt x="749996" y="0"/>
                </a:lnTo>
              </a:path>
              <a:path w="908050" h="353060">
                <a:moveTo>
                  <a:pt x="749996" y="0"/>
                </a:moveTo>
                <a:lnTo>
                  <a:pt x="908054" y="90230"/>
                </a:lnTo>
              </a:path>
              <a:path w="908050" h="353060">
                <a:moveTo>
                  <a:pt x="456822" y="166415"/>
                </a:moveTo>
                <a:lnTo>
                  <a:pt x="456822" y="352956"/>
                </a:lnTo>
              </a:path>
            </a:pathLst>
          </a:custGeom>
          <a:ln w="227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77197" y="3458438"/>
            <a:ext cx="598805" cy="168275"/>
          </a:xfrm>
          <a:custGeom>
            <a:avLst/>
            <a:gdLst/>
            <a:ahLst/>
            <a:cxnLst/>
            <a:rect l="l" t="t" r="r" b="b"/>
            <a:pathLst>
              <a:path w="598804" h="168275">
                <a:moveTo>
                  <a:pt x="0" y="91237"/>
                </a:moveTo>
                <a:lnTo>
                  <a:pt x="162159" y="0"/>
                </a:lnTo>
              </a:path>
              <a:path w="598804" h="168275">
                <a:moveTo>
                  <a:pt x="162159" y="0"/>
                </a:moveTo>
                <a:lnTo>
                  <a:pt x="456781" y="167983"/>
                </a:lnTo>
              </a:path>
              <a:path w="598804" h="168275">
                <a:moveTo>
                  <a:pt x="456781" y="167983"/>
                </a:moveTo>
                <a:lnTo>
                  <a:pt x="598522" y="88211"/>
                </a:lnTo>
              </a:path>
            </a:pathLst>
          </a:custGeom>
          <a:ln w="226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08926" y="4180459"/>
            <a:ext cx="456565" cy="167640"/>
          </a:xfrm>
          <a:custGeom>
            <a:avLst/>
            <a:gdLst/>
            <a:ahLst/>
            <a:cxnLst/>
            <a:rect l="l" t="t" r="r" b="b"/>
            <a:pathLst>
              <a:path w="456564" h="167639">
                <a:moveTo>
                  <a:pt x="0" y="167022"/>
                </a:moveTo>
                <a:lnTo>
                  <a:pt x="294585" y="0"/>
                </a:lnTo>
              </a:path>
              <a:path w="456564" h="167639">
                <a:moveTo>
                  <a:pt x="294585" y="0"/>
                </a:moveTo>
                <a:lnTo>
                  <a:pt x="456303" y="90389"/>
                </a:lnTo>
              </a:path>
            </a:pathLst>
          </a:custGeom>
          <a:ln w="224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35397" y="4920636"/>
            <a:ext cx="650875" cy="436245"/>
          </a:xfrm>
          <a:custGeom>
            <a:avLst/>
            <a:gdLst/>
            <a:ahLst/>
            <a:cxnLst/>
            <a:rect l="l" t="t" r="r" b="b"/>
            <a:pathLst>
              <a:path w="650875" h="436245">
                <a:moveTo>
                  <a:pt x="127639" y="0"/>
                </a:moveTo>
                <a:lnTo>
                  <a:pt x="0" y="218004"/>
                </a:lnTo>
              </a:path>
              <a:path w="650875" h="436245">
                <a:moveTo>
                  <a:pt x="153642" y="44619"/>
                </a:moveTo>
                <a:lnTo>
                  <a:pt x="51984" y="218004"/>
                </a:lnTo>
              </a:path>
              <a:path w="650875" h="436245">
                <a:moveTo>
                  <a:pt x="0" y="218004"/>
                </a:moveTo>
                <a:lnTo>
                  <a:pt x="127639" y="436027"/>
                </a:lnTo>
              </a:path>
              <a:path w="650875" h="436245">
                <a:moveTo>
                  <a:pt x="127639" y="436027"/>
                </a:moveTo>
                <a:lnTo>
                  <a:pt x="384778" y="436027"/>
                </a:lnTo>
              </a:path>
              <a:path w="650875" h="436245">
                <a:moveTo>
                  <a:pt x="384778" y="436027"/>
                </a:moveTo>
                <a:lnTo>
                  <a:pt x="512414" y="218004"/>
                </a:lnTo>
              </a:path>
              <a:path w="650875" h="436245">
                <a:moveTo>
                  <a:pt x="512414" y="218004"/>
                </a:moveTo>
                <a:lnTo>
                  <a:pt x="384778" y="0"/>
                </a:lnTo>
              </a:path>
              <a:path w="650875" h="436245">
                <a:moveTo>
                  <a:pt x="460429" y="218004"/>
                </a:moveTo>
                <a:lnTo>
                  <a:pt x="358795" y="44619"/>
                </a:lnTo>
              </a:path>
              <a:path w="650875" h="436245">
                <a:moveTo>
                  <a:pt x="384778" y="0"/>
                </a:moveTo>
                <a:lnTo>
                  <a:pt x="127639" y="0"/>
                </a:lnTo>
              </a:path>
              <a:path w="650875" h="436245">
                <a:moveTo>
                  <a:pt x="512414" y="218004"/>
                </a:moveTo>
                <a:lnTo>
                  <a:pt x="650271" y="218004"/>
                </a:lnTo>
              </a:path>
            </a:pathLst>
          </a:custGeom>
          <a:ln w="171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42807" y="5025041"/>
            <a:ext cx="127635" cy="100965"/>
          </a:xfrm>
          <a:custGeom>
            <a:avLst/>
            <a:gdLst/>
            <a:ahLst/>
            <a:cxnLst/>
            <a:rect l="l" t="t" r="r" b="b"/>
            <a:pathLst>
              <a:path w="127635" h="100964">
                <a:moveTo>
                  <a:pt x="0" y="59785"/>
                </a:moveTo>
                <a:lnTo>
                  <a:pt x="105819" y="0"/>
                </a:lnTo>
              </a:path>
              <a:path w="127635" h="100964">
                <a:moveTo>
                  <a:pt x="24135" y="100735"/>
                </a:moveTo>
                <a:lnTo>
                  <a:pt x="127636" y="38646"/>
                </a:lnTo>
              </a:path>
            </a:pathLst>
          </a:custGeom>
          <a:ln w="171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21462" y="5283995"/>
            <a:ext cx="71120" cy="70485"/>
          </a:xfrm>
          <a:custGeom>
            <a:avLst/>
            <a:gdLst/>
            <a:ahLst/>
            <a:cxnLst/>
            <a:rect l="l" t="t" r="r" b="b"/>
            <a:pathLst>
              <a:path w="71120" h="70485">
                <a:moveTo>
                  <a:pt x="0" y="0"/>
                </a:moveTo>
                <a:lnTo>
                  <a:pt x="71011" y="70365"/>
                </a:lnTo>
              </a:path>
            </a:pathLst>
          </a:custGeom>
          <a:ln w="1711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326864" y="4973686"/>
            <a:ext cx="511175" cy="436245"/>
          </a:xfrm>
          <a:custGeom>
            <a:avLst/>
            <a:gdLst/>
            <a:ahLst/>
            <a:cxnLst/>
            <a:rect l="l" t="t" r="r" b="b"/>
            <a:pathLst>
              <a:path w="511175" h="436245">
                <a:moveTo>
                  <a:pt x="129627" y="0"/>
                </a:moveTo>
                <a:lnTo>
                  <a:pt x="0" y="217816"/>
                </a:lnTo>
              </a:path>
              <a:path w="511175" h="436245">
                <a:moveTo>
                  <a:pt x="155090" y="44933"/>
                </a:moveTo>
                <a:lnTo>
                  <a:pt x="51850" y="217816"/>
                </a:lnTo>
              </a:path>
              <a:path w="511175" h="436245">
                <a:moveTo>
                  <a:pt x="0" y="217816"/>
                </a:moveTo>
                <a:lnTo>
                  <a:pt x="127312" y="435621"/>
                </a:lnTo>
              </a:path>
              <a:path w="511175" h="436245">
                <a:moveTo>
                  <a:pt x="127312" y="435621"/>
                </a:moveTo>
                <a:lnTo>
                  <a:pt x="381477" y="435621"/>
                </a:lnTo>
              </a:path>
              <a:path w="511175" h="436245">
                <a:moveTo>
                  <a:pt x="153247" y="390684"/>
                </a:moveTo>
                <a:lnTo>
                  <a:pt x="355541" y="392976"/>
                </a:lnTo>
              </a:path>
              <a:path w="511175" h="436245">
                <a:moveTo>
                  <a:pt x="381477" y="435621"/>
                </a:moveTo>
                <a:lnTo>
                  <a:pt x="510647" y="217816"/>
                </a:lnTo>
              </a:path>
              <a:path w="511175" h="436245">
                <a:moveTo>
                  <a:pt x="510647" y="217816"/>
                </a:moveTo>
                <a:lnTo>
                  <a:pt x="383320" y="0"/>
                </a:lnTo>
              </a:path>
              <a:path w="511175" h="436245">
                <a:moveTo>
                  <a:pt x="456933" y="217816"/>
                </a:moveTo>
                <a:lnTo>
                  <a:pt x="357873" y="44933"/>
                </a:lnTo>
              </a:path>
              <a:path w="511175" h="436245">
                <a:moveTo>
                  <a:pt x="383320" y="0"/>
                </a:moveTo>
                <a:lnTo>
                  <a:pt x="129627" y="0"/>
                </a:lnTo>
              </a:path>
            </a:pathLst>
          </a:custGeom>
          <a:ln w="170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65741" y="5054854"/>
            <a:ext cx="118745" cy="160020"/>
          </a:xfrm>
          <a:custGeom>
            <a:avLst/>
            <a:gdLst/>
            <a:ahLst/>
            <a:cxnLst/>
            <a:rect l="l" t="t" r="r" b="b"/>
            <a:pathLst>
              <a:path w="118745" h="160020">
                <a:moveTo>
                  <a:pt x="0" y="138925"/>
                </a:moveTo>
                <a:lnTo>
                  <a:pt x="79631" y="0"/>
                </a:lnTo>
              </a:path>
              <a:path w="118745" h="160020">
                <a:moveTo>
                  <a:pt x="38894" y="160020"/>
                </a:moveTo>
                <a:lnTo>
                  <a:pt x="118525" y="23372"/>
                </a:lnTo>
              </a:path>
            </a:pathLst>
          </a:custGeom>
          <a:ln w="170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802779" y="1506474"/>
          <a:ext cx="9824085" cy="41173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24085"/>
              </a:tblGrid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ts val="326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Хлоропрен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(2-хлорбутадиен-1,3)</a:t>
                      </a:r>
                      <a:r>
                        <a:rPr sz="2400" spc="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4350" spc="-7" baseline="191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3225" spc="-7" baseline="-1421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4350" spc="-7" baseline="1915" dirty="0">
                          <a:latin typeface="Times New Roman"/>
                          <a:cs typeface="Times New Roman"/>
                        </a:rPr>
                        <a:t>=C–CH=CH</a:t>
                      </a:r>
                      <a:r>
                        <a:rPr sz="3225" spc="-7" baseline="-1421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5396230">
                        <a:lnSpc>
                          <a:spcPts val="55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Symbol"/>
                          <a:cs typeface="Symbol"/>
                        </a:rPr>
                        <a:t></a:t>
                      </a:r>
                      <a:endParaRPr sz="1000">
                        <a:latin typeface="Symbol"/>
                        <a:cs typeface="Symbol"/>
                      </a:endParaRPr>
                    </a:p>
                    <a:p>
                      <a:pPr marL="5316220">
                        <a:lnSpc>
                          <a:spcPts val="2475"/>
                        </a:lnSpc>
                        <a:tabLst>
                          <a:tab pos="8101330" algn="l"/>
                        </a:tabLst>
                      </a:pPr>
                      <a:r>
                        <a:rPr sz="3450" spc="52" baseline="-8454" dirty="0">
                          <a:latin typeface="Times New Roman"/>
                          <a:cs typeface="Times New Roman"/>
                        </a:rPr>
                        <a:t>Cl	</a:t>
                      </a:r>
                      <a:r>
                        <a:rPr sz="2800" spc="10" dirty="0">
                          <a:latin typeface="Times New Roman"/>
                          <a:cs typeface="Times New Roman"/>
                        </a:rPr>
                        <a:t>Cl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ts val="3000"/>
                        </a:lnSpc>
                        <a:spcBef>
                          <a:spcPts val="20"/>
                        </a:spcBef>
                        <a:tabLst>
                          <a:tab pos="2274570" algn="l"/>
                          <a:tab pos="4538980" algn="l"/>
                          <a:tab pos="5734050" algn="l"/>
                          <a:tab pos="7171055" algn="l"/>
                        </a:tabLst>
                      </a:pPr>
                      <a:r>
                        <a:rPr sz="3600" spc="-37" baseline="2314" dirty="0">
                          <a:latin typeface="Times New Roman"/>
                          <a:cs typeface="Times New Roman"/>
                        </a:rPr>
                        <a:t>Глицерин	</a:t>
                      </a:r>
                      <a:r>
                        <a:rPr sz="3300" spc="60" baseline="12626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650" spc="4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3300" spc="60" baseline="12626" dirty="0">
                          <a:latin typeface="Symbol"/>
                          <a:cs typeface="Symbol"/>
                        </a:rPr>
                        <a:t></a:t>
                      </a:r>
                      <a:r>
                        <a:rPr sz="3300" spc="60" baseline="12626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3300" spc="60" baseline="12626" dirty="0">
                          <a:latin typeface="Symbol"/>
                          <a:cs typeface="Symbol"/>
                        </a:rPr>
                        <a:t></a:t>
                      </a:r>
                      <a:r>
                        <a:rPr sz="3300" spc="60" baseline="12626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650" spc="40" dirty="0">
                          <a:latin typeface="Times New Roman"/>
                          <a:cs typeface="Times New Roman"/>
                        </a:rPr>
                        <a:t>2	</a:t>
                      </a:r>
                      <a:r>
                        <a:rPr sz="3600" baseline="2314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4125" spc="60" baseline="-11111" dirty="0">
                          <a:latin typeface="Times New Roman"/>
                          <a:cs typeface="Times New Roman"/>
                        </a:rPr>
                        <a:t>HO	OH</a:t>
                      </a:r>
                      <a:endParaRPr sz="4125" baseline="-11111">
                        <a:latin typeface="Times New Roman"/>
                        <a:cs typeface="Times New Roman"/>
                      </a:endParaRPr>
                    </a:p>
                    <a:p>
                      <a:pPr marL="2300605">
                        <a:lnSpc>
                          <a:spcPts val="740"/>
                        </a:lnSpc>
                        <a:tabLst>
                          <a:tab pos="3083560" algn="l"/>
                          <a:tab pos="3768090" algn="l"/>
                        </a:tabLst>
                      </a:pPr>
                      <a:r>
                        <a:rPr sz="1300" spc="5" dirty="0">
                          <a:latin typeface="Symbol"/>
                          <a:cs typeface="Symbol"/>
                        </a:rPr>
                        <a:t></a:t>
                      </a:r>
                      <a:r>
                        <a:rPr sz="1300" spc="5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7" baseline="-4273" dirty="0">
                          <a:latin typeface="Symbol"/>
                          <a:cs typeface="Symbol"/>
                        </a:rPr>
                        <a:t></a:t>
                      </a:r>
                      <a:r>
                        <a:rPr sz="1950" spc="7" baseline="-4273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950" spc="7" baseline="-12820" dirty="0">
                          <a:latin typeface="Symbol"/>
                          <a:cs typeface="Symbol"/>
                        </a:rPr>
                        <a:t></a:t>
                      </a:r>
                      <a:endParaRPr sz="1950" baseline="-12820">
                        <a:latin typeface="Symbol"/>
                        <a:cs typeface="Symbol"/>
                      </a:endParaRPr>
                    </a:p>
                    <a:p>
                      <a:pPr marL="2268855">
                        <a:lnSpc>
                          <a:spcPts val="2620"/>
                        </a:lnSpc>
                        <a:tabLst>
                          <a:tab pos="3051175" algn="l"/>
                          <a:tab pos="3735704" algn="l"/>
                          <a:tab pos="6581775" algn="l"/>
                        </a:tabLst>
                      </a:pPr>
                      <a:r>
                        <a:rPr sz="3300" spc="67" baseline="2525" dirty="0">
                          <a:latin typeface="Times New Roman"/>
                          <a:cs typeface="Times New Roman"/>
                        </a:rPr>
                        <a:t>OH	</a:t>
                      </a:r>
                      <a:r>
                        <a:rPr sz="2200" spc="45" dirty="0">
                          <a:latin typeface="Times New Roman"/>
                          <a:cs typeface="Times New Roman"/>
                        </a:rPr>
                        <a:t>OH	</a:t>
                      </a:r>
                      <a:r>
                        <a:rPr sz="3300" spc="67" baseline="-5050" dirty="0">
                          <a:latin typeface="Times New Roman"/>
                          <a:cs typeface="Times New Roman"/>
                        </a:rPr>
                        <a:t>OH	</a:t>
                      </a:r>
                      <a:r>
                        <a:rPr sz="4125" spc="60" baseline="1010" dirty="0">
                          <a:latin typeface="Times New Roman"/>
                          <a:cs typeface="Times New Roman"/>
                        </a:rPr>
                        <a:t>OH</a:t>
                      </a:r>
                      <a:endParaRPr sz="4125" baseline="101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1440">
                        <a:lnSpc>
                          <a:spcPts val="3229"/>
                        </a:lnSpc>
                        <a:tabLst>
                          <a:tab pos="2343785" algn="l"/>
                          <a:tab pos="4785995" algn="l"/>
                          <a:tab pos="5344160" algn="l"/>
                          <a:tab pos="6492240" algn="l"/>
                        </a:tabLst>
                      </a:pP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Этиленгликоль	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(OH)–CH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OH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4125" spc="97" baseline="-42424" dirty="0">
                          <a:latin typeface="Times New Roman"/>
                          <a:cs typeface="Times New Roman"/>
                        </a:rPr>
                        <a:t>HO	</a:t>
                      </a:r>
                      <a:r>
                        <a:rPr sz="4125" spc="97" baseline="-16161" dirty="0">
                          <a:latin typeface="Times New Roman"/>
                          <a:cs typeface="Times New Roman"/>
                        </a:rPr>
                        <a:t>OH</a:t>
                      </a:r>
                      <a:endParaRPr sz="4125" baseline="-16161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1440">
                        <a:lnSpc>
                          <a:spcPts val="3235"/>
                        </a:lnSpc>
                        <a:tabLst>
                          <a:tab pos="5061585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Этиловый</a:t>
                      </a:r>
                      <a:r>
                        <a:rPr sz="24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спирт</a:t>
                      </a:r>
                      <a:r>
                        <a:rPr sz="2400" spc="3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OH,	</a:t>
                      </a:r>
                      <a:r>
                        <a:rPr sz="4125" spc="89" baseline="-26262" dirty="0">
                          <a:latin typeface="Times New Roman"/>
                          <a:cs typeface="Times New Roman"/>
                        </a:rPr>
                        <a:t>OH</a:t>
                      </a:r>
                      <a:endParaRPr sz="4125" baseline="-26262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30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4"/>
                        </a:spcBef>
                        <a:tabLst>
                          <a:tab pos="3379470" algn="l"/>
                          <a:tab pos="3646804" algn="l"/>
                          <a:tab pos="3902075" algn="l"/>
                          <a:tab pos="4269740" algn="l"/>
                          <a:tab pos="4898390" algn="l"/>
                          <a:tab pos="6019800" algn="l"/>
                          <a:tab pos="6340475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Бензальдегид	</a:t>
                      </a:r>
                      <a:r>
                        <a:rPr sz="3150" u="heavy" spc="-7" baseline="-19841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sz="3150" spc="-7" baseline="-1984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3150" spc="7" baseline="-19841" dirty="0">
                          <a:latin typeface="Times New Roman"/>
                          <a:cs typeface="Times New Roman"/>
                        </a:rPr>
                        <a:t>C	</a:t>
                      </a:r>
                      <a:r>
                        <a:rPr sz="3150" spc="7" baseline="13227" dirty="0">
                          <a:latin typeface="Times New Roman"/>
                          <a:cs typeface="Times New Roman"/>
                        </a:rPr>
                        <a:t>O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24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	</a:t>
                      </a:r>
                      <a:r>
                        <a:rPr sz="2025" spc="22" baseline="32921" dirty="0">
                          <a:latin typeface="Arial"/>
                          <a:cs typeface="Arial"/>
                        </a:rPr>
                        <a:t>O</a:t>
                      </a:r>
                      <a:endParaRPr sz="2025" baseline="32921">
                        <a:latin typeface="Arial"/>
                        <a:cs typeface="Arial"/>
                      </a:endParaRPr>
                    </a:p>
                    <a:p>
                      <a:pPr marL="845185" algn="ctr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2991485" algn="l"/>
                        </a:tabLst>
                      </a:pPr>
                      <a:r>
                        <a:rPr sz="3150" spc="7" baseline="-18518" dirty="0">
                          <a:latin typeface="Times New Roman"/>
                          <a:cs typeface="Times New Roman"/>
                        </a:rPr>
                        <a:t>H	</a:t>
                      </a:r>
                      <a:r>
                        <a:rPr sz="1400" spc="15" dirty="0">
                          <a:latin typeface="Arial"/>
                          <a:cs typeface="Arial"/>
                        </a:rPr>
                        <a:t>H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/>
          <p:nvPr/>
        </p:nvSpPr>
        <p:spPr>
          <a:xfrm>
            <a:off x="7091677" y="5193780"/>
            <a:ext cx="71120" cy="121920"/>
          </a:xfrm>
          <a:custGeom>
            <a:avLst/>
            <a:gdLst/>
            <a:ahLst/>
            <a:cxnLst/>
            <a:rect l="l" t="t" r="r" b="b"/>
            <a:pathLst>
              <a:path w="71120" h="121920">
                <a:moveTo>
                  <a:pt x="0" y="0"/>
                </a:moveTo>
                <a:lnTo>
                  <a:pt x="70829" y="121527"/>
                </a:lnTo>
              </a:path>
            </a:pathLst>
          </a:custGeom>
          <a:ln w="17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5655" y="229615"/>
            <a:ext cx="10282555" cy="9994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6465570">
              <a:lnSpc>
                <a:spcPct val="91300"/>
              </a:lnSpc>
              <a:spcBef>
                <a:spcPts val="310"/>
              </a:spcBef>
            </a:pP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</a:t>
            </a:r>
            <a:r>
              <a:rPr sz="20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органических</a:t>
            </a:r>
            <a:r>
              <a:rPr sz="20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веществ </a:t>
            </a:r>
            <a:r>
              <a:rPr sz="2000" b="1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3.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Названия,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сокращённые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скелетные структурные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некоторых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веществ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078310" y="1998220"/>
            <a:ext cx="27305" cy="48895"/>
          </a:xfrm>
          <a:custGeom>
            <a:avLst/>
            <a:gdLst/>
            <a:ahLst/>
            <a:cxnLst/>
            <a:rect l="l" t="t" r="r" b="b"/>
            <a:pathLst>
              <a:path w="27304" h="48894">
                <a:moveTo>
                  <a:pt x="0" y="0"/>
                </a:moveTo>
                <a:lnTo>
                  <a:pt x="27311" y="48280"/>
                </a:lnTo>
              </a:path>
            </a:pathLst>
          </a:custGeom>
          <a:ln w="241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072395" y="1674369"/>
            <a:ext cx="88265" cy="90170"/>
          </a:xfrm>
          <a:custGeom>
            <a:avLst/>
            <a:gdLst/>
            <a:ahLst/>
            <a:cxnLst/>
            <a:rect l="l" t="t" r="r" b="b"/>
            <a:pathLst>
              <a:path w="88265" h="90169">
                <a:moveTo>
                  <a:pt x="0" y="56943"/>
                </a:moveTo>
                <a:lnTo>
                  <a:pt x="33224" y="0"/>
                </a:lnTo>
              </a:path>
              <a:path w="88265" h="90169">
                <a:moveTo>
                  <a:pt x="54603" y="89728"/>
                </a:moveTo>
                <a:lnTo>
                  <a:pt x="87828" y="30077"/>
                </a:lnTo>
              </a:path>
            </a:pathLst>
          </a:custGeom>
          <a:ln w="241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23729" y="1860701"/>
            <a:ext cx="175895" cy="161925"/>
          </a:xfrm>
          <a:custGeom>
            <a:avLst/>
            <a:gdLst/>
            <a:ahLst/>
            <a:cxnLst/>
            <a:rect l="l" t="t" r="r" b="b"/>
            <a:pathLst>
              <a:path w="175895" h="161925">
                <a:moveTo>
                  <a:pt x="0" y="161924"/>
                </a:moveTo>
                <a:lnTo>
                  <a:pt x="87909" y="110103"/>
                </a:lnTo>
              </a:path>
              <a:path w="175895" h="161925">
                <a:moveTo>
                  <a:pt x="87909" y="110103"/>
                </a:moveTo>
                <a:lnTo>
                  <a:pt x="175799" y="161924"/>
                </a:lnTo>
              </a:path>
              <a:path w="175895" h="161925">
                <a:moveTo>
                  <a:pt x="64426" y="122932"/>
                </a:moveTo>
                <a:lnTo>
                  <a:pt x="64426" y="0"/>
                </a:lnTo>
              </a:path>
              <a:path w="175895" h="161925">
                <a:moveTo>
                  <a:pt x="109073" y="122932"/>
                </a:moveTo>
                <a:lnTo>
                  <a:pt x="109073" y="0"/>
                </a:lnTo>
              </a:path>
            </a:pathLst>
          </a:custGeom>
          <a:ln w="1701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64902" y="2666386"/>
            <a:ext cx="327025" cy="246379"/>
          </a:xfrm>
          <a:custGeom>
            <a:avLst/>
            <a:gdLst/>
            <a:ahLst/>
            <a:cxnLst/>
            <a:rect l="l" t="t" r="r" b="b"/>
            <a:pathLst>
              <a:path w="327025" h="246380">
                <a:moveTo>
                  <a:pt x="0" y="142388"/>
                </a:moveTo>
                <a:lnTo>
                  <a:pt x="257102" y="135956"/>
                </a:lnTo>
              </a:path>
              <a:path w="327025" h="246380">
                <a:moveTo>
                  <a:pt x="257102" y="135956"/>
                </a:moveTo>
                <a:lnTo>
                  <a:pt x="326628" y="246183"/>
                </a:lnTo>
              </a:path>
              <a:path w="327025" h="246380">
                <a:moveTo>
                  <a:pt x="235135" y="135956"/>
                </a:moveTo>
                <a:lnTo>
                  <a:pt x="235135" y="0"/>
                </a:lnTo>
              </a:path>
              <a:path w="327025" h="246380">
                <a:moveTo>
                  <a:pt x="280891" y="172698"/>
                </a:moveTo>
                <a:lnTo>
                  <a:pt x="280891" y="0"/>
                </a:lnTo>
              </a:path>
            </a:pathLst>
          </a:custGeom>
          <a:ln w="174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31475" y="3545793"/>
            <a:ext cx="403860" cy="193040"/>
          </a:xfrm>
          <a:prstGeom prst="rect">
            <a:avLst/>
          </a:prstGeom>
        </p:spPr>
        <p:txBody>
          <a:bodyPr vert="vert" wrap="square" lIns="0" tIns="18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2400" dirty="0">
                <a:latin typeface="Symbol"/>
                <a:cs typeface="Symbol"/>
              </a:rPr>
              <a:t>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66125" y="3702454"/>
            <a:ext cx="584200" cy="172720"/>
          </a:xfrm>
          <a:custGeom>
            <a:avLst/>
            <a:gdLst/>
            <a:ahLst/>
            <a:cxnLst/>
            <a:rect l="l" t="t" r="r" b="b"/>
            <a:pathLst>
              <a:path w="584200" h="172720">
                <a:moveTo>
                  <a:pt x="0" y="169421"/>
                </a:moveTo>
                <a:lnTo>
                  <a:pt x="290735" y="0"/>
                </a:lnTo>
              </a:path>
              <a:path w="584200" h="172720">
                <a:moveTo>
                  <a:pt x="290735" y="0"/>
                </a:moveTo>
                <a:lnTo>
                  <a:pt x="583918" y="172467"/>
                </a:lnTo>
              </a:path>
            </a:pathLst>
          </a:custGeom>
          <a:ln w="22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28211" y="3555585"/>
            <a:ext cx="60325" cy="164465"/>
          </a:xfrm>
          <a:custGeom>
            <a:avLst/>
            <a:gdLst/>
            <a:ahLst/>
            <a:cxnLst/>
            <a:rect l="l" t="t" r="r" b="b"/>
            <a:pathLst>
              <a:path w="60325" h="164464">
                <a:moveTo>
                  <a:pt x="0" y="163933"/>
                </a:moveTo>
                <a:lnTo>
                  <a:pt x="0" y="0"/>
                </a:lnTo>
              </a:path>
              <a:path w="60325" h="164464">
                <a:moveTo>
                  <a:pt x="59750" y="163933"/>
                </a:moveTo>
                <a:lnTo>
                  <a:pt x="59750" y="0"/>
                </a:lnTo>
              </a:path>
            </a:pathLst>
          </a:custGeom>
          <a:ln w="22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267345" y="4421041"/>
            <a:ext cx="435609" cy="207645"/>
          </a:xfrm>
          <a:prstGeom prst="rect">
            <a:avLst/>
          </a:prstGeom>
        </p:spPr>
        <p:txBody>
          <a:bodyPr vert="vert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2600" dirty="0">
                <a:latin typeface="Symbol"/>
                <a:cs typeface="Symbol"/>
              </a:rPr>
              <a:t></a:t>
            </a:r>
            <a:endParaRPr sz="2600">
              <a:latin typeface="Symbol"/>
              <a:cs typeface="Symbo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034778" y="4359695"/>
            <a:ext cx="863600" cy="337820"/>
          </a:xfrm>
          <a:custGeom>
            <a:avLst/>
            <a:gdLst/>
            <a:ahLst/>
            <a:cxnLst/>
            <a:rect l="l" t="t" r="r" b="b"/>
            <a:pathLst>
              <a:path w="863600" h="337820">
                <a:moveTo>
                  <a:pt x="0" y="337195"/>
                </a:moveTo>
                <a:lnTo>
                  <a:pt x="293214" y="169215"/>
                </a:lnTo>
              </a:path>
              <a:path w="863600" h="337820">
                <a:moveTo>
                  <a:pt x="293214" y="169215"/>
                </a:moveTo>
                <a:lnTo>
                  <a:pt x="548453" y="315728"/>
                </a:lnTo>
              </a:path>
              <a:path w="863600" h="337820">
                <a:moveTo>
                  <a:pt x="272982" y="180112"/>
                </a:moveTo>
                <a:lnTo>
                  <a:pt x="272982" y="0"/>
                </a:lnTo>
              </a:path>
              <a:path w="863600" h="337820">
                <a:moveTo>
                  <a:pt x="313447" y="180112"/>
                </a:moveTo>
                <a:lnTo>
                  <a:pt x="313447" y="0"/>
                </a:lnTo>
              </a:path>
              <a:path w="863600" h="337820">
                <a:moveTo>
                  <a:pt x="568685" y="334386"/>
                </a:moveTo>
                <a:lnTo>
                  <a:pt x="863140" y="165171"/>
                </a:lnTo>
              </a:path>
            </a:pathLst>
          </a:custGeom>
          <a:ln w="105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65439" y="5451772"/>
            <a:ext cx="45720" cy="76200"/>
          </a:xfrm>
          <a:custGeom>
            <a:avLst/>
            <a:gdLst/>
            <a:ahLst/>
            <a:cxnLst/>
            <a:rect l="l" t="t" r="r" b="b"/>
            <a:pathLst>
              <a:path w="45720" h="76200">
                <a:moveTo>
                  <a:pt x="0" y="0"/>
                </a:moveTo>
                <a:lnTo>
                  <a:pt x="45097" y="76088"/>
                </a:lnTo>
              </a:path>
            </a:pathLst>
          </a:custGeom>
          <a:ln w="243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35073" y="5105042"/>
            <a:ext cx="88265" cy="92075"/>
          </a:xfrm>
          <a:custGeom>
            <a:avLst/>
            <a:gdLst/>
            <a:ahLst/>
            <a:cxnLst/>
            <a:rect l="l" t="t" r="r" b="b"/>
            <a:pathLst>
              <a:path w="88264" h="92075">
                <a:moveTo>
                  <a:pt x="0" y="57859"/>
                </a:moveTo>
                <a:lnTo>
                  <a:pt x="33120" y="0"/>
                </a:lnTo>
              </a:path>
              <a:path w="88264" h="92075">
                <a:moveTo>
                  <a:pt x="54301" y="91571"/>
                </a:moveTo>
                <a:lnTo>
                  <a:pt x="87874" y="33711"/>
                </a:lnTo>
              </a:path>
            </a:pathLst>
          </a:custGeom>
          <a:ln w="242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07341" y="5093319"/>
            <a:ext cx="748030" cy="219075"/>
          </a:xfrm>
          <a:custGeom>
            <a:avLst/>
            <a:gdLst/>
            <a:ahLst/>
            <a:cxnLst/>
            <a:rect l="l" t="t" r="r" b="b"/>
            <a:pathLst>
              <a:path w="748029" h="219075">
                <a:moveTo>
                  <a:pt x="0" y="167519"/>
                </a:moveTo>
                <a:lnTo>
                  <a:pt x="295553" y="0"/>
                </a:lnTo>
              </a:path>
              <a:path w="748029" h="219075">
                <a:moveTo>
                  <a:pt x="32018" y="218870"/>
                </a:moveTo>
                <a:lnTo>
                  <a:pt x="295553" y="67853"/>
                </a:lnTo>
              </a:path>
              <a:path w="748029" h="219075">
                <a:moveTo>
                  <a:pt x="295553" y="0"/>
                </a:moveTo>
                <a:lnTo>
                  <a:pt x="594203" y="167519"/>
                </a:lnTo>
              </a:path>
              <a:path w="748029" h="219075">
                <a:moveTo>
                  <a:pt x="562184" y="150393"/>
                </a:moveTo>
                <a:lnTo>
                  <a:pt x="718575" y="62352"/>
                </a:lnTo>
              </a:path>
              <a:path w="748029" h="219075">
                <a:moveTo>
                  <a:pt x="599731" y="195646"/>
                </a:moveTo>
                <a:lnTo>
                  <a:pt x="747517" y="113703"/>
                </a:lnTo>
              </a:path>
            </a:pathLst>
          </a:custGeom>
          <a:ln w="233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802779" y="1506474"/>
          <a:ext cx="9824085" cy="4480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24085"/>
              </a:tblGrid>
              <a:tr h="822960">
                <a:tc>
                  <a:txBody>
                    <a:bodyPr/>
                    <a:lstStyle/>
                    <a:p>
                      <a:pPr marL="7305040">
                        <a:lnSpc>
                          <a:spcPts val="930"/>
                        </a:lnSpc>
                      </a:pPr>
                      <a:r>
                        <a:rPr sz="2150" dirty="0">
                          <a:latin typeface="Times New Roman"/>
                          <a:cs typeface="Times New Roman"/>
                        </a:rPr>
                        <a:t>O</a:t>
                      </a: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ts val="2230"/>
                        </a:lnSpc>
                        <a:tabLst>
                          <a:tab pos="6690995" algn="l"/>
                          <a:tab pos="7636509" algn="l"/>
                          <a:tab pos="820547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Муравьиный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альдегид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(формальдегид,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5" dirty="0">
                          <a:latin typeface="Times New Roman"/>
                          <a:cs typeface="Times New Roman"/>
                        </a:rPr>
                        <a:t>метаналь)	</a:t>
                      </a:r>
                      <a:r>
                        <a:rPr sz="3225" spc="22" baseline="-19379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3225" spc="22" baseline="-19379" dirty="0">
                          <a:latin typeface="Symbol"/>
                          <a:cs typeface="Symbol"/>
                        </a:rPr>
                        <a:t></a:t>
                      </a:r>
                      <a:r>
                        <a:rPr sz="3225" spc="-202" baseline="-1937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225" spc="15" baseline="-23255" dirty="0">
                          <a:latin typeface="Times New Roman"/>
                          <a:cs typeface="Times New Roman"/>
                        </a:rPr>
                        <a:t>C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3150" spc="15" baseline="6613" dirty="0">
                          <a:latin typeface="Times New Roman"/>
                          <a:cs typeface="Times New Roman"/>
                        </a:rPr>
                        <a:t>O</a:t>
                      </a:r>
                      <a:endParaRPr sz="3150" baseline="6613">
                        <a:latin typeface="Times New Roman"/>
                        <a:cs typeface="Times New Roman"/>
                      </a:endParaRPr>
                    </a:p>
                    <a:p>
                      <a:pPr marL="7277734">
                        <a:lnSpc>
                          <a:spcPct val="100000"/>
                        </a:lnSpc>
                        <a:spcBef>
                          <a:spcPts val="135"/>
                        </a:spcBef>
                        <a:tabLst>
                          <a:tab pos="7987030" algn="l"/>
                          <a:tab pos="8423910" algn="l"/>
                        </a:tabLst>
                      </a:pPr>
                      <a:r>
                        <a:rPr sz="3225" spc="22" baseline="-18087" dirty="0">
                          <a:latin typeface="Times New Roman"/>
                          <a:cs typeface="Times New Roman"/>
                        </a:rPr>
                        <a:t>H	</a:t>
                      </a:r>
                      <a:r>
                        <a:rPr sz="2100" spc="10" dirty="0">
                          <a:latin typeface="Times New Roman"/>
                          <a:cs typeface="Times New Roman"/>
                        </a:rPr>
                        <a:t>H	H</a:t>
                      </a: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80"/>
                        </a:spcBef>
                        <a:tabLst>
                          <a:tab pos="7833995" algn="l"/>
                        </a:tabLst>
                      </a:pP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Уксусный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альдегид</a:t>
                      </a:r>
                      <a:r>
                        <a:rPr sz="24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(ацетальдегид,</a:t>
                      </a:r>
                      <a:r>
                        <a:rPr sz="2400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этаналь)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CHO,	</a:t>
                      </a:r>
                      <a:r>
                        <a:rPr sz="2550" spc="-15" baseline="11437" dirty="0">
                          <a:latin typeface="Times New Roman"/>
                          <a:cs typeface="Times New Roman"/>
                        </a:rPr>
                        <a:t>O</a:t>
                      </a:r>
                      <a:endParaRPr sz="2550" baseline="11437">
                        <a:latin typeface="Times New Roman"/>
                        <a:cs typeface="Times New Roman"/>
                      </a:endParaRPr>
                    </a:p>
                    <a:p>
                      <a:pPr marR="1691005" algn="r">
                        <a:lnSpc>
                          <a:spcPct val="100000"/>
                        </a:lnSpc>
                        <a:spcBef>
                          <a:spcPts val="1175"/>
                        </a:spcBef>
                      </a:pPr>
                      <a:r>
                        <a:rPr sz="1700" dirty="0">
                          <a:latin typeface="Times New Roman"/>
                          <a:cs typeface="Times New Roman"/>
                        </a:rPr>
                        <a:t>H</a:t>
                      </a: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1440">
                        <a:lnSpc>
                          <a:spcPts val="3275"/>
                        </a:lnSpc>
                        <a:tabLst>
                          <a:tab pos="2014220" algn="l"/>
                          <a:tab pos="3646170" algn="l"/>
                          <a:tab pos="4518660" algn="l"/>
                        </a:tabLst>
                      </a:pPr>
                      <a:r>
                        <a:rPr sz="3600" spc="-15" baseline="1157" dirty="0">
                          <a:latin typeface="Times New Roman"/>
                          <a:cs typeface="Times New Roman"/>
                        </a:rPr>
                        <a:t>Ацетон	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75" spc="-7" baseline="-16835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–C–CH</a:t>
                      </a:r>
                      <a:r>
                        <a:rPr sz="2475" spc="-7" baseline="-16835" dirty="0">
                          <a:latin typeface="Times New Roman"/>
                          <a:cs typeface="Times New Roman"/>
                        </a:rPr>
                        <a:t>3	</a:t>
                      </a:r>
                      <a:r>
                        <a:rPr sz="3600" baseline="1157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O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270510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2200" dirty="0">
                          <a:latin typeface="Times New Roman"/>
                          <a:cs typeface="Times New Roman"/>
                        </a:rPr>
                        <a:t>O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5"/>
                        </a:spcBef>
                        <a:tabLst>
                          <a:tab pos="3823335" algn="l"/>
                          <a:tab pos="6642734" algn="l"/>
                          <a:tab pos="7390130" algn="l"/>
                        </a:tabLst>
                      </a:pPr>
                      <a:r>
                        <a:rPr sz="3600" spc="-7" baseline="2314" dirty="0">
                          <a:latin typeface="Times New Roman"/>
                          <a:cs typeface="Times New Roman"/>
                        </a:rPr>
                        <a:t>Бутанон</a:t>
                      </a:r>
                      <a:r>
                        <a:rPr sz="3600" spc="15" baseline="23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600" spc="-15" baseline="2314" dirty="0">
                          <a:latin typeface="Times New Roman"/>
                          <a:cs typeface="Times New Roman"/>
                        </a:rPr>
                        <a:t>(метилэтилкетон)	</a:t>
                      </a:r>
                      <a:r>
                        <a:rPr sz="3600" spc="22" baseline="-8101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700" spc="22" baseline="-2623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3600" spc="22" baseline="-8101" dirty="0">
                          <a:latin typeface="Times New Roman"/>
                          <a:cs typeface="Times New Roman"/>
                        </a:rPr>
                        <a:t>–C–CH</a:t>
                      </a:r>
                      <a:r>
                        <a:rPr sz="2700" spc="22" baseline="-26234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3600" spc="22" baseline="-8101" dirty="0">
                          <a:latin typeface="Times New Roman"/>
                          <a:cs typeface="Times New Roman"/>
                        </a:rPr>
                        <a:t>–CH</a:t>
                      </a:r>
                      <a:r>
                        <a:rPr sz="2700" spc="22" baseline="-26234" dirty="0">
                          <a:latin typeface="Times New Roman"/>
                          <a:cs typeface="Times New Roman"/>
                        </a:rPr>
                        <a:t>3	</a:t>
                      </a:r>
                      <a:r>
                        <a:rPr sz="3600" baseline="2314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2750" spc="25" dirty="0">
                          <a:latin typeface="Times New Roman"/>
                          <a:cs typeface="Times New Roman"/>
                        </a:rPr>
                        <a:t>O</a:t>
                      </a:r>
                      <a:endParaRPr sz="2750">
                        <a:latin typeface="Times New Roman"/>
                        <a:cs typeface="Times New Roman"/>
                      </a:endParaRPr>
                    </a:p>
                    <a:p>
                      <a:pPr marR="498475" algn="ctr">
                        <a:lnSpc>
                          <a:spcPts val="2505"/>
                        </a:lnSpc>
                        <a:spcBef>
                          <a:spcPts val="55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88770">
                <a:tc>
                  <a:txBody>
                    <a:bodyPr/>
                    <a:lstStyle/>
                    <a:p>
                      <a:pPr marL="91440">
                        <a:lnSpc>
                          <a:spcPts val="2935"/>
                        </a:lnSpc>
                        <a:tabLst>
                          <a:tab pos="4225290" algn="l"/>
                          <a:tab pos="4564380" algn="l"/>
                          <a:tab pos="5485765" algn="l"/>
                          <a:tab pos="6857365" algn="l"/>
                        </a:tabLst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Акриловая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кислота	</a:t>
                      </a:r>
                      <a:r>
                        <a:rPr sz="3300" u="heavy" spc="-7" baseline="11363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3300" u="heavy" spc="-345" baseline="11363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3300" baseline="11363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3300" spc="22" baseline="11363" dirty="0">
                          <a:latin typeface="Times New Roman"/>
                          <a:cs typeface="Times New Roman"/>
                        </a:rPr>
                        <a:t>O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4125" spc="44" baseline="-14141" dirty="0">
                          <a:latin typeface="Times New Roman"/>
                          <a:cs typeface="Times New Roman"/>
                        </a:rPr>
                        <a:t>O</a:t>
                      </a:r>
                      <a:endParaRPr sz="4125" baseline="-14141">
                        <a:latin typeface="Times New Roman"/>
                        <a:cs typeface="Times New Roman"/>
                      </a:endParaRPr>
                    </a:p>
                    <a:p>
                      <a:pPr marL="3154680">
                        <a:lnSpc>
                          <a:spcPts val="1945"/>
                        </a:lnSpc>
                        <a:tabLst>
                          <a:tab pos="4382770" algn="l"/>
                        </a:tabLst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75" spc="-7" baseline="-1683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C=HC	</a:t>
                      </a:r>
                      <a:r>
                        <a:rPr sz="2200" spc="15" dirty="0">
                          <a:latin typeface="Times New Roman"/>
                          <a:cs typeface="Times New Roman"/>
                        </a:rPr>
                        <a:t>C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  <a:p>
                      <a:pPr marL="4565015">
                        <a:lnSpc>
                          <a:spcPts val="2905"/>
                        </a:lnSpc>
                        <a:tabLst>
                          <a:tab pos="6651625" algn="l"/>
                        </a:tabLst>
                      </a:pPr>
                      <a:r>
                        <a:rPr sz="3300" baseline="-5050" dirty="0">
                          <a:latin typeface="Times New Roman"/>
                          <a:cs typeface="Times New Roman"/>
                        </a:rPr>
                        <a:t>OH	</a:t>
                      </a:r>
                      <a:r>
                        <a:rPr sz="2750" spc="45" dirty="0">
                          <a:latin typeface="Times New Roman"/>
                          <a:cs typeface="Times New Roman"/>
                        </a:rPr>
                        <a:t>OH</a:t>
                      </a:r>
                      <a:endParaRPr sz="27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7501544" y="5260838"/>
            <a:ext cx="49530" cy="181610"/>
          </a:xfrm>
          <a:custGeom>
            <a:avLst/>
            <a:gdLst/>
            <a:ahLst/>
            <a:cxnLst/>
            <a:rect l="l" t="t" r="r" b="b"/>
            <a:pathLst>
              <a:path w="49529" h="181610">
                <a:moveTo>
                  <a:pt x="0" y="0"/>
                </a:moveTo>
                <a:lnTo>
                  <a:pt x="49253" y="181607"/>
                </a:lnTo>
              </a:path>
            </a:pathLst>
          </a:custGeom>
          <a:ln w="233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94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20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cstate="print"/>
          <a:stretch>
            <a:fillRect/>
          </a:stretch>
        </p:blipFill>
        <p:spPr>
          <a:xfrm>
            <a:off x="9296400" y="5791200"/>
            <a:ext cx="1336802" cy="57859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5655" y="229615"/>
            <a:ext cx="10282555" cy="999490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 indent="6465570">
              <a:lnSpc>
                <a:spcPct val="91300"/>
              </a:lnSpc>
              <a:spcBef>
                <a:spcPts val="310"/>
              </a:spcBef>
            </a:pP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</a:t>
            </a:r>
            <a:r>
              <a:rPr sz="20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органических</a:t>
            </a:r>
            <a:r>
              <a:rPr sz="20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веществ </a:t>
            </a:r>
            <a:r>
              <a:rPr sz="2000" b="1" spc="-48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3.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Названия,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сокращённые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4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скелетные структурные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 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0000"/>
                </a:solidFill>
                <a:latin typeface="Times New Roman"/>
                <a:cs typeface="Times New Roman"/>
              </a:rPr>
              <a:t>некоторых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веществ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17214" y="2069361"/>
            <a:ext cx="45720" cy="75565"/>
          </a:xfrm>
          <a:custGeom>
            <a:avLst/>
            <a:gdLst/>
            <a:ahLst/>
            <a:cxnLst/>
            <a:rect l="l" t="t" r="r" b="b"/>
            <a:pathLst>
              <a:path w="45720" h="75564">
                <a:moveTo>
                  <a:pt x="0" y="0"/>
                </a:moveTo>
                <a:lnTo>
                  <a:pt x="45272" y="75168"/>
                </a:lnTo>
              </a:path>
            </a:pathLst>
          </a:custGeom>
          <a:ln w="24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14008" y="1744135"/>
            <a:ext cx="88265" cy="87630"/>
          </a:xfrm>
          <a:custGeom>
            <a:avLst/>
            <a:gdLst/>
            <a:ahLst/>
            <a:cxnLst/>
            <a:rect l="l" t="t" r="r" b="b"/>
            <a:pathLst>
              <a:path w="88265" h="87630">
                <a:moveTo>
                  <a:pt x="0" y="57393"/>
                </a:moveTo>
                <a:lnTo>
                  <a:pt x="33387" y="0"/>
                </a:lnTo>
              </a:path>
              <a:path w="88265" h="87630">
                <a:moveTo>
                  <a:pt x="54420" y="87453"/>
                </a:moveTo>
                <a:lnTo>
                  <a:pt x="87808" y="30059"/>
                </a:lnTo>
              </a:path>
            </a:pathLst>
          </a:custGeom>
          <a:ln w="241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65604" y="1861007"/>
            <a:ext cx="276225" cy="239395"/>
          </a:xfrm>
          <a:custGeom>
            <a:avLst/>
            <a:gdLst/>
            <a:ahLst/>
            <a:cxnLst/>
            <a:rect l="l" t="t" r="r" b="b"/>
            <a:pathLst>
              <a:path w="276225" h="239394">
                <a:moveTo>
                  <a:pt x="0" y="215897"/>
                </a:moveTo>
                <a:lnTo>
                  <a:pt x="117682" y="146803"/>
                </a:lnTo>
              </a:path>
              <a:path w="276225" h="239394">
                <a:moveTo>
                  <a:pt x="117682" y="146803"/>
                </a:moveTo>
                <a:lnTo>
                  <a:pt x="276010" y="239153"/>
                </a:lnTo>
              </a:path>
              <a:path w="276225" h="239394">
                <a:moveTo>
                  <a:pt x="86272" y="163909"/>
                </a:moveTo>
                <a:lnTo>
                  <a:pt x="86272" y="0"/>
                </a:lnTo>
              </a:path>
              <a:path w="276225" h="239394">
                <a:moveTo>
                  <a:pt x="146640" y="163909"/>
                </a:moveTo>
                <a:lnTo>
                  <a:pt x="146640" y="0"/>
                </a:lnTo>
              </a:path>
            </a:pathLst>
          </a:custGeom>
          <a:ln w="227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32554" y="2436023"/>
            <a:ext cx="549910" cy="511175"/>
          </a:xfrm>
          <a:custGeom>
            <a:avLst/>
            <a:gdLst/>
            <a:ahLst/>
            <a:cxnLst/>
            <a:rect l="l" t="t" r="r" b="b"/>
            <a:pathLst>
              <a:path w="549909" h="511175">
                <a:moveTo>
                  <a:pt x="0" y="484239"/>
                </a:moveTo>
                <a:lnTo>
                  <a:pt x="158654" y="227547"/>
                </a:lnTo>
              </a:path>
              <a:path w="549909" h="511175">
                <a:moveTo>
                  <a:pt x="43983" y="510792"/>
                </a:moveTo>
                <a:lnTo>
                  <a:pt x="202649" y="254107"/>
                </a:lnTo>
              </a:path>
              <a:path w="549909" h="511175">
                <a:moveTo>
                  <a:pt x="173315" y="254107"/>
                </a:moveTo>
                <a:lnTo>
                  <a:pt x="461823" y="261399"/>
                </a:lnTo>
              </a:path>
              <a:path w="549909" h="511175">
                <a:moveTo>
                  <a:pt x="432510" y="261399"/>
                </a:moveTo>
                <a:lnTo>
                  <a:pt x="505813" y="140598"/>
                </a:lnTo>
              </a:path>
              <a:path w="549909" h="511175">
                <a:moveTo>
                  <a:pt x="476479" y="287937"/>
                </a:moveTo>
                <a:lnTo>
                  <a:pt x="549803" y="167136"/>
                </a:lnTo>
              </a:path>
              <a:path w="549909" h="511175">
                <a:moveTo>
                  <a:pt x="173315" y="254107"/>
                </a:moveTo>
                <a:lnTo>
                  <a:pt x="34034" y="0"/>
                </a:lnTo>
              </a:path>
              <a:path w="549909" h="511175">
                <a:moveTo>
                  <a:pt x="461823" y="261399"/>
                </a:moveTo>
                <a:lnTo>
                  <a:pt x="537231" y="401976"/>
                </a:lnTo>
              </a:path>
            </a:pathLst>
          </a:custGeom>
          <a:ln w="1933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843944" y="3546064"/>
            <a:ext cx="388620" cy="269240"/>
          </a:xfrm>
          <a:custGeom>
            <a:avLst/>
            <a:gdLst/>
            <a:ahLst/>
            <a:cxnLst/>
            <a:rect l="l" t="t" r="r" b="b"/>
            <a:pathLst>
              <a:path w="388620" h="269239">
                <a:moveTo>
                  <a:pt x="0" y="268765"/>
                </a:moveTo>
                <a:lnTo>
                  <a:pt x="250904" y="124247"/>
                </a:lnTo>
              </a:path>
              <a:path w="388620" h="269239">
                <a:moveTo>
                  <a:pt x="250904" y="124247"/>
                </a:moveTo>
                <a:lnTo>
                  <a:pt x="388384" y="202740"/>
                </a:lnTo>
              </a:path>
              <a:path w="388620" h="269239">
                <a:moveTo>
                  <a:pt x="226334" y="139315"/>
                </a:moveTo>
                <a:lnTo>
                  <a:pt x="226334" y="0"/>
                </a:lnTo>
              </a:path>
              <a:path w="388620" h="269239">
                <a:moveTo>
                  <a:pt x="277576" y="139315"/>
                </a:moveTo>
                <a:lnTo>
                  <a:pt x="277576" y="0"/>
                </a:lnTo>
              </a:path>
            </a:pathLst>
          </a:custGeom>
          <a:ln w="198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34492" y="4487398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403" y="0"/>
                </a:lnTo>
              </a:path>
            </a:pathLst>
          </a:custGeom>
          <a:ln w="241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306009" y="4626532"/>
            <a:ext cx="42545" cy="76200"/>
          </a:xfrm>
          <a:custGeom>
            <a:avLst/>
            <a:gdLst/>
            <a:ahLst/>
            <a:cxnLst/>
            <a:rect l="l" t="t" r="r" b="b"/>
            <a:pathLst>
              <a:path w="42545" h="76200">
                <a:moveTo>
                  <a:pt x="0" y="0"/>
                </a:moveTo>
                <a:lnTo>
                  <a:pt x="42314" y="75737"/>
                </a:lnTo>
              </a:path>
            </a:pathLst>
          </a:custGeom>
          <a:ln w="243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272440" y="4284832"/>
            <a:ext cx="91440" cy="90805"/>
          </a:xfrm>
          <a:custGeom>
            <a:avLst/>
            <a:gdLst/>
            <a:ahLst/>
            <a:cxnLst/>
            <a:rect l="l" t="t" r="r" b="b"/>
            <a:pathLst>
              <a:path w="91439" h="90804">
                <a:moveTo>
                  <a:pt x="0" y="57486"/>
                </a:moveTo>
                <a:lnTo>
                  <a:pt x="36339" y="0"/>
                </a:lnTo>
              </a:path>
              <a:path w="91439" h="90804">
                <a:moveTo>
                  <a:pt x="54716" y="90792"/>
                </a:moveTo>
                <a:lnTo>
                  <a:pt x="91055" y="30108"/>
                </a:lnTo>
              </a:path>
            </a:pathLst>
          </a:custGeom>
          <a:ln w="242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48260" y="4419001"/>
            <a:ext cx="388620" cy="270510"/>
          </a:xfrm>
          <a:custGeom>
            <a:avLst/>
            <a:gdLst/>
            <a:ahLst/>
            <a:cxnLst/>
            <a:rect l="l" t="t" r="r" b="b"/>
            <a:pathLst>
              <a:path w="388620" h="270510">
                <a:moveTo>
                  <a:pt x="0" y="270317"/>
                </a:moveTo>
                <a:lnTo>
                  <a:pt x="253153" y="125284"/>
                </a:lnTo>
              </a:path>
              <a:path w="388620" h="270510">
                <a:moveTo>
                  <a:pt x="253153" y="125284"/>
                </a:moveTo>
                <a:lnTo>
                  <a:pt x="388383" y="203777"/>
                </a:lnTo>
              </a:path>
              <a:path w="388620" h="270510">
                <a:moveTo>
                  <a:pt x="226430" y="140351"/>
                </a:moveTo>
                <a:lnTo>
                  <a:pt x="226430" y="0"/>
                </a:lnTo>
              </a:path>
              <a:path w="388620" h="270510">
                <a:moveTo>
                  <a:pt x="277788" y="140351"/>
                </a:moveTo>
                <a:lnTo>
                  <a:pt x="277788" y="0"/>
                </a:lnTo>
              </a:path>
            </a:pathLst>
          </a:custGeom>
          <a:ln w="198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967776" y="4544285"/>
            <a:ext cx="391160" cy="147955"/>
          </a:xfrm>
          <a:custGeom>
            <a:avLst/>
            <a:gdLst/>
            <a:ahLst/>
            <a:cxnLst/>
            <a:rect l="l" t="t" r="r" b="b"/>
            <a:pathLst>
              <a:path w="391159" h="147954">
                <a:moveTo>
                  <a:pt x="0" y="78492"/>
                </a:moveTo>
                <a:lnTo>
                  <a:pt x="135229" y="0"/>
                </a:lnTo>
              </a:path>
              <a:path w="391159" h="147954">
                <a:moveTo>
                  <a:pt x="135229" y="0"/>
                </a:moveTo>
                <a:lnTo>
                  <a:pt x="390997" y="147631"/>
                </a:lnTo>
              </a:path>
            </a:pathLst>
          </a:custGeom>
          <a:ln w="198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178944" y="5348156"/>
            <a:ext cx="298450" cy="1638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220"/>
              </a:lnSpc>
            </a:pPr>
            <a:r>
              <a:rPr sz="1950" dirty="0">
                <a:latin typeface="Times New Roman"/>
                <a:cs typeface="Times New Roman"/>
              </a:rPr>
              <a:t>=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51823" y="5563697"/>
            <a:ext cx="640080" cy="295910"/>
          </a:xfrm>
          <a:custGeom>
            <a:avLst/>
            <a:gdLst/>
            <a:ahLst/>
            <a:cxnLst/>
            <a:rect l="l" t="t" r="r" b="b"/>
            <a:pathLst>
              <a:path w="640079" h="295910">
                <a:moveTo>
                  <a:pt x="0" y="295622"/>
                </a:moveTo>
                <a:lnTo>
                  <a:pt x="249496" y="151457"/>
                </a:lnTo>
              </a:path>
              <a:path w="640079" h="295910">
                <a:moveTo>
                  <a:pt x="249496" y="151457"/>
                </a:moveTo>
                <a:lnTo>
                  <a:pt x="499502" y="295622"/>
                </a:lnTo>
              </a:path>
              <a:path w="640079" h="295910">
                <a:moveTo>
                  <a:pt x="499502" y="295622"/>
                </a:moveTo>
                <a:lnTo>
                  <a:pt x="639463" y="215183"/>
                </a:lnTo>
              </a:path>
              <a:path w="640079" h="295910">
                <a:moveTo>
                  <a:pt x="249496" y="151457"/>
                </a:moveTo>
                <a:lnTo>
                  <a:pt x="249496" y="0"/>
                </a:lnTo>
              </a:path>
            </a:pathLst>
          </a:custGeom>
          <a:ln w="193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802779" y="1506474"/>
          <a:ext cx="9824085" cy="48463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824085"/>
              </a:tblGrid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ts val="2620"/>
                        </a:lnSpc>
                        <a:tabLst>
                          <a:tab pos="6043930" algn="l"/>
                          <a:tab pos="6976745" algn="l"/>
                          <a:tab pos="804418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Муравьиная (метановая)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кислота	</a:t>
                      </a:r>
                      <a:r>
                        <a:rPr sz="3225" spc="37" baseline="25839" dirty="0">
                          <a:latin typeface="Times New Roman"/>
                          <a:cs typeface="Times New Roman"/>
                        </a:rPr>
                        <a:t>O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4200" spc="30" baseline="6944" dirty="0">
                          <a:latin typeface="Times New Roman"/>
                          <a:cs typeface="Times New Roman"/>
                        </a:rPr>
                        <a:t>O</a:t>
                      </a:r>
                      <a:endParaRPr sz="4200" baseline="6944" dirty="0">
                        <a:latin typeface="Times New Roman"/>
                        <a:cs typeface="Times New Roman"/>
                      </a:endParaRPr>
                    </a:p>
                    <a:p>
                      <a:pPr marL="1589405" algn="ctr">
                        <a:lnSpc>
                          <a:spcPts val="1445"/>
                        </a:lnSpc>
                      </a:pPr>
                      <a:r>
                        <a:rPr sz="3225" spc="44" baseline="2583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3225" spc="44" baseline="2583" dirty="0">
                          <a:latin typeface="Symbol"/>
                          <a:cs typeface="Symbol"/>
                        </a:rPr>
                        <a:t></a:t>
                      </a:r>
                      <a:r>
                        <a:rPr sz="3225" spc="172" baseline="2583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150" spc="25" dirty="0">
                          <a:latin typeface="Times New Roman"/>
                          <a:cs typeface="Times New Roman"/>
                        </a:rPr>
                        <a:t>C</a:t>
                      </a:r>
                      <a:endParaRPr sz="2150" dirty="0">
                        <a:latin typeface="Times New Roman"/>
                        <a:cs typeface="Times New Roman"/>
                      </a:endParaRPr>
                    </a:p>
                    <a:p>
                      <a:pPr marL="6016625">
                        <a:lnSpc>
                          <a:spcPts val="2320"/>
                        </a:lnSpc>
                        <a:tabLst>
                          <a:tab pos="7751445" algn="l"/>
                          <a:tab pos="8337550" algn="l"/>
                        </a:tabLst>
                      </a:pPr>
                      <a:r>
                        <a:rPr sz="3225" spc="30" baseline="-9043" dirty="0">
                          <a:latin typeface="Times New Roman"/>
                          <a:cs typeface="Times New Roman"/>
                        </a:rPr>
                        <a:t>OH	</a:t>
                      </a:r>
                      <a:r>
                        <a:rPr sz="2800" spc="20" dirty="0">
                          <a:latin typeface="Times New Roman"/>
                          <a:cs typeface="Times New Roman"/>
                        </a:rPr>
                        <a:t>H	</a:t>
                      </a:r>
                      <a:r>
                        <a:rPr sz="2800" spc="15" dirty="0">
                          <a:latin typeface="Times New Roman"/>
                          <a:cs typeface="Times New Roman"/>
                        </a:rPr>
                        <a:t>OH</a:t>
                      </a:r>
                      <a:endParaRPr sz="2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ts val="2245"/>
                        </a:lnSpc>
                        <a:spcBef>
                          <a:spcPts val="280"/>
                        </a:spcBef>
                        <a:tabLst>
                          <a:tab pos="3997325" algn="l"/>
                          <a:tab pos="6321425" algn="l"/>
                          <a:tab pos="712597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Метакриловая</a:t>
                      </a:r>
                      <a:r>
                        <a:rPr sz="24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кислота	</a:t>
                      </a:r>
                      <a:r>
                        <a:rPr sz="3225" spc="37" baseline="19379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37" baseline="8680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3225" spc="37" baseline="19379" dirty="0">
                          <a:latin typeface="Times New Roman"/>
                          <a:cs typeface="Times New Roman"/>
                        </a:rPr>
                        <a:t>=C–COOH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3525" spc="22" baseline="20094" dirty="0">
                          <a:latin typeface="Times New Roman"/>
                          <a:cs typeface="Times New Roman"/>
                        </a:rPr>
                        <a:t>O</a:t>
                      </a:r>
                      <a:endParaRPr sz="3525" baseline="20094">
                        <a:latin typeface="Times New Roman"/>
                        <a:cs typeface="Times New Roman"/>
                      </a:endParaRPr>
                    </a:p>
                    <a:p>
                      <a:pPr marL="4754880">
                        <a:lnSpc>
                          <a:spcPts val="985"/>
                        </a:lnSpc>
                      </a:pPr>
                      <a:r>
                        <a:rPr sz="1350" dirty="0">
                          <a:latin typeface="Symbol"/>
                          <a:cs typeface="Symbol"/>
                        </a:rPr>
                        <a:t></a:t>
                      </a:r>
                      <a:endParaRPr sz="1350">
                        <a:latin typeface="Symbol"/>
                        <a:cs typeface="Symbol"/>
                      </a:endParaRPr>
                    </a:p>
                    <a:p>
                      <a:pPr marL="4676140">
                        <a:lnSpc>
                          <a:spcPts val="2820"/>
                        </a:lnSpc>
                        <a:tabLst>
                          <a:tab pos="7111365" algn="l"/>
                        </a:tabLst>
                      </a:pPr>
                      <a:r>
                        <a:rPr sz="3225" spc="30" baseline="12919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1600" spc="20" dirty="0">
                          <a:latin typeface="Times New Roman"/>
                          <a:cs typeface="Times New Roman"/>
                        </a:rPr>
                        <a:t>3	</a:t>
                      </a:r>
                      <a:r>
                        <a:rPr sz="3525" spc="37" baseline="2364" dirty="0">
                          <a:latin typeface="Times New Roman"/>
                          <a:cs typeface="Times New Roman"/>
                        </a:rPr>
                        <a:t>OH</a:t>
                      </a:r>
                      <a:endParaRPr sz="3525" baseline="2364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  <a:tabLst>
                          <a:tab pos="6174740" algn="l"/>
                        </a:tabLst>
                      </a:pP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Уксусная</a:t>
                      </a: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(этановая)</a:t>
                      </a:r>
                      <a:r>
                        <a:rPr sz="24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кислота</a:t>
                      </a:r>
                      <a:r>
                        <a:rPr sz="24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00" spc="-7" baseline="-19097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COOH,	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427470">
                        <a:lnSpc>
                          <a:spcPts val="2675"/>
                        </a:lnSpc>
                        <a:spcBef>
                          <a:spcPts val="52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91440">
                        <a:lnSpc>
                          <a:spcPts val="2520"/>
                        </a:lnSpc>
                        <a:spcBef>
                          <a:spcPts val="284"/>
                        </a:spcBef>
                        <a:tabLst>
                          <a:tab pos="3505200" algn="l"/>
                          <a:tab pos="4695825" algn="l"/>
                          <a:tab pos="5681345" algn="l"/>
                        </a:tabLst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Этилацетат	</a:t>
                      </a:r>
                      <a:r>
                        <a:rPr sz="3300" spc="7" baseline="10101" dirty="0">
                          <a:latin typeface="Times New Roman"/>
                          <a:cs typeface="Times New Roman"/>
                        </a:rPr>
                        <a:t>O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3600" spc="15" baseline="-9259" dirty="0">
                          <a:latin typeface="Times New Roman"/>
                          <a:cs typeface="Times New Roman"/>
                        </a:rPr>
                        <a:t>O</a:t>
                      </a:r>
                      <a:endParaRPr sz="3600" baseline="-9259">
                        <a:latin typeface="Times New Roman"/>
                        <a:cs typeface="Times New Roman"/>
                      </a:endParaRPr>
                    </a:p>
                    <a:p>
                      <a:pPr marL="2597785">
                        <a:lnSpc>
                          <a:spcPts val="2465"/>
                        </a:lnSpc>
                        <a:tabLst>
                          <a:tab pos="3322954" algn="l"/>
                          <a:tab pos="5932170" algn="l"/>
                        </a:tabLst>
                      </a:pPr>
                      <a:r>
                        <a:rPr sz="3300" baseline="1262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475" baseline="-16835" dirty="0">
                          <a:latin typeface="Times New Roman"/>
                          <a:cs typeface="Times New Roman"/>
                        </a:rPr>
                        <a:t>3	</a:t>
                      </a:r>
                      <a:r>
                        <a:rPr sz="2200" spc="45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sz="3600" spc="67" baseline="-16203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3600" spc="15" baseline="-39351" dirty="0">
                          <a:latin typeface="Times New Roman"/>
                          <a:cs typeface="Times New Roman"/>
                        </a:rPr>
                        <a:t>O</a:t>
                      </a:r>
                      <a:endParaRPr sz="3600" baseline="-39351">
                        <a:latin typeface="Times New Roman"/>
                        <a:cs typeface="Times New Roman"/>
                      </a:endParaRPr>
                    </a:p>
                    <a:p>
                      <a:pPr marR="2005330" algn="ctr">
                        <a:lnSpc>
                          <a:spcPts val="2585"/>
                        </a:lnSpc>
                      </a:pPr>
                      <a:r>
                        <a:rPr sz="2200" spc="-5" dirty="0">
                          <a:latin typeface="Times New Roman"/>
                          <a:cs typeface="Times New Roman"/>
                        </a:rPr>
                        <a:t>OC</a:t>
                      </a:r>
                      <a:r>
                        <a:rPr sz="2475" spc="-7" baseline="-16835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2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75" spc="-7" baseline="-16835" dirty="0">
                          <a:latin typeface="Times New Roman"/>
                          <a:cs typeface="Times New Roman"/>
                        </a:rPr>
                        <a:t>5</a:t>
                      </a:r>
                      <a:endParaRPr sz="2475" baseline="-16835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88770">
                <a:tc>
                  <a:txBody>
                    <a:bodyPr/>
                    <a:lstStyle/>
                    <a:p>
                      <a:pPr marR="3766185" algn="r">
                        <a:lnSpc>
                          <a:spcPts val="2380"/>
                        </a:lnSpc>
                        <a:spcBef>
                          <a:spcPts val="365"/>
                        </a:spcBef>
                        <a:tabLst>
                          <a:tab pos="3355975" algn="l"/>
                          <a:tab pos="4579620" algn="l"/>
                          <a:tab pos="5514975" algn="l"/>
                        </a:tabLst>
                      </a:pPr>
                      <a:r>
                        <a:rPr sz="3600" spc="-7" baseline="2314" dirty="0">
                          <a:latin typeface="Times New Roman"/>
                          <a:cs typeface="Times New Roman"/>
                        </a:rPr>
                        <a:t>Аланин	</a:t>
                      </a:r>
                      <a:r>
                        <a:rPr sz="2850" spc="37" baseline="33625" dirty="0">
                          <a:latin typeface="Times New Roman"/>
                          <a:cs typeface="Times New Roman"/>
                        </a:rPr>
                        <a:t>O	</a:t>
                      </a:r>
                      <a:r>
                        <a:rPr sz="3600" baseline="2314" dirty="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sz="1900" spc="10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100" spc="15" baseline="-15873" dirty="0">
                          <a:latin typeface="Times New Roman"/>
                          <a:cs typeface="Times New Roman"/>
                        </a:rPr>
                        <a:t>2</a:t>
                      </a:r>
                      <a:endParaRPr sz="2100" baseline="-15873" dirty="0">
                        <a:latin typeface="Times New Roman"/>
                        <a:cs typeface="Times New Roman"/>
                      </a:endParaRPr>
                    </a:p>
                    <a:p>
                      <a:pPr marL="2404745">
                        <a:lnSpc>
                          <a:spcPts val="1764"/>
                        </a:lnSpc>
                        <a:tabLst>
                          <a:tab pos="6106160" algn="l"/>
                        </a:tabLst>
                      </a:pPr>
                      <a:r>
                        <a:rPr sz="1900" spc="10" dirty="0">
                          <a:latin typeface="Times New Roman"/>
                          <a:cs typeface="Times New Roman"/>
                        </a:rPr>
                        <a:t>CH</a:t>
                      </a:r>
                      <a:r>
                        <a:rPr sz="2100" spc="15" baseline="-17857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900" spc="10" dirty="0">
                          <a:latin typeface="Times New Roman"/>
                          <a:cs typeface="Times New Roman"/>
                        </a:rPr>
                        <a:t>–CH–C–OH	</a:t>
                      </a:r>
                      <a:r>
                        <a:rPr sz="2850" spc="22" baseline="-24853" dirty="0">
                          <a:latin typeface="Times New Roman"/>
                          <a:cs typeface="Times New Roman"/>
                        </a:rPr>
                        <a:t>OH</a:t>
                      </a:r>
                      <a:endParaRPr sz="2850" baseline="-24853" dirty="0">
                        <a:latin typeface="Times New Roman"/>
                        <a:cs typeface="Times New Roman"/>
                      </a:endParaRPr>
                    </a:p>
                    <a:p>
                      <a:pPr marL="2985770">
                        <a:lnSpc>
                          <a:spcPts val="1055"/>
                        </a:lnSpc>
                      </a:pPr>
                      <a:r>
                        <a:rPr sz="1100" dirty="0">
                          <a:latin typeface="Symbol"/>
                          <a:cs typeface="Symbol"/>
                        </a:rPr>
                        <a:t></a:t>
                      </a:r>
                    </a:p>
                    <a:p>
                      <a:pPr marR="3784600" algn="r">
                        <a:lnSpc>
                          <a:spcPts val="2030"/>
                        </a:lnSpc>
                        <a:tabLst>
                          <a:tab pos="2891790" algn="l"/>
                        </a:tabLst>
                      </a:pPr>
                      <a:r>
                        <a:rPr sz="1900" spc="1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100" spc="22" baseline="-15873" dirty="0">
                          <a:latin typeface="Times New Roman"/>
                          <a:cs typeface="Times New Roman"/>
                        </a:rPr>
                        <a:t>2	</a:t>
                      </a:r>
                      <a:r>
                        <a:rPr sz="2850" spc="30" baseline="-36549" dirty="0">
                          <a:latin typeface="Times New Roman"/>
                          <a:cs typeface="Times New Roman"/>
                        </a:rPr>
                        <a:t>O</a:t>
                      </a:r>
                      <a:endParaRPr sz="2850" baseline="-36549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63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/>
          <p:nvPr/>
        </p:nvSpPr>
        <p:spPr>
          <a:xfrm>
            <a:off x="6727221" y="5844691"/>
            <a:ext cx="51435" cy="191135"/>
          </a:xfrm>
          <a:custGeom>
            <a:avLst/>
            <a:gdLst/>
            <a:ahLst/>
            <a:cxnLst/>
            <a:rect l="l" t="t" r="r" b="b"/>
            <a:pathLst>
              <a:path w="51434" h="191135">
                <a:moveTo>
                  <a:pt x="51359" y="0"/>
                </a:moveTo>
                <a:lnTo>
                  <a:pt x="51359" y="190646"/>
                </a:lnTo>
              </a:path>
              <a:path w="51434" h="191135">
                <a:moveTo>
                  <a:pt x="0" y="0"/>
                </a:moveTo>
                <a:lnTo>
                  <a:pt x="0" y="190646"/>
                </a:lnTo>
              </a:path>
            </a:pathLst>
          </a:custGeom>
          <a:ln w="193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Взаимосвязь_органических веществ_ЕГЭ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0" t="16766" r="9766" b="53484"/>
          <a:stretch/>
        </p:blipFill>
        <p:spPr>
          <a:xfrm>
            <a:off x="623392" y="1772816"/>
            <a:ext cx="10184497" cy="205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277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40628" y="3235272"/>
            <a:ext cx="871219" cy="1009650"/>
          </a:xfrm>
          <a:custGeom>
            <a:avLst/>
            <a:gdLst/>
            <a:ahLst/>
            <a:cxnLst/>
            <a:rect l="l" t="t" r="r" b="b"/>
            <a:pathLst>
              <a:path w="871219" h="1009650">
                <a:moveTo>
                  <a:pt x="0" y="250630"/>
                </a:moveTo>
                <a:lnTo>
                  <a:pt x="0" y="758091"/>
                </a:lnTo>
              </a:path>
              <a:path w="871219" h="1009650">
                <a:moveTo>
                  <a:pt x="60635" y="287320"/>
                </a:moveTo>
                <a:lnTo>
                  <a:pt x="60635" y="721364"/>
                </a:lnTo>
              </a:path>
              <a:path w="871219" h="1009650">
                <a:moveTo>
                  <a:pt x="0" y="758091"/>
                </a:moveTo>
                <a:lnTo>
                  <a:pt x="435415" y="1009570"/>
                </a:lnTo>
              </a:path>
              <a:path w="871219" h="1009650">
                <a:moveTo>
                  <a:pt x="435415" y="1009570"/>
                </a:moveTo>
                <a:lnTo>
                  <a:pt x="870792" y="758091"/>
                </a:lnTo>
              </a:path>
              <a:path w="871219" h="1009650">
                <a:moveTo>
                  <a:pt x="435415" y="936190"/>
                </a:moveTo>
                <a:lnTo>
                  <a:pt x="806526" y="721364"/>
                </a:lnTo>
              </a:path>
              <a:path w="871219" h="1009650">
                <a:moveTo>
                  <a:pt x="870792" y="758091"/>
                </a:moveTo>
                <a:lnTo>
                  <a:pt x="870792" y="250630"/>
                </a:lnTo>
              </a:path>
              <a:path w="871219" h="1009650">
                <a:moveTo>
                  <a:pt x="870792" y="250630"/>
                </a:moveTo>
                <a:lnTo>
                  <a:pt x="435415" y="0"/>
                </a:lnTo>
              </a:path>
              <a:path w="871219" h="1009650">
                <a:moveTo>
                  <a:pt x="806526" y="287320"/>
                </a:moveTo>
                <a:lnTo>
                  <a:pt x="435415" y="73417"/>
                </a:lnTo>
              </a:path>
              <a:path w="871219" h="1009650">
                <a:moveTo>
                  <a:pt x="435415" y="0"/>
                </a:moveTo>
                <a:lnTo>
                  <a:pt x="0" y="250630"/>
                </a:lnTo>
              </a:path>
            </a:pathLst>
          </a:custGeom>
          <a:ln w="24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74416" y="3473973"/>
            <a:ext cx="2806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1</a:t>
            </a:r>
            <a:r>
              <a:rPr sz="2400" spc="1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47143" y="3550048"/>
            <a:ext cx="21418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20" dirty="0">
                <a:latin typeface="Times New Roman"/>
                <a:cs typeface="Times New Roman"/>
              </a:rPr>
              <a:t>+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625" spc="-7" baseline="-17460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–CH=CH</a:t>
            </a:r>
            <a:r>
              <a:rPr sz="2625" spc="-7" baseline="-17460" dirty="0">
                <a:latin typeface="Times New Roman"/>
                <a:cs typeface="Times New Roman"/>
              </a:rPr>
              <a:t>2</a:t>
            </a:r>
            <a:endParaRPr sz="2625" baseline="-1746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86154" y="3354933"/>
            <a:ext cx="99123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-765" baseline="-35879" dirty="0">
                <a:latin typeface="Symbol"/>
                <a:cs typeface="Symbol"/>
              </a:rPr>
              <a:t></a:t>
            </a:r>
            <a:r>
              <a:rPr sz="1750" spc="-509" dirty="0">
                <a:latin typeface="Times New Roman"/>
                <a:cs typeface="Times New Roman"/>
              </a:rPr>
              <a:t>Al</a:t>
            </a:r>
            <a:r>
              <a:rPr sz="3600" spc="-765" baseline="-35879" dirty="0">
                <a:latin typeface="Symbol"/>
                <a:cs typeface="Symbol"/>
              </a:rPr>
              <a:t></a:t>
            </a:r>
            <a:r>
              <a:rPr sz="1750" spc="-509" dirty="0">
                <a:latin typeface="Times New Roman"/>
                <a:cs typeface="Times New Roman"/>
              </a:rPr>
              <a:t>Cl</a:t>
            </a:r>
            <a:r>
              <a:rPr sz="2025" spc="-765" baseline="-16460" dirty="0">
                <a:latin typeface="Times New Roman"/>
                <a:cs typeface="Times New Roman"/>
              </a:rPr>
              <a:t>3</a:t>
            </a:r>
            <a:r>
              <a:rPr sz="3600" spc="-765" baseline="-35879" dirty="0">
                <a:latin typeface="Symbol"/>
                <a:cs typeface="Symbol"/>
              </a:rPr>
              <a:t></a:t>
            </a:r>
            <a:endParaRPr sz="3600" baseline="-35879" dirty="0">
              <a:latin typeface="Symbol"/>
              <a:cs typeface="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08195" y="3247822"/>
            <a:ext cx="1232535" cy="1012825"/>
          </a:xfrm>
          <a:custGeom>
            <a:avLst/>
            <a:gdLst/>
            <a:ahLst/>
            <a:cxnLst/>
            <a:rect l="l" t="t" r="r" b="b"/>
            <a:pathLst>
              <a:path w="1232534" h="1012825">
                <a:moveTo>
                  <a:pt x="0" y="253287"/>
                </a:moveTo>
                <a:lnTo>
                  <a:pt x="0" y="758054"/>
                </a:lnTo>
              </a:path>
              <a:path w="1232534" h="1012825">
                <a:moveTo>
                  <a:pt x="63255" y="289978"/>
                </a:moveTo>
                <a:lnTo>
                  <a:pt x="63255" y="721364"/>
                </a:lnTo>
              </a:path>
              <a:path w="1232534" h="1012825">
                <a:moveTo>
                  <a:pt x="0" y="758054"/>
                </a:moveTo>
                <a:lnTo>
                  <a:pt x="434554" y="1012235"/>
                </a:lnTo>
              </a:path>
              <a:path w="1232534" h="1012825">
                <a:moveTo>
                  <a:pt x="434554" y="1012235"/>
                </a:moveTo>
                <a:lnTo>
                  <a:pt x="869857" y="758054"/>
                </a:lnTo>
              </a:path>
              <a:path w="1232534" h="1012825">
                <a:moveTo>
                  <a:pt x="434554" y="938848"/>
                </a:moveTo>
                <a:lnTo>
                  <a:pt x="809221" y="721364"/>
                </a:lnTo>
              </a:path>
              <a:path w="1232534" h="1012825">
                <a:moveTo>
                  <a:pt x="869857" y="758054"/>
                </a:moveTo>
                <a:lnTo>
                  <a:pt x="869857" y="253287"/>
                </a:lnTo>
              </a:path>
              <a:path w="1232534" h="1012825">
                <a:moveTo>
                  <a:pt x="869857" y="253287"/>
                </a:moveTo>
                <a:lnTo>
                  <a:pt x="434554" y="0"/>
                </a:lnTo>
              </a:path>
              <a:path w="1232534" h="1012825">
                <a:moveTo>
                  <a:pt x="809221" y="289978"/>
                </a:moveTo>
                <a:lnTo>
                  <a:pt x="434554" y="73380"/>
                </a:lnTo>
              </a:path>
              <a:path w="1232534" h="1012825">
                <a:moveTo>
                  <a:pt x="434554" y="0"/>
                </a:moveTo>
                <a:lnTo>
                  <a:pt x="0" y="253287"/>
                </a:lnTo>
              </a:path>
              <a:path w="1232534" h="1012825">
                <a:moveTo>
                  <a:pt x="869857" y="253287"/>
                </a:moveTo>
                <a:lnTo>
                  <a:pt x="1232173" y="253287"/>
                </a:lnTo>
              </a:path>
            </a:pathLst>
          </a:custGeom>
          <a:ln w="242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741944" y="3158354"/>
            <a:ext cx="1189355" cy="1040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387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C</a:t>
            </a:r>
            <a:r>
              <a:rPr sz="2400" spc="-5" dirty="0">
                <a:latin typeface="Times New Roman"/>
                <a:cs typeface="Times New Roman"/>
              </a:rPr>
              <a:t>H–C</a:t>
            </a:r>
            <a:r>
              <a:rPr sz="2400" spc="-15" dirty="0">
                <a:latin typeface="Times New Roman"/>
                <a:cs typeface="Times New Roman"/>
              </a:rPr>
              <a:t>H</a:t>
            </a:r>
            <a:r>
              <a:rPr sz="2625" spc="22" baseline="-17460" dirty="0">
                <a:latin typeface="Times New Roman"/>
                <a:cs typeface="Times New Roman"/>
              </a:rPr>
              <a:t>3  </a:t>
            </a:r>
            <a:r>
              <a:rPr sz="2400" spc="10" dirty="0">
                <a:latin typeface="Times New Roman"/>
                <a:cs typeface="Times New Roman"/>
              </a:rPr>
              <a:t>CH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91044" y="3953471"/>
            <a:ext cx="140335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25" dirty="0">
                <a:latin typeface="Times New Roman"/>
                <a:cs typeface="Times New Roman"/>
              </a:rPr>
              <a:t>3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884097" y="3672933"/>
            <a:ext cx="0" cy="195580"/>
          </a:xfrm>
          <a:custGeom>
            <a:avLst/>
            <a:gdLst/>
            <a:ahLst/>
            <a:cxnLst/>
            <a:rect l="l" t="t" r="r" b="b"/>
            <a:pathLst>
              <a:path h="195579">
                <a:moveTo>
                  <a:pt x="0" y="0"/>
                </a:moveTo>
                <a:lnTo>
                  <a:pt x="0" y="195115"/>
                </a:lnTo>
              </a:path>
            </a:pathLst>
          </a:custGeom>
          <a:ln w="244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581643" y="3713733"/>
            <a:ext cx="2988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6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-5" dirty="0">
                <a:latin typeface="Times New Roman"/>
                <a:cs typeface="Times New Roman"/>
              </a:rPr>
              <a:t>–CH(CH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72769" y="992692"/>
            <a:ext cx="9856470" cy="1812289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370"/>
              </a:spcBef>
            </a:pPr>
            <a:r>
              <a:rPr sz="2400" i="1" dirty="0">
                <a:latin typeface="Times New Roman"/>
                <a:cs typeface="Times New Roman"/>
              </a:rPr>
              <a:t>Анализ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275"/>
              </a:spcBef>
            </a:pPr>
            <a:r>
              <a:rPr sz="2400" dirty="0">
                <a:latin typeface="Times New Roman"/>
                <a:cs typeface="Times New Roman"/>
              </a:rPr>
              <a:t>1) </a:t>
            </a:r>
            <a:r>
              <a:rPr sz="2400" spc="-5" dirty="0">
                <a:latin typeface="Times New Roman"/>
                <a:cs typeface="Times New Roman"/>
              </a:rPr>
              <a:t>Получить </a:t>
            </a:r>
            <a:r>
              <a:rPr sz="2400" spc="-10" dirty="0">
                <a:latin typeface="Times New Roman"/>
                <a:cs typeface="Times New Roman"/>
              </a:rPr>
              <a:t>изопропилбензол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1 стадию </a:t>
            </a:r>
            <a:r>
              <a:rPr sz="2400" spc="-10" dirty="0">
                <a:latin typeface="Times New Roman"/>
                <a:cs typeface="Times New Roman"/>
              </a:rPr>
              <a:t>можно </a:t>
            </a:r>
            <a:r>
              <a:rPr sz="2400" spc="-35" dirty="0">
                <a:latin typeface="Times New Roman"/>
                <a:cs typeface="Times New Roman"/>
              </a:rPr>
              <a:t>только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35" dirty="0">
                <a:latin typeface="Times New Roman"/>
                <a:cs typeface="Times New Roman"/>
              </a:rPr>
              <a:t>том </a:t>
            </a:r>
            <a:r>
              <a:rPr sz="2400" spc="5" dirty="0">
                <a:latin typeface="Times New Roman"/>
                <a:cs typeface="Times New Roman"/>
              </a:rPr>
              <a:t>случае, </a:t>
            </a:r>
            <a:r>
              <a:rPr sz="2400" spc="15" dirty="0">
                <a:latin typeface="Times New Roman"/>
                <a:cs typeface="Times New Roman"/>
              </a:rPr>
              <a:t>если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один </a:t>
            </a:r>
            <a:r>
              <a:rPr sz="2400" spc="-5" dirty="0">
                <a:latin typeface="Times New Roman"/>
                <a:cs typeface="Times New Roman"/>
              </a:rPr>
              <a:t>из реагентов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5" dirty="0">
                <a:latin typeface="Times New Roman"/>
                <a:cs typeface="Times New Roman"/>
              </a:rPr>
              <a:t>бензол, </a:t>
            </a:r>
            <a:r>
              <a:rPr sz="2400" dirty="0">
                <a:latin typeface="Times New Roman"/>
                <a:cs typeface="Times New Roman"/>
              </a:rPr>
              <a:t>а </a:t>
            </a:r>
            <a:r>
              <a:rPr sz="2400" spc="-20" dirty="0">
                <a:latin typeface="Times New Roman"/>
                <a:cs typeface="Times New Roman"/>
              </a:rPr>
              <a:t>второй может </a:t>
            </a:r>
            <a:r>
              <a:rPr sz="2400" dirty="0">
                <a:latin typeface="Times New Roman"/>
                <a:cs typeface="Times New Roman"/>
              </a:rPr>
              <a:t>быть </a:t>
            </a:r>
            <a:r>
              <a:rPr sz="2400" spc="-5" dirty="0">
                <a:latin typeface="Times New Roman"/>
                <a:cs typeface="Times New Roman"/>
              </a:rPr>
              <a:t>либо пропиленом, либо </a:t>
            </a:r>
            <a:r>
              <a:rPr sz="2400" spc="-25" dirty="0">
                <a:latin typeface="Times New Roman"/>
                <a:cs typeface="Times New Roman"/>
              </a:rPr>
              <a:t>2-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хлорпропаном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Фриделя-Крафтса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530327" y="4033999"/>
            <a:ext cx="872490" cy="995680"/>
          </a:xfrm>
          <a:custGeom>
            <a:avLst/>
            <a:gdLst/>
            <a:ahLst/>
            <a:cxnLst/>
            <a:rect l="l" t="t" r="r" b="b"/>
            <a:pathLst>
              <a:path w="872489" h="995679">
                <a:moveTo>
                  <a:pt x="0" y="247984"/>
                </a:moveTo>
                <a:lnTo>
                  <a:pt x="0" y="748458"/>
                </a:lnTo>
              </a:path>
              <a:path w="872489" h="995679">
                <a:moveTo>
                  <a:pt x="60658" y="283801"/>
                </a:moveTo>
                <a:lnTo>
                  <a:pt x="60658" y="712642"/>
                </a:lnTo>
              </a:path>
              <a:path w="872489" h="995679">
                <a:moveTo>
                  <a:pt x="0" y="748458"/>
                </a:moveTo>
                <a:lnTo>
                  <a:pt x="436208" y="995557"/>
                </a:lnTo>
              </a:path>
              <a:path w="872489" h="995679">
                <a:moveTo>
                  <a:pt x="436208" y="995557"/>
                </a:moveTo>
                <a:lnTo>
                  <a:pt x="872417" y="748458"/>
                </a:lnTo>
              </a:path>
              <a:path w="872489" h="995679">
                <a:moveTo>
                  <a:pt x="436208" y="923037"/>
                </a:moveTo>
                <a:lnTo>
                  <a:pt x="808166" y="712642"/>
                </a:lnTo>
              </a:path>
              <a:path w="872489" h="995679">
                <a:moveTo>
                  <a:pt x="872417" y="748458"/>
                </a:moveTo>
                <a:lnTo>
                  <a:pt x="872417" y="247984"/>
                </a:lnTo>
              </a:path>
              <a:path w="872489" h="995679">
                <a:moveTo>
                  <a:pt x="872417" y="247984"/>
                </a:moveTo>
                <a:lnTo>
                  <a:pt x="436208" y="0"/>
                </a:lnTo>
              </a:path>
              <a:path w="872489" h="995679">
                <a:moveTo>
                  <a:pt x="808166" y="283801"/>
                </a:moveTo>
                <a:lnTo>
                  <a:pt x="436208" y="72519"/>
                </a:lnTo>
              </a:path>
              <a:path w="872489" h="995679">
                <a:moveTo>
                  <a:pt x="436208" y="0"/>
                </a:moveTo>
                <a:lnTo>
                  <a:pt x="0" y="247984"/>
                </a:lnTo>
              </a:path>
            </a:pathLst>
          </a:custGeom>
          <a:ln w="2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62427" y="4270052"/>
            <a:ext cx="28003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350" spc="20" dirty="0">
                <a:latin typeface="Times New Roman"/>
                <a:cs typeface="Times New Roman"/>
              </a:rPr>
              <a:t>2)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38424" y="4345267"/>
            <a:ext cx="2969895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350" spc="25" dirty="0">
                <a:latin typeface="Times New Roman"/>
                <a:cs typeface="Times New Roman"/>
              </a:rPr>
              <a:t>+ </a:t>
            </a:r>
            <a:r>
              <a:rPr sz="2350" spc="10" dirty="0">
                <a:latin typeface="Times New Roman"/>
                <a:cs typeface="Times New Roman"/>
              </a:rPr>
              <a:t>C</a:t>
            </a:r>
            <a:r>
              <a:rPr sz="2350" spc="60" dirty="0">
                <a:latin typeface="Times New Roman"/>
                <a:cs typeface="Times New Roman"/>
              </a:rPr>
              <a:t>H</a:t>
            </a:r>
            <a:r>
              <a:rPr sz="2625" spc="7" baseline="-15873" dirty="0">
                <a:latin typeface="Times New Roman"/>
                <a:cs typeface="Times New Roman"/>
              </a:rPr>
              <a:t>3</a:t>
            </a:r>
            <a:r>
              <a:rPr sz="2350" spc="35" dirty="0">
                <a:latin typeface="Times New Roman"/>
                <a:cs typeface="Times New Roman"/>
              </a:rPr>
              <a:t>C</a:t>
            </a:r>
            <a:r>
              <a:rPr sz="2350" spc="10" dirty="0">
                <a:latin typeface="Times New Roman"/>
                <a:cs typeface="Times New Roman"/>
              </a:rPr>
              <a:t>l</a:t>
            </a:r>
            <a:r>
              <a:rPr sz="2350" spc="20" dirty="0">
                <a:latin typeface="Times New Roman"/>
                <a:cs typeface="Times New Roman"/>
              </a:rPr>
              <a:t> </a:t>
            </a:r>
            <a:r>
              <a:rPr sz="2350" spc="-1515" dirty="0">
                <a:latin typeface="Symbol"/>
                <a:cs typeface="Symbol"/>
              </a:rPr>
              <a:t></a:t>
            </a:r>
            <a:r>
              <a:rPr sz="2625" spc="44" baseline="42857" dirty="0">
                <a:latin typeface="Times New Roman"/>
                <a:cs typeface="Times New Roman"/>
              </a:rPr>
              <a:t>A</a:t>
            </a:r>
            <a:r>
              <a:rPr sz="2625" spc="-337" baseline="42857" dirty="0">
                <a:latin typeface="Times New Roman"/>
                <a:cs typeface="Times New Roman"/>
              </a:rPr>
              <a:t>l</a:t>
            </a:r>
            <a:r>
              <a:rPr sz="2350" spc="-2110" dirty="0">
                <a:latin typeface="Symbol"/>
                <a:cs typeface="Symbol"/>
              </a:rPr>
              <a:t></a:t>
            </a:r>
            <a:r>
              <a:rPr sz="2625" spc="30" baseline="42857" dirty="0">
                <a:latin typeface="Times New Roman"/>
                <a:cs typeface="Times New Roman"/>
              </a:rPr>
              <a:t>Cl</a:t>
            </a:r>
            <a:r>
              <a:rPr sz="1950" spc="-300" baseline="40598" dirty="0">
                <a:latin typeface="Times New Roman"/>
                <a:cs typeface="Times New Roman"/>
              </a:rPr>
              <a:t>3</a:t>
            </a:r>
            <a:r>
              <a:rPr sz="2350" spc="50" dirty="0">
                <a:latin typeface="Symbol"/>
                <a:cs typeface="Symbol"/>
              </a:rPr>
              <a:t></a:t>
            </a:r>
            <a:r>
              <a:rPr sz="2350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Symbol"/>
                <a:cs typeface="Symbol"/>
              </a:rPr>
              <a:t></a:t>
            </a:r>
            <a:r>
              <a:rPr sz="2350" spc="35" dirty="0">
                <a:latin typeface="Times New Roman"/>
                <a:cs typeface="Times New Roman"/>
              </a:rPr>
              <a:t>C</a:t>
            </a:r>
            <a:r>
              <a:rPr sz="2350" spc="10" dirty="0">
                <a:latin typeface="Times New Roman"/>
                <a:cs typeface="Times New Roman"/>
              </a:rPr>
              <a:t>l</a:t>
            </a:r>
            <a:r>
              <a:rPr sz="2350" spc="20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+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05662" y="4070703"/>
            <a:ext cx="1236345" cy="998855"/>
          </a:xfrm>
          <a:custGeom>
            <a:avLst/>
            <a:gdLst/>
            <a:ahLst/>
            <a:cxnLst/>
            <a:rect l="l" t="t" r="r" b="b"/>
            <a:pathLst>
              <a:path w="1236345" h="998854">
                <a:moveTo>
                  <a:pt x="0" y="249794"/>
                </a:moveTo>
                <a:lnTo>
                  <a:pt x="0" y="747572"/>
                </a:lnTo>
              </a:path>
              <a:path w="1236345" h="998854">
                <a:moveTo>
                  <a:pt x="63988" y="286496"/>
                </a:moveTo>
                <a:lnTo>
                  <a:pt x="63988" y="711756"/>
                </a:lnTo>
              </a:path>
              <a:path w="1236345" h="998854">
                <a:moveTo>
                  <a:pt x="0" y="747572"/>
                </a:moveTo>
                <a:lnTo>
                  <a:pt x="435946" y="998264"/>
                </a:lnTo>
              </a:path>
              <a:path w="1236345" h="998854">
                <a:moveTo>
                  <a:pt x="435946" y="998264"/>
                </a:moveTo>
                <a:lnTo>
                  <a:pt x="872267" y="747572"/>
                </a:lnTo>
              </a:path>
              <a:path w="1236345" h="998854">
                <a:moveTo>
                  <a:pt x="435946" y="925733"/>
                </a:moveTo>
                <a:lnTo>
                  <a:pt x="809027" y="711756"/>
                </a:lnTo>
              </a:path>
              <a:path w="1236345" h="998854">
                <a:moveTo>
                  <a:pt x="872267" y="747572"/>
                </a:moveTo>
                <a:lnTo>
                  <a:pt x="872267" y="249794"/>
                </a:lnTo>
              </a:path>
              <a:path w="1236345" h="998854">
                <a:moveTo>
                  <a:pt x="872267" y="249794"/>
                </a:moveTo>
                <a:lnTo>
                  <a:pt x="435946" y="0"/>
                </a:lnTo>
              </a:path>
              <a:path w="1236345" h="998854">
                <a:moveTo>
                  <a:pt x="809027" y="286496"/>
                </a:moveTo>
                <a:lnTo>
                  <a:pt x="435946" y="72519"/>
                </a:lnTo>
              </a:path>
              <a:path w="1236345" h="998854">
                <a:moveTo>
                  <a:pt x="435946" y="0"/>
                </a:moveTo>
                <a:lnTo>
                  <a:pt x="0" y="249794"/>
                </a:lnTo>
              </a:path>
              <a:path w="1236345" h="998854">
                <a:moveTo>
                  <a:pt x="872267" y="249794"/>
                </a:moveTo>
                <a:lnTo>
                  <a:pt x="1235993" y="249794"/>
                </a:lnTo>
              </a:path>
            </a:pathLst>
          </a:custGeom>
          <a:ln w="242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42472" y="4125013"/>
            <a:ext cx="613410" cy="3867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350" spc="25" dirty="0">
                <a:latin typeface="Times New Roman"/>
                <a:cs typeface="Times New Roman"/>
              </a:rPr>
              <a:t>CH</a:t>
            </a:r>
            <a:r>
              <a:rPr sz="2625" spc="37" baseline="-15873" dirty="0">
                <a:latin typeface="Times New Roman"/>
                <a:cs typeface="Times New Roman"/>
              </a:rPr>
              <a:t>3</a:t>
            </a:r>
            <a:endParaRPr sz="2625" baseline="-15873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15477" y="4451350"/>
            <a:ext cx="12280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→X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7369" y="992692"/>
            <a:ext cx="10220325" cy="2909570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70"/>
              </a:spcBef>
            </a:pPr>
            <a:r>
              <a:rPr sz="2400" i="1" dirty="0">
                <a:latin typeface="Times New Roman"/>
                <a:cs typeface="Times New Roman"/>
              </a:rPr>
              <a:t>Анализ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spcBef>
                <a:spcPts val="1275"/>
              </a:spcBef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-5" dirty="0">
                <a:latin typeface="Times New Roman"/>
                <a:cs typeface="Times New Roman"/>
              </a:rPr>
              <a:t> Получить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бензойную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можно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либо</a:t>
            </a:r>
            <a:r>
              <a:rPr sz="2400" dirty="0">
                <a:latin typeface="Times New Roman"/>
                <a:cs typeface="Times New Roman"/>
              </a:rPr>
              <a:t> непосредственным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введением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группы COOH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ароматическое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кольцо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(таких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 </a:t>
            </a:r>
            <a:r>
              <a:rPr sz="2400" spc="-5" dirty="0">
                <a:latin typeface="Times New Roman"/>
                <a:cs typeface="Times New Roman"/>
              </a:rPr>
              <a:t>не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изучаем),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либо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окислением </a:t>
            </a:r>
            <a:r>
              <a:rPr sz="2400" spc="-20" dirty="0">
                <a:latin typeface="Times New Roman"/>
                <a:cs typeface="Times New Roman"/>
              </a:rPr>
              <a:t>боковой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углеводородной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цепи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любой</a:t>
            </a:r>
            <a:r>
              <a:rPr sz="2400" dirty="0">
                <a:latin typeface="Times New Roman"/>
                <a:cs typeface="Times New Roman"/>
              </a:rPr>
              <a:t> длины,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например </a:t>
            </a:r>
            <a:r>
              <a:rPr sz="2400" spc="-5" dirty="0">
                <a:latin typeface="Times New Roman"/>
                <a:cs typeface="Times New Roman"/>
              </a:rPr>
              <a:t> окислением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толуола</a:t>
            </a:r>
            <a:r>
              <a:rPr sz="2400" dirty="0">
                <a:latin typeface="Times New Roman"/>
                <a:cs typeface="Times New Roman"/>
              </a:rPr>
              <a:t> 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помощью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подкислённого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перманганата</a:t>
            </a:r>
            <a:r>
              <a:rPr sz="2400" spc="-5" dirty="0">
                <a:latin typeface="Times New Roman"/>
                <a:cs typeface="Times New Roman"/>
              </a:rPr>
              <a:t> калия.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Поэтому </a:t>
            </a:r>
            <a:r>
              <a:rPr sz="2400" spc="-5" dirty="0">
                <a:latin typeface="Times New Roman"/>
                <a:cs typeface="Times New Roman"/>
              </a:rPr>
              <a:t>2-е превращение 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алкилирование </a:t>
            </a:r>
            <a:r>
              <a:rPr sz="2400" spc="-15" dirty="0">
                <a:latin typeface="Times New Roman"/>
                <a:cs typeface="Times New Roman"/>
              </a:rPr>
              <a:t>бензола </a:t>
            </a:r>
            <a:r>
              <a:rPr sz="2400" dirty="0">
                <a:latin typeface="Times New Roman"/>
                <a:cs typeface="Times New Roman"/>
              </a:rPr>
              <a:t>по </a:t>
            </a:r>
            <a:r>
              <a:rPr sz="2400" spc="5" dirty="0">
                <a:latin typeface="Times New Roman"/>
                <a:cs typeface="Times New Roman"/>
              </a:rPr>
              <a:t>реакции 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Фриделя-Крафтса.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89738" y="4262234"/>
            <a:ext cx="3865245" cy="10407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350" spc="15" dirty="0">
                <a:latin typeface="Times New Roman"/>
                <a:cs typeface="Times New Roman"/>
              </a:rPr>
              <a:t>+</a:t>
            </a:r>
            <a:r>
              <a:rPr sz="2350" spc="5" dirty="0">
                <a:latin typeface="Times New Roman"/>
                <a:cs typeface="Times New Roman"/>
              </a:rPr>
              <a:t> </a:t>
            </a:r>
            <a:r>
              <a:rPr sz="2350" spc="10" dirty="0">
                <a:latin typeface="Times New Roman"/>
                <a:cs typeface="Times New Roman"/>
              </a:rPr>
              <a:t>6MnSO</a:t>
            </a:r>
            <a:r>
              <a:rPr sz="2625" spc="15" baseline="-15873" dirty="0">
                <a:latin typeface="Times New Roman"/>
                <a:cs typeface="Times New Roman"/>
              </a:rPr>
              <a:t>4</a:t>
            </a:r>
            <a:r>
              <a:rPr sz="2625" spc="217" baseline="-15873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+</a:t>
            </a:r>
            <a:r>
              <a:rPr sz="2350" spc="-5" dirty="0">
                <a:latin typeface="Times New Roman"/>
                <a:cs typeface="Times New Roman"/>
              </a:rPr>
              <a:t> </a:t>
            </a:r>
            <a:r>
              <a:rPr sz="2350" spc="10" dirty="0">
                <a:latin typeface="Times New Roman"/>
                <a:cs typeface="Times New Roman"/>
              </a:rPr>
              <a:t>3K</a:t>
            </a:r>
            <a:r>
              <a:rPr sz="2625" spc="15" baseline="-15873" dirty="0">
                <a:latin typeface="Times New Roman"/>
                <a:cs typeface="Times New Roman"/>
              </a:rPr>
              <a:t>2</a:t>
            </a:r>
            <a:r>
              <a:rPr sz="2350" spc="10" dirty="0">
                <a:latin typeface="Times New Roman"/>
                <a:cs typeface="Times New Roman"/>
              </a:rPr>
              <a:t>SO</a:t>
            </a:r>
            <a:r>
              <a:rPr sz="2625" spc="15" baseline="-15873" dirty="0">
                <a:latin typeface="Times New Roman"/>
                <a:cs typeface="Times New Roman"/>
              </a:rPr>
              <a:t>4</a:t>
            </a:r>
            <a:r>
              <a:rPr sz="2625" spc="217" baseline="-15873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+</a:t>
            </a:r>
            <a:r>
              <a:rPr sz="2350" spc="5" dirty="0">
                <a:latin typeface="Times New Roman"/>
                <a:cs typeface="Times New Roman"/>
              </a:rPr>
              <a:t> </a:t>
            </a:r>
            <a:r>
              <a:rPr sz="2350" spc="10" dirty="0">
                <a:latin typeface="Times New Roman"/>
                <a:cs typeface="Times New Roman"/>
              </a:rPr>
              <a:t>14H</a:t>
            </a:r>
            <a:r>
              <a:rPr sz="2625" spc="15" baseline="-15873" dirty="0">
                <a:latin typeface="Times New Roman"/>
                <a:cs typeface="Times New Roman"/>
              </a:rPr>
              <a:t>2</a:t>
            </a:r>
            <a:r>
              <a:rPr sz="2350" spc="1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  <a:p>
            <a:pPr marL="929640">
              <a:lnSpc>
                <a:spcPct val="100000"/>
              </a:lnSpc>
              <a:spcBef>
                <a:spcPts val="2275"/>
              </a:spcBef>
            </a:pP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16401" y="3952237"/>
            <a:ext cx="867410" cy="993775"/>
          </a:xfrm>
          <a:custGeom>
            <a:avLst/>
            <a:gdLst/>
            <a:ahLst/>
            <a:cxnLst/>
            <a:rect l="l" t="t" r="r" b="b"/>
            <a:pathLst>
              <a:path w="867410" h="993775">
                <a:moveTo>
                  <a:pt x="0" y="246804"/>
                </a:moveTo>
                <a:lnTo>
                  <a:pt x="0" y="746681"/>
                </a:lnTo>
              </a:path>
              <a:path w="867410" h="993775">
                <a:moveTo>
                  <a:pt x="63720" y="283463"/>
                </a:moveTo>
                <a:lnTo>
                  <a:pt x="63720" y="710907"/>
                </a:lnTo>
              </a:path>
              <a:path w="867410" h="993775">
                <a:moveTo>
                  <a:pt x="0" y="746681"/>
                </a:moveTo>
                <a:lnTo>
                  <a:pt x="432611" y="993485"/>
                </a:lnTo>
              </a:path>
              <a:path w="867410" h="993775">
                <a:moveTo>
                  <a:pt x="432611" y="993485"/>
                </a:moveTo>
                <a:lnTo>
                  <a:pt x="867004" y="746681"/>
                </a:lnTo>
              </a:path>
              <a:path w="867410" h="993775">
                <a:moveTo>
                  <a:pt x="432611" y="921052"/>
                </a:moveTo>
                <a:lnTo>
                  <a:pt x="804174" y="710907"/>
                </a:lnTo>
              </a:path>
              <a:path w="867410" h="993775">
                <a:moveTo>
                  <a:pt x="867004" y="746681"/>
                </a:moveTo>
                <a:lnTo>
                  <a:pt x="867004" y="246804"/>
                </a:lnTo>
              </a:path>
              <a:path w="867410" h="993775">
                <a:moveTo>
                  <a:pt x="867004" y="246804"/>
                </a:moveTo>
                <a:lnTo>
                  <a:pt x="432611" y="0"/>
                </a:lnTo>
              </a:path>
              <a:path w="867410" h="993775">
                <a:moveTo>
                  <a:pt x="804174" y="283463"/>
                </a:moveTo>
                <a:lnTo>
                  <a:pt x="432611" y="72433"/>
                </a:lnTo>
              </a:path>
              <a:path w="867410" h="993775">
                <a:moveTo>
                  <a:pt x="432611" y="0"/>
                </a:moveTo>
                <a:lnTo>
                  <a:pt x="0" y="246804"/>
                </a:lnTo>
              </a:path>
            </a:pathLst>
          </a:custGeom>
          <a:ln w="241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7101" y="4187108"/>
            <a:ext cx="503555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spc="10" dirty="0">
                <a:latin typeface="Times New Roman"/>
                <a:cs typeface="Times New Roman"/>
              </a:rPr>
              <a:t>3)</a:t>
            </a:r>
            <a:r>
              <a:rPr sz="2350" spc="-85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5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14943" y="4262234"/>
            <a:ext cx="341757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tabLst>
                <a:tab pos="3227705" algn="l"/>
              </a:tabLst>
            </a:pPr>
            <a:r>
              <a:rPr sz="2350" spc="15" dirty="0">
                <a:latin typeface="Times New Roman"/>
                <a:cs typeface="Times New Roman"/>
              </a:rPr>
              <a:t>+</a:t>
            </a:r>
            <a:r>
              <a:rPr sz="2350" spc="-10" dirty="0">
                <a:latin typeface="Times New Roman"/>
                <a:cs typeface="Times New Roman"/>
              </a:rPr>
              <a:t> </a:t>
            </a:r>
            <a:r>
              <a:rPr sz="2350" spc="10" dirty="0">
                <a:latin typeface="Times New Roman"/>
                <a:cs typeface="Times New Roman"/>
              </a:rPr>
              <a:t>6KMnO</a:t>
            </a:r>
            <a:r>
              <a:rPr sz="2625" spc="15" baseline="-15873" dirty="0">
                <a:latin typeface="Times New Roman"/>
                <a:cs typeface="Times New Roman"/>
              </a:rPr>
              <a:t>4</a:t>
            </a:r>
            <a:r>
              <a:rPr sz="2625" spc="277" baseline="-15873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+</a:t>
            </a:r>
            <a:r>
              <a:rPr sz="2350" dirty="0">
                <a:latin typeface="Times New Roman"/>
                <a:cs typeface="Times New Roman"/>
              </a:rPr>
              <a:t> </a:t>
            </a:r>
            <a:r>
              <a:rPr sz="2350" spc="10" dirty="0">
                <a:latin typeface="Times New Roman"/>
                <a:cs typeface="Times New Roman"/>
              </a:rPr>
              <a:t>9H</a:t>
            </a:r>
            <a:r>
              <a:rPr sz="2625" spc="15" baseline="-15873" dirty="0">
                <a:latin typeface="Times New Roman"/>
                <a:cs typeface="Times New Roman"/>
              </a:rPr>
              <a:t>2</a:t>
            </a:r>
            <a:r>
              <a:rPr sz="2350" spc="10" dirty="0">
                <a:latin typeface="Times New Roman"/>
                <a:cs typeface="Times New Roman"/>
              </a:rPr>
              <a:t>SO</a:t>
            </a:r>
            <a:r>
              <a:rPr sz="2625" spc="15" baseline="-15873" dirty="0">
                <a:latin typeface="Times New Roman"/>
                <a:cs typeface="Times New Roman"/>
              </a:rPr>
              <a:t>4</a:t>
            </a:r>
            <a:r>
              <a:rPr sz="2625" spc="270" baseline="-15873" dirty="0">
                <a:latin typeface="Times New Roman"/>
                <a:cs typeface="Times New Roman"/>
              </a:rPr>
              <a:t> </a:t>
            </a:r>
            <a:r>
              <a:rPr sz="2350" spc="30" dirty="0">
                <a:latin typeface="Symbol"/>
                <a:cs typeface="Symbol"/>
              </a:rPr>
              <a:t></a:t>
            </a:r>
            <a:r>
              <a:rPr sz="2350" spc="30" dirty="0">
                <a:latin typeface="Times New Roman"/>
                <a:cs typeface="Times New Roman"/>
              </a:rPr>
              <a:t>	</a:t>
            </a:r>
            <a:r>
              <a:rPr sz="2350" spc="15" dirty="0">
                <a:latin typeface="Symbol"/>
                <a:cs typeface="Symbol"/>
              </a:rPr>
              <a:t></a:t>
            </a:r>
            <a:endParaRPr sz="2350">
              <a:latin typeface="Symbol"/>
              <a:cs typeface="Symbo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478084" y="4037173"/>
            <a:ext cx="864869" cy="993140"/>
          </a:xfrm>
          <a:custGeom>
            <a:avLst/>
            <a:gdLst/>
            <a:ahLst/>
            <a:cxnLst/>
            <a:rect l="l" t="t" r="r" b="b"/>
            <a:pathLst>
              <a:path w="864870" h="993139">
                <a:moveTo>
                  <a:pt x="0" y="246840"/>
                </a:moveTo>
                <a:lnTo>
                  <a:pt x="0" y="745796"/>
                </a:lnTo>
              </a:path>
              <a:path w="864870" h="993139">
                <a:moveTo>
                  <a:pt x="63832" y="282578"/>
                </a:moveTo>
                <a:lnTo>
                  <a:pt x="63832" y="710059"/>
                </a:lnTo>
              </a:path>
              <a:path w="864870" h="993139">
                <a:moveTo>
                  <a:pt x="0" y="745796"/>
                </a:moveTo>
                <a:lnTo>
                  <a:pt x="431609" y="992637"/>
                </a:lnTo>
              </a:path>
              <a:path w="864870" h="993139">
                <a:moveTo>
                  <a:pt x="431609" y="992637"/>
                </a:moveTo>
                <a:lnTo>
                  <a:pt x="864332" y="745796"/>
                </a:lnTo>
              </a:path>
              <a:path w="864870" h="993139">
                <a:moveTo>
                  <a:pt x="431609" y="920204"/>
                </a:moveTo>
                <a:lnTo>
                  <a:pt x="800499" y="710059"/>
                </a:lnTo>
              </a:path>
              <a:path w="864870" h="993139">
                <a:moveTo>
                  <a:pt x="864332" y="745796"/>
                </a:moveTo>
                <a:lnTo>
                  <a:pt x="864332" y="246840"/>
                </a:lnTo>
              </a:path>
              <a:path w="864870" h="993139">
                <a:moveTo>
                  <a:pt x="864332" y="246840"/>
                </a:moveTo>
                <a:lnTo>
                  <a:pt x="431609" y="0"/>
                </a:lnTo>
              </a:path>
              <a:path w="864870" h="993139">
                <a:moveTo>
                  <a:pt x="800499" y="282578"/>
                </a:moveTo>
                <a:lnTo>
                  <a:pt x="431609" y="71548"/>
                </a:lnTo>
              </a:path>
              <a:path w="864870" h="993139">
                <a:moveTo>
                  <a:pt x="431609" y="0"/>
                </a:moveTo>
                <a:lnTo>
                  <a:pt x="0" y="246840"/>
                </a:lnTo>
              </a:path>
            </a:pathLst>
          </a:custGeom>
          <a:ln w="241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794565" y="3341181"/>
            <a:ext cx="227329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spc="20" dirty="0">
                <a:latin typeface="Times New Roman"/>
                <a:cs typeface="Times New Roman"/>
              </a:rPr>
              <a:t>C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909693" y="3706318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330854"/>
                </a:moveTo>
                <a:lnTo>
                  <a:pt x="0" y="0"/>
                </a:lnTo>
              </a:path>
            </a:pathLst>
          </a:custGeom>
          <a:ln w="242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11267" y="3257131"/>
            <a:ext cx="607695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350" spc="10" dirty="0">
                <a:latin typeface="Times New Roman"/>
                <a:cs typeface="Times New Roman"/>
              </a:rPr>
              <a:t>CH</a:t>
            </a:r>
            <a:r>
              <a:rPr sz="2625" spc="15" baseline="-17460" dirty="0">
                <a:latin typeface="Times New Roman"/>
                <a:cs typeface="Times New Roman"/>
              </a:rPr>
              <a:t>3</a:t>
            </a:r>
            <a:endParaRPr sz="2625" baseline="-1746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449012" y="3621383"/>
            <a:ext cx="0" cy="331470"/>
          </a:xfrm>
          <a:custGeom>
            <a:avLst/>
            <a:gdLst/>
            <a:ahLst/>
            <a:cxnLst/>
            <a:rect l="l" t="t" r="r" b="b"/>
            <a:pathLst>
              <a:path h="331470">
                <a:moveTo>
                  <a:pt x="0" y="330854"/>
                </a:moveTo>
                <a:lnTo>
                  <a:pt x="0" y="0"/>
                </a:lnTo>
              </a:path>
            </a:pathLst>
          </a:custGeom>
          <a:ln w="2423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57769" y="3296761"/>
            <a:ext cx="238760" cy="201295"/>
          </a:xfrm>
          <a:custGeom>
            <a:avLst/>
            <a:gdLst/>
            <a:ahLst/>
            <a:cxnLst/>
            <a:rect l="l" t="t" r="r" b="b"/>
            <a:pathLst>
              <a:path w="238760" h="201295">
                <a:moveTo>
                  <a:pt x="0" y="153791"/>
                </a:moveTo>
                <a:lnTo>
                  <a:pt x="203001" y="0"/>
                </a:lnTo>
              </a:path>
              <a:path w="238760" h="201295">
                <a:moveTo>
                  <a:pt x="36740" y="201182"/>
                </a:moveTo>
                <a:lnTo>
                  <a:pt x="238628" y="50968"/>
                </a:lnTo>
              </a:path>
            </a:pathLst>
          </a:custGeom>
          <a:ln w="241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350127" y="3753431"/>
            <a:ext cx="461645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spc="10" dirty="0">
                <a:latin typeface="Times New Roman"/>
                <a:cs typeface="Times New Roman"/>
              </a:rPr>
              <a:t>O</a:t>
            </a:r>
            <a:r>
              <a:rPr sz="2350" spc="20" dirty="0">
                <a:latin typeface="Times New Roman"/>
                <a:cs typeface="Times New Roman"/>
              </a:rPr>
              <a:t>H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36987" y="3700048"/>
            <a:ext cx="311150" cy="177165"/>
          </a:xfrm>
          <a:custGeom>
            <a:avLst/>
            <a:gdLst/>
            <a:ahLst/>
            <a:cxnLst/>
            <a:rect l="l" t="t" r="r" b="b"/>
            <a:pathLst>
              <a:path w="311150" h="177164">
                <a:moveTo>
                  <a:pt x="0" y="0"/>
                </a:moveTo>
                <a:lnTo>
                  <a:pt x="310625" y="177063"/>
                </a:lnTo>
              </a:path>
            </a:pathLst>
          </a:custGeom>
          <a:ln w="241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80592" y="1209294"/>
            <a:ext cx="10647680" cy="2205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  <a:tabLst>
                <a:tab pos="3388360" algn="l"/>
              </a:tabLst>
            </a:pPr>
            <a:r>
              <a:rPr sz="2400" dirty="0">
                <a:latin typeface="Times New Roman"/>
                <a:cs typeface="Times New Roman"/>
              </a:rPr>
              <a:t>3) </a:t>
            </a:r>
            <a:r>
              <a:rPr sz="2400" spc="-30" dirty="0">
                <a:latin typeface="Times New Roman"/>
                <a:cs typeface="Times New Roman"/>
              </a:rPr>
              <a:t>Группа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ориентант I </a:t>
            </a:r>
            <a:r>
              <a:rPr sz="2400" spc="-20" dirty="0">
                <a:latin typeface="Times New Roman"/>
                <a:cs typeface="Times New Roman"/>
              </a:rPr>
              <a:t>рода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i="1" spc="-5" dirty="0">
                <a:latin typeface="Times New Roman"/>
                <a:cs typeface="Times New Roman"/>
              </a:rPr>
              <a:t>орто-пара-</a:t>
            </a:r>
            <a:r>
              <a:rPr sz="2400" spc="-5" dirty="0">
                <a:latin typeface="Times New Roman"/>
                <a:cs typeface="Times New Roman"/>
              </a:rPr>
              <a:t>ориентант), </a:t>
            </a:r>
            <a:r>
              <a:rPr sz="2400" dirty="0">
                <a:latin typeface="Times New Roman"/>
                <a:cs typeface="Times New Roman"/>
              </a:rPr>
              <a:t>а нитро </a:t>
            </a:r>
            <a:r>
              <a:rPr sz="2400" spc="-10" dirty="0">
                <a:latin typeface="Times New Roman"/>
                <a:cs typeface="Times New Roman"/>
              </a:rPr>
              <a:t>группа должна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находиться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мета</a:t>
            </a:r>
            <a:r>
              <a:rPr sz="2400" spc="-15" dirty="0">
                <a:latin typeface="Times New Roman"/>
                <a:cs typeface="Times New Roman"/>
              </a:rPr>
              <a:t>-положении,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15" dirty="0">
                <a:latin typeface="Times New Roman"/>
                <a:cs typeface="Times New Roman"/>
              </a:rPr>
              <a:t>есть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нитрование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толуола</a:t>
            </a:r>
            <a:r>
              <a:rPr sz="2400" spc="-5" dirty="0">
                <a:latin typeface="Times New Roman"/>
                <a:cs typeface="Times New Roman"/>
              </a:rPr>
              <a:t> не </a:t>
            </a:r>
            <a:r>
              <a:rPr sz="2400" spc="-15" dirty="0">
                <a:latin typeface="Times New Roman"/>
                <a:cs typeface="Times New Roman"/>
              </a:rPr>
              <a:t>приводит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необходимому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продукту.	</a:t>
            </a:r>
            <a:r>
              <a:rPr sz="2400" spc="-15" dirty="0">
                <a:latin typeface="Times New Roman"/>
                <a:cs typeface="Times New Roman"/>
              </a:rPr>
              <a:t>Следовательно,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преобразовать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группу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 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ориентант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II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рода</a:t>
            </a:r>
            <a:r>
              <a:rPr sz="2400" spc="-5" dirty="0">
                <a:latin typeface="Times New Roman"/>
                <a:cs typeface="Times New Roman"/>
              </a:rPr>
              <a:t> (</a:t>
            </a:r>
            <a:r>
              <a:rPr sz="2400" i="1" spc="-5" dirty="0">
                <a:latin typeface="Times New Roman"/>
                <a:cs typeface="Times New Roman"/>
              </a:rPr>
              <a:t>мета-</a:t>
            </a:r>
            <a:r>
              <a:rPr sz="2400" spc="-5" dirty="0">
                <a:latin typeface="Times New Roman"/>
                <a:cs typeface="Times New Roman"/>
              </a:rPr>
              <a:t>ориентант),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этого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следует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окислить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COOH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группы.</a:t>
            </a:r>
            <a:endParaRPr sz="2400">
              <a:latin typeface="Times New Roman"/>
              <a:cs typeface="Times New Roman"/>
            </a:endParaRPr>
          </a:p>
          <a:p>
            <a:pPr marL="608330" algn="ctr">
              <a:lnSpc>
                <a:spcPts val="2760"/>
              </a:lnSpc>
            </a:pPr>
            <a:r>
              <a:rPr sz="2350" spc="2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094211" y="6427114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8911" y="1407667"/>
            <a:ext cx="95662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4) </a:t>
            </a:r>
            <a:r>
              <a:rPr sz="2400" spc="-10" dirty="0">
                <a:latin typeface="Times New Roman"/>
                <a:cs typeface="Times New Roman"/>
              </a:rPr>
              <a:t>Введение </a:t>
            </a:r>
            <a:r>
              <a:rPr sz="2400" spc="-5" dirty="0">
                <a:latin typeface="Times New Roman"/>
                <a:cs typeface="Times New Roman"/>
              </a:rPr>
              <a:t>нитрогруппы </a:t>
            </a:r>
            <a:r>
              <a:rPr sz="2400" dirty="0">
                <a:latin typeface="Times New Roman"/>
                <a:cs typeface="Times New Roman"/>
              </a:rPr>
              <a:t>осуществляют с </a:t>
            </a:r>
            <a:r>
              <a:rPr sz="2400" spc="-10" dirty="0">
                <a:latin typeface="Times New Roman"/>
                <a:cs typeface="Times New Roman"/>
              </a:rPr>
              <a:t>помощью </a:t>
            </a:r>
            <a:r>
              <a:rPr sz="2400" spc="-5" dirty="0">
                <a:latin typeface="Times New Roman"/>
                <a:cs typeface="Times New Roman"/>
              </a:rPr>
              <a:t>нитрующей </a:t>
            </a:r>
            <a:r>
              <a:rPr sz="2400" spc="15" dirty="0">
                <a:latin typeface="Times New Roman"/>
                <a:cs typeface="Times New Roman"/>
              </a:rPr>
              <a:t>смеси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смеси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концентрированных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азотной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серной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кислот.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423772" y="3329096"/>
            <a:ext cx="1141095" cy="1005205"/>
          </a:xfrm>
          <a:custGeom>
            <a:avLst/>
            <a:gdLst/>
            <a:ahLst/>
            <a:cxnLst/>
            <a:rect l="l" t="t" r="r" b="b"/>
            <a:pathLst>
              <a:path w="1141095" h="1005204">
                <a:moveTo>
                  <a:pt x="869939" y="755038"/>
                </a:moveTo>
                <a:lnTo>
                  <a:pt x="1140578" y="910029"/>
                </a:lnTo>
              </a:path>
              <a:path w="1141095" h="1005204">
                <a:moveTo>
                  <a:pt x="0" y="249598"/>
                </a:moveTo>
                <a:lnTo>
                  <a:pt x="0" y="755038"/>
                </a:lnTo>
              </a:path>
              <a:path w="1141095" h="1005204">
                <a:moveTo>
                  <a:pt x="64384" y="286534"/>
                </a:moveTo>
                <a:lnTo>
                  <a:pt x="64384" y="718101"/>
                </a:lnTo>
              </a:path>
              <a:path w="1141095" h="1005204">
                <a:moveTo>
                  <a:pt x="0" y="755038"/>
                </a:moveTo>
                <a:lnTo>
                  <a:pt x="435343" y="1004636"/>
                </a:lnTo>
              </a:path>
              <a:path w="1141095" h="1005204">
                <a:moveTo>
                  <a:pt x="435343" y="1004636"/>
                </a:moveTo>
                <a:lnTo>
                  <a:pt x="869939" y="755038"/>
                </a:lnTo>
              </a:path>
              <a:path w="1141095" h="1005204">
                <a:moveTo>
                  <a:pt x="435343" y="931655"/>
                </a:moveTo>
                <a:lnTo>
                  <a:pt x="809297" y="718101"/>
                </a:lnTo>
              </a:path>
              <a:path w="1141095" h="1005204">
                <a:moveTo>
                  <a:pt x="869939" y="755038"/>
                </a:moveTo>
                <a:lnTo>
                  <a:pt x="869939" y="249598"/>
                </a:lnTo>
              </a:path>
              <a:path w="1141095" h="1005204">
                <a:moveTo>
                  <a:pt x="869939" y="249598"/>
                </a:moveTo>
                <a:lnTo>
                  <a:pt x="435343" y="0"/>
                </a:lnTo>
              </a:path>
              <a:path w="1141095" h="1005204">
                <a:moveTo>
                  <a:pt x="809297" y="286534"/>
                </a:moveTo>
                <a:lnTo>
                  <a:pt x="435343" y="72980"/>
                </a:lnTo>
              </a:path>
              <a:path w="1141095" h="1005204">
                <a:moveTo>
                  <a:pt x="435343" y="0"/>
                </a:moveTo>
                <a:lnTo>
                  <a:pt x="0" y="249598"/>
                </a:lnTo>
              </a:path>
            </a:pathLst>
          </a:custGeom>
          <a:ln w="234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9085" y="3481182"/>
            <a:ext cx="27940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-10" dirty="0">
                <a:latin typeface="Times New Roman"/>
                <a:cs typeface="Times New Roman"/>
              </a:rPr>
              <a:t>4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598799" y="3545133"/>
            <a:ext cx="1149985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5" dirty="0">
                <a:latin typeface="Times New Roman"/>
                <a:cs typeface="Times New Roman"/>
              </a:rPr>
              <a:t>+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HONO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682374" y="3545133"/>
            <a:ext cx="247523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0"/>
              </a:spcBef>
            </a:pPr>
            <a:r>
              <a:rPr sz="2625" spc="22" baseline="-17460" dirty="0">
                <a:latin typeface="Times New Roman"/>
                <a:cs typeface="Times New Roman"/>
              </a:rPr>
              <a:t>2</a:t>
            </a:r>
            <a:r>
              <a:rPr sz="2625" spc="232" baseline="-1746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Symbol"/>
                <a:cs typeface="Symbol"/>
              </a:rPr>
              <a:t>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HOH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+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46095" y="2626111"/>
            <a:ext cx="22987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5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859116" y="2997561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331534"/>
                </a:moveTo>
                <a:lnTo>
                  <a:pt x="0" y="0"/>
                </a:lnTo>
              </a:path>
            </a:pathLst>
          </a:custGeom>
          <a:ln w="235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238338" y="2309886"/>
            <a:ext cx="246379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007724" y="2580375"/>
            <a:ext cx="243840" cy="207645"/>
          </a:xfrm>
          <a:custGeom>
            <a:avLst/>
            <a:gdLst/>
            <a:ahLst/>
            <a:cxnLst/>
            <a:rect l="l" t="t" r="r" b="b"/>
            <a:pathLst>
              <a:path w="243840" h="207644">
                <a:moveTo>
                  <a:pt x="0" y="154991"/>
                </a:moveTo>
                <a:lnTo>
                  <a:pt x="203634" y="0"/>
                </a:lnTo>
              </a:path>
              <a:path w="243840" h="207644">
                <a:moveTo>
                  <a:pt x="37058" y="207236"/>
                </a:moveTo>
                <a:lnTo>
                  <a:pt x="243313" y="51354"/>
                </a:lnTo>
              </a:path>
            </a:pathLst>
          </a:custGeom>
          <a:ln w="234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301973" y="3043298"/>
            <a:ext cx="465455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-15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989382" y="2988531"/>
            <a:ext cx="311150" cy="179705"/>
          </a:xfrm>
          <a:custGeom>
            <a:avLst/>
            <a:gdLst/>
            <a:ahLst/>
            <a:cxnLst/>
            <a:rect l="l" t="t" r="r" b="b"/>
            <a:pathLst>
              <a:path w="311150" h="179705">
                <a:moveTo>
                  <a:pt x="0" y="0"/>
                </a:moveTo>
                <a:lnTo>
                  <a:pt x="310692" y="179293"/>
                </a:lnTo>
              </a:path>
            </a:pathLst>
          </a:custGeom>
          <a:ln w="234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31837" y="3341730"/>
            <a:ext cx="869315" cy="1007744"/>
          </a:xfrm>
          <a:custGeom>
            <a:avLst/>
            <a:gdLst/>
            <a:ahLst/>
            <a:cxnLst/>
            <a:rect l="l" t="t" r="r" b="b"/>
            <a:pathLst>
              <a:path w="869314" h="1007745">
                <a:moveTo>
                  <a:pt x="0" y="252273"/>
                </a:moveTo>
                <a:lnTo>
                  <a:pt x="0" y="754146"/>
                </a:lnTo>
              </a:path>
              <a:path w="869314" h="1007745">
                <a:moveTo>
                  <a:pt x="60641" y="288318"/>
                </a:moveTo>
                <a:lnTo>
                  <a:pt x="60641" y="718101"/>
                </a:lnTo>
              </a:path>
              <a:path w="869314" h="1007745">
                <a:moveTo>
                  <a:pt x="0" y="754146"/>
                </a:moveTo>
                <a:lnTo>
                  <a:pt x="434557" y="1007311"/>
                </a:lnTo>
              </a:path>
              <a:path w="869314" h="1007745">
                <a:moveTo>
                  <a:pt x="434557" y="1007311"/>
                </a:moveTo>
                <a:lnTo>
                  <a:pt x="869078" y="754146"/>
                </a:lnTo>
              </a:path>
              <a:path w="869314" h="1007745">
                <a:moveTo>
                  <a:pt x="434557" y="934331"/>
                </a:moveTo>
                <a:lnTo>
                  <a:pt x="804806" y="718101"/>
                </a:lnTo>
              </a:path>
              <a:path w="869314" h="1007745">
                <a:moveTo>
                  <a:pt x="869078" y="754146"/>
                </a:moveTo>
                <a:lnTo>
                  <a:pt x="869078" y="252273"/>
                </a:lnTo>
              </a:path>
              <a:path w="869314" h="1007745">
                <a:moveTo>
                  <a:pt x="869078" y="252273"/>
                </a:moveTo>
                <a:lnTo>
                  <a:pt x="434557" y="0"/>
                </a:lnTo>
              </a:path>
              <a:path w="869314" h="1007745">
                <a:moveTo>
                  <a:pt x="804806" y="288318"/>
                </a:moveTo>
                <a:lnTo>
                  <a:pt x="434557" y="72980"/>
                </a:lnTo>
              </a:path>
              <a:path w="869314" h="1007745">
                <a:moveTo>
                  <a:pt x="434557" y="0"/>
                </a:moveTo>
                <a:lnTo>
                  <a:pt x="0" y="252273"/>
                </a:lnTo>
              </a:path>
            </a:pathLst>
          </a:custGeom>
          <a:ln w="234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550493" y="2641458"/>
            <a:ext cx="22987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5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666395" y="3009266"/>
            <a:ext cx="0" cy="332740"/>
          </a:xfrm>
          <a:custGeom>
            <a:avLst/>
            <a:gdLst/>
            <a:ahLst/>
            <a:cxnLst/>
            <a:rect l="l" t="t" r="r" b="b"/>
            <a:pathLst>
              <a:path h="332739">
                <a:moveTo>
                  <a:pt x="0" y="332463"/>
                </a:moveTo>
                <a:lnTo>
                  <a:pt x="0" y="0"/>
                </a:lnTo>
              </a:path>
            </a:pathLst>
          </a:custGeom>
          <a:ln w="2353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045692" y="2324304"/>
            <a:ext cx="246379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812121" y="2595684"/>
            <a:ext cx="243840" cy="203835"/>
          </a:xfrm>
          <a:custGeom>
            <a:avLst/>
            <a:gdLst/>
            <a:ahLst/>
            <a:cxnLst/>
            <a:rect l="l" t="t" r="r" b="b"/>
            <a:pathLst>
              <a:path w="243839" h="203835">
                <a:moveTo>
                  <a:pt x="0" y="152278"/>
                </a:moveTo>
                <a:lnTo>
                  <a:pt x="206404" y="0"/>
                </a:lnTo>
              </a:path>
              <a:path w="243839" h="203835">
                <a:moveTo>
                  <a:pt x="39828" y="203632"/>
                </a:moveTo>
                <a:lnTo>
                  <a:pt x="243538" y="48678"/>
                </a:lnTo>
              </a:path>
            </a:pathLst>
          </a:custGeom>
          <a:ln w="234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109964" y="3055003"/>
            <a:ext cx="46482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-20" dirty="0">
                <a:latin typeface="Times New Roman"/>
                <a:cs typeface="Times New Roman"/>
              </a:rPr>
              <a:t>O</a:t>
            </a:r>
            <a:r>
              <a:rPr sz="2400" spc="5" dirty="0">
                <a:latin typeface="Times New Roman"/>
                <a:cs typeface="Times New Roman"/>
              </a:rPr>
              <a:t>H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794041" y="3003841"/>
            <a:ext cx="313690" cy="179705"/>
          </a:xfrm>
          <a:custGeom>
            <a:avLst/>
            <a:gdLst/>
            <a:ahLst/>
            <a:cxnLst/>
            <a:rect l="l" t="t" r="r" b="b"/>
            <a:pathLst>
              <a:path w="313689" h="179705">
                <a:moveTo>
                  <a:pt x="0" y="0"/>
                </a:moveTo>
                <a:lnTo>
                  <a:pt x="313237" y="179293"/>
                </a:lnTo>
              </a:path>
            </a:pathLst>
          </a:custGeom>
          <a:ln w="234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4002885" y="3380975"/>
            <a:ext cx="70231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1750" spc="20" dirty="0">
                <a:latin typeface="Times New Roman"/>
                <a:cs typeface="Times New Roman"/>
              </a:rPr>
              <a:t>H</a:t>
            </a:r>
            <a:r>
              <a:rPr sz="1950" spc="30" baseline="-17094" dirty="0">
                <a:latin typeface="Times New Roman"/>
                <a:cs typeface="Times New Roman"/>
              </a:rPr>
              <a:t>2</a:t>
            </a:r>
            <a:r>
              <a:rPr sz="1750" spc="20" dirty="0">
                <a:latin typeface="Times New Roman"/>
                <a:cs typeface="Times New Roman"/>
              </a:rPr>
              <a:t>SO</a:t>
            </a:r>
            <a:r>
              <a:rPr sz="1950" spc="30" baseline="-17094" dirty="0">
                <a:latin typeface="Times New Roman"/>
                <a:cs typeface="Times New Roman"/>
              </a:rPr>
              <a:t>4</a:t>
            </a:r>
            <a:endParaRPr sz="1950" baseline="-17094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73801" y="4048038"/>
            <a:ext cx="4391025" cy="932815"/>
          </a:xfrm>
          <a:prstGeom prst="rect">
            <a:avLst/>
          </a:prstGeom>
        </p:spPr>
        <p:txBody>
          <a:bodyPr vert="horz" wrap="square" lIns="0" tIns="99695" rIns="0" bIns="0" rtlCol="0">
            <a:spAutoFit/>
          </a:bodyPr>
          <a:lstStyle/>
          <a:p>
            <a:pPr marR="135255" algn="ctr">
              <a:lnSpc>
                <a:spcPct val="100000"/>
              </a:lnSpc>
              <a:spcBef>
                <a:spcPts val="785"/>
              </a:spcBef>
            </a:pPr>
            <a:r>
              <a:rPr sz="2400" spc="-10" dirty="0">
                <a:latin typeface="Times New Roman"/>
                <a:cs typeface="Times New Roman"/>
              </a:rPr>
              <a:t>NO</a:t>
            </a:r>
            <a:r>
              <a:rPr sz="2625" spc="-15" baseline="-17460" dirty="0">
                <a:latin typeface="Times New Roman"/>
                <a:cs typeface="Times New Roman"/>
              </a:rPr>
              <a:t>2</a:t>
            </a:r>
            <a:endParaRPr sz="2625" baseline="-1746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695"/>
              </a:spcBef>
            </a:pP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→</a:t>
            </a:r>
            <a:r>
              <a:rPr sz="2400" i="1" spc="-5" dirty="0">
                <a:latin typeface="Times New Roman"/>
                <a:cs typeface="Times New Roman"/>
              </a:rPr>
              <a:t>м</a:t>
            </a:r>
            <a:r>
              <a:rPr sz="2400" spc="-5" dirty="0">
                <a:latin typeface="Times New Roman"/>
                <a:cs typeface="Times New Roman"/>
              </a:rPr>
              <a:t>-нитробензойная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21475" y="5261228"/>
            <a:ext cx="4543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i="1" spc="-5" dirty="0">
                <a:latin typeface="Times New Roman"/>
                <a:cs typeface="Times New Roman"/>
              </a:rPr>
              <a:t>м</a:t>
            </a:r>
            <a:r>
              <a:rPr sz="2400" spc="-5" dirty="0">
                <a:latin typeface="Times New Roman"/>
                <a:cs typeface="Times New Roman"/>
              </a:rPr>
              <a:t>-нитробензойная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90161" y="3795755"/>
            <a:ext cx="27940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15" dirty="0">
                <a:latin typeface="Times New Roman"/>
                <a:cs typeface="Times New Roman"/>
              </a:rPr>
              <a:t>5)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84897" y="3884049"/>
            <a:ext cx="4737100" cy="964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21640">
              <a:lnSpc>
                <a:spcPct val="100000"/>
              </a:lnSpc>
              <a:spcBef>
                <a:spcPts val="125"/>
              </a:spcBef>
            </a:pPr>
            <a:r>
              <a:rPr sz="2350" spc="25" dirty="0">
                <a:latin typeface="Times New Roman"/>
                <a:cs typeface="Times New Roman"/>
              </a:rPr>
              <a:t>+</a:t>
            </a:r>
            <a:r>
              <a:rPr sz="2350" spc="-10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3Fe</a:t>
            </a:r>
            <a:r>
              <a:rPr sz="2350" spc="-10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+</a:t>
            </a:r>
            <a:r>
              <a:rPr sz="2350" spc="1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7HCl</a:t>
            </a:r>
            <a:r>
              <a:rPr sz="2350" spc="5" dirty="0">
                <a:latin typeface="Times New Roman"/>
                <a:cs typeface="Times New Roman"/>
              </a:rPr>
              <a:t> </a:t>
            </a:r>
            <a:r>
              <a:rPr sz="2350" spc="45" dirty="0">
                <a:latin typeface="Symbol"/>
                <a:cs typeface="Symbol"/>
              </a:rPr>
              <a:t></a:t>
            </a:r>
            <a:r>
              <a:rPr sz="2350" spc="1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3FeCl</a:t>
            </a:r>
            <a:r>
              <a:rPr sz="2625" spc="30" baseline="-15873" dirty="0">
                <a:latin typeface="Times New Roman"/>
                <a:cs typeface="Times New Roman"/>
              </a:rPr>
              <a:t>2</a:t>
            </a:r>
            <a:r>
              <a:rPr sz="2625" spc="217" baseline="-15873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+</a:t>
            </a:r>
            <a:r>
              <a:rPr sz="2350" spc="-5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2H</a:t>
            </a:r>
            <a:r>
              <a:rPr sz="2625" spc="37" baseline="-15873" dirty="0">
                <a:latin typeface="Times New Roman"/>
                <a:cs typeface="Times New Roman"/>
              </a:rPr>
              <a:t>2</a:t>
            </a:r>
            <a:r>
              <a:rPr sz="2350" spc="25" dirty="0">
                <a:latin typeface="Times New Roman"/>
                <a:cs typeface="Times New Roman"/>
              </a:rPr>
              <a:t>O</a:t>
            </a:r>
            <a:r>
              <a:rPr sz="2350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+</a:t>
            </a:r>
            <a:endParaRPr sz="235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720"/>
              </a:spcBef>
            </a:pPr>
            <a:r>
              <a:rPr sz="2350" spc="20" dirty="0">
                <a:latin typeface="Times New Roman"/>
                <a:cs typeface="Times New Roman"/>
              </a:rPr>
              <a:t>NO</a:t>
            </a:r>
            <a:r>
              <a:rPr sz="2625" spc="30" baseline="-17460" dirty="0">
                <a:latin typeface="Times New Roman"/>
                <a:cs typeface="Times New Roman"/>
              </a:rPr>
              <a:t>2</a:t>
            </a:r>
            <a:endParaRPr sz="2625" baseline="-1746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574977" y="3642757"/>
            <a:ext cx="873760" cy="1002030"/>
          </a:xfrm>
          <a:custGeom>
            <a:avLst/>
            <a:gdLst/>
            <a:ahLst/>
            <a:cxnLst/>
            <a:rect l="l" t="t" r="r" b="b"/>
            <a:pathLst>
              <a:path w="873759" h="1002029">
                <a:moveTo>
                  <a:pt x="0" y="248715"/>
                </a:moveTo>
                <a:lnTo>
                  <a:pt x="0" y="753281"/>
                </a:lnTo>
              </a:path>
              <a:path w="873759" h="1002029">
                <a:moveTo>
                  <a:pt x="64031" y="285653"/>
                </a:moveTo>
                <a:lnTo>
                  <a:pt x="64031" y="716343"/>
                </a:lnTo>
              </a:path>
              <a:path w="873759" h="1002029">
                <a:moveTo>
                  <a:pt x="0" y="753281"/>
                </a:moveTo>
                <a:lnTo>
                  <a:pt x="438112" y="1001959"/>
                </a:lnTo>
              </a:path>
              <a:path w="873759" h="1002029">
                <a:moveTo>
                  <a:pt x="438112" y="1001959"/>
                </a:moveTo>
                <a:lnTo>
                  <a:pt x="873603" y="753281"/>
                </a:lnTo>
              </a:path>
              <a:path w="873759" h="1002029">
                <a:moveTo>
                  <a:pt x="438112" y="928976"/>
                </a:moveTo>
                <a:lnTo>
                  <a:pt x="810320" y="716343"/>
                </a:lnTo>
              </a:path>
              <a:path w="873759" h="1002029">
                <a:moveTo>
                  <a:pt x="873603" y="753281"/>
                </a:moveTo>
                <a:lnTo>
                  <a:pt x="873603" y="248715"/>
                </a:lnTo>
              </a:path>
              <a:path w="873759" h="1002029">
                <a:moveTo>
                  <a:pt x="873603" y="248715"/>
                </a:moveTo>
                <a:lnTo>
                  <a:pt x="438112" y="0"/>
                </a:lnTo>
              </a:path>
              <a:path w="873759" h="1002029">
                <a:moveTo>
                  <a:pt x="810320" y="285653"/>
                </a:moveTo>
                <a:lnTo>
                  <a:pt x="438112" y="72983"/>
                </a:lnTo>
              </a:path>
              <a:path w="873759" h="1002029">
                <a:moveTo>
                  <a:pt x="438112" y="0"/>
                </a:moveTo>
                <a:lnTo>
                  <a:pt x="0" y="248715"/>
                </a:lnTo>
              </a:path>
            </a:pathLst>
          </a:custGeom>
          <a:ln w="243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897040" y="2942475"/>
            <a:ext cx="22860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30" dirty="0">
                <a:latin typeface="Times New Roman"/>
                <a:cs typeface="Times New Roman"/>
              </a:rPr>
              <a:t>C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013089" y="3312102"/>
            <a:ext cx="0" cy="330835"/>
          </a:xfrm>
          <a:custGeom>
            <a:avLst/>
            <a:gdLst/>
            <a:ahLst/>
            <a:cxnLst/>
            <a:rect l="l" t="t" r="r" b="b"/>
            <a:pathLst>
              <a:path h="330835">
                <a:moveTo>
                  <a:pt x="0" y="330654"/>
                </a:moveTo>
                <a:lnTo>
                  <a:pt x="0" y="0"/>
                </a:lnTo>
              </a:path>
            </a:pathLst>
          </a:custGeom>
          <a:ln w="244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393568" y="2627093"/>
            <a:ext cx="24511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3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59876" y="2895830"/>
            <a:ext cx="243840" cy="206375"/>
          </a:xfrm>
          <a:custGeom>
            <a:avLst/>
            <a:gdLst/>
            <a:ahLst/>
            <a:cxnLst/>
            <a:rect l="l" t="t" r="r" b="b"/>
            <a:pathLst>
              <a:path w="243840" h="206375">
                <a:moveTo>
                  <a:pt x="0" y="154959"/>
                </a:moveTo>
                <a:lnTo>
                  <a:pt x="206324" y="0"/>
                </a:lnTo>
              </a:path>
              <a:path w="243840" h="206375">
                <a:moveTo>
                  <a:pt x="38943" y="206315"/>
                </a:moveTo>
                <a:lnTo>
                  <a:pt x="243395" y="51355"/>
                </a:lnTo>
              </a:path>
            </a:pathLst>
          </a:custGeom>
          <a:ln w="243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454229" y="3358747"/>
            <a:ext cx="464184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25" dirty="0">
                <a:latin typeface="Times New Roman"/>
                <a:cs typeface="Times New Roman"/>
              </a:rPr>
              <a:t>O</a:t>
            </a:r>
            <a:r>
              <a:rPr sz="2350" spc="30" dirty="0">
                <a:latin typeface="Times New Roman"/>
                <a:cs typeface="Times New Roman"/>
              </a:rPr>
              <a:t>H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141528" y="3303072"/>
            <a:ext cx="577850" cy="1248410"/>
          </a:xfrm>
          <a:custGeom>
            <a:avLst/>
            <a:gdLst/>
            <a:ahLst/>
            <a:cxnLst/>
            <a:rect l="l" t="t" r="r" b="b"/>
            <a:pathLst>
              <a:path w="577850" h="1248410">
                <a:moveTo>
                  <a:pt x="0" y="0"/>
                </a:moveTo>
                <a:lnTo>
                  <a:pt x="310797" y="179336"/>
                </a:lnTo>
              </a:path>
              <a:path w="577850" h="1248410">
                <a:moveTo>
                  <a:pt x="307053" y="1092966"/>
                </a:moveTo>
                <a:lnTo>
                  <a:pt x="577784" y="1247925"/>
                </a:lnTo>
              </a:path>
            </a:pathLst>
          </a:custGeom>
          <a:ln w="243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3056" y="3655391"/>
            <a:ext cx="871219" cy="1005205"/>
          </a:xfrm>
          <a:custGeom>
            <a:avLst/>
            <a:gdLst/>
            <a:ahLst/>
            <a:cxnLst/>
            <a:rect l="l" t="t" r="r" b="b"/>
            <a:pathLst>
              <a:path w="871219" h="1005204">
                <a:moveTo>
                  <a:pt x="0" y="251391"/>
                </a:moveTo>
                <a:lnTo>
                  <a:pt x="0" y="752352"/>
                </a:lnTo>
              </a:path>
              <a:path w="871219" h="1005204">
                <a:moveTo>
                  <a:pt x="60661" y="288328"/>
                </a:moveTo>
                <a:lnTo>
                  <a:pt x="60661" y="716306"/>
                </a:lnTo>
              </a:path>
              <a:path w="871219" h="1005204">
                <a:moveTo>
                  <a:pt x="0" y="752352"/>
                </a:moveTo>
                <a:lnTo>
                  <a:pt x="435603" y="1004635"/>
                </a:lnTo>
              </a:path>
              <a:path w="871219" h="1005204">
                <a:moveTo>
                  <a:pt x="435603" y="1004635"/>
                </a:moveTo>
                <a:lnTo>
                  <a:pt x="871207" y="752352"/>
                </a:lnTo>
              </a:path>
              <a:path w="871219" h="1005204">
                <a:moveTo>
                  <a:pt x="435603" y="931652"/>
                </a:moveTo>
                <a:lnTo>
                  <a:pt x="806875" y="716306"/>
                </a:lnTo>
              </a:path>
              <a:path w="871219" h="1005204">
                <a:moveTo>
                  <a:pt x="871207" y="752352"/>
                </a:moveTo>
                <a:lnTo>
                  <a:pt x="871207" y="251391"/>
                </a:lnTo>
              </a:path>
              <a:path w="871219" h="1005204">
                <a:moveTo>
                  <a:pt x="871207" y="251391"/>
                </a:moveTo>
                <a:lnTo>
                  <a:pt x="435603" y="0"/>
                </a:lnTo>
              </a:path>
              <a:path w="871219" h="1005204">
                <a:moveTo>
                  <a:pt x="806875" y="288328"/>
                </a:moveTo>
                <a:lnTo>
                  <a:pt x="435603" y="72983"/>
                </a:lnTo>
              </a:path>
              <a:path w="871219" h="1005204">
                <a:moveTo>
                  <a:pt x="435603" y="0"/>
                </a:moveTo>
                <a:lnTo>
                  <a:pt x="0" y="251391"/>
                </a:lnTo>
              </a:path>
            </a:pathLst>
          </a:custGeom>
          <a:ln w="243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42722" y="2957785"/>
            <a:ext cx="22860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30" dirty="0">
                <a:latin typeface="Times New Roman"/>
                <a:cs typeface="Times New Roman"/>
              </a:rPr>
              <a:t>C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858659" y="3323807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331583"/>
                </a:moveTo>
                <a:lnTo>
                  <a:pt x="0" y="0"/>
                </a:lnTo>
              </a:path>
            </a:pathLst>
          </a:custGeom>
          <a:ln w="244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238987" y="2642440"/>
            <a:ext cx="24511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3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005371" y="2911140"/>
            <a:ext cx="243840" cy="203835"/>
          </a:xfrm>
          <a:custGeom>
            <a:avLst/>
            <a:gdLst/>
            <a:ahLst/>
            <a:cxnLst/>
            <a:rect l="l" t="t" r="r" b="b"/>
            <a:pathLst>
              <a:path w="243839" h="203835">
                <a:moveTo>
                  <a:pt x="0" y="152283"/>
                </a:moveTo>
                <a:lnTo>
                  <a:pt x="206474" y="0"/>
                </a:lnTo>
              </a:path>
              <a:path w="243839" h="203835">
                <a:moveTo>
                  <a:pt x="38943" y="203639"/>
                </a:moveTo>
                <a:lnTo>
                  <a:pt x="243583" y="48643"/>
                </a:lnTo>
              </a:path>
            </a:pathLst>
          </a:custGeom>
          <a:ln w="243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303281" y="3370453"/>
            <a:ext cx="46482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25" dirty="0">
                <a:latin typeface="Times New Roman"/>
                <a:cs typeface="Times New Roman"/>
              </a:rPr>
              <a:t>O</a:t>
            </a:r>
            <a:r>
              <a:rPr sz="2350" spc="30" dirty="0">
                <a:latin typeface="Times New Roman"/>
                <a:cs typeface="Times New Roman"/>
              </a:rPr>
              <a:t>H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986348" y="3318419"/>
            <a:ext cx="579120" cy="1244600"/>
          </a:xfrm>
          <a:custGeom>
            <a:avLst/>
            <a:gdLst/>
            <a:ahLst/>
            <a:cxnLst/>
            <a:rect l="l" t="t" r="r" b="b"/>
            <a:pathLst>
              <a:path w="579119" h="1244600">
                <a:moveTo>
                  <a:pt x="0" y="0"/>
                </a:moveTo>
                <a:lnTo>
                  <a:pt x="314242" y="178370"/>
                </a:lnTo>
              </a:path>
              <a:path w="579119" h="1244600">
                <a:moveTo>
                  <a:pt x="307914" y="1089324"/>
                </a:moveTo>
                <a:lnTo>
                  <a:pt x="578682" y="1244321"/>
                </a:lnTo>
              </a:path>
            </a:pathLst>
          </a:custGeom>
          <a:ln w="2435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739253" y="4449001"/>
            <a:ext cx="916305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2350" spc="20" dirty="0">
                <a:latin typeface="Times New Roman"/>
                <a:cs typeface="Times New Roman"/>
              </a:rPr>
              <a:t>NH</a:t>
            </a:r>
            <a:r>
              <a:rPr sz="2625" spc="30" baseline="-17460" dirty="0">
                <a:latin typeface="Times New Roman"/>
                <a:cs typeface="Times New Roman"/>
              </a:rPr>
              <a:t>3</a:t>
            </a:r>
            <a:r>
              <a:rPr sz="2350" spc="20" dirty="0">
                <a:latin typeface="Times New Roman"/>
                <a:cs typeface="Times New Roman"/>
              </a:rPr>
              <a:t>Cl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3511" y="1118108"/>
            <a:ext cx="1014031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  <a:tabLst>
                <a:tab pos="2651760" algn="l"/>
              </a:tabLst>
            </a:pPr>
            <a:r>
              <a:rPr sz="2400" dirty="0">
                <a:latin typeface="Times New Roman"/>
                <a:cs typeface="Times New Roman"/>
              </a:rPr>
              <a:t>5)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взаимодействии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нитросоединений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20" dirty="0">
                <a:latin typeface="Times New Roman"/>
                <a:cs typeface="Times New Roman"/>
              </a:rPr>
              <a:t>атомарным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водородом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(водород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момент </a:t>
            </a:r>
            <a:r>
              <a:rPr sz="2400" spc="-5" dirty="0">
                <a:latin typeface="Times New Roman"/>
                <a:cs typeface="Times New Roman"/>
              </a:rPr>
              <a:t>выделения) </a:t>
            </a:r>
            <a:r>
              <a:rPr sz="2400" spc="-25" dirty="0">
                <a:latin typeface="Times New Roman"/>
                <a:cs typeface="Times New Roman"/>
              </a:rPr>
              <a:t>происходит </a:t>
            </a:r>
            <a:r>
              <a:rPr sz="2400" dirty="0">
                <a:latin typeface="Times New Roman"/>
                <a:cs typeface="Times New Roman"/>
              </a:rPr>
              <a:t>восстановление </a:t>
            </a:r>
            <a:r>
              <a:rPr sz="2400" spc="-5" dirty="0">
                <a:latin typeface="Times New Roman"/>
                <a:cs typeface="Times New Roman"/>
              </a:rPr>
              <a:t>нитрогруппы </a:t>
            </a:r>
            <a:r>
              <a:rPr sz="2400" spc="-10" dirty="0">
                <a:latin typeface="Times New Roman"/>
                <a:cs typeface="Times New Roman"/>
              </a:rPr>
              <a:t>NO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аминогруппы NH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.	</a:t>
            </a:r>
            <a:r>
              <a:rPr sz="2400" spc="-60" dirty="0">
                <a:latin typeface="Times New Roman"/>
                <a:cs typeface="Times New Roman"/>
              </a:rPr>
              <a:t>Т.к.</a:t>
            </a:r>
            <a:r>
              <a:rPr sz="2400" dirty="0">
                <a:latin typeface="Times New Roman"/>
                <a:cs typeface="Times New Roman"/>
              </a:rPr>
              <a:t> реакция </a:t>
            </a:r>
            <a:r>
              <a:rPr sz="2400" spc="-10" dirty="0">
                <a:latin typeface="Times New Roman"/>
                <a:cs typeface="Times New Roman"/>
              </a:rPr>
              <a:t>проводится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кислой </a:t>
            </a:r>
            <a:r>
              <a:rPr sz="2400" spc="-5" dirty="0">
                <a:latin typeface="Times New Roman"/>
                <a:cs typeface="Times New Roman"/>
              </a:rPr>
              <a:t>среде,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продуктом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будет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 </a:t>
            </a:r>
            <a:r>
              <a:rPr sz="2400" dirty="0">
                <a:latin typeface="Times New Roman"/>
                <a:cs typeface="Times New Roman"/>
              </a:rPr>
              <a:t>амин,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его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хлороводородная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соль.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71935" y="642711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5741" y="1420919"/>
            <a:ext cx="3177540" cy="109982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38100" marR="30480" algn="ctr">
              <a:lnSpc>
                <a:spcPct val="99200"/>
              </a:lnSpc>
              <a:spcBef>
                <a:spcPts val="160"/>
              </a:spcBef>
            </a:pPr>
            <a:r>
              <a:rPr sz="2350" spc="20" dirty="0">
                <a:latin typeface="Times New Roman"/>
                <a:cs typeface="Times New Roman"/>
              </a:rPr>
              <a:t>Молекулярная</a:t>
            </a:r>
            <a:r>
              <a:rPr sz="2350" spc="-40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формула </a:t>
            </a:r>
            <a:r>
              <a:rPr sz="2350" spc="-570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(брутто-формула) </a:t>
            </a:r>
            <a:r>
              <a:rPr sz="2350" spc="20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C</a:t>
            </a:r>
            <a:r>
              <a:rPr sz="2625" spc="37" baseline="-17460" dirty="0">
                <a:latin typeface="Times New Roman"/>
                <a:cs typeface="Times New Roman"/>
              </a:rPr>
              <a:t>3</a:t>
            </a:r>
            <a:r>
              <a:rPr sz="2350" spc="25" dirty="0">
                <a:latin typeface="Times New Roman"/>
                <a:cs typeface="Times New Roman"/>
              </a:rPr>
              <a:t>H</a:t>
            </a:r>
            <a:r>
              <a:rPr sz="2625" spc="37" baseline="-17460" dirty="0">
                <a:latin typeface="Times New Roman"/>
                <a:cs typeface="Times New Roman"/>
              </a:rPr>
              <a:t>6</a:t>
            </a:r>
            <a:r>
              <a:rPr sz="2350" spc="25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56322" y="1420919"/>
            <a:ext cx="3031490" cy="3898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350" spc="15" dirty="0">
                <a:latin typeface="Times New Roman"/>
                <a:cs typeface="Times New Roman"/>
              </a:rPr>
              <a:t>Структурные</a:t>
            </a:r>
            <a:r>
              <a:rPr sz="2350" spc="-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формулы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157081" y="178743"/>
            <a:ext cx="1582420" cy="464820"/>
          </a:xfrm>
          <a:custGeom>
            <a:avLst/>
            <a:gdLst/>
            <a:ahLst/>
            <a:cxnLst/>
            <a:rect l="l" t="t" r="r" b="b"/>
            <a:pathLst>
              <a:path w="1582420" h="464820">
                <a:moveTo>
                  <a:pt x="0" y="313121"/>
                </a:moveTo>
                <a:lnTo>
                  <a:pt x="7656" y="361516"/>
                </a:lnTo>
                <a:lnTo>
                  <a:pt x="29067" y="403085"/>
                </a:lnTo>
                <a:lnTo>
                  <a:pt x="61896" y="435572"/>
                </a:lnTo>
                <a:lnTo>
                  <a:pt x="103805" y="456720"/>
                </a:lnTo>
                <a:lnTo>
                  <a:pt x="152456" y="464271"/>
                </a:lnTo>
                <a:lnTo>
                  <a:pt x="1429792" y="464271"/>
                </a:lnTo>
                <a:lnTo>
                  <a:pt x="1478261" y="456720"/>
                </a:lnTo>
                <a:lnTo>
                  <a:pt x="1520058" y="435572"/>
                </a:lnTo>
                <a:lnTo>
                  <a:pt x="1552830" y="403085"/>
                </a:lnTo>
                <a:lnTo>
                  <a:pt x="1574220" y="361516"/>
                </a:lnTo>
                <a:lnTo>
                  <a:pt x="1581874" y="313121"/>
                </a:lnTo>
                <a:lnTo>
                  <a:pt x="1581874" y="151895"/>
                </a:lnTo>
                <a:lnTo>
                  <a:pt x="1574220" y="103423"/>
                </a:lnTo>
                <a:lnTo>
                  <a:pt x="1552830" y="61668"/>
                </a:lnTo>
                <a:lnTo>
                  <a:pt x="1520058" y="28960"/>
                </a:lnTo>
                <a:lnTo>
                  <a:pt x="1478261" y="7628"/>
                </a:lnTo>
                <a:lnTo>
                  <a:pt x="1429792" y="0"/>
                </a:lnTo>
                <a:lnTo>
                  <a:pt x="152456" y="0"/>
                </a:lnTo>
                <a:lnTo>
                  <a:pt x="103805" y="7628"/>
                </a:lnTo>
                <a:lnTo>
                  <a:pt x="61896" y="28960"/>
                </a:lnTo>
                <a:lnTo>
                  <a:pt x="29067" y="61668"/>
                </a:lnTo>
                <a:lnTo>
                  <a:pt x="7656" y="103423"/>
                </a:lnTo>
                <a:lnTo>
                  <a:pt x="0" y="151895"/>
                </a:lnTo>
                <a:lnTo>
                  <a:pt x="0" y="313121"/>
                </a:lnTo>
                <a:close/>
              </a:path>
            </a:pathLst>
          </a:custGeom>
          <a:ln w="243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283084" y="749551"/>
            <a:ext cx="9465310" cy="1913889"/>
            <a:chOff x="283084" y="749551"/>
            <a:chExt cx="9465310" cy="1913889"/>
          </a:xfrm>
        </p:grpSpPr>
        <p:sp>
          <p:nvSpPr>
            <p:cNvPr id="9" name="object 9"/>
            <p:cNvSpPr/>
            <p:nvPr/>
          </p:nvSpPr>
          <p:spPr>
            <a:xfrm>
              <a:off x="4827214" y="765427"/>
              <a:ext cx="0" cy="227329"/>
            </a:xfrm>
            <a:custGeom>
              <a:avLst/>
              <a:gdLst/>
              <a:ahLst/>
              <a:cxnLst/>
              <a:rect l="l" t="t" r="r" b="b"/>
              <a:pathLst>
                <a:path h="227330">
                  <a:moveTo>
                    <a:pt x="0" y="227283"/>
                  </a:moveTo>
                  <a:lnTo>
                    <a:pt x="0" y="0"/>
                  </a:lnTo>
                </a:path>
              </a:pathLst>
            </a:custGeom>
            <a:ln w="52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05863" y="749551"/>
              <a:ext cx="24130" cy="240029"/>
            </a:xfrm>
            <a:custGeom>
              <a:avLst/>
              <a:gdLst/>
              <a:ahLst/>
              <a:cxnLst/>
              <a:rect l="l" t="t" r="r" b="b"/>
              <a:pathLst>
                <a:path w="24129" h="240030">
                  <a:moveTo>
                    <a:pt x="23553" y="0"/>
                  </a:moveTo>
                  <a:lnTo>
                    <a:pt x="0" y="0"/>
                  </a:lnTo>
                  <a:lnTo>
                    <a:pt x="0" y="239801"/>
                  </a:lnTo>
                  <a:lnTo>
                    <a:pt x="23553" y="239801"/>
                  </a:lnTo>
                  <a:lnTo>
                    <a:pt x="235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782321" y="983381"/>
              <a:ext cx="6104255" cy="0"/>
            </a:xfrm>
            <a:custGeom>
              <a:avLst/>
              <a:gdLst/>
              <a:ahLst/>
              <a:cxnLst/>
              <a:rect l="l" t="t" r="r" b="b"/>
              <a:pathLst>
                <a:path w="6104255">
                  <a:moveTo>
                    <a:pt x="6104132" y="0"/>
                  </a:moveTo>
                  <a:lnTo>
                    <a:pt x="0" y="0"/>
                  </a:lnTo>
                </a:path>
              </a:pathLst>
            </a:custGeom>
            <a:ln w="5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73161" y="964920"/>
              <a:ext cx="6210300" cy="456565"/>
            </a:xfrm>
            <a:custGeom>
              <a:avLst/>
              <a:gdLst/>
              <a:ahLst/>
              <a:cxnLst/>
              <a:rect l="l" t="t" r="r" b="b"/>
              <a:pathLst>
                <a:path w="6210300" h="456565">
                  <a:moveTo>
                    <a:pt x="130467" y="200964"/>
                  </a:moveTo>
                  <a:lnTo>
                    <a:pt x="66154" y="234556"/>
                  </a:lnTo>
                  <a:lnTo>
                    <a:pt x="0" y="200964"/>
                  </a:lnTo>
                  <a:lnTo>
                    <a:pt x="66154" y="456234"/>
                  </a:lnTo>
                  <a:lnTo>
                    <a:pt x="130467" y="200964"/>
                  </a:lnTo>
                  <a:close/>
                </a:path>
                <a:path w="6210300" h="456565">
                  <a:moveTo>
                    <a:pt x="6210071" y="0"/>
                  </a:moveTo>
                  <a:lnTo>
                    <a:pt x="94208" y="0"/>
                  </a:lnTo>
                  <a:lnTo>
                    <a:pt x="94208" y="24434"/>
                  </a:lnTo>
                  <a:lnTo>
                    <a:pt x="6210071" y="24434"/>
                  </a:lnTo>
                  <a:lnTo>
                    <a:pt x="6210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46099" y="980768"/>
              <a:ext cx="0" cy="222250"/>
            </a:xfrm>
            <a:custGeom>
              <a:avLst/>
              <a:gdLst/>
              <a:ahLst/>
              <a:cxnLst/>
              <a:rect l="l" t="t" r="r" b="b"/>
              <a:pathLst>
                <a:path h="222250">
                  <a:moveTo>
                    <a:pt x="0" y="221685"/>
                  </a:moveTo>
                  <a:lnTo>
                    <a:pt x="0" y="0"/>
                  </a:lnTo>
                </a:path>
              </a:pathLst>
            </a:custGeom>
            <a:ln w="52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27517" y="965098"/>
              <a:ext cx="6205220" cy="456565"/>
            </a:xfrm>
            <a:custGeom>
              <a:avLst/>
              <a:gdLst/>
              <a:ahLst/>
              <a:cxnLst/>
              <a:rect l="l" t="t" r="r" b="b"/>
              <a:pathLst>
                <a:path w="6205220" h="456565">
                  <a:moveTo>
                    <a:pt x="24460" y="0"/>
                  </a:moveTo>
                  <a:lnTo>
                    <a:pt x="0" y="0"/>
                  </a:lnTo>
                  <a:lnTo>
                    <a:pt x="0" y="234378"/>
                  </a:lnTo>
                  <a:lnTo>
                    <a:pt x="24460" y="234378"/>
                  </a:lnTo>
                  <a:lnTo>
                    <a:pt x="24460" y="0"/>
                  </a:lnTo>
                  <a:close/>
                </a:path>
                <a:path w="6205220" h="456565">
                  <a:moveTo>
                    <a:pt x="6204636" y="200787"/>
                  </a:moveTo>
                  <a:lnTo>
                    <a:pt x="6140196" y="234378"/>
                  </a:lnTo>
                  <a:lnTo>
                    <a:pt x="6073152" y="200787"/>
                  </a:lnTo>
                  <a:lnTo>
                    <a:pt x="6140196" y="456057"/>
                  </a:lnTo>
                  <a:lnTo>
                    <a:pt x="6204636" y="2007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74467" y="980768"/>
              <a:ext cx="0" cy="222250"/>
            </a:xfrm>
            <a:custGeom>
              <a:avLst/>
              <a:gdLst/>
              <a:ahLst/>
              <a:cxnLst/>
              <a:rect l="l" t="t" r="r" b="b"/>
              <a:pathLst>
                <a:path h="222250">
                  <a:moveTo>
                    <a:pt x="0" y="221685"/>
                  </a:moveTo>
                  <a:lnTo>
                    <a:pt x="0" y="0"/>
                  </a:lnTo>
                </a:path>
              </a:pathLst>
            </a:custGeom>
            <a:ln w="52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856112" y="965093"/>
              <a:ext cx="24765" cy="234950"/>
            </a:xfrm>
            <a:custGeom>
              <a:avLst/>
              <a:gdLst/>
              <a:ahLst/>
              <a:cxnLst/>
              <a:rect l="l" t="t" r="r" b="b"/>
              <a:pathLst>
                <a:path w="24765" h="234950">
                  <a:moveTo>
                    <a:pt x="24459" y="0"/>
                  </a:moveTo>
                  <a:lnTo>
                    <a:pt x="0" y="0"/>
                  </a:lnTo>
                  <a:lnTo>
                    <a:pt x="0" y="234374"/>
                  </a:lnTo>
                  <a:lnTo>
                    <a:pt x="24459" y="234374"/>
                  </a:lnTo>
                  <a:lnTo>
                    <a:pt x="244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95273" y="1430111"/>
              <a:ext cx="9440545" cy="1221105"/>
            </a:xfrm>
            <a:custGeom>
              <a:avLst/>
              <a:gdLst/>
              <a:ahLst/>
              <a:cxnLst/>
              <a:rect l="l" t="t" r="r" b="b"/>
              <a:pathLst>
                <a:path w="9440545" h="1221105">
                  <a:moveTo>
                    <a:pt x="0" y="1068868"/>
                  </a:moveTo>
                  <a:lnTo>
                    <a:pt x="7652" y="1117197"/>
                  </a:lnTo>
                  <a:lnTo>
                    <a:pt x="29046" y="1158934"/>
                  </a:lnTo>
                  <a:lnTo>
                    <a:pt x="61833" y="1191696"/>
                  </a:lnTo>
                  <a:lnTo>
                    <a:pt x="103665" y="1213100"/>
                  </a:lnTo>
                  <a:lnTo>
                    <a:pt x="152194" y="1220764"/>
                  </a:lnTo>
                  <a:lnTo>
                    <a:pt x="3616416" y="1220764"/>
                  </a:lnTo>
                  <a:lnTo>
                    <a:pt x="3664825" y="1213100"/>
                  </a:lnTo>
                  <a:lnTo>
                    <a:pt x="3706448" y="1191696"/>
                  </a:lnTo>
                  <a:lnTo>
                    <a:pt x="3739003" y="1158934"/>
                  </a:lnTo>
                  <a:lnTo>
                    <a:pt x="3760210" y="1117197"/>
                  </a:lnTo>
                  <a:lnTo>
                    <a:pt x="3767786" y="1068868"/>
                  </a:lnTo>
                  <a:lnTo>
                    <a:pt x="3767786" y="151895"/>
                  </a:lnTo>
                  <a:lnTo>
                    <a:pt x="3760210" y="103423"/>
                  </a:lnTo>
                  <a:lnTo>
                    <a:pt x="3739003" y="61668"/>
                  </a:lnTo>
                  <a:lnTo>
                    <a:pt x="3706448" y="28960"/>
                  </a:lnTo>
                  <a:lnTo>
                    <a:pt x="3664825" y="7628"/>
                  </a:lnTo>
                  <a:lnTo>
                    <a:pt x="3616416" y="0"/>
                  </a:lnTo>
                  <a:lnTo>
                    <a:pt x="152194" y="0"/>
                  </a:lnTo>
                  <a:lnTo>
                    <a:pt x="103665" y="7628"/>
                  </a:lnTo>
                  <a:lnTo>
                    <a:pt x="61833" y="28960"/>
                  </a:lnTo>
                  <a:lnTo>
                    <a:pt x="29046" y="61668"/>
                  </a:lnTo>
                  <a:lnTo>
                    <a:pt x="7652" y="103423"/>
                  </a:lnTo>
                  <a:lnTo>
                    <a:pt x="0" y="151895"/>
                  </a:lnTo>
                  <a:lnTo>
                    <a:pt x="0" y="1068868"/>
                  </a:lnTo>
                  <a:close/>
                </a:path>
                <a:path w="9440545" h="1221105">
                  <a:moveTo>
                    <a:pt x="5671804" y="1068868"/>
                  </a:moveTo>
                  <a:lnTo>
                    <a:pt x="5679460" y="1117197"/>
                  </a:lnTo>
                  <a:lnTo>
                    <a:pt x="5700872" y="1158934"/>
                  </a:lnTo>
                  <a:lnTo>
                    <a:pt x="5733700" y="1191696"/>
                  </a:lnTo>
                  <a:lnTo>
                    <a:pt x="5775609" y="1213100"/>
                  </a:lnTo>
                  <a:lnTo>
                    <a:pt x="5824260" y="1220764"/>
                  </a:lnTo>
                  <a:lnTo>
                    <a:pt x="9288426" y="1220764"/>
                  </a:lnTo>
                  <a:lnTo>
                    <a:pt x="9336895" y="1213100"/>
                  </a:lnTo>
                  <a:lnTo>
                    <a:pt x="9378692" y="1191696"/>
                  </a:lnTo>
                  <a:lnTo>
                    <a:pt x="9411464" y="1158934"/>
                  </a:lnTo>
                  <a:lnTo>
                    <a:pt x="9432855" y="1117197"/>
                  </a:lnTo>
                  <a:lnTo>
                    <a:pt x="9440508" y="1068868"/>
                  </a:lnTo>
                  <a:lnTo>
                    <a:pt x="9440508" y="151895"/>
                  </a:lnTo>
                  <a:lnTo>
                    <a:pt x="9432855" y="103423"/>
                  </a:lnTo>
                  <a:lnTo>
                    <a:pt x="9411464" y="61668"/>
                  </a:lnTo>
                  <a:lnTo>
                    <a:pt x="9378692" y="28960"/>
                  </a:lnTo>
                  <a:lnTo>
                    <a:pt x="9336895" y="7628"/>
                  </a:lnTo>
                  <a:lnTo>
                    <a:pt x="9288426" y="0"/>
                  </a:lnTo>
                  <a:lnTo>
                    <a:pt x="5824260" y="0"/>
                  </a:lnTo>
                  <a:lnTo>
                    <a:pt x="5775609" y="7628"/>
                  </a:lnTo>
                  <a:lnTo>
                    <a:pt x="5733700" y="28960"/>
                  </a:lnTo>
                  <a:lnTo>
                    <a:pt x="5700872" y="61668"/>
                  </a:lnTo>
                  <a:lnTo>
                    <a:pt x="5679460" y="103423"/>
                  </a:lnTo>
                  <a:lnTo>
                    <a:pt x="5671804" y="151895"/>
                  </a:lnTo>
                  <a:lnTo>
                    <a:pt x="5671804" y="1068868"/>
                  </a:lnTo>
                  <a:close/>
                </a:path>
              </a:pathLst>
            </a:custGeom>
            <a:ln w="244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16872" y="3656811"/>
            <a:ext cx="2831465" cy="69913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 indent="614045">
              <a:lnSpc>
                <a:spcPts val="2440"/>
              </a:lnSpc>
              <a:spcBef>
                <a:spcPts val="535"/>
              </a:spcBef>
            </a:pPr>
            <a:r>
              <a:rPr sz="2350" spc="20" dirty="0">
                <a:latin typeface="Times New Roman"/>
                <a:cs typeface="Times New Roman"/>
              </a:rPr>
              <a:t>Развёрнутая </a:t>
            </a:r>
            <a:r>
              <a:rPr sz="2350" spc="2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структурная</a:t>
            </a:r>
            <a:r>
              <a:rPr sz="2350" spc="-5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формула</a:t>
            </a:r>
            <a:endParaRPr sz="235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633311" y="2733205"/>
            <a:ext cx="7944484" cy="835660"/>
            <a:chOff x="1633311" y="2733205"/>
            <a:chExt cx="7944484" cy="835660"/>
          </a:xfrm>
        </p:grpSpPr>
        <p:sp>
          <p:nvSpPr>
            <p:cNvPr id="20" name="object 20"/>
            <p:cNvSpPr/>
            <p:nvPr/>
          </p:nvSpPr>
          <p:spPr>
            <a:xfrm>
              <a:off x="1703509" y="3134554"/>
              <a:ext cx="7853045" cy="0"/>
            </a:xfrm>
            <a:custGeom>
              <a:avLst/>
              <a:gdLst/>
              <a:ahLst/>
              <a:cxnLst/>
              <a:rect l="l" t="t" r="r" b="b"/>
              <a:pathLst>
                <a:path w="7853045">
                  <a:moveTo>
                    <a:pt x="7852472" y="0"/>
                  </a:moveTo>
                  <a:lnTo>
                    <a:pt x="0" y="0"/>
                  </a:lnTo>
                </a:path>
              </a:pathLst>
            </a:custGeom>
            <a:ln w="52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87664" y="3116093"/>
              <a:ext cx="7865745" cy="24765"/>
            </a:xfrm>
            <a:custGeom>
              <a:avLst/>
              <a:gdLst/>
              <a:ahLst/>
              <a:cxnLst/>
              <a:rect l="l" t="t" r="r" b="b"/>
              <a:pathLst>
                <a:path w="7865745" h="24764">
                  <a:moveTo>
                    <a:pt x="7865170" y="0"/>
                  </a:moveTo>
                  <a:lnTo>
                    <a:pt x="0" y="0"/>
                  </a:lnTo>
                  <a:lnTo>
                    <a:pt x="0" y="24432"/>
                  </a:lnTo>
                  <a:lnTo>
                    <a:pt x="7865170" y="24432"/>
                  </a:lnTo>
                  <a:lnTo>
                    <a:pt x="78651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874467" y="2749029"/>
              <a:ext cx="0" cy="367665"/>
            </a:xfrm>
            <a:custGeom>
              <a:avLst/>
              <a:gdLst/>
              <a:ahLst/>
              <a:cxnLst/>
              <a:rect l="l" t="t" r="r" b="b"/>
              <a:pathLst>
                <a:path h="367664">
                  <a:moveTo>
                    <a:pt x="0" y="367237"/>
                  </a:moveTo>
                  <a:lnTo>
                    <a:pt x="0" y="0"/>
                  </a:lnTo>
                </a:path>
              </a:pathLst>
            </a:custGeom>
            <a:ln w="52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856112" y="2733205"/>
              <a:ext cx="24765" cy="380365"/>
            </a:xfrm>
            <a:custGeom>
              <a:avLst/>
              <a:gdLst/>
              <a:ahLst/>
              <a:cxnLst/>
              <a:rect l="l" t="t" r="r" b="b"/>
              <a:pathLst>
                <a:path w="24765" h="380364">
                  <a:moveTo>
                    <a:pt x="24459" y="0"/>
                  </a:moveTo>
                  <a:lnTo>
                    <a:pt x="0" y="0"/>
                  </a:lnTo>
                  <a:lnTo>
                    <a:pt x="0" y="380075"/>
                  </a:lnTo>
                  <a:lnTo>
                    <a:pt x="24459" y="380075"/>
                  </a:lnTo>
                  <a:lnTo>
                    <a:pt x="244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1633311" y="3113441"/>
              <a:ext cx="130468" cy="45515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5541549" y="3113441"/>
              <a:ext cx="130355" cy="45515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9446976" y="3113441"/>
              <a:ext cx="130355" cy="455153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7967870" y="4552970"/>
            <a:ext cx="34925" cy="106680"/>
            <a:chOff x="7967870" y="4552970"/>
            <a:chExt cx="34925" cy="106680"/>
          </a:xfrm>
        </p:grpSpPr>
        <p:sp>
          <p:nvSpPr>
            <p:cNvPr id="28" name="object 28"/>
            <p:cNvSpPr/>
            <p:nvPr/>
          </p:nvSpPr>
          <p:spPr>
            <a:xfrm>
              <a:off x="7980100" y="4552970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-12229" y="21272"/>
                  </a:moveTo>
                  <a:lnTo>
                    <a:pt x="12229" y="21272"/>
                  </a:lnTo>
                </a:path>
              </a:pathLst>
            </a:custGeom>
            <a:ln w="425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980100" y="4604547"/>
              <a:ext cx="10160" cy="42545"/>
            </a:xfrm>
            <a:custGeom>
              <a:avLst/>
              <a:gdLst/>
              <a:ahLst/>
              <a:cxnLst/>
              <a:rect l="l" t="t" r="r" b="b"/>
              <a:pathLst>
                <a:path w="10159" h="42545">
                  <a:moveTo>
                    <a:pt x="10113" y="42545"/>
                  </a:moveTo>
                  <a:lnTo>
                    <a:pt x="3745" y="20825"/>
                  </a:lnTo>
                  <a:lnTo>
                    <a:pt x="0" y="0"/>
                  </a:lnTo>
                </a:path>
              </a:pathLst>
            </a:custGeom>
            <a:ln w="2445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7980100" y="4416338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980100" y="4279706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54"/>
                </a:moveTo>
                <a:lnTo>
                  <a:pt x="12229" y="21254"/>
                </a:lnTo>
              </a:path>
            </a:pathLst>
          </a:custGeom>
          <a:ln w="425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980100" y="4143037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980100" y="4005622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980100" y="3869028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990213" y="3751094"/>
            <a:ext cx="20955" cy="39370"/>
          </a:xfrm>
          <a:custGeom>
            <a:avLst/>
            <a:gdLst/>
            <a:ahLst/>
            <a:cxnLst/>
            <a:rect l="l" t="t" r="r" b="b"/>
            <a:pathLst>
              <a:path w="20954" h="39370">
                <a:moveTo>
                  <a:pt x="0" y="39186"/>
                </a:moveTo>
                <a:lnTo>
                  <a:pt x="2622" y="32842"/>
                </a:lnTo>
                <a:lnTo>
                  <a:pt x="17980" y="9330"/>
                </a:lnTo>
                <a:lnTo>
                  <a:pt x="20602" y="0"/>
                </a:lnTo>
              </a:path>
            </a:pathLst>
          </a:custGeom>
          <a:ln w="244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071499" y="3662644"/>
            <a:ext cx="40640" cy="18415"/>
          </a:xfrm>
          <a:custGeom>
            <a:avLst/>
            <a:gdLst/>
            <a:ahLst/>
            <a:cxnLst/>
            <a:rect l="l" t="t" r="r" b="b"/>
            <a:pathLst>
              <a:path w="40640" h="18414">
                <a:moveTo>
                  <a:pt x="0" y="17914"/>
                </a:moveTo>
                <a:lnTo>
                  <a:pt x="3745" y="17914"/>
                </a:lnTo>
                <a:lnTo>
                  <a:pt x="31090" y="0"/>
                </a:lnTo>
                <a:lnTo>
                  <a:pt x="40080" y="0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20297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339702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476426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613524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750248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886971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9023695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9160419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9297517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9434241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570964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70768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844412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9982259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0118983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0255707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0392430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529528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0666252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0802976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0928088" y="3689515"/>
            <a:ext cx="36830" cy="24765"/>
          </a:xfrm>
          <a:custGeom>
            <a:avLst/>
            <a:gdLst/>
            <a:ahLst/>
            <a:cxnLst/>
            <a:rect l="l" t="t" r="r" b="b"/>
            <a:pathLst>
              <a:path w="36829" h="24764">
                <a:moveTo>
                  <a:pt x="0" y="0"/>
                </a:moveTo>
                <a:lnTo>
                  <a:pt x="17980" y="12689"/>
                </a:lnTo>
                <a:lnTo>
                  <a:pt x="36334" y="24631"/>
                </a:lnTo>
              </a:path>
            </a:pathLst>
          </a:custGeom>
          <a:ln w="243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1018737" y="3790281"/>
            <a:ext cx="3810" cy="42545"/>
          </a:xfrm>
          <a:custGeom>
            <a:avLst/>
            <a:gdLst/>
            <a:ahLst/>
            <a:cxnLst/>
            <a:rect l="l" t="t" r="r" b="b"/>
            <a:pathLst>
              <a:path w="3809" h="42545">
                <a:moveTo>
                  <a:pt x="0" y="0"/>
                </a:moveTo>
                <a:lnTo>
                  <a:pt x="3371" y="17914"/>
                </a:lnTo>
                <a:lnTo>
                  <a:pt x="3371" y="42545"/>
                </a:lnTo>
              </a:path>
            </a:pathLst>
          </a:custGeom>
          <a:ln w="24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1022108" y="3923889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765"/>
                </a:moveTo>
                <a:lnTo>
                  <a:pt x="12229" y="22765"/>
                </a:lnTo>
              </a:path>
            </a:pathLst>
          </a:custGeom>
          <a:ln w="45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022108" y="4060857"/>
            <a:ext cx="0" cy="45085"/>
          </a:xfrm>
          <a:custGeom>
            <a:avLst/>
            <a:gdLst/>
            <a:ahLst/>
            <a:cxnLst/>
            <a:rect l="l" t="t" r="r" b="b"/>
            <a:pathLst>
              <a:path h="45085">
                <a:moveTo>
                  <a:pt x="-12229" y="22541"/>
                </a:moveTo>
                <a:lnTo>
                  <a:pt x="12229" y="22541"/>
                </a:lnTo>
              </a:path>
            </a:pathLst>
          </a:custGeom>
          <a:ln w="45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022108" y="4197339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35"/>
                </a:moveTo>
                <a:lnTo>
                  <a:pt x="12229" y="22635"/>
                </a:lnTo>
              </a:path>
            </a:pathLst>
          </a:custGeom>
          <a:ln w="452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1022108" y="4334008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16"/>
                </a:moveTo>
                <a:lnTo>
                  <a:pt x="12229" y="22616"/>
                </a:lnTo>
              </a:path>
            </a:pathLst>
          </a:custGeom>
          <a:ln w="45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1022108" y="4470640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16"/>
                </a:moveTo>
                <a:lnTo>
                  <a:pt x="12229" y="22616"/>
                </a:lnTo>
              </a:path>
            </a:pathLst>
          </a:custGeom>
          <a:ln w="45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1009372" y="4607271"/>
            <a:ext cx="13335" cy="42545"/>
          </a:xfrm>
          <a:custGeom>
            <a:avLst/>
            <a:gdLst/>
            <a:ahLst/>
            <a:cxnLst/>
            <a:rect l="l" t="t" r="r" b="b"/>
            <a:pathLst>
              <a:path w="13334" h="42545">
                <a:moveTo>
                  <a:pt x="12735" y="0"/>
                </a:moveTo>
                <a:lnTo>
                  <a:pt x="9364" y="18100"/>
                </a:lnTo>
                <a:lnTo>
                  <a:pt x="0" y="42545"/>
                </a:lnTo>
              </a:path>
            </a:pathLst>
          </a:custGeom>
          <a:ln w="2445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0912730" y="4723115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38956" y="0"/>
                </a:moveTo>
                <a:lnTo>
                  <a:pt x="15358" y="11756"/>
                </a:lnTo>
                <a:lnTo>
                  <a:pt x="0" y="18100"/>
                </a:lnTo>
              </a:path>
            </a:pathLst>
          </a:custGeom>
          <a:ln w="243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0775631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0638907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502184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0365460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0227612" y="4747523"/>
            <a:ext cx="46990" cy="0"/>
          </a:xfrm>
          <a:custGeom>
            <a:avLst/>
            <a:gdLst/>
            <a:ahLst/>
            <a:cxnLst/>
            <a:rect l="l" t="t" r="r" b="b"/>
            <a:pathLst>
              <a:path w="46990">
                <a:moveTo>
                  <a:pt x="46448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090889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9954166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817441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9680718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9543619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9406896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9270172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9133448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996725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8859627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8722903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8586179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8448332" y="4747523"/>
            <a:ext cx="46990" cy="0"/>
          </a:xfrm>
          <a:custGeom>
            <a:avLst/>
            <a:gdLst/>
            <a:ahLst/>
            <a:cxnLst/>
            <a:rect l="l" t="t" r="r" b="b"/>
            <a:pathLst>
              <a:path w="46990">
                <a:moveTo>
                  <a:pt x="46448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8311608" y="4747523"/>
            <a:ext cx="46990" cy="0"/>
          </a:xfrm>
          <a:custGeom>
            <a:avLst/>
            <a:gdLst/>
            <a:ahLst/>
            <a:cxnLst/>
            <a:rect l="l" t="t" r="r" b="b"/>
            <a:pathLst>
              <a:path w="46990">
                <a:moveTo>
                  <a:pt x="46448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174884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8044529" y="4719495"/>
            <a:ext cx="40005" cy="19050"/>
          </a:xfrm>
          <a:custGeom>
            <a:avLst/>
            <a:gdLst/>
            <a:ahLst/>
            <a:cxnLst/>
            <a:rect l="l" t="t" r="r" b="b"/>
            <a:pathLst>
              <a:path w="40004" h="19050">
                <a:moveTo>
                  <a:pt x="39706" y="18996"/>
                </a:moveTo>
                <a:lnTo>
                  <a:pt x="30716" y="15376"/>
                </a:lnTo>
                <a:lnTo>
                  <a:pt x="2622" y="0"/>
                </a:lnTo>
                <a:lnTo>
                  <a:pt x="0" y="0"/>
                </a:lnTo>
              </a:path>
            </a:pathLst>
          </a:custGeom>
          <a:ln w="24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" name="object 87"/>
          <p:cNvGrpSpPr/>
          <p:nvPr/>
        </p:nvGrpSpPr>
        <p:grpSpPr>
          <a:xfrm>
            <a:off x="4218270" y="4552970"/>
            <a:ext cx="33655" cy="106680"/>
            <a:chOff x="4218270" y="4552970"/>
            <a:chExt cx="33655" cy="106680"/>
          </a:xfrm>
        </p:grpSpPr>
        <p:sp>
          <p:nvSpPr>
            <p:cNvPr id="88" name="object 88"/>
            <p:cNvSpPr/>
            <p:nvPr/>
          </p:nvSpPr>
          <p:spPr>
            <a:xfrm>
              <a:off x="4230499" y="4552970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-12229" y="21272"/>
                  </a:moveTo>
                  <a:lnTo>
                    <a:pt x="12229" y="21272"/>
                  </a:lnTo>
                </a:path>
              </a:pathLst>
            </a:custGeom>
            <a:ln w="425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230499" y="4604547"/>
              <a:ext cx="9525" cy="42545"/>
            </a:xfrm>
            <a:custGeom>
              <a:avLst/>
              <a:gdLst/>
              <a:ahLst/>
              <a:cxnLst/>
              <a:rect l="l" t="t" r="r" b="b"/>
              <a:pathLst>
                <a:path w="9525" h="42545">
                  <a:moveTo>
                    <a:pt x="8990" y="42545"/>
                  </a:moveTo>
                  <a:lnTo>
                    <a:pt x="2622" y="20825"/>
                  </a:lnTo>
                  <a:lnTo>
                    <a:pt x="0" y="0"/>
                  </a:lnTo>
                </a:path>
              </a:pathLst>
            </a:custGeom>
            <a:ln w="244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/>
          <p:nvPr/>
        </p:nvSpPr>
        <p:spPr>
          <a:xfrm>
            <a:off x="4230499" y="4416338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230499" y="4279706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54"/>
                </a:moveTo>
                <a:lnTo>
                  <a:pt x="12229" y="21254"/>
                </a:lnTo>
              </a:path>
            </a:pathLst>
          </a:custGeom>
          <a:ln w="425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230499" y="4143037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230499" y="4005622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4230499" y="3869028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4239490" y="3751094"/>
            <a:ext cx="22225" cy="39370"/>
          </a:xfrm>
          <a:custGeom>
            <a:avLst/>
            <a:gdLst/>
            <a:ahLst/>
            <a:cxnLst/>
            <a:rect l="l" t="t" r="r" b="b"/>
            <a:pathLst>
              <a:path w="22225" h="39370">
                <a:moveTo>
                  <a:pt x="0" y="39186"/>
                </a:moveTo>
                <a:lnTo>
                  <a:pt x="2996" y="32842"/>
                </a:lnTo>
                <a:lnTo>
                  <a:pt x="18354" y="9330"/>
                </a:lnTo>
                <a:lnTo>
                  <a:pt x="21725" y="0"/>
                </a:lnTo>
              </a:path>
            </a:pathLst>
          </a:custGeom>
          <a:ln w="244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4321898" y="3662644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0" y="17914"/>
                </a:moveTo>
                <a:lnTo>
                  <a:pt x="2996" y="17914"/>
                </a:lnTo>
                <a:lnTo>
                  <a:pt x="29966" y="0"/>
                </a:lnTo>
                <a:lnTo>
                  <a:pt x="38956" y="0"/>
                </a:lnTo>
              </a:path>
            </a:pathLst>
          </a:custGeom>
          <a:ln w="243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4452629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4589352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4726076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862800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999523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136622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274095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41081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547917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684640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821364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95808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094811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231909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6368633" y="3656299"/>
            <a:ext cx="42545" cy="0"/>
          </a:xfrm>
          <a:custGeom>
            <a:avLst/>
            <a:gdLst/>
            <a:ahLst/>
            <a:cxnLst/>
            <a:rect l="l" t="t" r="r" b="b"/>
            <a:pathLst>
              <a:path w="42545">
                <a:moveTo>
                  <a:pt x="0" y="0"/>
                </a:moveTo>
                <a:lnTo>
                  <a:pt x="4232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6505357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6642081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778804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91552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7053375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70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7177363" y="3689515"/>
            <a:ext cx="36830" cy="24765"/>
          </a:xfrm>
          <a:custGeom>
            <a:avLst/>
            <a:gdLst/>
            <a:ahLst/>
            <a:cxnLst/>
            <a:rect l="l" t="t" r="r" b="b"/>
            <a:pathLst>
              <a:path w="36829" h="24764">
                <a:moveTo>
                  <a:pt x="0" y="0"/>
                </a:moveTo>
                <a:lnTo>
                  <a:pt x="18354" y="12689"/>
                </a:lnTo>
                <a:lnTo>
                  <a:pt x="36334" y="24631"/>
                </a:lnTo>
              </a:path>
            </a:pathLst>
          </a:custGeom>
          <a:ln w="243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7269136" y="3790281"/>
            <a:ext cx="3175" cy="42545"/>
          </a:xfrm>
          <a:custGeom>
            <a:avLst/>
            <a:gdLst/>
            <a:ahLst/>
            <a:cxnLst/>
            <a:rect l="l" t="t" r="r" b="b"/>
            <a:pathLst>
              <a:path w="3175" h="42545">
                <a:moveTo>
                  <a:pt x="0" y="0"/>
                </a:moveTo>
                <a:lnTo>
                  <a:pt x="2622" y="17914"/>
                </a:lnTo>
                <a:lnTo>
                  <a:pt x="2622" y="42545"/>
                </a:lnTo>
              </a:path>
            </a:pathLst>
          </a:custGeom>
          <a:ln w="24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7271759" y="3923889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765"/>
                </a:moveTo>
                <a:lnTo>
                  <a:pt x="12229" y="22765"/>
                </a:lnTo>
              </a:path>
            </a:pathLst>
          </a:custGeom>
          <a:ln w="45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7271759" y="4060857"/>
            <a:ext cx="0" cy="45085"/>
          </a:xfrm>
          <a:custGeom>
            <a:avLst/>
            <a:gdLst/>
            <a:ahLst/>
            <a:cxnLst/>
            <a:rect l="l" t="t" r="r" b="b"/>
            <a:pathLst>
              <a:path h="45085">
                <a:moveTo>
                  <a:pt x="-12229" y="22541"/>
                </a:moveTo>
                <a:lnTo>
                  <a:pt x="12229" y="22541"/>
                </a:lnTo>
              </a:path>
            </a:pathLst>
          </a:custGeom>
          <a:ln w="45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7271759" y="4197339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35"/>
                </a:moveTo>
                <a:lnTo>
                  <a:pt x="12229" y="22635"/>
                </a:lnTo>
              </a:path>
            </a:pathLst>
          </a:custGeom>
          <a:ln w="452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7271759" y="4334008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16"/>
                </a:moveTo>
                <a:lnTo>
                  <a:pt x="12229" y="22616"/>
                </a:lnTo>
              </a:path>
            </a:pathLst>
          </a:custGeom>
          <a:ln w="45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7271759" y="4470640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16"/>
                </a:moveTo>
                <a:lnTo>
                  <a:pt x="12229" y="22616"/>
                </a:lnTo>
              </a:path>
            </a:pathLst>
          </a:custGeom>
          <a:ln w="45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7259772" y="4607271"/>
            <a:ext cx="12065" cy="42545"/>
          </a:xfrm>
          <a:custGeom>
            <a:avLst/>
            <a:gdLst/>
            <a:ahLst/>
            <a:cxnLst/>
            <a:rect l="l" t="t" r="r" b="b"/>
            <a:pathLst>
              <a:path w="12065" h="42545">
                <a:moveTo>
                  <a:pt x="11986" y="0"/>
                </a:moveTo>
                <a:lnTo>
                  <a:pt x="9364" y="18100"/>
                </a:lnTo>
                <a:lnTo>
                  <a:pt x="0" y="42545"/>
                </a:lnTo>
              </a:path>
            </a:pathLst>
          </a:custGeom>
          <a:ln w="244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162005" y="4723115"/>
            <a:ext cx="40640" cy="18415"/>
          </a:xfrm>
          <a:custGeom>
            <a:avLst/>
            <a:gdLst/>
            <a:ahLst/>
            <a:cxnLst/>
            <a:rect l="l" t="t" r="r" b="b"/>
            <a:pathLst>
              <a:path w="40640" h="18414">
                <a:moveTo>
                  <a:pt x="40080" y="0"/>
                </a:moveTo>
                <a:lnTo>
                  <a:pt x="15358" y="11756"/>
                </a:lnTo>
                <a:lnTo>
                  <a:pt x="0" y="18100"/>
                </a:lnTo>
              </a:path>
            </a:pathLst>
          </a:custGeom>
          <a:ln w="24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7025282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6888558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6751834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615110" y="4747523"/>
            <a:ext cx="45085" cy="0"/>
          </a:xfrm>
          <a:custGeom>
            <a:avLst/>
            <a:gdLst/>
            <a:ahLst/>
            <a:cxnLst/>
            <a:rect l="l" t="t" r="r" b="b"/>
            <a:pathLst>
              <a:path w="45084">
                <a:moveTo>
                  <a:pt x="44950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6478012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6341288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6204565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6067841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931117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794019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657296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519823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382724" y="4747523"/>
            <a:ext cx="46990" cy="0"/>
          </a:xfrm>
          <a:custGeom>
            <a:avLst/>
            <a:gdLst/>
            <a:ahLst/>
            <a:cxnLst/>
            <a:rect l="l" t="t" r="r" b="b"/>
            <a:pathLst>
              <a:path w="46989">
                <a:moveTo>
                  <a:pt x="46448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246001" y="4747523"/>
            <a:ext cx="46990" cy="0"/>
          </a:xfrm>
          <a:custGeom>
            <a:avLst/>
            <a:gdLst/>
            <a:ahLst/>
            <a:cxnLst/>
            <a:rect l="l" t="t" r="r" b="b"/>
            <a:pathLst>
              <a:path w="46989">
                <a:moveTo>
                  <a:pt x="46448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109277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4972553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07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4835830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4699106" y="4747523"/>
            <a:ext cx="45085" cy="0"/>
          </a:xfrm>
          <a:custGeom>
            <a:avLst/>
            <a:gdLst/>
            <a:ahLst/>
            <a:cxnLst/>
            <a:rect l="l" t="t" r="r" b="b"/>
            <a:pathLst>
              <a:path w="45085">
                <a:moveTo>
                  <a:pt x="44950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4562008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4425284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4294928" y="4719495"/>
            <a:ext cx="39370" cy="19050"/>
          </a:xfrm>
          <a:custGeom>
            <a:avLst/>
            <a:gdLst/>
            <a:ahLst/>
            <a:cxnLst/>
            <a:rect l="l" t="t" r="r" b="b"/>
            <a:pathLst>
              <a:path w="39370" h="19050">
                <a:moveTo>
                  <a:pt x="38956" y="18996"/>
                </a:moveTo>
                <a:lnTo>
                  <a:pt x="29966" y="15376"/>
                </a:lnTo>
                <a:lnTo>
                  <a:pt x="2622" y="0"/>
                </a:lnTo>
                <a:lnTo>
                  <a:pt x="0" y="0"/>
                </a:lnTo>
              </a:path>
            </a:pathLst>
          </a:custGeom>
          <a:ln w="243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 txBox="1"/>
          <p:nvPr/>
        </p:nvSpPr>
        <p:spPr>
          <a:xfrm>
            <a:off x="4326501" y="3656811"/>
            <a:ext cx="2880995" cy="210566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8100" marR="30480" indent="2540" algn="ctr">
              <a:lnSpc>
                <a:spcPts val="2440"/>
              </a:lnSpc>
              <a:spcBef>
                <a:spcPts val="535"/>
              </a:spcBef>
            </a:pPr>
            <a:r>
              <a:rPr sz="2350" spc="20" dirty="0">
                <a:latin typeface="Times New Roman"/>
                <a:cs typeface="Times New Roman"/>
              </a:rPr>
              <a:t>Сокращённая </a:t>
            </a:r>
            <a:r>
              <a:rPr sz="2350" spc="2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структурная</a:t>
            </a:r>
            <a:r>
              <a:rPr sz="2350" spc="-80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формула </a:t>
            </a:r>
            <a:r>
              <a:rPr sz="2350" spc="-570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(condensed</a:t>
            </a:r>
            <a:r>
              <a:rPr sz="2350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structure)</a:t>
            </a:r>
            <a:endParaRPr sz="2350">
              <a:latin typeface="Times New Roman"/>
              <a:cs typeface="Times New Roman"/>
            </a:endParaRPr>
          </a:p>
          <a:p>
            <a:pPr marL="1557655" marR="422909" indent="-687070">
              <a:lnSpc>
                <a:spcPct val="140000"/>
              </a:lnSpc>
              <a:spcBef>
                <a:spcPts val="715"/>
              </a:spcBef>
            </a:pPr>
            <a:r>
              <a:rPr sz="2350" spc="35" dirty="0">
                <a:latin typeface="Times New Roman"/>
                <a:cs typeface="Times New Roman"/>
              </a:rPr>
              <a:t>C</a:t>
            </a:r>
            <a:r>
              <a:rPr sz="2350" spc="15" dirty="0">
                <a:latin typeface="Times New Roman"/>
                <a:cs typeface="Times New Roman"/>
              </a:rPr>
              <a:t>H</a:t>
            </a:r>
            <a:r>
              <a:rPr sz="2625" spc="52" baseline="-17460" dirty="0">
                <a:latin typeface="Times New Roman"/>
                <a:cs typeface="Times New Roman"/>
              </a:rPr>
              <a:t>3</a:t>
            </a:r>
            <a:r>
              <a:rPr sz="2350" spc="15" dirty="0">
                <a:latin typeface="Times New Roman"/>
                <a:cs typeface="Times New Roman"/>
              </a:rPr>
              <a:t>–</a:t>
            </a:r>
            <a:r>
              <a:rPr sz="2350" spc="5" dirty="0">
                <a:latin typeface="Times New Roman"/>
                <a:cs typeface="Times New Roman"/>
              </a:rPr>
              <a:t>C</a:t>
            </a:r>
            <a:r>
              <a:rPr sz="2350" spc="20" dirty="0">
                <a:latin typeface="Times New Roman"/>
                <a:cs typeface="Times New Roman"/>
              </a:rPr>
              <a:t>–</a:t>
            </a:r>
            <a:r>
              <a:rPr sz="2350" spc="35" dirty="0">
                <a:latin typeface="Times New Roman"/>
                <a:cs typeface="Times New Roman"/>
              </a:rPr>
              <a:t>C</a:t>
            </a:r>
            <a:r>
              <a:rPr sz="2350" spc="20" dirty="0">
                <a:latin typeface="Times New Roman"/>
                <a:cs typeface="Times New Roman"/>
              </a:rPr>
              <a:t>H</a:t>
            </a:r>
            <a:r>
              <a:rPr sz="2625" spc="7" baseline="-17460" dirty="0">
                <a:latin typeface="Times New Roman"/>
                <a:cs typeface="Times New Roman"/>
              </a:rPr>
              <a:t>3  </a:t>
            </a:r>
            <a:r>
              <a:rPr sz="2350" spc="3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  <p:grpSp>
        <p:nvGrpSpPr>
          <p:cNvPr id="148" name="object 148"/>
          <p:cNvGrpSpPr/>
          <p:nvPr/>
        </p:nvGrpSpPr>
        <p:grpSpPr>
          <a:xfrm>
            <a:off x="471471" y="4552970"/>
            <a:ext cx="33655" cy="106680"/>
            <a:chOff x="471471" y="4552970"/>
            <a:chExt cx="33655" cy="106680"/>
          </a:xfrm>
        </p:grpSpPr>
        <p:sp>
          <p:nvSpPr>
            <p:cNvPr id="149" name="object 149"/>
            <p:cNvSpPr/>
            <p:nvPr/>
          </p:nvSpPr>
          <p:spPr>
            <a:xfrm>
              <a:off x="483701" y="4552970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-12229" y="21272"/>
                  </a:moveTo>
                  <a:lnTo>
                    <a:pt x="12229" y="21272"/>
                  </a:lnTo>
                </a:path>
              </a:pathLst>
            </a:custGeom>
            <a:ln w="425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83701" y="4604547"/>
              <a:ext cx="9525" cy="42545"/>
            </a:xfrm>
            <a:custGeom>
              <a:avLst/>
              <a:gdLst/>
              <a:ahLst/>
              <a:cxnLst/>
              <a:rect l="l" t="t" r="r" b="b"/>
              <a:pathLst>
                <a:path w="9525" h="42545">
                  <a:moveTo>
                    <a:pt x="9061" y="42545"/>
                  </a:moveTo>
                  <a:lnTo>
                    <a:pt x="2719" y="20825"/>
                  </a:lnTo>
                  <a:lnTo>
                    <a:pt x="0" y="0"/>
                  </a:lnTo>
                </a:path>
              </a:pathLst>
            </a:custGeom>
            <a:ln w="244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/>
          <p:nvPr/>
        </p:nvSpPr>
        <p:spPr>
          <a:xfrm>
            <a:off x="483701" y="4416338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83701" y="4279706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54"/>
                </a:moveTo>
                <a:lnTo>
                  <a:pt x="12229" y="21254"/>
                </a:lnTo>
              </a:path>
            </a:pathLst>
          </a:custGeom>
          <a:ln w="4250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483701" y="4143037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483701" y="4005622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483701" y="3869028"/>
            <a:ext cx="0" cy="42545"/>
          </a:xfrm>
          <a:custGeom>
            <a:avLst/>
            <a:gdLst/>
            <a:ahLst/>
            <a:cxnLst/>
            <a:rect l="l" t="t" r="r" b="b"/>
            <a:pathLst>
              <a:path h="42545">
                <a:moveTo>
                  <a:pt x="-12229" y="21272"/>
                </a:moveTo>
                <a:lnTo>
                  <a:pt x="12229" y="21272"/>
                </a:lnTo>
              </a:path>
            </a:pathLst>
          </a:custGeom>
          <a:ln w="4254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492762" y="3751094"/>
            <a:ext cx="22225" cy="39370"/>
          </a:xfrm>
          <a:custGeom>
            <a:avLst/>
            <a:gdLst/>
            <a:ahLst/>
            <a:cxnLst/>
            <a:rect l="l" t="t" r="r" b="b"/>
            <a:pathLst>
              <a:path w="22225" h="39370">
                <a:moveTo>
                  <a:pt x="0" y="39186"/>
                </a:moveTo>
                <a:lnTo>
                  <a:pt x="2715" y="32842"/>
                </a:lnTo>
                <a:lnTo>
                  <a:pt x="18118" y="9330"/>
                </a:lnTo>
                <a:lnTo>
                  <a:pt x="21740" y="0"/>
                </a:lnTo>
              </a:path>
            </a:pathLst>
          </a:custGeom>
          <a:ln w="244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75182" y="3662644"/>
            <a:ext cx="39370" cy="18415"/>
          </a:xfrm>
          <a:custGeom>
            <a:avLst/>
            <a:gdLst/>
            <a:ahLst/>
            <a:cxnLst/>
            <a:rect l="l" t="t" r="r" b="b"/>
            <a:pathLst>
              <a:path w="39370" h="18414">
                <a:moveTo>
                  <a:pt x="0" y="17914"/>
                </a:moveTo>
                <a:lnTo>
                  <a:pt x="2734" y="17914"/>
                </a:lnTo>
                <a:lnTo>
                  <a:pt x="29929" y="0"/>
                </a:lnTo>
                <a:lnTo>
                  <a:pt x="38956" y="0"/>
                </a:lnTo>
              </a:path>
            </a:pathLst>
          </a:custGeom>
          <a:ln w="243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05650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42449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97924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116046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252807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389606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526405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664102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800901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937699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07449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211297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348095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2484856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2621655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2758454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2895252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9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3032051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3168849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80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305648" y="3656299"/>
            <a:ext cx="43180" cy="0"/>
          </a:xfrm>
          <a:custGeom>
            <a:avLst/>
            <a:gdLst/>
            <a:ahLst/>
            <a:cxnLst/>
            <a:rect l="l" t="t" r="r" b="b"/>
            <a:pathLst>
              <a:path w="43179">
                <a:moveTo>
                  <a:pt x="0" y="0"/>
                </a:moveTo>
                <a:lnTo>
                  <a:pt x="42552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3430647" y="3689515"/>
            <a:ext cx="36830" cy="24765"/>
          </a:xfrm>
          <a:custGeom>
            <a:avLst/>
            <a:gdLst/>
            <a:ahLst/>
            <a:cxnLst/>
            <a:rect l="l" t="t" r="r" b="b"/>
            <a:pathLst>
              <a:path w="36829" h="24764">
                <a:moveTo>
                  <a:pt x="0" y="0"/>
                </a:moveTo>
                <a:lnTo>
                  <a:pt x="18129" y="12689"/>
                </a:lnTo>
                <a:lnTo>
                  <a:pt x="36222" y="24631"/>
                </a:lnTo>
              </a:path>
            </a:pathLst>
          </a:custGeom>
          <a:ln w="243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3522159" y="3790281"/>
            <a:ext cx="3175" cy="42545"/>
          </a:xfrm>
          <a:custGeom>
            <a:avLst/>
            <a:gdLst/>
            <a:ahLst/>
            <a:cxnLst/>
            <a:rect l="l" t="t" r="r" b="b"/>
            <a:pathLst>
              <a:path w="3175" h="42545">
                <a:moveTo>
                  <a:pt x="0" y="0"/>
                </a:moveTo>
                <a:lnTo>
                  <a:pt x="2697" y="17914"/>
                </a:lnTo>
                <a:lnTo>
                  <a:pt x="2697" y="42545"/>
                </a:lnTo>
              </a:path>
            </a:pathLst>
          </a:custGeom>
          <a:ln w="24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3524856" y="3923889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765"/>
                </a:moveTo>
                <a:lnTo>
                  <a:pt x="12229" y="22765"/>
                </a:lnTo>
              </a:path>
            </a:pathLst>
          </a:custGeom>
          <a:ln w="45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3524856" y="4060857"/>
            <a:ext cx="0" cy="45085"/>
          </a:xfrm>
          <a:custGeom>
            <a:avLst/>
            <a:gdLst/>
            <a:ahLst/>
            <a:cxnLst/>
            <a:rect l="l" t="t" r="r" b="b"/>
            <a:pathLst>
              <a:path h="45085">
                <a:moveTo>
                  <a:pt x="-12229" y="22541"/>
                </a:moveTo>
                <a:lnTo>
                  <a:pt x="12229" y="22541"/>
                </a:lnTo>
              </a:path>
            </a:pathLst>
          </a:custGeom>
          <a:ln w="45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3524856" y="4197339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35"/>
                </a:moveTo>
                <a:lnTo>
                  <a:pt x="12229" y="22635"/>
                </a:lnTo>
              </a:path>
            </a:pathLst>
          </a:custGeom>
          <a:ln w="452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3524856" y="4334008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16"/>
                </a:moveTo>
                <a:lnTo>
                  <a:pt x="12229" y="22616"/>
                </a:lnTo>
              </a:path>
            </a:pathLst>
          </a:custGeom>
          <a:ln w="45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3524856" y="4470640"/>
            <a:ext cx="0" cy="45720"/>
          </a:xfrm>
          <a:custGeom>
            <a:avLst/>
            <a:gdLst/>
            <a:ahLst/>
            <a:cxnLst/>
            <a:rect l="l" t="t" r="r" b="b"/>
            <a:pathLst>
              <a:path h="45720">
                <a:moveTo>
                  <a:pt x="-12229" y="22616"/>
                </a:moveTo>
                <a:lnTo>
                  <a:pt x="12229" y="22616"/>
                </a:lnTo>
              </a:path>
            </a:pathLst>
          </a:custGeom>
          <a:ln w="45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3513094" y="4607271"/>
            <a:ext cx="12065" cy="42545"/>
          </a:xfrm>
          <a:custGeom>
            <a:avLst/>
            <a:gdLst/>
            <a:ahLst/>
            <a:cxnLst/>
            <a:rect l="l" t="t" r="r" b="b"/>
            <a:pathLst>
              <a:path w="12064" h="42545">
                <a:moveTo>
                  <a:pt x="11761" y="0"/>
                </a:moveTo>
                <a:lnTo>
                  <a:pt x="9064" y="18100"/>
                </a:lnTo>
                <a:lnTo>
                  <a:pt x="0" y="42545"/>
                </a:lnTo>
              </a:path>
            </a:pathLst>
          </a:custGeom>
          <a:ln w="244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3415252" y="4723115"/>
            <a:ext cx="40005" cy="18415"/>
          </a:xfrm>
          <a:custGeom>
            <a:avLst/>
            <a:gdLst/>
            <a:ahLst/>
            <a:cxnLst/>
            <a:rect l="l" t="t" r="r" b="b"/>
            <a:pathLst>
              <a:path w="40004" h="18414">
                <a:moveTo>
                  <a:pt x="39855" y="0"/>
                </a:moveTo>
                <a:lnTo>
                  <a:pt x="15395" y="11756"/>
                </a:lnTo>
                <a:lnTo>
                  <a:pt x="0" y="18100"/>
                </a:lnTo>
              </a:path>
            </a:pathLst>
          </a:custGeom>
          <a:ln w="243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3278453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4">
                <a:moveTo>
                  <a:pt x="46186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3141655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5">
                <a:moveTo>
                  <a:pt x="46223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3004856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2868057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2731296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2594498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2457699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2320900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2184102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2047303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909606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5">
                <a:moveTo>
                  <a:pt x="46223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772807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5">
                <a:moveTo>
                  <a:pt x="46223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636046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5">
                <a:moveTo>
                  <a:pt x="46186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1499247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5">
                <a:moveTo>
                  <a:pt x="46186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1362449" y="4747523"/>
            <a:ext cx="46355" cy="0"/>
          </a:xfrm>
          <a:custGeom>
            <a:avLst/>
            <a:gdLst/>
            <a:ahLst/>
            <a:cxnLst/>
            <a:rect l="l" t="t" r="r" b="b"/>
            <a:pathLst>
              <a:path w="46355">
                <a:moveTo>
                  <a:pt x="46186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1225650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1088851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952053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15254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19">
                <a:moveTo>
                  <a:pt x="45324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78493" y="4747523"/>
            <a:ext cx="45720" cy="0"/>
          </a:xfrm>
          <a:custGeom>
            <a:avLst/>
            <a:gdLst/>
            <a:ahLst/>
            <a:cxnLst/>
            <a:rect l="l" t="t" r="r" b="b"/>
            <a:pathLst>
              <a:path w="45720">
                <a:moveTo>
                  <a:pt x="45287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47118" y="4719495"/>
            <a:ext cx="40005" cy="19050"/>
          </a:xfrm>
          <a:custGeom>
            <a:avLst/>
            <a:gdLst/>
            <a:ahLst/>
            <a:cxnLst/>
            <a:rect l="l" t="t" r="r" b="b"/>
            <a:pathLst>
              <a:path w="40004" h="19050">
                <a:moveTo>
                  <a:pt x="39863" y="18996"/>
                </a:moveTo>
                <a:lnTo>
                  <a:pt x="30798" y="15376"/>
                </a:lnTo>
                <a:lnTo>
                  <a:pt x="3622" y="0"/>
                </a:lnTo>
                <a:lnTo>
                  <a:pt x="0" y="0"/>
                </a:lnTo>
              </a:path>
            </a:pathLst>
          </a:custGeom>
          <a:ln w="243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1557196" y="5573732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676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1420434" y="5236202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197277"/>
                </a:moveTo>
                <a:lnTo>
                  <a:pt x="0" y="0"/>
                </a:lnTo>
              </a:path>
            </a:pathLst>
          </a:custGeom>
          <a:ln w="24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420434" y="5740220"/>
            <a:ext cx="0" cy="198755"/>
          </a:xfrm>
          <a:custGeom>
            <a:avLst/>
            <a:gdLst/>
            <a:ahLst/>
            <a:cxnLst/>
            <a:rect l="l" t="t" r="r" b="b"/>
            <a:pathLst>
              <a:path h="198754">
                <a:moveTo>
                  <a:pt x="0" y="0"/>
                </a:moveTo>
                <a:lnTo>
                  <a:pt x="0" y="198173"/>
                </a:lnTo>
              </a:path>
            </a:pathLst>
          </a:custGeom>
          <a:ln w="24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068024" y="5573732"/>
            <a:ext cx="213360" cy="0"/>
          </a:xfrm>
          <a:custGeom>
            <a:avLst/>
            <a:gdLst/>
            <a:ahLst/>
            <a:cxnLst/>
            <a:rect l="l" t="t" r="r" b="b"/>
            <a:pathLst>
              <a:path w="213359">
                <a:moveTo>
                  <a:pt x="212876" y="0"/>
                </a:moveTo>
                <a:lnTo>
                  <a:pt x="0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2059103" y="5573732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638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891513" y="5740220"/>
            <a:ext cx="64769" cy="194945"/>
          </a:xfrm>
          <a:custGeom>
            <a:avLst/>
            <a:gdLst/>
            <a:ahLst/>
            <a:cxnLst/>
            <a:rect l="l" t="t" r="r" b="b"/>
            <a:pathLst>
              <a:path w="64769" h="194945">
                <a:moveTo>
                  <a:pt x="64316" y="0"/>
                </a:moveTo>
                <a:lnTo>
                  <a:pt x="64316" y="194553"/>
                </a:lnTo>
              </a:path>
              <a:path w="64769" h="194945">
                <a:moveTo>
                  <a:pt x="0" y="0"/>
                </a:moveTo>
                <a:lnTo>
                  <a:pt x="0" y="194553"/>
                </a:lnTo>
              </a:path>
            </a:pathLst>
          </a:custGeom>
          <a:ln w="244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2426908" y="5236202"/>
            <a:ext cx="0" cy="197485"/>
          </a:xfrm>
          <a:custGeom>
            <a:avLst/>
            <a:gdLst/>
            <a:ahLst/>
            <a:cxnLst/>
            <a:rect l="l" t="t" r="r" b="b"/>
            <a:pathLst>
              <a:path h="197485">
                <a:moveTo>
                  <a:pt x="0" y="197277"/>
                </a:moveTo>
                <a:lnTo>
                  <a:pt x="0" y="0"/>
                </a:lnTo>
              </a:path>
            </a:pathLst>
          </a:custGeom>
          <a:ln w="24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2563669" y="5573732"/>
            <a:ext cx="210185" cy="0"/>
          </a:xfrm>
          <a:custGeom>
            <a:avLst/>
            <a:gdLst/>
            <a:ahLst/>
            <a:cxnLst/>
            <a:rect l="l" t="t" r="r" b="b"/>
            <a:pathLst>
              <a:path w="210185">
                <a:moveTo>
                  <a:pt x="0" y="0"/>
                </a:moveTo>
                <a:lnTo>
                  <a:pt x="210179" y="0"/>
                </a:lnTo>
              </a:path>
            </a:pathLst>
          </a:custGeom>
          <a:ln w="243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 txBox="1"/>
          <p:nvPr/>
        </p:nvSpPr>
        <p:spPr>
          <a:xfrm>
            <a:off x="796224" y="4733935"/>
            <a:ext cx="2255520" cy="1532255"/>
          </a:xfrm>
          <a:prstGeom prst="rect">
            <a:avLst/>
          </a:prstGeom>
        </p:spPr>
        <p:txBody>
          <a:bodyPr vert="horz" wrap="square" lIns="0" tIns="1549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20"/>
              </a:spcBef>
              <a:tabLst>
                <a:tab pos="1005840" algn="l"/>
              </a:tabLst>
            </a:pPr>
            <a:r>
              <a:rPr sz="2350" spc="30" dirty="0">
                <a:latin typeface="Times New Roman"/>
                <a:cs typeface="Times New Roman"/>
              </a:rPr>
              <a:t>H	H</a:t>
            </a:r>
            <a:endParaRPr sz="2350">
              <a:latin typeface="Times New Roman"/>
              <a:cs typeface="Times New Roman"/>
            </a:endParaRPr>
          </a:p>
          <a:p>
            <a:pPr marL="12700" marR="5080" algn="ctr">
              <a:lnSpc>
                <a:spcPts val="3970"/>
              </a:lnSpc>
              <a:spcBef>
                <a:spcPts val="100"/>
              </a:spcBef>
              <a:tabLst>
                <a:tab pos="514350" algn="l"/>
                <a:tab pos="1018540" algn="l"/>
                <a:tab pos="1527175" algn="l"/>
                <a:tab pos="2022475" algn="l"/>
              </a:tabLst>
            </a:pPr>
            <a:r>
              <a:rPr sz="2350" spc="30" dirty="0">
                <a:latin typeface="Times New Roman"/>
                <a:cs typeface="Times New Roman"/>
              </a:rPr>
              <a:t>H	</a:t>
            </a:r>
            <a:r>
              <a:rPr sz="2350" spc="-545" dirty="0">
                <a:latin typeface="Times New Roman"/>
                <a:cs typeface="Times New Roman"/>
              </a:rPr>
              <a:t> </a:t>
            </a:r>
            <a:r>
              <a:rPr sz="2350" spc="30" dirty="0">
                <a:latin typeface="Times New Roman"/>
                <a:cs typeface="Times New Roman"/>
              </a:rPr>
              <a:t>C	</a:t>
            </a:r>
            <a:r>
              <a:rPr sz="2350" spc="-545" dirty="0">
                <a:latin typeface="Times New Roman"/>
                <a:cs typeface="Times New Roman"/>
              </a:rPr>
              <a:t> </a:t>
            </a:r>
            <a:r>
              <a:rPr sz="2350" spc="30" dirty="0">
                <a:latin typeface="Times New Roman"/>
                <a:cs typeface="Times New Roman"/>
              </a:rPr>
              <a:t>C	C	</a:t>
            </a:r>
            <a:r>
              <a:rPr sz="2350" spc="15" dirty="0">
                <a:latin typeface="Times New Roman"/>
                <a:cs typeface="Times New Roman"/>
              </a:rPr>
              <a:t>H  </a:t>
            </a:r>
            <a:r>
              <a:rPr sz="2350" spc="30" dirty="0">
                <a:latin typeface="Times New Roman"/>
                <a:cs typeface="Times New Roman"/>
              </a:rPr>
              <a:t>H	O	H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17" name="object 217"/>
          <p:cNvSpPr/>
          <p:nvPr/>
        </p:nvSpPr>
        <p:spPr>
          <a:xfrm>
            <a:off x="2426908" y="5740220"/>
            <a:ext cx="0" cy="198755"/>
          </a:xfrm>
          <a:custGeom>
            <a:avLst/>
            <a:gdLst/>
            <a:ahLst/>
            <a:cxnLst/>
            <a:rect l="l" t="t" r="r" b="b"/>
            <a:pathLst>
              <a:path h="198754">
                <a:moveTo>
                  <a:pt x="0" y="0"/>
                </a:moveTo>
                <a:lnTo>
                  <a:pt x="0" y="198173"/>
                </a:lnTo>
              </a:path>
            </a:pathLst>
          </a:custGeom>
          <a:ln w="244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8" name="object 218"/>
          <p:cNvGrpSpPr/>
          <p:nvPr/>
        </p:nvGrpSpPr>
        <p:grpSpPr>
          <a:xfrm>
            <a:off x="5943236" y="5226697"/>
            <a:ext cx="94615" cy="219075"/>
            <a:chOff x="5943236" y="5226697"/>
            <a:chExt cx="94615" cy="219075"/>
          </a:xfrm>
        </p:grpSpPr>
        <p:sp>
          <p:nvSpPr>
            <p:cNvPr id="219" name="object 219"/>
            <p:cNvSpPr/>
            <p:nvPr/>
          </p:nvSpPr>
          <p:spPr>
            <a:xfrm>
              <a:off x="6018771" y="5238927"/>
              <a:ext cx="6985" cy="194945"/>
            </a:xfrm>
            <a:custGeom>
              <a:avLst/>
              <a:gdLst/>
              <a:ahLst/>
              <a:cxnLst/>
              <a:rect l="l" t="t" r="r" b="b"/>
              <a:pathLst>
                <a:path w="6985" h="194945">
                  <a:moveTo>
                    <a:pt x="3183" y="-12229"/>
                  </a:moveTo>
                  <a:lnTo>
                    <a:pt x="3183" y="206783"/>
                  </a:lnTo>
                </a:path>
              </a:pathLst>
            </a:custGeom>
            <a:ln w="3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5955466" y="5238927"/>
              <a:ext cx="9525" cy="194945"/>
            </a:xfrm>
            <a:custGeom>
              <a:avLst/>
              <a:gdLst/>
              <a:ahLst/>
              <a:cxnLst/>
              <a:rect l="l" t="t" r="r" b="b"/>
              <a:pathLst>
                <a:path w="9525" h="194945">
                  <a:moveTo>
                    <a:pt x="4495" y="-12229"/>
                  </a:moveTo>
                  <a:lnTo>
                    <a:pt x="4495" y="206783"/>
                  </a:lnTo>
                </a:path>
              </a:pathLst>
            </a:custGeom>
            <a:ln w="334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1" name="object 221"/>
          <p:cNvSpPr/>
          <p:nvPr/>
        </p:nvSpPr>
        <p:spPr>
          <a:xfrm>
            <a:off x="8945032" y="5573732"/>
            <a:ext cx="872490" cy="252095"/>
          </a:xfrm>
          <a:custGeom>
            <a:avLst/>
            <a:gdLst/>
            <a:ahLst/>
            <a:cxnLst/>
            <a:rect l="l" t="t" r="r" b="b"/>
            <a:pathLst>
              <a:path w="872490" h="252095">
                <a:moveTo>
                  <a:pt x="0" y="248855"/>
                </a:moveTo>
                <a:lnTo>
                  <a:pt x="434893" y="0"/>
                </a:lnTo>
              </a:path>
              <a:path w="872490" h="252095">
                <a:moveTo>
                  <a:pt x="434893" y="0"/>
                </a:moveTo>
                <a:lnTo>
                  <a:pt x="872409" y="251579"/>
                </a:lnTo>
              </a:path>
            </a:pathLst>
          </a:custGeom>
          <a:ln w="244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 txBox="1"/>
          <p:nvPr/>
        </p:nvSpPr>
        <p:spPr>
          <a:xfrm>
            <a:off x="8086144" y="3656811"/>
            <a:ext cx="2831465" cy="160401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065" marR="5080" indent="1905" algn="ctr">
              <a:lnSpc>
                <a:spcPts val="2440"/>
              </a:lnSpc>
              <a:spcBef>
                <a:spcPts val="535"/>
              </a:spcBef>
            </a:pPr>
            <a:r>
              <a:rPr sz="2350" spc="20" dirty="0">
                <a:latin typeface="Times New Roman"/>
                <a:cs typeface="Times New Roman"/>
              </a:rPr>
              <a:t>Скелетная </a:t>
            </a:r>
            <a:r>
              <a:rPr sz="2350" spc="2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структурная</a:t>
            </a:r>
            <a:r>
              <a:rPr sz="2350" spc="-7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формула </a:t>
            </a:r>
            <a:r>
              <a:rPr sz="2350" spc="-570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(bond-line</a:t>
            </a:r>
            <a:r>
              <a:rPr sz="2350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structure)</a:t>
            </a:r>
            <a:endParaRPr sz="2350">
              <a:latin typeface="Times New Roman"/>
              <a:cs typeface="Times New Roman"/>
            </a:endParaRPr>
          </a:p>
          <a:p>
            <a:pPr marR="235585" algn="ctr">
              <a:lnSpc>
                <a:spcPct val="100000"/>
              </a:lnSpc>
              <a:spcBef>
                <a:spcPts val="1845"/>
              </a:spcBef>
            </a:pPr>
            <a:r>
              <a:rPr sz="2350" spc="3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23" name="object 223"/>
          <p:cNvSpPr/>
          <p:nvPr/>
        </p:nvSpPr>
        <p:spPr>
          <a:xfrm>
            <a:off x="9348835" y="5238927"/>
            <a:ext cx="60960" cy="353060"/>
          </a:xfrm>
          <a:custGeom>
            <a:avLst/>
            <a:gdLst/>
            <a:ahLst/>
            <a:cxnLst/>
            <a:rect l="l" t="t" r="r" b="b"/>
            <a:pathLst>
              <a:path w="60959" h="353060">
                <a:moveTo>
                  <a:pt x="0" y="352905"/>
                </a:moveTo>
                <a:lnTo>
                  <a:pt x="0" y="0"/>
                </a:lnTo>
              </a:path>
              <a:path w="60959" h="353060">
                <a:moveTo>
                  <a:pt x="60682" y="352905"/>
                </a:moveTo>
                <a:lnTo>
                  <a:pt x="60682" y="0"/>
                </a:lnTo>
              </a:path>
            </a:pathLst>
          </a:custGeom>
          <a:ln w="244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61715" y="0"/>
            <a:ext cx="1876276" cy="765427"/>
          </a:xfrm>
        </p:spPr>
        <p:txBody>
          <a:bodyPr/>
          <a:lstStyle/>
          <a:p>
            <a:r>
              <a:rPr lang="ru-RU" dirty="0" smtClean="0"/>
              <a:t>ацетон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655" y="475234"/>
            <a:ext cx="21291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Times New Roman"/>
                <a:cs typeface="Times New Roman"/>
              </a:rPr>
              <a:t>Пример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spc="-5" dirty="0">
                <a:latin typeface="Times New Roman"/>
                <a:cs typeface="Times New Roman"/>
              </a:rPr>
              <a:t>вопрос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32.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4788" y="3195954"/>
            <a:ext cx="974471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Активированный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уголь</a:t>
            </a:r>
            <a:r>
              <a:rPr sz="2400" spc="-10" dirty="0">
                <a:latin typeface="Times New Roman"/>
                <a:cs typeface="Times New Roman"/>
              </a:rPr>
              <a:t> используется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качестве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катализатора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тримеризации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алкинов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(вещество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).</a:t>
            </a:r>
            <a:endParaRPr sz="2400" dirty="0">
              <a:latin typeface="Times New Roman"/>
              <a:cs typeface="Times New Roman"/>
            </a:endParaRPr>
          </a:p>
          <a:p>
            <a:pPr marL="38100" marR="13970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CuCl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катализатор</a:t>
            </a:r>
            <a:r>
              <a:rPr sz="2400" dirty="0">
                <a:latin typeface="Times New Roman"/>
                <a:cs typeface="Times New Roman"/>
              </a:rPr>
              <a:t> димеризации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ацетилена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винилацетилен,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следовательно,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ацетилен,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бензол,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винилацетилен.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Хлоропрен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промышленности </a:t>
            </a:r>
            <a:r>
              <a:rPr sz="2400" spc="-10" dirty="0">
                <a:latin typeface="Times New Roman"/>
                <a:cs typeface="Times New Roman"/>
              </a:rPr>
              <a:t>получают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взаимодействии </a:t>
            </a:r>
            <a:r>
              <a:rPr sz="2400" spc="-5" dirty="0">
                <a:latin typeface="Times New Roman"/>
                <a:cs typeface="Times New Roman"/>
              </a:rPr>
              <a:t> винилацетилена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хлороводором.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98725" y="280336"/>
            <a:ext cx="1059180" cy="504190"/>
          </a:xfrm>
          <a:custGeom>
            <a:avLst/>
            <a:gdLst/>
            <a:ahLst/>
            <a:cxnLst/>
            <a:rect l="l" t="t" r="r" b="b"/>
            <a:pathLst>
              <a:path w="1059179" h="504190">
                <a:moveTo>
                  <a:pt x="0" y="223101"/>
                </a:moveTo>
                <a:lnTo>
                  <a:pt x="348408" y="24330"/>
                </a:lnTo>
              </a:path>
              <a:path w="1059179" h="504190">
                <a:moveTo>
                  <a:pt x="24625" y="266719"/>
                </a:moveTo>
                <a:lnTo>
                  <a:pt x="348408" y="82251"/>
                </a:lnTo>
              </a:path>
              <a:path w="1059179" h="504190">
                <a:moveTo>
                  <a:pt x="348408" y="24330"/>
                </a:moveTo>
                <a:lnTo>
                  <a:pt x="696071" y="223101"/>
                </a:lnTo>
              </a:path>
              <a:path w="1059179" h="504190">
                <a:moveTo>
                  <a:pt x="672171" y="208798"/>
                </a:moveTo>
                <a:lnTo>
                  <a:pt x="1034360" y="0"/>
                </a:lnTo>
              </a:path>
              <a:path w="1059179" h="504190">
                <a:moveTo>
                  <a:pt x="696071" y="252415"/>
                </a:moveTo>
                <a:lnTo>
                  <a:pt x="1058979" y="43617"/>
                </a:lnTo>
              </a:path>
              <a:path w="1059179" h="504190">
                <a:moveTo>
                  <a:pt x="696071" y="223101"/>
                </a:moveTo>
                <a:lnTo>
                  <a:pt x="696071" y="504124"/>
                </a:lnTo>
              </a:path>
            </a:pathLst>
          </a:custGeom>
          <a:ln w="186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50188" y="739496"/>
            <a:ext cx="9834245" cy="97281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061970">
              <a:lnSpc>
                <a:spcPts val="1910"/>
              </a:lnSpc>
              <a:spcBef>
                <a:spcPts val="130"/>
              </a:spcBef>
            </a:pPr>
            <a:r>
              <a:rPr sz="1850" spc="30" dirty="0">
                <a:latin typeface="Times New Roman"/>
                <a:cs typeface="Times New Roman"/>
              </a:rPr>
              <a:t>Cl</a:t>
            </a:r>
            <a:endParaRPr sz="1850" dirty="0">
              <a:latin typeface="Times New Roman"/>
              <a:cs typeface="Times New Roman"/>
            </a:endParaRPr>
          </a:p>
          <a:p>
            <a:pPr marL="12700">
              <a:lnSpc>
                <a:spcPts val="2570"/>
              </a:lnSpc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10" dirty="0">
                <a:latin typeface="Times New Roman"/>
                <a:cs typeface="Times New Roman"/>
              </a:rPr>
              <a:t> Преобразуем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скелетную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формулу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сокращённую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структурную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формулу.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98426" y="477620"/>
            <a:ext cx="3227705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1613535" algn="l"/>
                <a:tab pos="2241550" algn="l"/>
                <a:tab pos="2857500" algn="l"/>
                <a:tab pos="3124835" algn="l"/>
              </a:tabLst>
            </a:pPr>
            <a:r>
              <a:rPr sz="1400" spc="5" dirty="0">
                <a:latin typeface="Times New Roman"/>
                <a:cs typeface="Times New Roman"/>
              </a:rPr>
              <a:t>1	2	3	7	8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71345" y="239507"/>
            <a:ext cx="4114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15" dirty="0">
                <a:latin typeface="Times New Roman"/>
                <a:cs typeface="Times New Roman"/>
              </a:rPr>
              <a:t>C</a:t>
            </a:r>
            <a:r>
              <a:rPr sz="1400" spc="25" dirty="0">
                <a:latin typeface="Times New Roman"/>
                <a:cs typeface="Times New Roman"/>
              </a:rPr>
              <a:t>u</a:t>
            </a:r>
            <a:r>
              <a:rPr sz="1400" spc="15" dirty="0">
                <a:latin typeface="Times New Roman"/>
                <a:cs typeface="Times New Roman"/>
              </a:rPr>
              <a:t>C</a:t>
            </a:r>
            <a:r>
              <a:rPr sz="1400" dirty="0">
                <a:latin typeface="Times New Roman"/>
                <a:cs typeface="Times New Roman"/>
              </a:rPr>
              <a:t>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8331" y="362663"/>
            <a:ext cx="5023485" cy="3124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2023745" algn="l"/>
                <a:tab pos="3627120" algn="l"/>
                <a:tab pos="4254500" algn="l"/>
              </a:tabLst>
            </a:pPr>
            <a:r>
              <a:rPr sz="1850" spc="55" dirty="0">
                <a:latin typeface="Symbol"/>
                <a:cs typeface="Symbol"/>
              </a:rPr>
              <a:t></a:t>
            </a:r>
            <a:r>
              <a:rPr sz="1850" spc="5" dirty="0">
                <a:latin typeface="Times New Roman"/>
                <a:cs typeface="Times New Roman"/>
              </a:rPr>
              <a:t> </a:t>
            </a:r>
            <a:r>
              <a:rPr sz="1850" spc="25" dirty="0">
                <a:latin typeface="Times New Roman"/>
                <a:cs typeface="Times New Roman"/>
              </a:rPr>
              <a:t>X</a:t>
            </a:r>
            <a:r>
              <a:rPr sz="2100" spc="37" baseline="-15873" dirty="0">
                <a:latin typeface="Times New Roman"/>
                <a:cs typeface="Times New Roman"/>
              </a:rPr>
              <a:t>4</a:t>
            </a:r>
            <a:r>
              <a:rPr sz="2100" spc="232" baseline="-15873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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X	</a:t>
            </a:r>
            <a:r>
              <a:rPr sz="1850" spc="-565" dirty="0">
                <a:latin typeface="Symbol"/>
                <a:cs typeface="Symbol"/>
              </a:rPr>
              <a:t></a:t>
            </a:r>
            <a:r>
              <a:rPr sz="2775" spc="-847" baseline="37537" dirty="0">
                <a:latin typeface="Times New Roman"/>
                <a:cs typeface="Times New Roman"/>
              </a:rPr>
              <a:t>C</a:t>
            </a:r>
            <a:r>
              <a:rPr sz="1850" spc="-565" dirty="0">
                <a:latin typeface="Symbol"/>
                <a:cs typeface="Symbol"/>
              </a:rPr>
              <a:t></a:t>
            </a:r>
            <a:r>
              <a:rPr sz="2775" spc="-847" baseline="37537" dirty="0">
                <a:latin typeface="Times New Roman"/>
                <a:cs typeface="Times New Roman"/>
              </a:rPr>
              <a:t>(ак</a:t>
            </a:r>
            <a:r>
              <a:rPr sz="1850" spc="-565" dirty="0">
                <a:latin typeface="Symbol"/>
                <a:cs typeface="Symbol"/>
              </a:rPr>
              <a:t></a:t>
            </a:r>
            <a:r>
              <a:rPr sz="2775" spc="-847" baseline="37537" dirty="0">
                <a:latin typeface="Times New Roman"/>
                <a:cs typeface="Times New Roman"/>
              </a:rPr>
              <a:t>т.</a:t>
            </a:r>
            <a:r>
              <a:rPr sz="1850" spc="-565" dirty="0">
                <a:latin typeface="Symbol"/>
                <a:cs typeface="Symbol"/>
              </a:rPr>
              <a:t></a:t>
            </a:r>
            <a:r>
              <a:rPr sz="2775" spc="-847" baseline="37537" dirty="0">
                <a:latin typeface="Times New Roman"/>
                <a:cs typeface="Times New Roman"/>
              </a:rPr>
              <a:t>)</a:t>
            </a:r>
            <a:r>
              <a:rPr sz="2775" spc="757" baseline="37537" dirty="0">
                <a:latin typeface="Times New Roman"/>
                <a:cs typeface="Times New Roman"/>
              </a:rPr>
              <a:t> </a:t>
            </a:r>
            <a:r>
              <a:rPr sz="1850" spc="55" dirty="0">
                <a:latin typeface="Symbol"/>
                <a:cs typeface="Symbol"/>
              </a:rPr>
              <a:t></a:t>
            </a:r>
            <a:r>
              <a:rPr sz="1850" spc="35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X	</a:t>
            </a:r>
            <a:r>
              <a:rPr sz="1850" spc="55" dirty="0">
                <a:latin typeface="Symbol"/>
                <a:cs typeface="Symbol"/>
              </a:rPr>
              <a:t></a:t>
            </a:r>
            <a:r>
              <a:rPr sz="1850" spc="15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X	</a:t>
            </a:r>
            <a:r>
              <a:rPr sz="1850" spc="55" dirty="0">
                <a:latin typeface="Symbol"/>
                <a:cs typeface="Symbol"/>
              </a:rPr>
              <a:t></a:t>
            </a:r>
            <a:r>
              <a:rPr sz="1850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C</a:t>
            </a:r>
            <a:r>
              <a:rPr sz="1850" spc="210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H</a:t>
            </a:r>
            <a:endParaRPr sz="185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55352" y="1999273"/>
            <a:ext cx="1061720" cy="266065"/>
          </a:xfrm>
          <a:custGeom>
            <a:avLst/>
            <a:gdLst/>
            <a:ahLst/>
            <a:cxnLst/>
            <a:rect l="l" t="t" r="r" b="b"/>
            <a:pathLst>
              <a:path w="1061720" h="266064">
                <a:moveTo>
                  <a:pt x="0" y="222960"/>
                </a:moveTo>
                <a:lnTo>
                  <a:pt x="348939" y="23578"/>
                </a:lnTo>
              </a:path>
              <a:path w="1061720" h="266064">
                <a:moveTo>
                  <a:pt x="24409" y="265842"/>
                </a:moveTo>
                <a:lnTo>
                  <a:pt x="348939" y="81462"/>
                </a:lnTo>
              </a:path>
              <a:path w="1061720" h="266064">
                <a:moveTo>
                  <a:pt x="348939" y="23578"/>
                </a:moveTo>
                <a:lnTo>
                  <a:pt x="697888" y="222960"/>
                </a:lnTo>
              </a:path>
              <a:path w="1061720" h="266064">
                <a:moveTo>
                  <a:pt x="673455" y="208666"/>
                </a:moveTo>
                <a:lnTo>
                  <a:pt x="1036772" y="0"/>
                </a:lnTo>
              </a:path>
              <a:path w="1061720" h="266064">
                <a:moveTo>
                  <a:pt x="697888" y="251548"/>
                </a:moveTo>
                <a:lnTo>
                  <a:pt x="1061176" y="42882"/>
                </a:lnTo>
              </a:path>
            </a:pathLst>
          </a:custGeom>
          <a:ln w="193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157236" y="2457419"/>
            <a:ext cx="256540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50" dirty="0">
                <a:latin typeface="Times New Roman"/>
                <a:cs typeface="Times New Roman"/>
              </a:rPr>
              <a:t>C</a:t>
            </a:r>
            <a:r>
              <a:rPr sz="1850" spc="10" dirty="0">
                <a:latin typeface="Times New Roman"/>
                <a:cs typeface="Times New Roman"/>
              </a:rPr>
              <a:t>l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253240" y="2222234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5">
                <a:moveTo>
                  <a:pt x="0" y="0"/>
                </a:moveTo>
                <a:lnTo>
                  <a:pt x="0" y="280844"/>
                </a:lnTo>
              </a:path>
            </a:pathLst>
          </a:custGeom>
          <a:ln w="193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67777" y="2341512"/>
            <a:ext cx="115570" cy="240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91890" y="2222578"/>
            <a:ext cx="456565" cy="316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spc="10" dirty="0">
                <a:latin typeface="Times New Roman"/>
                <a:cs typeface="Times New Roman"/>
              </a:rPr>
              <a:t>H</a:t>
            </a:r>
            <a:r>
              <a:rPr sz="1900" spc="16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C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451516" y="2227478"/>
            <a:ext cx="148590" cy="114300"/>
          </a:xfrm>
          <a:custGeom>
            <a:avLst/>
            <a:gdLst/>
            <a:ahLst/>
            <a:cxnLst/>
            <a:rect l="l" t="t" r="r" b="b"/>
            <a:pathLst>
              <a:path w="148589" h="114300">
                <a:moveTo>
                  <a:pt x="0" y="70307"/>
                </a:moveTo>
                <a:lnTo>
                  <a:pt x="124709" y="0"/>
                </a:lnTo>
              </a:path>
              <a:path w="148589" h="114300">
                <a:moveTo>
                  <a:pt x="26676" y="114072"/>
                </a:moveTo>
                <a:lnTo>
                  <a:pt x="148495" y="43764"/>
                </a:lnTo>
              </a:path>
            </a:pathLst>
          </a:custGeom>
          <a:ln w="193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800400" y="2225318"/>
            <a:ext cx="144780" cy="82550"/>
          </a:xfrm>
          <a:custGeom>
            <a:avLst/>
            <a:gdLst/>
            <a:ahLst/>
            <a:cxnLst/>
            <a:rect l="l" t="t" r="r" b="b"/>
            <a:pathLst>
              <a:path w="144779" h="82550">
                <a:moveTo>
                  <a:pt x="0" y="0"/>
                </a:moveTo>
                <a:lnTo>
                  <a:pt x="144173" y="82528"/>
                </a:lnTo>
              </a:path>
            </a:pathLst>
          </a:custGeom>
          <a:ln w="193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64802" y="1815765"/>
            <a:ext cx="1222375" cy="5073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ts val="1895"/>
              </a:lnSpc>
              <a:spcBef>
                <a:spcPts val="105"/>
              </a:spcBef>
            </a:pPr>
            <a:r>
              <a:rPr sz="1900" spc="10" dirty="0">
                <a:latin typeface="Times New Roman"/>
                <a:cs typeface="Times New Roman"/>
              </a:rPr>
              <a:t>H</a:t>
            </a:r>
            <a:endParaRPr sz="1900">
              <a:latin typeface="Times New Roman"/>
              <a:cs typeface="Times New Roman"/>
            </a:endParaRPr>
          </a:p>
          <a:p>
            <a:pPr marL="38100">
              <a:lnSpc>
                <a:spcPts val="1895"/>
              </a:lnSpc>
              <a:tabLst>
                <a:tab pos="743585" algn="l"/>
              </a:tabLst>
            </a:pPr>
            <a:r>
              <a:rPr sz="1900" spc="10" dirty="0">
                <a:latin typeface="Times New Roman"/>
                <a:cs typeface="Times New Roman"/>
              </a:rPr>
              <a:t>C	</a:t>
            </a:r>
            <a:r>
              <a:rPr sz="2850" spc="7" baseline="1461" dirty="0">
                <a:latin typeface="Times New Roman"/>
                <a:cs typeface="Times New Roman"/>
              </a:rPr>
              <a:t>CH</a:t>
            </a:r>
            <a:r>
              <a:rPr sz="2100" spc="7" baseline="-15873" dirty="0">
                <a:latin typeface="Times New Roman"/>
                <a:cs typeface="Times New Roman"/>
              </a:rPr>
              <a:t>2</a:t>
            </a:r>
            <a:endParaRPr sz="2100" baseline="-15873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137778" y="2200935"/>
            <a:ext cx="156845" cy="121285"/>
          </a:xfrm>
          <a:custGeom>
            <a:avLst/>
            <a:gdLst/>
            <a:ahLst/>
            <a:cxnLst/>
            <a:rect l="l" t="t" r="r" b="b"/>
            <a:pathLst>
              <a:path w="156845" h="121285">
                <a:moveTo>
                  <a:pt x="0" y="77468"/>
                </a:moveTo>
                <a:lnTo>
                  <a:pt x="131893" y="0"/>
                </a:lnTo>
              </a:path>
              <a:path w="156845" h="121285">
                <a:moveTo>
                  <a:pt x="24500" y="121232"/>
                </a:moveTo>
                <a:lnTo>
                  <a:pt x="156423" y="43764"/>
                </a:lnTo>
              </a:path>
            </a:pathLst>
          </a:custGeom>
          <a:ln w="193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944123" y="2091648"/>
            <a:ext cx="257175" cy="82486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1900" spc="10" dirty="0">
                <a:latin typeface="Times New Roman"/>
                <a:cs typeface="Times New Roman"/>
              </a:rPr>
              <a:t>C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900" spc="15" dirty="0">
                <a:latin typeface="Times New Roman"/>
                <a:cs typeface="Times New Roman"/>
              </a:rPr>
              <a:t>C</a:t>
            </a:r>
            <a:r>
              <a:rPr sz="1900" spc="5" dirty="0">
                <a:latin typeface="Times New Roman"/>
                <a:cs typeface="Times New Roman"/>
              </a:rPr>
              <a:t>l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039745" y="2499416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0"/>
                </a:moveTo>
                <a:lnTo>
                  <a:pt x="0" y="147775"/>
                </a:lnTo>
              </a:path>
            </a:pathLst>
          </a:custGeom>
          <a:ln w="194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535673" y="2190750"/>
            <a:ext cx="42335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84655" algn="l"/>
              </a:tabLst>
            </a:pPr>
            <a:r>
              <a:rPr sz="2400" spc="-5" dirty="0">
                <a:latin typeface="Times New Roman"/>
                <a:cs typeface="Times New Roman"/>
              </a:rPr>
              <a:t>Хлоропрен,	2-хлорбутадиен-1,3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917077" y="3168523"/>
            <a:ext cx="868680" cy="1003300"/>
          </a:xfrm>
          <a:custGeom>
            <a:avLst/>
            <a:gdLst/>
            <a:ahLst/>
            <a:cxnLst/>
            <a:rect l="l" t="t" r="r" b="b"/>
            <a:pathLst>
              <a:path w="868679" h="1003300">
                <a:moveTo>
                  <a:pt x="0" y="247860"/>
                </a:moveTo>
                <a:lnTo>
                  <a:pt x="0" y="751665"/>
                </a:lnTo>
              </a:path>
              <a:path w="868679" h="1003300">
                <a:moveTo>
                  <a:pt x="60532" y="288125"/>
                </a:moveTo>
                <a:lnTo>
                  <a:pt x="60532" y="714980"/>
                </a:lnTo>
              </a:path>
              <a:path w="868679" h="1003300">
                <a:moveTo>
                  <a:pt x="0" y="751665"/>
                </a:moveTo>
                <a:lnTo>
                  <a:pt x="434677" y="1003124"/>
                </a:lnTo>
              </a:path>
              <a:path w="868679" h="1003300">
                <a:moveTo>
                  <a:pt x="434677" y="1003124"/>
                </a:moveTo>
                <a:lnTo>
                  <a:pt x="868270" y="751665"/>
                </a:lnTo>
              </a:path>
              <a:path w="868679" h="1003300">
                <a:moveTo>
                  <a:pt x="434677" y="927965"/>
                </a:moveTo>
                <a:lnTo>
                  <a:pt x="805122" y="714980"/>
                </a:lnTo>
              </a:path>
              <a:path w="868679" h="1003300">
                <a:moveTo>
                  <a:pt x="868270" y="751665"/>
                </a:moveTo>
                <a:lnTo>
                  <a:pt x="868270" y="247860"/>
                </a:lnTo>
              </a:path>
              <a:path w="868679" h="1003300">
                <a:moveTo>
                  <a:pt x="868270" y="247860"/>
                </a:moveTo>
                <a:lnTo>
                  <a:pt x="434677" y="0"/>
                </a:lnTo>
              </a:path>
              <a:path w="868679" h="1003300">
                <a:moveTo>
                  <a:pt x="805122" y="288125"/>
                </a:moveTo>
                <a:lnTo>
                  <a:pt x="434677" y="72483"/>
                </a:lnTo>
              </a:path>
              <a:path w="868679" h="1003300">
                <a:moveTo>
                  <a:pt x="434677" y="0"/>
                </a:moveTo>
                <a:lnTo>
                  <a:pt x="0" y="247860"/>
                </a:lnTo>
              </a:path>
            </a:pathLst>
          </a:custGeom>
          <a:ln w="233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99388" y="739773"/>
            <a:ext cx="9385935" cy="306109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892425">
              <a:lnSpc>
                <a:spcPts val="1910"/>
              </a:lnSpc>
              <a:spcBef>
                <a:spcPts val="130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63500">
              <a:lnSpc>
                <a:spcPts val="2570"/>
              </a:lnSpc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  <a:p>
            <a:pPr marL="393700" indent="-330835">
              <a:lnSpc>
                <a:spcPct val="100000"/>
              </a:lnSpc>
              <a:spcBef>
                <a:spcPts val="1745"/>
              </a:spcBef>
              <a:buAutoNum type="arabicParenR"/>
              <a:tabLst>
                <a:tab pos="394335" algn="l"/>
              </a:tabLst>
            </a:pPr>
            <a:r>
              <a:rPr sz="2400" spc="-5" dirty="0">
                <a:latin typeface="Times New Roman"/>
                <a:cs typeface="Times New Roman"/>
              </a:rPr>
              <a:t>2CH≡CH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=CH–C≡CH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  <a:p>
            <a:pPr marL="393700" indent="-330835">
              <a:lnSpc>
                <a:spcPct val="100000"/>
              </a:lnSpc>
              <a:spcBef>
                <a:spcPts val="1440"/>
              </a:spcBef>
              <a:buAutoNum type="arabicParenR"/>
              <a:tabLst>
                <a:tab pos="394335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=CH–C≡CH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→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=C(Cl)–CH=CH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хлоропропрен)</a:t>
            </a:r>
          </a:p>
          <a:p>
            <a:pPr>
              <a:lnSpc>
                <a:spcPct val="100000"/>
              </a:lnSpc>
            </a:pPr>
            <a:endParaRPr sz="3700" dirty="0">
              <a:latin typeface="Times New Roman"/>
              <a:cs typeface="Times New Roman"/>
            </a:endParaRPr>
          </a:p>
          <a:p>
            <a:pPr marL="135890">
              <a:lnSpc>
                <a:spcPct val="100000"/>
              </a:lnSpc>
              <a:spcBef>
                <a:spcPts val="5"/>
              </a:spcBef>
            </a:pPr>
            <a:r>
              <a:rPr sz="2350" spc="15" dirty="0">
                <a:latin typeface="Times New Roman"/>
                <a:cs typeface="Times New Roman"/>
              </a:rPr>
              <a:t>3)</a:t>
            </a:r>
            <a:r>
              <a:rPr sz="2350" spc="-15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3CH</a:t>
            </a:r>
            <a:r>
              <a:rPr sz="2350" spc="25" dirty="0">
                <a:latin typeface="Symbol"/>
                <a:cs typeface="Symbol"/>
              </a:rPr>
              <a:t></a:t>
            </a:r>
            <a:r>
              <a:rPr sz="2350" spc="25" dirty="0">
                <a:latin typeface="Times New Roman"/>
                <a:cs typeface="Times New Roman"/>
              </a:rPr>
              <a:t>CH</a:t>
            </a:r>
            <a:r>
              <a:rPr sz="2350" spc="-20" dirty="0">
                <a:latin typeface="Times New Roman"/>
                <a:cs typeface="Times New Roman"/>
              </a:rPr>
              <a:t> </a:t>
            </a:r>
            <a:r>
              <a:rPr sz="2350" spc="-715" dirty="0">
                <a:latin typeface="Symbol"/>
                <a:cs typeface="Symbol"/>
              </a:rPr>
              <a:t></a:t>
            </a:r>
            <a:r>
              <a:rPr sz="3525" spc="-1072" baseline="34278" dirty="0">
                <a:latin typeface="Times New Roman"/>
                <a:cs typeface="Times New Roman"/>
              </a:rPr>
              <a:t>C</a:t>
            </a:r>
            <a:r>
              <a:rPr sz="2350" spc="-715" dirty="0">
                <a:latin typeface="Symbol"/>
                <a:cs typeface="Symbol"/>
              </a:rPr>
              <a:t></a:t>
            </a:r>
            <a:r>
              <a:rPr sz="3525" spc="-1072" baseline="34278" dirty="0">
                <a:latin typeface="Times New Roman"/>
                <a:cs typeface="Times New Roman"/>
              </a:rPr>
              <a:t>(а</a:t>
            </a:r>
            <a:r>
              <a:rPr sz="2350" spc="-715" dirty="0">
                <a:latin typeface="Symbol"/>
                <a:cs typeface="Symbol"/>
              </a:rPr>
              <a:t></a:t>
            </a:r>
            <a:r>
              <a:rPr sz="3525" spc="-1072" baseline="34278" dirty="0">
                <a:latin typeface="Times New Roman"/>
                <a:cs typeface="Times New Roman"/>
              </a:rPr>
              <a:t>кт.</a:t>
            </a:r>
            <a:r>
              <a:rPr sz="2350" spc="-715" dirty="0">
                <a:latin typeface="Symbol"/>
                <a:cs typeface="Symbol"/>
              </a:rPr>
              <a:t></a:t>
            </a:r>
            <a:r>
              <a:rPr sz="3525" spc="-1072" baseline="34278" dirty="0">
                <a:latin typeface="Times New Roman"/>
                <a:cs typeface="Times New Roman"/>
              </a:rPr>
              <a:t>)</a:t>
            </a:r>
            <a:endParaRPr sz="3525" baseline="34278" dirty="0">
              <a:latin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99388" y="4167950"/>
            <a:ext cx="109852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800">
              <a:lnSpc>
                <a:spcPct val="100000"/>
              </a:lnSpc>
              <a:spcBef>
                <a:spcPts val="1595"/>
              </a:spcBef>
            </a:pPr>
            <a:r>
              <a:rPr lang="ru-RU" spc="-20" dirty="0">
                <a:latin typeface="Times New Roman"/>
                <a:cs typeface="Times New Roman"/>
              </a:rPr>
              <a:t>Формула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C</a:t>
            </a:r>
            <a:r>
              <a:rPr lang="ru-RU" spc="-7" baseline="-20833" dirty="0">
                <a:latin typeface="Times New Roman"/>
                <a:cs typeface="Times New Roman"/>
              </a:rPr>
              <a:t>7</a:t>
            </a:r>
            <a:r>
              <a:rPr lang="ru-RU" spc="-5" dirty="0">
                <a:latin typeface="Times New Roman"/>
                <a:cs typeface="Times New Roman"/>
              </a:rPr>
              <a:t>H</a:t>
            </a:r>
            <a:r>
              <a:rPr lang="ru-RU" spc="-7" baseline="-20833" dirty="0">
                <a:latin typeface="Times New Roman"/>
                <a:cs typeface="Times New Roman"/>
              </a:rPr>
              <a:t>8</a:t>
            </a:r>
            <a:r>
              <a:rPr lang="ru-RU" spc="322" baseline="-20833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соответствует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толуолу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C</a:t>
            </a:r>
            <a:r>
              <a:rPr lang="ru-RU" spc="-7" baseline="-20833" dirty="0">
                <a:latin typeface="Times New Roman"/>
                <a:cs typeface="Times New Roman"/>
              </a:rPr>
              <a:t>6</a:t>
            </a:r>
            <a:r>
              <a:rPr lang="ru-RU" spc="-5" dirty="0">
                <a:latin typeface="Times New Roman"/>
                <a:cs typeface="Times New Roman"/>
              </a:rPr>
              <a:t>H</a:t>
            </a:r>
            <a:r>
              <a:rPr lang="ru-RU" spc="-7" baseline="-20833" dirty="0">
                <a:latin typeface="Times New Roman"/>
                <a:cs typeface="Times New Roman"/>
              </a:rPr>
              <a:t>5</a:t>
            </a:r>
            <a:r>
              <a:rPr lang="ru-RU" spc="-5" dirty="0">
                <a:latin typeface="Times New Roman"/>
                <a:cs typeface="Times New Roman"/>
              </a:rPr>
              <a:t>–CH</a:t>
            </a:r>
            <a:r>
              <a:rPr lang="ru-RU" spc="-7" baseline="-20833" dirty="0">
                <a:latin typeface="Times New Roman"/>
                <a:cs typeface="Times New Roman"/>
              </a:rPr>
              <a:t>3</a:t>
            </a:r>
            <a:r>
              <a:rPr lang="ru-RU" spc="-5" dirty="0">
                <a:latin typeface="Times New Roman"/>
                <a:cs typeface="Times New Roman"/>
              </a:rPr>
              <a:t>.</a:t>
            </a:r>
            <a:endParaRPr lang="ru-RU" dirty="0">
              <a:latin typeface="Times New Roman"/>
              <a:cs typeface="Times New Roman"/>
            </a:endParaRPr>
          </a:p>
          <a:p>
            <a:pPr marL="50800" marR="421640"/>
            <a:r>
              <a:rPr lang="ru-RU" spc="-15" dirty="0">
                <a:latin typeface="Times New Roman"/>
                <a:cs typeface="Times New Roman"/>
              </a:rPr>
              <a:t>Возможно </a:t>
            </a:r>
            <a:r>
              <a:rPr lang="ru-RU" dirty="0">
                <a:latin typeface="Times New Roman"/>
                <a:cs typeface="Times New Roman"/>
              </a:rPr>
              <a:t>непосредственное </a:t>
            </a:r>
            <a:r>
              <a:rPr lang="ru-RU" spc="-10" dirty="0">
                <a:latin typeface="Times New Roman"/>
                <a:cs typeface="Times New Roman"/>
              </a:rPr>
              <a:t>введение группы </a:t>
            </a:r>
            <a:r>
              <a:rPr lang="ru-RU" spc="-5" dirty="0">
                <a:latin typeface="Times New Roman"/>
                <a:cs typeface="Times New Roman"/>
              </a:rPr>
              <a:t>CH</a:t>
            </a:r>
            <a:r>
              <a:rPr lang="ru-RU" spc="-7" baseline="-20833" dirty="0">
                <a:latin typeface="Times New Roman"/>
                <a:cs typeface="Times New Roman"/>
              </a:rPr>
              <a:t>3</a:t>
            </a:r>
            <a:r>
              <a:rPr lang="ru-RU" baseline="-20833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 </a:t>
            </a:r>
            <a:r>
              <a:rPr lang="ru-RU" spc="-15" dirty="0">
                <a:latin typeface="Times New Roman"/>
                <a:cs typeface="Times New Roman"/>
              </a:rPr>
              <a:t>ароматическое </a:t>
            </a:r>
            <a:r>
              <a:rPr lang="ru-RU" spc="-30" dirty="0">
                <a:latin typeface="Times New Roman"/>
                <a:cs typeface="Times New Roman"/>
              </a:rPr>
              <a:t>кольцо </a:t>
            </a:r>
            <a:r>
              <a:rPr lang="ru-RU" dirty="0">
                <a:latin typeface="Times New Roman"/>
                <a:cs typeface="Times New Roman"/>
              </a:rPr>
              <a:t>с </a:t>
            </a:r>
            <a:r>
              <a:rPr lang="ru-RU" spc="-58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помощью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реакции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dirty="0" err="1">
                <a:latin typeface="Times New Roman"/>
                <a:cs typeface="Times New Roman"/>
              </a:rPr>
              <a:t>Фриделя-Крафтса</a:t>
            </a:r>
            <a:r>
              <a:rPr lang="ru-RU" dirty="0">
                <a:latin typeface="Times New Roman"/>
                <a:cs typeface="Times New Roman"/>
              </a:rPr>
              <a:t>,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spc="-35" dirty="0">
                <a:latin typeface="Times New Roman"/>
                <a:cs typeface="Times New Roman"/>
              </a:rPr>
              <a:t>однако</a:t>
            </a:r>
            <a:r>
              <a:rPr lang="ru-RU" dirty="0">
                <a:latin typeface="Times New Roman"/>
                <a:cs typeface="Times New Roman"/>
              </a:rPr>
              <a:t> в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этом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случае</a:t>
            </a:r>
            <a:r>
              <a:rPr lang="ru-RU" spc="-3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не </a:t>
            </a:r>
            <a:r>
              <a:rPr lang="ru-RU" spc="-5" dirty="0" smtClean="0">
                <a:latin typeface="Times New Roman"/>
                <a:cs typeface="Times New Roman"/>
              </a:rPr>
              <a:t>образуется </a:t>
            </a:r>
            <a:r>
              <a:rPr lang="ru-RU" spc="-10" dirty="0" smtClean="0">
                <a:latin typeface="Times New Roman"/>
                <a:cs typeface="Times New Roman"/>
              </a:rPr>
              <a:t>промежуточное</a:t>
            </a:r>
            <a:r>
              <a:rPr lang="ru-RU" spc="-15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вещество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Х</a:t>
            </a:r>
            <a:r>
              <a:rPr lang="ru-RU" baseline="-20833" dirty="0">
                <a:latin typeface="Times New Roman"/>
                <a:cs typeface="Times New Roman"/>
              </a:rPr>
              <a:t>3</a:t>
            </a:r>
            <a:r>
              <a:rPr lang="ru-RU" dirty="0">
                <a:latin typeface="Times New Roman"/>
                <a:cs typeface="Times New Roman"/>
              </a:rPr>
              <a:t>.</a:t>
            </a:r>
          </a:p>
          <a:p>
            <a:pPr marL="50800" marR="43180"/>
            <a:r>
              <a:rPr lang="ru-RU" spc="-40" dirty="0">
                <a:latin typeface="Times New Roman"/>
                <a:cs typeface="Times New Roman"/>
              </a:rPr>
              <a:t>Удлинение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углеродной</a:t>
            </a:r>
            <a:r>
              <a:rPr lang="ru-RU" spc="-5" dirty="0">
                <a:latin typeface="Times New Roman"/>
                <a:cs typeface="Times New Roman"/>
              </a:rPr>
              <a:t> цепи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возможно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-10" dirty="0">
                <a:latin typeface="Times New Roman"/>
                <a:cs typeface="Times New Roman"/>
              </a:rPr>
              <a:t> помощью</a:t>
            </a:r>
            <a:r>
              <a:rPr lang="ru-RU" spc="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реакции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5" dirty="0" err="1">
                <a:latin typeface="Times New Roman"/>
                <a:cs typeface="Times New Roman"/>
              </a:rPr>
              <a:t>Вюрца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 </a:t>
            </a:r>
            <a:r>
              <a:rPr lang="ru-RU" spc="-10" dirty="0">
                <a:latin typeface="Times New Roman"/>
                <a:cs typeface="Times New Roman"/>
              </a:rPr>
              <a:t>нагревание </a:t>
            </a:r>
            <a:r>
              <a:rPr lang="ru-RU" spc="-585" dirty="0">
                <a:latin typeface="Times New Roman"/>
                <a:cs typeface="Times New Roman"/>
              </a:rPr>
              <a:t> </a:t>
            </a:r>
            <a:r>
              <a:rPr lang="ru-RU" spc="10" dirty="0">
                <a:latin typeface="Times New Roman"/>
                <a:cs typeface="Times New Roman"/>
              </a:rPr>
              <a:t>смеси</a:t>
            </a:r>
            <a:r>
              <a:rPr lang="ru-RU" spc="-10" dirty="0">
                <a:latin typeface="Times New Roman"/>
                <a:cs typeface="Times New Roman"/>
              </a:rPr>
              <a:t> галогенпроизводных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с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натрием.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Для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ароматических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spc="5" dirty="0">
                <a:latin typeface="Times New Roman"/>
                <a:cs typeface="Times New Roman"/>
              </a:rPr>
              <a:t>веществ </a:t>
            </a:r>
            <a:r>
              <a:rPr lang="ru-RU" dirty="0">
                <a:latin typeface="Times New Roman"/>
                <a:cs typeface="Times New Roman"/>
              </a:rPr>
              <a:t>реакцию 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называют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реакцию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5" dirty="0" err="1">
                <a:latin typeface="Times New Roman"/>
                <a:cs typeface="Times New Roman"/>
              </a:rPr>
              <a:t>Вюрца-Фиттига</a:t>
            </a:r>
            <a:r>
              <a:rPr lang="ru-RU" spc="-5" dirty="0">
                <a:latin typeface="Times New Roman"/>
                <a:cs typeface="Times New Roman"/>
              </a:rPr>
              <a:t>,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следовательно,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вещество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X</a:t>
            </a:r>
            <a:r>
              <a:rPr lang="ru-RU" spc="-7" baseline="-20833" dirty="0">
                <a:latin typeface="Times New Roman"/>
                <a:cs typeface="Times New Roman"/>
              </a:rPr>
              <a:t>3</a:t>
            </a:r>
            <a:r>
              <a:rPr lang="ru-RU" spc="315" baseline="-20833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– </a:t>
            </a:r>
            <a:r>
              <a:rPr lang="ru-RU" spc="-5" dirty="0">
                <a:latin typeface="Times New Roman"/>
                <a:cs typeface="Times New Roman"/>
              </a:rPr>
              <a:t>C</a:t>
            </a:r>
            <a:r>
              <a:rPr lang="ru-RU" spc="-7" baseline="-20833" dirty="0">
                <a:latin typeface="Times New Roman"/>
                <a:cs typeface="Times New Roman"/>
              </a:rPr>
              <a:t>6</a:t>
            </a:r>
            <a:r>
              <a:rPr lang="ru-RU" spc="-5" dirty="0">
                <a:latin typeface="Times New Roman"/>
                <a:cs typeface="Times New Roman"/>
              </a:rPr>
              <a:t>H</a:t>
            </a:r>
            <a:r>
              <a:rPr lang="ru-RU" spc="-7" baseline="-20833" dirty="0">
                <a:latin typeface="Times New Roman"/>
                <a:cs typeface="Times New Roman"/>
              </a:rPr>
              <a:t>5</a:t>
            </a:r>
            <a:r>
              <a:rPr lang="ru-RU" spc="-5" dirty="0">
                <a:latin typeface="Times New Roman"/>
                <a:cs typeface="Times New Roman"/>
              </a:rPr>
              <a:t>Cl</a:t>
            </a:r>
            <a:endParaRPr lang="ru-RU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3672" y="1945180"/>
            <a:ext cx="280035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-5" dirty="0">
                <a:latin typeface="Times New Roman"/>
                <a:cs typeface="Times New Roman"/>
              </a:rPr>
              <a:t>4</a:t>
            </a:r>
            <a:r>
              <a:rPr sz="2400" spc="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335368" y="1945180"/>
            <a:ext cx="254635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400" spc="10" dirty="0">
                <a:latin typeface="Times New Roman"/>
                <a:cs typeface="Times New Roman"/>
              </a:rPr>
              <a:t>+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Cl</a:t>
            </a:r>
            <a:r>
              <a:rPr sz="2625" spc="7" baseline="-15873" dirty="0">
                <a:latin typeface="Times New Roman"/>
                <a:cs typeface="Times New Roman"/>
              </a:rPr>
              <a:t>2</a:t>
            </a:r>
            <a:r>
              <a:rPr sz="2625" spc="209" baseline="-1587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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HCl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+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88705" y="1732194"/>
            <a:ext cx="874394" cy="1006475"/>
          </a:xfrm>
          <a:custGeom>
            <a:avLst/>
            <a:gdLst/>
            <a:ahLst/>
            <a:cxnLst/>
            <a:rect l="l" t="t" r="r" b="b"/>
            <a:pathLst>
              <a:path w="874394" h="1006475">
                <a:moveTo>
                  <a:pt x="0" y="252688"/>
                </a:moveTo>
                <a:lnTo>
                  <a:pt x="0" y="754443"/>
                </a:lnTo>
              </a:path>
              <a:path w="874394" h="1006475">
                <a:moveTo>
                  <a:pt x="64232" y="289420"/>
                </a:moveTo>
                <a:lnTo>
                  <a:pt x="64232" y="717711"/>
                </a:lnTo>
              </a:path>
              <a:path w="874394" h="1006475">
                <a:moveTo>
                  <a:pt x="0" y="754443"/>
                </a:moveTo>
                <a:lnTo>
                  <a:pt x="436045" y="1006245"/>
                </a:lnTo>
              </a:path>
              <a:path w="874394" h="1006475">
                <a:moveTo>
                  <a:pt x="436045" y="1006245"/>
                </a:moveTo>
                <a:lnTo>
                  <a:pt x="873960" y="754443"/>
                </a:lnTo>
              </a:path>
              <a:path w="874394" h="1006475">
                <a:moveTo>
                  <a:pt x="436045" y="933668"/>
                </a:moveTo>
                <a:lnTo>
                  <a:pt x="810626" y="717711"/>
                </a:lnTo>
              </a:path>
              <a:path w="874394" h="1006475">
                <a:moveTo>
                  <a:pt x="873960" y="754443"/>
                </a:moveTo>
                <a:lnTo>
                  <a:pt x="873960" y="252688"/>
                </a:lnTo>
              </a:path>
              <a:path w="874394" h="1006475">
                <a:moveTo>
                  <a:pt x="873960" y="252688"/>
                </a:moveTo>
                <a:lnTo>
                  <a:pt x="436045" y="0"/>
                </a:lnTo>
              </a:path>
              <a:path w="874394" h="1006475">
                <a:moveTo>
                  <a:pt x="810626" y="289420"/>
                </a:moveTo>
                <a:lnTo>
                  <a:pt x="436045" y="73500"/>
                </a:lnTo>
              </a:path>
              <a:path w="874394" h="1006475">
                <a:moveTo>
                  <a:pt x="436045" y="0"/>
                </a:moveTo>
                <a:lnTo>
                  <a:pt x="0" y="252688"/>
                </a:lnTo>
              </a:path>
            </a:pathLst>
          </a:custGeom>
          <a:ln w="242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08885" y="2191586"/>
            <a:ext cx="78359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400" dirty="0">
                <a:latin typeface="Times New Roman"/>
                <a:cs typeface="Times New Roman"/>
              </a:rPr>
              <a:t>FeCl</a:t>
            </a:r>
            <a:r>
              <a:rPr sz="2625" baseline="-15873" dirty="0">
                <a:latin typeface="Times New Roman"/>
                <a:cs typeface="Times New Roman"/>
              </a:rPr>
              <a:t>3</a:t>
            </a:r>
            <a:endParaRPr sz="2625" baseline="-15873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55435" y="1757285"/>
            <a:ext cx="1176655" cy="1005840"/>
          </a:xfrm>
          <a:custGeom>
            <a:avLst/>
            <a:gdLst/>
            <a:ahLst/>
            <a:cxnLst/>
            <a:rect l="l" t="t" r="r" b="b"/>
            <a:pathLst>
              <a:path w="1176654" h="1005839">
                <a:moveTo>
                  <a:pt x="0" y="251801"/>
                </a:moveTo>
                <a:lnTo>
                  <a:pt x="0" y="756254"/>
                </a:lnTo>
              </a:path>
              <a:path w="1176654" h="1005839">
                <a:moveTo>
                  <a:pt x="64344" y="288533"/>
                </a:moveTo>
                <a:lnTo>
                  <a:pt x="64344" y="716824"/>
                </a:lnTo>
              </a:path>
              <a:path w="1176654" h="1005839">
                <a:moveTo>
                  <a:pt x="0" y="756254"/>
                </a:moveTo>
                <a:lnTo>
                  <a:pt x="438813" y="1005336"/>
                </a:lnTo>
              </a:path>
              <a:path w="1176654" h="1005839">
                <a:moveTo>
                  <a:pt x="438813" y="1005336"/>
                </a:moveTo>
                <a:lnTo>
                  <a:pt x="875008" y="756254"/>
                </a:lnTo>
              </a:path>
              <a:path w="1176654" h="1005839">
                <a:moveTo>
                  <a:pt x="438813" y="932744"/>
                </a:moveTo>
                <a:lnTo>
                  <a:pt x="810664" y="716824"/>
                </a:lnTo>
              </a:path>
              <a:path w="1176654" h="1005839">
                <a:moveTo>
                  <a:pt x="875008" y="756254"/>
                </a:moveTo>
                <a:lnTo>
                  <a:pt x="875008" y="251801"/>
                </a:lnTo>
              </a:path>
              <a:path w="1176654" h="1005839">
                <a:moveTo>
                  <a:pt x="875008" y="251801"/>
                </a:moveTo>
                <a:lnTo>
                  <a:pt x="438813" y="0"/>
                </a:lnTo>
              </a:path>
              <a:path w="1176654" h="1005839">
                <a:moveTo>
                  <a:pt x="810664" y="288533"/>
                </a:moveTo>
                <a:lnTo>
                  <a:pt x="438813" y="75274"/>
                </a:lnTo>
              </a:path>
              <a:path w="1176654" h="1005839">
                <a:moveTo>
                  <a:pt x="438813" y="0"/>
                </a:moveTo>
                <a:lnTo>
                  <a:pt x="0" y="251801"/>
                </a:lnTo>
              </a:path>
              <a:path w="1176654" h="1005839">
                <a:moveTo>
                  <a:pt x="875008" y="251801"/>
                </a:moveTo>
                <a:lnTo>
                  <a:pt x="1176155" y="78858"/>
                </a:lnTo>
              </a:path>
            </a:pathLst>
          </a:custGeom>
          <a:ln w="242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49940" y="1559015"/>
            <a:ext cx="314960" cy="3905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5" dirty="0">
                <a:latin typeface="Times New Roman"/>
                <a:cs typeface="Times New Roman"/>
              </a:rPr>
              <a:t>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40880" y="2264155"/>
            <a:ext cx="1380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5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7353" y="3678731"/>
            <a:ext cx="278765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spc="20" dirty="0">
                <a:latin typeface="Times New Roman"/>
                <a:cs typeface="Times New Roman"/>
              </a:rPr>
              <a:t>5</a:t>
            </a:r>
            <a:r>
              <a:rPr sz="2350" spc="10" dirty="0">
                <a:latin typeface="Times New Roman"/>
                <a:cs typeface="Times New Roman"/>
              </a:rPr>
              <a:t>)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0200" y="3678731"/>
            <a:ext cx="20548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spc="40" dirty="0">
                <a:latin typeface="Symbol"/>
                <a:cs typeface="Symbol"/>
              </a:rPr>
              <a:t></a:t>
            </a:r>
            <a:r>
              <a:rPr sz="2350" spc="-5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2NaCl</a:t>
            </a:r>
            <a:r>
              <a:rPr sz="2350" spc="-20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+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306679" y="3381437"/>
            <a:ext cx="875030" cy="991869"/>
          </a:xfrm>
          <a:custGeom>
            <a:avLst/>
            <a:gdLst/>
            <a:ahLst/>
            <a:cxnLst/>
            <a:rect l="l" t="t" r="r" b="b"/>
            <a:pathLst>
              <a:path w="875030" h="991870">
                <a:moveTo>
                  <a:pt x="0" y="249173"/>
                </a:moveTo>
                <a:lnTo>
                  <a:pt x="0" y="743010"/>
                </a:lnTo>
              </a:path>
              <a:path w="875030" h="991870">
                <a:moveTo>
                  <a:pt x="64283" y="284991"/>
                </a:moveTo>
                <a:lnTo>
                  <a:pt x="64283" y="707155"/>
                </a:lnTo>
              </a:path>
              <a:path w="875030" h="991870">
                <a:moveTo>
                  <a:pt x="0" y="743010"/>
                </a:moveTo>
                <a:lnTo>
                  <a:pt x="435532" y="991259"/>
                </a:lnTo>
              </a:path>
              <a:path w="875030" h="991870">
                <a:moveTo>
                  <a:pt x="435532" y="991259"/>
                </a:moveTo>
                <a:lnTo>
                  <a:pt x="874659" y="743010"/>
                </a:lnTo>
              </a:path>
              <a:path w="875030" h="991870">
                <a:moveTo>
                  <a:pt x="435532" y="919550"/>
                </a:moveTo>
                <a:lnTo>
                  <a:pt x="810375" y="707155"/>
                </a:lnTo>
              </a:path>
              <a:path w="875030" h="991870">
                <a:moveTo>
                  <a:pt x="874659" y="743010"/>
                </a:moveTo>
                <a:lnTo>
                  <a:pt x="874659" y="249173"/>
                </a:lnTo>
              </a:path>
              <a:path w="875030" h="991870">
                <a:moveTo>
                  <a:pt x="874659" y="249173"/>
                </a:moveTo>
                <a:lnTo>
                  <a:pt x="435532" y="0"/>
                </a:lnTo>
              </a:path>
              <a:path w="875030" h="991870">
                <a:moveTo>
                  <a:pt x="810375" y="284991"/>
                </a:moveTo>
                <a:lnTo>
                  <a:pt x="435532" y="71709"/>
                </a:lnTo>
              </a:path>
              <a:path w="875030" h="991870">
                <a:moveTo>
                  <a:pt x="435532" y="0"/>
                </a:moveTo>
                <a:lnTo>
                  <a:pt x="0" y="249173"/>
                </a:lnTo>
              </a:path>
            </a:pathLst>
          </a:custGeom>
          <a:ln w="242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475550" y="3054675"/>
            <a:ext cx="2160905" cy="1007744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5"/>
              </a:spcBef>
            </a:pPr>
            <a:r>
              <a:rPr sz="2350" spc="20" dirty="0">
                <a:latin typeface="Times New Roman"/>
                <a:cs typeface="Times New Roman"/>
              </a:rPr>
              <a:t>Cl</a:t>
            </a:r>
            <a:endParaRPr sz="2350">
              <a:latin typeface="Times New Roman"/>
              <a:cs typeface="Times New Roman"/>
            </a:endParaRPr>
          </a:p>
          <a:p>
            <a:pPr marL="220979">
              <a:lnSpc>
                <a:spcPct val="100000"/>
              </a:lnSpc>
              <a:spcBef>
                <a:spcPts val="1050"/>
              </a:spcBef>
            </a:pPr>
            <a:r>
              <a:rPr sz="2350" spc="15" dirty="0">
                <a:latin typeface="Times New Roman"/>
                <a:cs typeface="Times New Roman"/>
              </a:rPr>
              <a:t>+</a:t>
            </a:r>
            <a:r>
              <a:rPr sz="2350" spc="-20" dirty="0">
                <a:latin typeface="Times New Roman"/>
                <a:cs typeface="Times New Roman"/>
              </a:rPr>
              <a:t> </a:t>
            </a:r>
            <a:r>
              <a:rPr sz="2350" spc="30" dirty="0">
                <a:latin typeface="Times New Roman"/>
                <a:cs typeface="Times New Roman"/>
              </a:rPr>
              <a:t>CH</a:t>
            </a:r>
            <a:r>
              <a:rPr sz="2550" spc="44" baseline="-17973" dirty="0">
                <a:latin typeface="Times New Roman"/>
                <a:cs typeface="Times New Roman"/>
              </a:rPr>
              <a:t>3</a:t>
            </a:r>
            <a:r>
              <a:rPr sz="2350" spc="30" dirty="0">
                <a:latin typeface="Times New Roman"/>
                <a:cs typeface="Times New Roman"/>
              </a:rPr>
              <a:t>Cl</a:t>
            </a:r>
            <a:r>
              <a:rPr sz="2350" spc="-5" dirty="0">
                <a:latin typeface="Times New Roman"/>
                <a:cs typeface="Times New Roman"/>
              </a:rPr>
              <a:t> </a:t>
            </a:r>
            <a:r>
              <a:rPr sz="2350" spc="15" dirty="0">
                <a:latin typeface="Times New Roman"/>
                <a:cs typeface="Times New Roman"/>
              </a:rPr>
              <a:t>+</a:t>
            </a:r>
            <a:r>
              <a:rPr sz="2350" spc="-10" dirty="0">
                <a:latin typeface="Times New Roman"/>
                <a:cs typeface="Times New Roman"/>
              </a:rPr>
              <a:t> </a:t>
            </a:r>
            <a:r>
              <a:rPr sz="2350" spc="20" dirty="0">
                <a:latin typeface="Times New Roman"/>
                <a:cs typeface="Times New Roman"/>
              </a:rPr>
              <a:t>2Na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995521" y="3405648"/>
            <a:ext cx="872490" cy="991869"/>
          </a:xfrm>
          <a:custGeom>
            <a:avLst/>
            <a:gdLst/>
            <a:ahLst/>
            <a:cxnLst/>
            <a:rect l="l" t="t" r="r" b="b"/>
            <a:pathLst>
              <a:path w="872490" h="991870">
                <a:moveTo>
                  <a:pt x="0" y="248249"/>
                </a:moveTo>
                <a:lnTo>
                  <a:pt x="0" y="745671"/>
                </a:lnTo>
              </a:path>
              <a:path w="872490" h="991870">
                <a:moveTo>
                  <a:pt x="64395" y="284104"/>
                </a:moveTo>
                <a:lnTo>
                  <a:pt x="64395" y="707118"/>
                </a:lnTo>
              </a:path>
              <a:path w="872490" h="991870">
                <a:moveTo>
                  <a:pt x="0" y="745671"/>
                </a:moveTo>
                <a:lnTo>
                  <a:pt x="435794" y="991259"/>
                </a:lnTo>
              </a:path>
              <a:path w="872490" h="991870">
                <a:moveTo>
                  <a:pt x="435794" y="991259"/>
                </a:moveTo>
                <a:lnTo>
                  <a:pt x="871963" y="745671"/>
                </a:lnTo>
              </a:path>
              <a:path w="872490" h="991870">
                <a:moveTo>
                  <a:pt x="435794" y="919550"/>
                </a:moveTo>
                <a:lnTo>
                  <a:pt x="807942" y="707118"/>
                </a:lnTo>
              </a:path>
              <a:path w="872490" h="991870">
                <a:moveTo>
                  <a:pt x="871963" y="745671"/>
                </a:moveTo>
                <a:lnTo>
                  <a:pt x="871963" y="248249"/>
                </a:lnTo>
              </a:path>
              <a:path w="872490" h="991870">
                <a:moveTo>
                  <a:pt x="871963" y="248249"/>
                </a:moveTo>
                <a:lnTo>
                  <a:pt x="435794" y="0"/>
                </a:lnTo>
              </a:path>
              <a:path w="872490" h="991870">
                <a:moveTo>
                  <a:pt x="807942" y="284104"/>
                </a:moveTo>
                <a:lnTo>
                  <a:pt x="435794" y="74371"/>
                </a:lnTo>
              </a:path>
              <a:path w="872490" h="991870">
                <a:moveTo>
                  <a:pt x="435794" y="0"/>
                </a:moveTo>
                <a:lnTo>
                  <a:pt x="0" y="248249"/>
                </a:lnTo>
              </a:path>
            </a:pathLst>
          </a:custGeom>
          <a:ln w="242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164467" y="3210879"/>
            <a:ext cx="60833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350" spc="20" dirty="0">
                <a:latin typeface="Times New Roman"/>
                <a:cs typeface="Times New Roman"/>
              </a:rPr>
              <a:t>CH</a:t>
            </a:r>
            <a:r>
              <a:rPr sz="2550" spc="30" baseline="-17973" dirty="0">
                <a:latin typeface="Times New Roman"/>
                <a:cs typeface="Times New Roman"/>
              </a:rPr>
              <a:t>3</a:t>
            </a:r>
            <a:endParaRPr sz="2550" baseline="-17973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867484" y="3483605"/>
            <a:ext cx="302260" cy="170815"/>
          </a:xfrm>
          <a:custGeom>
            <a:avLst/>
            <a:gdLst/>
            <a:ahLst/>
            <a:cxnLst/>
            <a:rect l="l" t="t" r="r" b="b"/>
            <a:pathLst>
              <a:path w="302259" h="170814">
                <a:moveTo>
                  <a:pt x="0" y="170292"/>
                </a:moveTo>
                <a:lnTo>
                  <a:pt x="301761" y="0"/>
                </a:lnTo>
              </a:path>
            </a:pathLst>
          </a:custGeom>
          <a:ln w="242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81338" y="3459394"/>
            <a:ext cx="299085" cy="171450"/>
          </a:xfrm>
          <a:custGeom>
            <a:avLst/>
            <a:gdLst/>
            <a:ahLst/>
            <a:cxnLst/>
            <a:rect l="l" t="t" r="r" b="b"/>
            <a:pathLst>
              <a:path w="299085" h="171450">
                <a:moveTo>
                  <a:pt x="0" y="171216"/>
                </a:moveTo>
                <a:lnTo>
                  <a:pt x="298803" y="0"/>
                </a:lnTo>
              </a:path>
            </a:pathLst>
          </a:custGeom>
          <a:ln w="242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173846" y="4190441"/>
            <a:ext cx="168528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4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7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8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774773" y="503536"/>
            <a:ext cx="0" cy="281305"/>
          </a:xfrm>
          <a:custGeom>
            <a:avLst/>
            <a:gdLst/>
            <a:ahLst/>
            <a:cxnLst/>
            <a:rect l="l" t="t" r="r" b="b"/>
            <a:pathLst>
              <a:path h="281305">
                <a:moveTo>
                  <a:pt x="0" y="0"/>
                </a:moveTo>
                <a:lnTo>
                  <a:pt x="0" y="281223"/>
                </a:lnTo>
              </a:path>
            </a:pathLst>
          </a:custGeom>
          <a:ln w="188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655" y="243077"/>
            <a:ext cx="23634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6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64729" y="375259"/>
            <a:ext cx="74739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2620" algn="l"/>
              </a:tabLst>
            </a:pPr>
            <a:r>
              <a:rPr sz="1400" spc="20" dirty="0">
                <a:latin typeface="Times New Roman"/>
                <a:cs typeface="Times New Roman"/>
              </a:rPr>
              <a:t>4	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10249" y="375259"/>
            <a:ext cx="74612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0715" algn="l"/>
              </a:tabLst>
            </a:pPr>
            <a:r>
              <a:rPr sz="1400" spc="20" dirty="0">
                <a:latin typeface="Times New Roman"/>
                <a:cs typeface="Times New Roman"/>
              </a:rPr>
              <a:t>2	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64723" y="257343"/>
            <a:ext cx="6026150" cy="316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65275" algn="l"/>
                <a:tab pos="2193925" algn="l"/>
                <a:tab pos="3311525" algn="l"/>
                <a:tab pos="3938904" algn="l"/>
              </a:tabLst>
            </a:pPr>
            <a:r>
              <a:rPr sz="1900" spc="10" dirty="0">
                <a:latin typeface="Times New Roman"/>
                <a:cs typeface="Times New Roman"/>
              </a:rPr>
              <a:t>–</a:t>
            </a:r>
            <a:r>
              <a:rPr sz="1900" spc="10" dirty="0">
                <a:latin typeface="Symbol"/>
                <a:cs typeface="Symbol"/>
              </a:rPr>
              <a:t></a:t>
            </a:r>
            <a:r>
              <a:rPr sz="1900" spc="10" dirty="0">
                <a:latin typeface="Times New Roman"/>
                <a:cs typeface="Times New Roman"/>
              </a:rPr>
              <a:t>–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Symbol"/>
                <a:cs typeface="Symbol"/>
              </a:rPr>
              <a:t>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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20" dirty="0">
                <a:latin typeface="Symbol"/>
                <a:cs typeface="Symbol"/>
              </a:rPr>
              <a:t>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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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Times New Roman"/>
                <a:cs typeface="Times New Roman"/>
              </a:rPr>
              <a:t>изопропилацетат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62724" y="269184"/>
            <a:ext cx="94615" cy="188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15" dirty="0">
                <a:latin typeface="Times New Roman"/>
                <a:cs typeface="Times New Roman"/>
              </a:rPr>
              <a:t>2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30895" y="186075"/>
            <a:ext cx="345440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30" dirty="0">
                <a:latin typeface="Times New Roman"/>
                <a:cs typeface="Times New Roman"/>
              </a:rPr>
              <a:t>H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21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54729" y="416499"/>
            <a:ext cx="44640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100" spc="22" baseline="-23809" dirty="0">
                <a:latin typeface="Times New Roman"/>
                <a:cs typeface="Times New Roman"/>
              </a:rPr>
              <a:t>Hg</a:t>
            </a:r>
            <a:r>
              <a:rPr sz="1050" spc="15" dirty="0">
                <a:latin typeface="Times New Roman"/>
                <a:cs typeface="Times New Roman"/>
              </a:rPr>
              <a:t>2+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04107" y="240000"/>
            <a:ext cx="94615" cy="188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15" dirty="0">
                <a:latin typeface="Times New Roman"/>
                <a:cs typeface="Times New Roman"/>
              </a:rPr>
              <a:t>3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51320" y="154778"/>
            <a:ext cx="519430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25" dirty="0">
                <a:latin typeface="Times New Roman"/>
                <a:cs typeface="Times New Roman"/>
              </a:rPr>
              <a:t>CH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Cl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2088" y="946861"/>
            <a:ext cx="9676130" cy="3574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spcBef>
                <a:spcPts val="65"/>
              </a:spcBef>
              <a:buAutoNum type="arabicParenR"/>
              <a:tabLst>
                <a:tab pos="381635" algn="l"/>
              </a:tabLst>
            </a:pPr>
            <a:r>
              <a:rPr sz="2400" spc="-15" dirty="0">
                <a:latin typeface="Times New Roman"/>
                <a:cs typeface="Times New Roman"/>
              </a:rPr>
              <a:t>Переводим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скелетную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формулу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сокращённую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структурную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формулу.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Times New Roman"/>
              <a:buAutoNum type="arabicParenR"/>
            </a:pPr>
            <a:endParaRPr sz="2900">
              <a:latin typeface="Times New Roman"/>
              <a:cs typeface="Times New Roman"/>
            </a:endParaRPr>
          </a:p>
          <a:p>
            <a:pPr marL="336550">
              <a:lnSpc>
                <a:spcPct val="100000"/>
              </a:lnSpc>
              <a:tabLst>
                <a:tab pos="1276985" algn="l"/>
              </a:tabLst>
            </a:pPr>
            <a:r>
              <a:rPr sz="3200" dirty="0">
                <a:latin typeface="Calibri"/>
                <a:cs typeface="Calibri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≡–	</a:t>
            </a:r>
            <a:r>
              <a:rPr sz="3200" spc="5" dirty="0">
                <a:latin typeface="Times New Roman"/>
                <a:cs typeface="Times New Roman"/>
              </a:rPr>
              <a:t>→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CH</a:t>
            </a:r>
            <a:r>
              <a:rPr sz="3150" baseline="-21164" dirty="0">
                <a:latin typeface="Times New Roman"/>
                <a:cs typeface="Times New Roman"/>
              </a:rPr>
              <a:t>3</a:t>
            </a:r>
            <a:r>
              <a:rPr sz="3200" dirty="0">
                <a:latin typeface="Times New Roman"/>
                <a:cs typeface="Times New Roman"/>
              </a:rPr>
              <a:t>–C≡C–CH</a:t>
            </a:r>
            <a:r>
              <a:rPr sz="3150" baseline="-21164" dirty="0">
                <a:latin typeface="Times New Roman"/>
                <a:cs typeface="Times New Roman"/>
              </a:rPr>
              <a:t>3</a:t>
            </a:r>
            <a:r>
              <a:rPr sz="3150" spc="337" baseline="-2116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–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бутин-2</a:t>
            </a:r>
            <a:endParaRPr sz="3200">
              <a:latin typeface="Times New Roman"/>
              <a:cs typeface="Times New Roman"/>
            </a:endParaRPr>
          </a:p>
          <a:p>
            <a:pPr marL="171450" marR="819150">
              <a:lnSpc>
                <a:spcPct val="100000"/>
              </a:lnSpc>
              <a:spcBef>
                <a:spcPts val="3390"/>
              </a:spcBef>
              <a:buAutoNum type="arabicParenR" startAt="2"/>
              <a:tabLst>
                <a:tab pos="502920" algn="l"/>
              </a:tabLst>
            </a:pPr>
            <a:r>
              <a:rPr sz="2400" spc="-20" dirty="0">
                <a:latin typeface="Times New Roman"/>
                <a:cs typeface="Times New Roman"/>
              </a:rPr>
              <a:t>Вода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присутствии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</a:t>
            </a:r>
            <a:r>
              <a:rPr sz="2400" spc="-15" dirty="0">
                <a:latin typeface="Times New Roman"/>
                <a:cs typeface="Times New Roman"/>
              </a:rPr>
              <a:t> ртути</a:t>
            </a:r>
            <a:r>
              <a:rPr sz="2400" spc="-5" dirty="0">
                <a:latin typeface="Times New Roman"/>
                <a:cs typeface="Times New Roman"/>
              </a:rPr>
              <a:t> реагирует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алкинами,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или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ацетилен,</a:t>
            </a:r>
            <a:r>
              <a:rPr sz="2400" spc="-5" dirty="0">
                <a:latin typeface="Times New Roman"/>
                <a:cs typeface="Times New Roman"/>
              </a:rPr>
              <a:t> или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пропин.</a:t>
            </a:r>
            <a:endParaRPr sz="2400">
              <a:latin typeface="Times New Roman"/>
              <a:cs typeface="Times New Roman"/>
            </a:endParaRPr>
          </a:p>
          <a:p>
            <a:pPr marL="502284" indent="-331470">
              <a:lnSpc>
                <a:spcPct val="100000"/>
              </a:lnSpc>
              <a:buAutoNum type="arabicParenR" startAt="2"/>
              <a:tabLst>
                <a:tab pos="50292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Cl </a:t>
            </a:r>
            <a:r>
              <a:rPr sz="2400" spc="-15" dirty="0">
                <a:latin typeface="Times New Roman"/>
                <a:cs typeface="Times New Roman"/>
              </a:rPr>
              <a:t>можно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использовать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удлинения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углеродной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цепи </a:t>
            </a:r>
            <a:r>
              <a:rPr sz="2400" spc="-25" dirty="0">
                <a:latin typeface="Times New Roman"/>
                <a:cs typeface="Times New Roman"/>
              </a:rPr>
              <a:t>молекулы</a:t>
            </a:r>
            <a:endParaRPr sz="2400">
              <a:latin typeface="Times New Roman"/>
              <a:cs typeface="Times New Roman"/>
            </a:endParaRPr>
          </a:p>
          <a:p>
            <a:pPr marL="17145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при </a:t>
            </a:r>
            <a:r>
              <a:rPr sz="2400" spc="-10" dirty="0">
                <a:latin typeface="Times New Roman"/>
                <a:cs typeface="Times New Roman"/>
              </a:rPr>
              <a:t>взаимодействии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ацетиленидами.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86827" y="375259"/>
            <a:ext cx="74739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2620" algn="l"/>
              </a:tabLst>
            </a:pPr>
            <a:r>
              <a:rPr sz="1400" spc="20" dirty="0">
                <a:latin typeface="Times New Roman"/>
                <a:cs typeface="Times New Roman"/>
              </a:rPr>
              <a:t>4	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32347" y="375259"/>
            <a:ext cx="74612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0715" algn="l"/>
              </a:tabLst>
            </a:pPr>
            <a:r>
              <a:rPr sz="1400" spc="20" dirty="0">
                <a:latin typeface="Times New Roman"/>
                <a:cs typeface="Times New Roman"/>
              </a:rPr>
              <a:t>2	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6821" y="257343"/>
            <a:ext cx="6026150" cy="316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65275" algn="l"/>
                <a:tab pos="2193925" algn="l"/>
                <a:tab pos="3311525" algn="l"/>
                <a:tab pos="3938904" algn="l"/>
              </a:tabLst>
            </a:pPr>
            <a:r>
              <a:rPr sz="1900" spc="10" dirty="0">
                <a:latin typeface="Times New Roman"/>
                <a:cs typeface="Times New Roman"/>
              </a:rPr>
              <a:t>–</a:t>
            </a:r>
            <a:r>
              <a:rPr sz="1900" spc="10" dirty="0">
                <a:latin typeface="Symbol"/>
                <a:cs typeface="Symbol"/>
              </a:rPr>
              <a:t></a:t>
            </a:r>
            <a:r>
              <a:rPr sz="1900" spc="10" dirty="0">
                <a:latin typeface="Times New Roman"/>
                <a:cs typeface="Times New Roman"/>
              </a:rPr>
              <a:t>–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Symbol"/>
                <a:cs typeface="Symbol"/>
              </a:rPr>
              <a:t>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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20" dirty="0">
                <a:latin typeface="Symbol"/>
                <a:cs typeface="Symbol"/>
              </a:rPr>
              <a:t>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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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Times New Roman"/>
                <a:cs typeface="Times New Roman"/>
              </a:rPr>
              <a:t>изопропилацетат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84822" y="269184"/>
            <a:ext cx="94615" cy="188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15" dirty="0">
                <a:latin typeface="Times New Roman"/>
                <a:cs typeface="Times New Roman"/>
              </a:rPr>
              <a:t>2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52993" y="186075"/>
            <a:ext cx="345440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30" dirty="0">
                <a:latin typeface="Times New Roman"/>
                <a:cs typeface="Times New Roman"/>
              </a:rPr>
              <a:t>H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21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76827" y="416499"/>
            <a:ext cx="44640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100" spc="22" baseline="-23809" dirty="0">
                <a:latin typeface="Times New Roman"/>
                <a:cs typeface="Times New Roman"/>
              </a:rPr>
              <a:t>Hg</a:t>
            </a:r>
            <a:r>
              <a:rPr sz="1050" spc="15" dirty="0">
                <a:latin typeface="Times New Roman"/>
                <a:cs typeface="Times New Roman"/>
              </a:rPr>
              <a:t>2+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26205" y="240000"/>
            <a:ext cx="94615" cy="188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15" dirty="0">
                <a:latin typeface="Times New Roman"/>
                <a:cs typeface="Times New Roman"/>
              </a:rPr>
              <a:t>3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3418" y="154778"/>
            <a:ext cx="519430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25" dirty="0">
                <a:latin typeface="Times New Roman"/>
                <a:cs typeface="Times New Roman"/>
              </a:rPr>
              <a:t>CH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Cl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2088" y="946861"/>
            <a:ext cx="8592185" cy="431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5"/>
              </a:spcBef>
            </a:pPr>
            <a:r>
              <a:rPr sz="2400" dirty="0">
                <a:latin typeface="Times New Roman"/>
                <a:cs typeface="Times New Roman"/>
              </a:rPr>
              <a:t>I.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CH≡CH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00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buAutoNum type="arabicParenR"/>
              <a:tabLst>
                <a:tab pos="381635" algn="l"/>
              </a:tabLst>
            </a:pPr>
            <a:r>
              <a:rPr sz="2400" spc="-5" dirty="0">
                <a:latin typeface="Times New Roman"/>
                <a:cs typeface="Times New Roman"/>
              </a:rPr>
              <a:t>CH≡CH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5" dirty="0">
                <a:latin typeface="Times New Roman"/>
                <a:cs typeface="Times New Roman"/>
              </a:rPr>
              <a:t> 2Na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NaC≡CNa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spcBef>
                <a:spcPts val="1440"/>
              </a:spcBef>
              <a:buAutoNum type="arabicParenR"/>
              <a:tabLst>
                <a:tab pos="381635" algn="l"/>
              </a:tabLst>
            </a:pPr>
            <a:r>
              <a:rPr sz="2400" spc="-5" dirty="0">
                <a:latin typeface="Times New Roman"/>
                <a:cs typeface="Times New Roman"/>
              </a:rPr>
              <a:t>NaC≡CNa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dirty="0">
                <a:latin typeface="Times New Roman"/>
                <a:cs typeface="Times New Roman"/>
              </a:rPr>
              <a:t> 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–C≡C–CH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2NaCl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бутин-2)</a:t>
            </a:r>
            <a:endParaRPr sz="2400">
              <a:latin typeface="Times New Roman"/>
              <a:cs typeface="Times New Roman"/>
            </a:endParaRPr>
          </a:p>
          <a:p>
            <a:pPr marL="380365" indent="-330200">
              <a:lnSpc>
                <a:spcPct val="100000"/>
              </a:lnSpc>
              <a:spcBef>
                <a:spcPts val="1440"/>
              </a:spcBef>
              <a:buAutoNum type="arabicParenR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CH≡CH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CHO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80365" indent="-330200">
              <a:lnSpc>
                <a:spcPct val="100000"/>
              </a:lnSpc>
              <a:spcBef>
                <a:spcPts val="1445"/>
              </a:spcBef>
              <a:buAutoNum type="arabicParenR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2Cu(OH)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COOH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Cu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O↓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 marR="317500" indent="-304800">
              <a:lnSpc>
                <a:spcPts val="4320"/>
              </a:lnSpc>
              <a:spcBef>
                <a:spcPts val="185"/>
              </a:spcBef>
              <a:buAutoNum type="arabicParenR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COOH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–CH(OH)–CH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COOCH(CH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7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изопропилацетат)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5655" y="243077"/>
            <a:ext cx="23634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6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85887" y="375259"/>
            <a:ext cx="74739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2620" algn="l"/>
              </a:tabLst>
            </a:pPr>
            <a:r>
              <a:rPr sz="1400" spc="20" dirty="0">
                <a:latin typeface="Times New Roman"/>
                <a:cs typeface="Times New Roman"/>
              </a:rPr>
              <a:t>4	1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31406" y="375259"/>
            <a:ext cx="74612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640715" algn="l"/>
              </a:tabLst>
            </a:pPr>
            <a:r>
              <a:rPr sz="1400" spc="20" dirty="0">
                <a:latin typeface="Times New Roman"/>
                <a:cs typeface="Times New Roman"/>
              </a:rPr>
              <a:t>2	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85881" y="257343"/>
            <a:ext cx="6026150" cy="316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65275" algn="l"/>
                <a:tab pos="2193925" algn="l"/>
                <a:tab pos="3311525" algn="l"/>
                <a:tab pos="3938904" algn="l"/>
              </a:tabLst>
            </a:pPr>
            <a:r>
              <a:rPr sz="1900" spc="10" dirty="0">
                <a:latin typeface="Times New Roman"/>
                <a:cs typeface="Times New Roman"/>
              </a:rPr>
              <a:t>–</a:t>
            </a:r>
            <a:r>
              <a:rPr sz="1900" spc="10" dirty="0">
                <a:latin typeface="Symbol"/>
                <a:cs typeface="Symbol"/>
              </a:rPr>
              <a:t></a:t>
            </a:r>
            <a:r>
              <a:rPr sz="1900" spc="10" dirty="0">
                <a:latin typeface="Times New Roman"/>
                <a:cs typeface="Times New Roman"/>
              </a:rPr>
              <a:t>–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Symbol"/>
                <a:cs typeface="Symbol"/>
              </a:rPr>
              <a:t>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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20" dirty="0">
                <a:latin typeface="Symbol"/>
                <a:cs typeface="Symbol"/>
              </a:rPr>
              <a:t>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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30" dirty="0">
                <a:latin typeface="Times New Roman"/>
                <a:cs typeface="Times New Roman"/>
              </a:rPr>
              <a:t>X	</a:t>
            </a:r>
            <a:r>
              <a:rPr sz="1900" spc="40" dirty="0">
                <a:latin typeface="Symbol"/>
                <a:cs typeface="Symbol"/>
              </a:rPr>
              <a:t>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Times New Roman"/>
                <a:cs typeface="Times New Roman"/>
              </a:rPr>
              <a:t>изопропилацетат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3882" y="269184"/>
            <a:ext cx="94615" cy="188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15" dirty="0">
                <a:latin typeface="Times New Roman"/>
                <a:cs typeface="Times New Roman"/>
              </a:rPr>
              <a:t>2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2053" y="186075"/>
            <a:ext cx="345440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30" dirty="0">
                <a:latin typeface="Times New Roman"/>
                <a:cs typeface="Times New Roman"/>
              </a:rPr>
              <a:t>H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spc="-21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75887" y="416499"/>
            <a:ext cx="446405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2100" spc="22" baseline="-23809" dirty="0">
                <a:latin typeface="Times New Roman"/>
                <a:cs typeface="Times New Roman"/>
              </a:rPr>
              <a:t>Hg</a:t>
            </a:r>
            <a:r>
              <a:rPr sz="1050" spc="15" dirty="0">
                <a:latin typeface="Times New Roman"/>
                <a:cs typeface="Times New Roman"/>
              </a:rPr>
              <a:t>2+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25265" y="240000"/>
            <a:ext cx="94615" cy="1885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spc="15" dirty="0">
                <a:latin typeface="Times New Roman"/>
                <a:cs typeface="Times New Roman"/>
              </a:rPr>
              <a:t>3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72478" y="154778"/>
            <a:ext cx="519430" cy="2413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00" spc="25" dirty="0">
                <a:latin typeface="Times New Roman"/>
                <a:cs typeface="Times New Roman"/>
              </a:rPr>
              <a:t>CH</a:t>
            </a:r>
            <a:r>
              <a:rPr sz="1400" spc="10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Cl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2088" y="946861"/>
            <a:ext cx="8609330" cy="4318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65"/>
              </a:spcBef>
            </a:pPr>
            <a:r>
              <a:rPr sz="2400" dirty="0">
                <a:latin typeface="Times New Roman"/>
                <a:cs typeface="Times New Roman"/>
              </a:rPr>
              <a:t>II.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–C≡CH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0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-5" dirty="0">
                <a:latin typeface="Times New Roman"/>
                <a:cs typeface="Times New Roman"/>
              </a:rPr>
              <a:t> 2CH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–C≡CH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2Na</a:t>
            </a:r>
            <a:r>
              <a:rPr sz="2400" dirty="0">
                <a:latin typeface="Times New Roman"/>
                <a:cs typeface="Times New Roman"/>
              </a:rPr>
              <a:t> →</a:t>
            </a:r>
            <a:r>
              <a:rPr sz="2400" spc="-5" dirty="0">
                <a:latin typeface="Times New Roman"/>
                <a:cs typeface="Times New Roman"/>
              </a:rPr>
              <a:t> 2CH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–C≡CNa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–C≡CNa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–C≡C–CH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NaCl</a:t>
            </a:r>
            <a:r>
              <a:rPr sz="2400" spc="-5" dirty="0">
                <a:latin typeface="Times New Roman"/>
                <a:cs typeface="Times New Roman"/>
              </a:rPr>
              <a:t> (X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10" dirty="0">
                <a:latin typeface="Times New Roman"/>
                <a:cs typeface="Times New Roman"/>
              </a:rPr>
              <a:t>бутин-2)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Times New Roman"/>
                <a:cs typeface="Times New Roman"/>
              </a:rPr>
              <a:t>3)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–C≡CH+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 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–C(O)–CH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latin typeface="Times New Roman"/>
                <a:cs typeface="Times New Roman"/>
              </a:rPr>
              <a:t>4)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–C(O)–CH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–CH(OH)–CH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55600" marR="334010" indent="-304800">
              <a:lnSpc>
                <a:spcPts val="4320"/>
              </a:lnSpc>
              <a:spcBef>
                <a:spcPts val="185"/>
              </a:spcBef>
            </a:pPr>
            <a:r>
              <a:rPr sz="2400" dirty="0">
                <a:latin typeface="Times New Roman"/>
                <a:cs typeface="Times New Roman"/>
              </a:rPr>
              <a:t>5)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COOH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–CH(OH)–CH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COOCH(CH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7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изопропилацетат)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95655" y="243077"/>
            <a:ext cx="23634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6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655" y="273812"/>
            <a:ext cx="236410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7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01506" y="60248"/>
            <a:ext cx="922655" cy="3136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775" spc="-630" baseline="-39039" dirty="0">
                <a:latin typeface="Symbol"/>
                <a:cs typeface="Symbol"/>
              </a:rPr>
              <a:t></a:t>
            </a:r>
            <a:r>
              <a:rPr sz="1400" spc="-420" dirty="0">
                <a:latin typeface="Times New Roman"/>
                <a:cs typeface="Times New Roman"/>
              </a:rPr>
              <a:t>AlC</a:t>
            </a:r>
            <a:r>
              <a:rPr sz="2775" spc="-630" baseline="-39039" dirty="0">
                <a:latin typeface="Symbol"/>
                <a:cs typeface="Symbol"/>
              </a:rPr>
              <a:t></a:t>
            </a:r>
            <a:r>
              <a:rPr sz="1400" spc="-420" dirty="0">
                <a:latin typeface="Times New Roman"/>
                <a:cs typeface="Times New Roman"/>
              </a:rPr>
              <a:t>l</a:t>
            </a:r>
            <a:r>
              <a:rPr sz="1575" spc="-630" baseline="-15873" dirty="0">
                <a:latin typeface="Times New Roman"/>
                <a:cs typeface="Times New Roman"/>
              </a:rPr>
              <a:t>3</a:t>
            </a:r>
            <a:endParaRPr sz="1575" baseline="-15873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944510" y="224121"/>
            <a:ext cx="3263900" cy="31369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1850" spc="40" dirty="0">
                <a:latin typeface="Times New Roman"/>
                <a:cs typeface="Times New Roman"/>
              </a:rPr>
              <a:t>X</a:t>
            </a:r>
            <a:r>
              <a:rPr sz="2100" spc="15" baseline="-15873" dirty="0">
                <a:latin typeface="Times New Roman"/>
                <a:cs typeface="Times New Roman"/>
              </a:rPr>
              <a:t>1</a:t>
            </a:r>
            <a:r>
              <a:rPr sz="2100" spc="217" baseline="-15873" dirty="0">
                <a:latin typeface="Times New Roman"/>
                <a:cs typeface="Times New Roman"/>
              </a:rPr>
              <a:t> </a:t>
            </a:r>
            <a:r>
              <a:rPr sz="1850" spc="65" dirty="0">
                <a:latin typeface="Symbol"/>
                <a:cs typeface="Symbol"/>
              </a:rPr>
              <a:t>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X</a:t>
            </a:r>
            <a:r>
              <a:rPr sz="2100" spc="15" baseline="-15873" dirty="0">
                <a:latin typeface="Times New Roman"/>
                <a:cs typeface="Times New Roman"/>
              </a:rPr>
              <a:t>2</a:t>
            </a:r>
            <a:r>
              <a:rPr sz="2100" spc="195" baseline="-15873" dirty="0">
                <a:latin typeface="Times New Roman"/>
                <a:cs typeface="Times New Roman"/>
              </a:rPr>
              <a:t> </a:t>
            </a:r>
            <a:r>
              <a:rPr sz="1850" spc="65" dirty="0">
                <a:latin typeface="Symbol"/>
                <a:cs typeface="Symbol"/>
              </a:rPr>
              <a:t></a:t>
            </a:r>
            <a:r>
              <a:rPr sz="1850" spc="20" dirty="0">
                <a:latin typeface="Times New Roman"/>
                <a:cs typeface="Times New Roman"/>
              </a:rPr>
              <a:t> </a:t>
            </a:r>
            <a:r>
              <a:rPr sz="1850" spc="40" dirty="0">
                <a:latin typeface="Times New Roman"/>
                <a:cs typeface="Times New Roman"/>
              </a:rPr>
              <a:t>X</a:t>
            </a:r>
            <a:r>
              <a:rPr sz="2100" spc="15" baseline="-15873" dirty="0">
                <a:latin typeface="Times New Roman"/>
                <a:cs typeface="Times New Roman"/>
              </a:rPr>
              <a:t>3</a:t>
            </a:r>
            <a:r>
              <a:rPr sz="2100" spc="195" baseline="-15873" dirty="0">
                <a:latin typeface="Times New Roman"/>
                <a:cs typeface="Times New Roman"/>
              </a:rPr>
              <a:t> </a:t>
            </a:r>
            <a:r>
              <a:rPr sz="1850" spc="60" dirty="0">
                <a:latin typeface="Symbol"/>
                <a:cs typeface="Symbol"/>
              </a:rPr>
              <a:t></a:t>
            </a:r>
            <a:r>
              <a:rPr sz="2100" spc="-1530" baseline="43650" dirty="0">
                <a:latin typeface="Times New Roman"/>
                <a:cs typeface="Times New Roman"/>
              </a:rPr>
              <a:t>H</a:t>
            </a:r>
            <a:r>
              <a:rPr sz="1850" spc="-795" dirty="0">
                <a:latin typeface="Symbol"/>
                <a:cs typeface="Symbol"/>
              </a:rPr>
              <a:t></a:t>
            </a:r>
            <a:r>
              <a:rPr sz="2100" spc="-232" baseline="43650" dirty="0">
                <a:latin typeface="Times New Roman"/>
                <a:cs typeface="Times New Roman"/>
              </a:rPr>
              <a:t>N</a:t>
            </a:r>
            <a:r>
              <a:rPr sz="1850" spc="-1685" dirty="0">
                <a:latin typeface="Symbol"/>
                <a:cs typeface="Symbol"/>
              </a:rPr>
              <a:t></a:t>
            </a:r>
            <a:r>
              <a:rPr sz="2100" spc="30" baseline="43650" dirty="0">
                <a:latin typeface="Times New Roman"/>
                <a:cs typeface="Times New Roman"/>
              </a:rPr>
              <a:t>O</a:t>
            </a:r>
            <a:r>
              <a:rPr sz="1575" spc="15" baseline="42328" dirty="0">
                <a:latin typeface="Times New Roman"/>
                <a:cs typeface="Times New Roman"/>
              </a:rPr>
              <a:t>2</a:t>
            </a:r>
            <a:r>
              <a:rPr sz="1575" spc="-142" baseline="42328" dirty="0">
                <a:latin typeface="Times New Roman"/>
                <a:cs typeface="Times New Roman"/>
              </a:rPr>
              <a:t> </a:t>
            </a:r>
            <a:r>
              <a:rPr sz="1850" spc="65" dirty="0">
                <a:latin typeface="Symbol"/>
                <a:cs typeface="Symbol"/>
              </a:rPr>
              <a:t></a:t>
            </a:r>
            <a:r>
              <a:rPr sz="1850" spc="25" dirty="0">
                <a:latin typeface="Times New Roman"/>
                <a:cs typeface="Times New Roman"/>
              </a:rPr>
              <a:t> </a:t>
            </a:r>
            <a:r>
              <a:rPr sz="1850" spc="45" dirty="0">
                <a:latin typeface="Times New Roman"/>
                <a:cs typeface="Times New Roman"/>
              </a:rPr>
              <a:t>X</a:t>
            </a:r>
            <a:r>
              <a:rPr sz="2100" spc="15" baseline="-15873" dirty="0">
                <a:latin typeface="Times New Roman"/>
                <a:cs typeface="Times New Roman"/>
              </a:rPr>
              <a:t>4</a:t>
            </a:r>
            <a:r>
              <a:rPr sz="2100" spc="209" baseline="-15873" dirty="0">
                <a:latin typeface="Times New Roman"/>
                <a:cs typeface="Times New Roman"/>
              </a:rPr>
              <a:t> </a:t>
            </a:r>
            <a:r>
              <a:rPr sz="1850" spc="65" dirty="0">
                <a:latin typeface="Symbol"/>
                <a:cs typeface="Symbol"/>
              </a:rPr>
              <a:t></a:t>
            </a:r>
            <a:endParaRPr sz="1850">
              <a:latin typeface="Symbol"/>
              <a:cs typeface="Symbo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18973" y="143875"/>
            <a:ext cx="702310" cy="602615"/>
          </a:xfrm>
          <a:custGeom>
            <a:avLst/>
            <a:gdLst/>
            <a:ahLst/>
            <a:cxnLst/>
            <a:rect l="l" t="t" r="r" b="b"/>
            <a:pathLst>
              <a:path w="702310" h="602615">
                <a:moveTo>
                  <a:pt x="0" y="599738"/>
                </a:moveTo>
                <a:lnTo>
                  <a:pt x="350537" y="400062"/>
                </a:lnTo>
              </a:path>
              <a:path w="702310" h="602615">
                <a:moveTo>
                  <a:pt x="350537" y="400062"/>
                </a:moveTo>
                <a:lnTo>
                  <a:pt x="701779" y="602601"/>
                </a:lnTo>
              </a:path>
              <a:path w="702310" h="602615">
                <a:moveTo>
                  <a:pt x="350537" y="400062"/>
                </a:moveTo>
                <a:lnTo>
                  <a:pt x="350537" y="0"/>
                </a:lnTo>
              </a:path>
            </a:pathLst>
          </a:custGeom>
          <a:ln w="194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261356" y="230475"/>
            <a:ext cx="1049655" cy="489584"/>
          </a:xfrm>
          <a:custGeom>
            <a:avLst/>
            <a:gdLst/>
            <a:ahLst/>
            <a:cxnLst/>
            <a:rect l="l" t="t" r="r" b="b"/>
            <a:pathLst>
              <a:path w="1049654" h="489584">
                <a:moveTo>
                  <a:pt x="0" y="202539"/>
                </a:moveTo>
                <a:lnTo>
                  <a:pt x="348276" y="2154"/>
                </a:lnTo>
              </a:path>
              <a:path w="1049654" h="489584">
                <a:moveTo>
                  <a:pt x="348276" y="2154"/>
                </a:moveTo>
                <a:lnTo>
                  <a:pt x="696553" y="202539"/>
                </a:lnTo>
              </a:path>
              <a:path w="1049654" h="489584">
                <a:moveTo>
                  <a:pt x="696553" y="202539"/>
                </a:moveTo>
                <a:lnTo>
                  <a:pt x="1049322" y="0"/>
                </a:lnTo>
              </a:path>
              <a:path w="1049654" h="489584">
                <a:moveTo>
                  <a:pt x="723505" y="188224"/>
                </a:moveTo>
                <a:lnTo>
                  <a:pt x="723505" y="489525"/>
                </a:lnTo>
              </a:path>
              <a:path w="1049654" h="489584">
                <a:moveTo>
                  <a:pt x="671997" y="188224"/>
                </a:moveTo>
                <a:lnTo>
                  <a:pt x="671997" y="489525"/>
                </a:lnTo>
              </a:path>
            </a:pathLst>
          </a:custGeom>
          <a:ln w="1941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50188" y="672138"/>
            <a:ext cx="9599295" cy="12934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1395095" algn="r">
              <a:lnSpc>
                <a:spcPct val="100000"/>
              </a:lnSpc>
              <a:spcBef>
                <a:spcPts val="135"/>
              </a:spcBef>
            </a:pPr>
            <a:r>
              <a:rPr sz="1850" spc="45" dirty="0">
                <a:latin typeface="Times New Roman"/>
                <a:cs typeface="Times New Roman"/>
              </a:rPr>
              <a:t>O</a:t>
            </a:r>
            <a:endParaRPr sz="18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2400" dirty="0">
                <a:latin typeface="Times New Roman"/>
                <a:cs typeface="Times New Roman"/>
              </a:rPr>
              <a:t>1) </a:t>
            </a:r>
            <a:r>
              <a:rPr sz="2400" spc="-15" dirty="0">
                <a:latin typeface="Times New Roman"/>
                <a:cs typeface="Times New Roman"/>
              </a:rPr>
              <a:t>Переводим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скелетные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формулы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сокращённые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структурные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формулы.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73571" y="2361221"/>
            <a:ext cx="871855" cy="754380"/>
          </a:xfrm>
          <a:custGeom>
            <a:avLst/>
            <a:gdLst/>
            <a:ahLst/>
            <a:cxnLst/>
            <a:rect l="l" t="t" r="r" b="b"/>
            <a:pathLst>
              <a:path w="871855" h="754380">
                <a:moveTo>
                  <a:pt x="0" y="751305"/>
                </a:moveTo>
                <a:lnTo>
                  <a:pt x="434486" y="500550"/>
                </a:lnTo>
              </a:path>
              <a:path w="871855" h="754380">
                <a:moveTo>
                  <a:pt x="434486" y="500550"/>
                </a:moveTo>
                <a:lnTo>
                  <a:pt x="871717" y="753964"/>
                </a:lnTo>
              </a:path>
              <a:path w="871855" h="754380">
                <a:moveTo>
                  <a:pt x="434486" y="500550"/>
                </a:moveTo>
                <a:lnTo>
                  <a:pt x="434486" y="0"/>
                </a:lnTo>
              </a:path>
            </a:pathLst>
          </a:custGeom>
          <a:ln w="233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7862" y="3013111"/>
            <a:ext cx="82550" cy="45085"/>
          </a:xfrm>
          <a:custGeom>
            <a:avLst/>
            <a:gdLst/>
            <a:ahLst/>
            <a:cxnLst/>
            <a:rect l="l" t="t" r="r" b="b"/>
            <a:pathLst>
              <a:path w="82550" h="45085">
                <a:moveTo>
                  <a:pt x="0" y="44796"/>
                </a:moveTo>
                <a:lnTo>
                  <a:pt x="82209" y="0"/>
                </a:lnTo>
              </a:path>
            </a:pathLst>
          </a:custGeom>
          <a:ln w="2328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31656" y="3028326"/>
            <a:ext cx="69850" cy="42545"/>
          </a:xfrm>
          <a:custGeom>
            <a:avLst/>
            <a:gdLst/>
            <a:ahLst/>
            <a:cxnLst/>
            <a:rect l="l" t="t" r="r" b="b"/>
            <a:pathLst>
              <a:path w="69850" h="42544">
                <a:moveTo>
                  <a:pt x="0" y="0"/>
                </a:moveTo>
                <a:lnTo>
                  <a:pt x="69547" y="42100"/>
                </a:lnTo>
              </a:path>
            </a:pathLst>
          </a:custGeom>
          <a:ln w="232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766188" y="2055889"/>
            <a:ext cx="1835785" cy="12712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06120" marR="477520" indent="109220">
              <a:lnSpc>
                <a:spcPct val="139000"/>
              </a:lnSpc>
              <a:spcBef>
                <a:spcPts val="95"/>
              </a:spcBef>
            </a:pPr>
            <a:r>
              <a:rPr sz="2350" spc="30" dirty="0">
                <a:latin typeface="Times New Roman"/>
                <a:cs typeface="Times New Roman"/>
              </a:rPr>
              <a:t>C</a:t>
            </a:r>
            <a:r>
              <a:rPr sz="2350" spc="20" dirty="0">
                <a:latin typeface="Times New Roman"/>
                <a:cs typeface="Times New Roman"/>
              </a:rPr>
              <a:t>H</a:t>
            </a:r>
            <a:r>
              <a:rPr sz="2625" spc="7" baseline="-17460" dirty="0">
                <a:latin typeface="Times New Roman"/>
                <a:cs typeface="Times New Roman"/>
              </a:rPr>
              <a:t>3  </a:t>
            </a:r>
            <a:r>
              <a:rPr sz="2350" spc="30" dirty="0">
                <a:latin typeface="Times New Roman"/>
                <a:cs typeface="Times New Roman"/>
              </a:rPr>
              <a:t>CH</a:t>
            </a:r>
            <a:endParaRPr sz="2350">
              <a:latin typeface="Times New Roman"/>
              <a:cs typeface="Times New Roman"/>
            </a:endParaRPr>
          </a:p>
          <a:p>
            <a:pPr marL="50800">
              <a:lnSpc>
                <a:spcPts val="1964"/>
              </a:lnSpc>
              <a:tabLst>
                <a:tab pos="1250315" algn="l"/>
              </a:tabLst>
            </a:pPr>
            <a:r>
              <a:rPr sz="2350" spc="20" dirty="0">
                <a:latin typeface="Times New Roman"/>
                <a:cs typeface="Times New Roman"/>
              </a:rPr>
              <a:t>H</a:t>
            </a:r>
            <a:r>
              <a:rPr sz="2625" spc="30" baseline="-17460" dirty="0">
                <a:latin typeface="Times New Roman"/>
                <a:cs typeface="Times New Roman"/>
              </a:rPr>
              <a:t>3</a:t>
            </a:r>
            <a:r>
              <a:rPr sz="2350" spc="20" dirty="0">
                <a:latin typeface="Times New Roman"/>
                <a:cs typeface="Times New Roman"/>
              </a:rPr>
              <a:t>C	CH</a:t>
            </a:r>
            <a:r>
              <a:rPr sz="2625" spc="30" baseline="-17460" dirty="0">
                <a:latin typeface="Times New Roman"/>
                <a:cs typeface="Times New Roman"/>
              </a:rPr>
              <a:t>3</a:t>
            </a:r>
            <a:endParaRPr sz="2625" baseline="-1746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685064" y="2560016"/>
            <a:ext cx="0" cy="191135"/>
          </a:xfrm>
          <a:custGeom>
            <a:avLst/>
            <a:gdLst/>
            <a:ahLst/>
            <a:cxnLst/>
            <a:rect l="l" t="t" r="r" b="b"/>
            <a:pathLst>
              <a:path h="191135">
                <a:moveTo>
                  <a:pt x="0" y="190743"/>
                </a:moveTo>
                <a:lnTo>
                  <a:pt x="0" y="0"/>
                </a:lnTo>
              </a:path>
            </a:pathLst>
          </a:custGeom>
          <a:ln w="2348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2200024" y="2698836"/>
            <a:ext cx="720090" cy="244475"/>
            <a:chOff x="2200024" y="2698836"/>
            <a:chExt cx="720090" cy="244475"/>
          </a:xfrm>
        </p:grpSpPr>
        <p:sp>
          <p:nvSpPr>
            <p:cNvPr id="16" name="object 16"/>
            <p:cNvSpPr/>
            <p:nvPr/>
          </p:nvSpPr>
          <p:spPr>
            <a:xfrm>
              <a:off x="2440303" y="2698836"/>
              <a:ext cx="480059" cy="244475"/>
            </a:xfrm>
            <a:custGeom>
              <a:avLst/>
              <a:gdLst/>
              <a:ahLst/>
              <a:cxnLst/>
              <a:rect l="l" t="t" r="r" b="b"/>
              <a:pathLst>
                <a:path w="480060" h="244475">
                  <a:moveTo>
                    <a:pt x="0" y="0"/>
                  </a:moveTo>
                  <a:lnTo>
                    <a:pt x="60508" y="123568"/>
                  </a:lnTo>
                  <a:lnTo>
                    <a:pt x="0" y="244440"/>
                  </a:lnTo>
                  <a:lnTo>
                    <a:pt x="479662" y="1235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15823" y="2831784"/>
              <a:ext cx="288290" cy="0"/>
            </a:xfrm>
            <a:custGeom>
              <a:avLst/>
              <a:gdLst/>
              <a:ahLst/>
              <a:cxnLst/>
              <a:rect l="l" t="t" r="r" b="b"/>
              <a:pathLst>
                <a:path w="288289">
                  <a:moveTo>
                    <a:pt x="288163" y="0"/>
                  </a:moveTo>
                  <a:lnTo>
                    <a:pt x="0" y="0"/>
                  </a:lnTo>
                </a:path>
              </a:pathLst>
            </a:custGeom>
            <a:ln w="51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00024" y="2774934"/>
              <a:ext cx="300990" cy="99695"/>
            </a:xfrm>
            <a:custGeom>
              <a:avLst/>
              <a:gdLst/>
              <a:ahLst/>
              <a:cxnLst/>
              <a:rect l="l" t="t" r="r" b="b"/>
              <a:pathLst>
                <a:path w="300989" h="99694">
                  <a:moveTo>
                    <a:pt x="300803" y="0"/>
                  </a:moveTo>
                  <a:lnTo>
                    <a:pt x="0" y="0"/>
                  </a:lnTo>
                  <a:lnTo>
                    <a:pt x="0" y="99393"/>
                  </a:lnTo>
                  <a:lnTo>
                    <a:pt x="300803" y="99393"/>
                  </a:lnTo>
                  <a:lnTo>
                    <a:pt x="3008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224398" y="2567762"/>
            <a:ext cx="19627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метилпропан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005115" y="4504038"/>
            <a:ext cx="1309370" cy="253365"/>
          </a:xfrm>
          <a:custGeom>
            <a:avLst/>
            <a:gdLst/>
            <a:ahLst/>
            <a:cxnLst/>
            <a:rect l="l" t="t" r="r" b="b"/>
            <a:pathLst>
              <a:path w="1309370" h="253364">
                <a:moveTo>
                  <a:pt x="0" y="253079"/>
                </a:moveTo>
                <a:lnTo>
                  <a:pt x="434200" y="2701"/>
                </a:lnTo>
              </a:path>
              <a:path w="1309370" h="253364">
                <a:moveTo>
                  <a:pt x="434200" y="2701"/>
                </a:moveTo>
                <a:lnTo>
                  <a:pt x="872010" y="253079"/>
                </a:lnTo>
              </a:path>
              <a:path w="1309370" h="253364">
                <a:moveTo>
                  <a:pt x="872010" y="253079"/>
                </a:moveTo>
                <a:lnTo>
                  <a:pt x="1308923" y="0"/>
                </a:lnTo>
              </a:path>
            </a:pathLst>
          </a:custGeom>
          <a:ln w="242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754982" y="5059269"/>
            <a:ext cx="24511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spc="3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843687" y="4739168"/>
            <a:ext cx="63500" cy="381000"/>
          </a:xfrm>
          <a:custGeom>
            <a:avLst/>
            <a:gdLst/>
            <a:ahLst/>
            <a:cxnLst/>
            <a:rect l="l" t="t" r="r" b="b"/>
            <a:pathLst>
              <a:path w="63500" h="381000">
                <a:moveTo>
                  <a:pt x="63287" y="0"/>
                </a:moveTo>
                <a:lnTo>
                  <a:pt x="63287" y="380508"/>
                </a:lnTo>
              </a:path>
              <a:path w="63500" h="381000">
                <a:moveTo>
                  <a:pt x="0" y="0"/>
                </a:moveTo>
                <a:lnTo>
                  <a:pt x="0" y="380508"/>
                </a:lnTo>
              </a:path>
            </a:pathLst>
          </a:custGeom>
          <a:ln w="242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320389" y="4705523"/>
            <a:ext cx="13843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spc="10" dirty="0">
                <a:latin typeface="Times New Roman"/>
                <a:cs typeface="Times New Roman"/>
              </a:rPr>
              <a:t>3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02400" y="4561214"/>
            <a:ext cx="561975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spc="30" dirty="0">
                <a:latin typeface="Times New Roman"/>
                <a:cs typeface="Times New Roman"/>
              </a:rPr>
              <a:t>H</a:t>
            </a:r>
            <a:r>
              <a:rPr sz="2350" spc="225" dirty="0">
                <a:latin typeface="Times New Roman"/>
                <a:cs typeface="Times New Roman"/>
              </a:rPr>
              <a:t> </a:t>
            </a:r>
            <a:r>
              <a:rPr sz="2350" spc="25" dirty="0">
                <a:latin typeface="Times New Roman"/>
                <a:cs typeface="Times New Roman"/>
              </a:rPr>
              <a:t>C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836108" y="4012011"/>
            <a:ext cx="407034" cy="69151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38100" marR="30480">
              <a:lnSpc>
                <a:spcPts val="2400"/>
              </a:lnSpc>
              <a:spcBef>
                <a:spcPts val="545"/>
              </a:spcBef>
            </a:pPr>
            <a:r>
              <a:rPr sz="2350" spc="15" dirty="0">
                <a:latin typeface="Times New Roman"/>
                <a:cs typeface="Times New Roman"/>
              </a:rPr>
              <a:t>H</a:t>
            </a:r>
            <a:r>
              <a:rPr sz="2625" spc="7" baseline="-15873" dirty="0">
                <a:latin typeface="Times New Roman"/>
                <a:cs typeface="Times New Roman"/>
              </a:rPr>
              <a:t>2  </a:t>
            </a:r>
            <a:r>
              <a:rPr sz="2350" spc="25" dirty="0">
                <a:latin typeface="Times New Roman"/>
                <a:cs typeface="Times New Roman"/>
              </a:rPr>
              <a:t>C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688611" y="4588423"/>
            <a:ext cx="154940" cy="90805"/>
          </a:xfrm>
          <a:custGeom>
            <a:avLst/>
            <a:gdLst/>
            <a:ahLst/>
            <a:cxnLst/>
            <a:rect l="l" t="t" r="r" b="b"/>
            <a:pathLst>
              <a:path w="154939" h="90804">
                <a:moveTo>
                  <a:pt x="0" y="90639"/>
                </a:moveTo>
                <a:lnTo>
                  <a:pt x="154552" y="0"/>
                </a:lnTo>
              </a:path>
            </a:pathLst>
          </a:custGeom>
          <a:ln w="24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19950" y="4585721"/>
            <a:ext cx="179705" cy="105410"/>
          </a:xfrm>
          <a:custGeom>
            <a:avLst/>
            <a:gdLst/>
            <a:ahLst/>
            <a:cxnLst/>
            <a:rect l="l" t="t" r="r" b="b"/>
            <a:pathLst>
              <a:path w="179704" h="105410">
                <a:moveTo>
                  <a:pt x="0" y="0"/>
                </a:moveTo>
                <a:lnTo>
                  <a:pt x="179163" y="104999"/>
                </a:lnTo>
              </a:path>
            </a:pathLst>
          </a:custGeom>
          <a:ln w="242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295391" y="4424060"/>
            <a:ext cx="245110" cy="1021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890">
              <a:lnSpc>
                <a:spcPct val="139100"/>
              </a:lnSpc>
              <a:spcBef>
                <a:spcPts val="95"/>
              </a:spcBef>
            </a:pPr>
            <a:r>
              <a:rPr sz="2350" spc="15" dirty="0">
                <a:latin typeface="Times New Roman"/>
                <a:cs typeface="Times New Roman"/>
              </a:rPr>
              <a:t>C  </a:t>
            </a:r>
            <a:r>
              <a:rPr sz="2350" spc="3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13224" y="4310836"/>
            <a:ext cx="611505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2350" spc="20" dirty="0">
                <a:latin typeface="Times New Roman"/>
                <a:cs typeface="Times New Roman"/>
              </a:rPr>
              <a:t>CH</a:t>
            </a:r>
            <a:r>
              <a:rPr sz="2625" spc="30" baseline="-17460" dirty="0">
                <a:latin typeface="Times New Roman"/>
                <a:cs typeface="Times New Roman"/>
              </a:rPr>
              <a:t>3</a:t>
            </a:r>
            <a:endParaRPr sz="2625" baseline="-1746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56825" y="4585721"/>
            <a:ext cx="163830" cy="93345"/>
          </a:xfrm>
          <a:custGeom>
            <a:avLst/>
            <a:gdLst/>
            <a:ahLst/>
            <a:cxnLst/>
            <a:rect l="l" t="t" r="r" b="b"/>
            <a:pathLst>
              <a:path w="163829" h="93345">
                <a:moveTo>
                  <a:pt x="0" y="93341"/>
                </a:moveTo>
                <a:lnTo>
                  <a:pt x="163828" y="0"/>
                </a:lnTo>
              </a:path>
            </a:pathLst>
          </a:custGeom>
          <a:ln w="242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387013" y="4926738"/>
            <a:ext cx="64769" cy="193040"/>
          </a:xfrm>
          <a:custGeom>
            <a:avLst/>
            <a:gdLst/>
            <a:ahLst/>
            <a:cxnLst/>
            <a:rect l="l" t="t" r="r" b="b"/>
            <a:pathLst>
              <a:path w="64770" h="193039">
                <a:moveTo>
                  <a:pt x="64334" y="0"/>
                </a:moveTo>
                <a:lnTo>
                  <a:pt x="64334" y="192937"/>
                </a:lnTo>
              </a:path>
              <a:path w="64770" h="193039">
                <a:moveTo>
                  <a:pt x="0" y="0"/>
                </a:moveTo>
                <a:lnTo>
                  <a:pt x="0" y="192937"/>
                </a:lnTo>
              </a:path>
            </a:pathLst>
          </a:custGeom>
          <a:ln w="242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/>
          <p:cNvGrpSpPr/>
          <p:nvPr/>
        </p:nvGrpSpPr>
        <p:grpSpPr>
          <a:xfrm>
            <a:off x="2942756" y="4709559"/>
            <a:ext cx="719455" cy="244475"/>
            <a:chOff x="2942756" y="4709559"/>
            <a:chExt cx="719455" cy="244475"/>
          </a:xfrm>
        </p:grpSpPr>
        <p:sp>
          <p:nvSpPr>
            <p:cNvPr id="33" name="object 33"/>
            <p:cNvSpPr/>
            <p:nvPr/>
          </p:nvSpPr>
          <p:spPr>
            <a:xfrm>
              <a:off x="3182477" y="4709559"/>
              <a:ext cx="479425" cy="244475"/>
            </a:xfrm>
            <a:custGeom>
              <a:avLst/>
              <a:gdLst/>
              <a:ahLst/>
              <a:cxnLst/>
              <a:rect l="l" t="t" r="r" b="b"/>
              <a:pathLst>
                <a:path w="479425" h="244475">
                  <a:moveTo>
                    <a:pt x="0" y="0"/>
                  </a:moveTo>
                  <a:lnTo>
                    <a:pt x="60593" y="122949"/>
                  </a:lnTo>
                  <a:lnTo>
                    <a:pt x="0" y="244086"/>
                  </a:lnTo>
                  <a:lnTo>
                    <a:pt x="479403" y="12294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58578" y="4841910"/>
              <a:ext cx="288290" cy="0"/>
            </a:xfrm>
            <a:custGeom>
              <a:avLst/>
              <a:gdLst/>
              <a:ahLst/>
              <a:cxnLst/>
              <a:rect l="l" t="t" r="r" b="b"/>
              <a:pathLst>
                <a:path w="288289">
                  <a:moveTo>
                    <a:pt x="287671" y="0"/>
                  </a:moveTo>
                  <a:lnTo>
                    <a:pt x="0" y="0"/>
                  </a:lnTo>
                </a:path>
              </a:pathLst>
            </a:custGeom>
            <a:ln w="51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942756" y="4784935"/>
              <a:ext cx="300355" cy="99695"/>
            </a:xfrm>
            <a:custGeom>
              <a:avLst/>
              <a:gdLst/>
              <a:ahLst/>
              <a:cxnLst/>
              <a:rect l="l" t="t" r="r" b="b"/>
              <a:pathLst>
                <a:path w="300355" h="99695">
                  <a:moveTo>
                    <a:pt x="300321" y="0"/>
                  </a:moveTo>
                  <a:lnTo>
                    <a:pt x="0" y="0"/>
                  </a:lnTo>
                  <a:lnTo>
                    <a:pt x="0" y="99610"/>
                  </a:lnTo>
                  <a:lnTo>
                    <a:pt x="300321" y="99610"/>
                  </a:lnTo>
                  <a:lnTo>
                    <a:pt x="3003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6588632" y="4692777"/>
            <a:ext cx="4087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бутанон, </a:t>
            </a:r>
            <a:r>
              <a:rPr sz="2400" spc="-5" dirty="0">
                <a:latin typeface="Times New Roman"/>
                <a:cs typeface="Times New Roman"/>
              </a:rPr>
              <a:t>или </a:t>
            </a:r>
            <a:r>
              <a:rPr sz="2400" spc="-10" dirty="0">
                <a:latin typeface="Times New Roman"/>
                <a:cs typeface="Times New Roman"/>
              </a:rPr>
              <a:t>метилэтилкетон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824788" y="797420"/>
            <a:ext cx="9233535" cy="3982720"/>
          </a:xfrm>
          <a:prstGeom prst="rect">
            <a:avLst/>
          </a:prstGeom>
        </p:spPr>
        <p:txBody>
          <a:bodyPr vert="horz" wrap="square" lIns="0" tIns="1625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8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342900" marR="847090" indent="-304800">
              <a:lnSpc>
                <a:spcPct val="100000"/>
              </a:lnSpc>
              <a:spcBef>
                <a:spcPts val="1175"/>
              </a:spcBef>
              <a:buAutoNum type="arabicParenR" startAt="2"/>
              <a:tabLst>
                <a:tab pos="352425" algn="l"/>
              </a:tabLst>
            </a:pPr>
            <a:r>
              <a:rPr sz="2400" spc="-5" dirty="0">
                <a:latin typeface="Times New Roman"/>
                <a:cs typeface="Times New Roman"/>
              </a:rPr>
              <a:t>AlCl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используется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5" dirty="0">
                <a:latin typeface="Times New Roman"/>
                <a:cs typeface="Times New Roman"/>
              </a:rPr>
              <a:t>качестве </a:t>
            </a:r>
            <a:r>
              <a:rPr sz="2400" spc="-20" dirty="0">
                <a:latin typeface="Times New Roman"/>
                <a:cs typeface="Times New Roman"/>
              </a:rPr>
              <a:t>катализатора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20" dirty="0">
                <a:latin typeface="Times New Roman"/>
                <a:cs typeface="Times New Roman"/>
              </a:rPr>
              <a:t>двух </a:t>
            </a:r>
            <a:r>
              <a:rPr sz="2400" spc="5" dirty="0">
                <a:latin typeface="Times New Roman"/>
                <a:cs typeface="Times New Roman"/>
              </a:rPr>
              <a:t>процессах: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замещения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20" dirty="0">
                <a:latin typeface="Times New Roman"/>
                <a:cs typeface="Times New Roman"/>
              </a:rPr>
              <a:t>ароматическом </a:t>
            </a:r>
            <a:r>
              <a:rPr sz="2400" dirty="0">
                <a:latin typeface="Times New Roman"/>
                <a:cs typeface="Times New Roman"/>
              </a:rPr>
              <a:t>ряду</a:t>
            </a:r>
            <a:endParaRPr sz="2400">
              <a:latin typeface="Times New Roman"/>
              <a:cs typeface="Times New Roman"/>
            </a:endParaRPr>
          </a:p>
          <a:p>
            <a:pPr marL="3429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б)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изомеризации алканов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бутан.</a:t>
            </a:r>
            <a:endParaRPr sz="2400">
              <a:latin typeface="Times New Roman"/>
              <a:cs typeface="Times New Roman"/>
            </a:endParaRPr>
          </a:p>
          <a:p>
            <a:pPr marL="368935" marR="30480" indent="-368935">
              <a:lnSpc>
                <a:spcPct val="100000"/>
              </a:lnSpc>
              <a:buAutoNum type="arabicParenR" startAt="3"/>
              <a:tabLst>
                <a:tab pos="368935" algn="l"/>
              </a:tabLst>
            </a:pPr>
            <a:r>
              <a:rPr sz="2400" spc="-10" dirty="0">
                <a:latin typeface="Times New Roman"/>
                <a:cs typeface="Times New Roman"/>
              </a:rPr>
              <a:t>HNO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7" baseline="-20833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используется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30" dirty="0">
                <a:latin typeface="Times New Roman"/>
                <a:cs typeface="Times New Roman"/>
              </a:rPr>
              <a:t>школьном </a:t>
            </a:r>
            <a:r>
              <a:rPr sz="2400" dirty="0">
                <a:latin typeface="Times New Roman"/>
                <a:cs typeface="Times New Roman"/>
              </a:rPr>
              <a:t>курсе химии </a:t>
            </a:r>
            <a:r>
              <a:rPr sz="2400" spc="-40" dirty="0">
                <a:latin typeface="Times New Roman"/>
                <a:cs typeface="Times New Roman"/>
              </a:rPr>
              <a:t>только </a:t>
            </a:r>
            <a:r>
              <a:rPr sz="2400" spc="-5" dirty="0">
                <a:latin typeface="Times New Roman"/>
                <a:cs typeface="Times New Roman"/>
              </a:rPr>
              <a:t>при получении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спиртов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первичных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предельных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аминов.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первичный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амин,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одноатомный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спирт.</a:t>
            </a:r>
            <a:endParaRPr sz="2400">
              <a:latin typeface="Times New Roman"/>
              <a:cs typeface="Times New Roman"/>
            </a:endParaRPr>
          </a:p>
          <a:p>
            <a:pPr marL="367665" indent="-330200">
              <a:lnSpc>
                <a:spcPct val="100000"/>
              </a:lnSpc>
              <a:buAutoNum type="arabicParenR" startAt="4"/>
              <a:tabLst>
                <a:tab pos="368300" algn="l"/>
              </a:tabLst>
            </a:pPr>
            <a:r>
              <a:rPr sz="2400" spc="-5" dirty="0">
                <a:latin typeface="Times New Roman"/>
                <a:cs typeface="Times New Roman"/>
              </a:rPr>
              <a:t>Первичные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амины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получают </a:t>
            </a:r>
            <a:r>
              <a:rPr sz="2400" spc="-5" dirty="0">
                <a:latin typeface="Times New Roman"/>
                <a:cs typeface="Times New Roman"/>
              </a:rPr>
              <a:t>восстановлением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нитросоединений.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нитросоединение.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622808" y="946861"/>
            <a:ext cx="10496550" cy="4544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029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50" dirty="0">
              <a:latin typeface="Times New Roman"/>
              <a:cs typeface="Times New Roman"/>
            </a:endParaRPr>
          </a:p>
          <a:p>
            <a:pPr marL="380365" indent="-330200">
              <a:lnSpc>
                <a:spcPct val="100000"/>
              </a:lnSpc>
              <a:buAutoNum type="arabicParenR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2-метилпропан)</a:t>
            </a:r>
          </a:p>
          <a:p>
            <a:pPr marL="50800" marR="43180">
              <a:lnSpc>
                <a:spcPts val="4320"/>
              </a:lnSpc>
              <a:spcBef>
                <a:spcPts val="384"/>
              </a:spcBef>
              <a:buAutoNum type="arabicParenR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58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HONO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58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58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58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 </a:t>
            </a:r>
            <a:r>
              <a:rPr sz="2400" dirty="0">
                <a:latin typeface="Times New Roman"/>
                <a:cs typeface="Times New Roman"/>
              </a:rPr>
              <a:t> 3)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8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–CH(NH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6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29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  <a:p>
            <a:pPr marL="431800" marR="744855" indent="-381000">
              <a:lnSpc>
                <a:spcPts val="4320"/>
              </a:lnSpc>
              <a:buAutoNum type="arabicParenR" startAt="4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–CH(NH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8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HNO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5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–CH(OH)–CH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40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N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 dirty="0">
              <a:latin typeface="Times New Roman"/>
              <a:cs typeface="Times New Roman"/>
            </a:endParaRPr>
          </a:p>
          <a:p>
            <a:pPr marL="431800" marR="1440815" indent="-381000">
              <a:lnSpc>
                <a:spcPts val="4320"/>
              </a:lnSpc>
              <a:buAutoNum type="arabicParenR" startAt="4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–CH(OH)–CH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8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CuO →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–C(O)–CH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 +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10" dirty="0">
                <a:latin typeface="Times New Roman"/>
                <a:cs typeface="Times New Roman"/>
              </a:rPr>
              <a:t>бутанон)</a:t>
            </a:r>
            <a:endParaRPr sz="24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975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 8 </a:t>
            </a:r>
            <a:r>
              <a:rPr sz="24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вопрос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32.</a:t>
            </a:r>
            <a:r>
              <a:rPr sz="24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Напишите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уравнения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реакций,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помощью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которых</a:t>
            </a:r>
            <a:r>
              <a:rPr sz="24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можно </a:t>
            </a:r>
            <a:r>
              <a:rPr sz="2400" spc="-5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осуществить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следующие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превращения.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7919" y="3155950"/>
            <a:ext cx="98634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написании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указывайте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преимущественно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образующиеся </a:t>
            </a:r>
            <a:r>
              <a:rPr sz="2400" spc="-15" dirty="0">
                <a:latin typeface="Times New Roman"/>
                <a:cs typeface="Times New Roman"/>
              </a:rPr>
              <a:t>продукты, </a:t>
            </a:r>
            <a:r>
              <a:rPr sz="2400" spc="-10" dirty="0">
                <a:latin typeface="Times New Roman"/>
                <a:cs typeface="Times New Roman"/>
              </a:rPr>
              <a:t>используйте структурные </a:t>
            </a:r>
            <a:r>
              <a:rPr sz="2400" spc="-20" dirty="0">
                <a:latin typeface="Times New Roman"/>
                <a:cs typeface="Times New Roman"/>
              </a:rPr>
              <a:t>формулы </a:t>
            </a:r>
            <a:r>
              <a:rPr sz="2400" spc="5" dirty="0">
                <a:latin typeface="Times New Roman"/>
                <a:cs typeface="Times New Roman"/>
              </a:rPr>
              <a:t>органических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1613" y="1652921"/>
            <a:ext cx="9742805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800" spc="45" dirty="0">
                <a:latin typeface="Times New Roman"/>
                <a:cs typeface="Times New Roman"/>
              </a:rPr>
              <a:t>C</a:t>
            </a:r>
            <a:r>
              <a:rPr sz="3150" spc="67" baseline="-17195" dirty="0">
                <a:latin typeface="Times New Roman"/>
                <a:cs typeface="Times New Roman"/>
              </a:rPr>
              <a:t>2</a:t>
            </a:r>
            <a:r>
              <a:rPr sz="2800" spc="45" dirty="0">
                <a:latin typeface="Times New Roman"/>
                <a:cs typeface="Times New Roman"/>
              </a:rPr>
              <a:t>H</a:t>
            </a:r>
            <a:r>
              <a:rPr sz="3150" spc="67" baseline="-17195" dirty="0">
                <a:latin typeface="Times New Roman"/>
                <a:cs typeface="Times New Roman"/>
              </a:rPr>
              <a:t>5</a:t>
            </a:r>
            <a:r>
              <a:rPr sz="2800" spc="45" dirty="0">
                <a:latin typeface="Times New Roman"/>
                <a:cs typeface="Times New Roman"/>
              </a:rPr>
              <a:t>COOH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Symbol"/>
                <a:cs typeface="Symbol"/>
              </a:rPr>
              <a:t>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X</a:t>
            </a:r>
            <a:r>
              <a:rPr sz="3150" spc="52" baseline="-17195" dirty="0">
                <a:latin typeface="Times New Roman"/>
                <a:cs typeface="Times New Roman"/>
              </a:rPr>
              <a:t>1</a:t>
            </a:r>
            <a:r>
              <a:rPr sz="3150" spc="254" baseline="-17195" dirty="0">
                <a:latin typeface="Times New Roman"/>
                <a:cs typeface="Times New Roman"/>
              </a:rPr>
              <a:t> </a:t>
            </a:r>
            <a:r>
              <a:rPr sz="2800" spc="80" dirty="0">
                <a:latin typeface="Symbol"/>
                <a:cs typeface="Symbol"/>
              </a:rPr>
              <a:t>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X</a:t>
            </a:r>
            <a:r>
              <a:rPr sz="3150" spc="52" baseline="-17195" dirty="0">
                <a:latin typeface="Times New Roman"/>
                <a:cs typeface="Times New Roman"/>
              </a:rPr>
              <a:t>2</a:t>
            </a:r>
            <a:r>
              <a:rPr sz="3150" spc="300" baseline="-1719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Symbol"/>
                <a:cs typeface="Symbol"/>
              </a:rPr>
              <a:t>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X</a:t>
            </a:r>
            <a:r>
              <a:rPr sz="3150" spc="52" baseline="-17195" dirty="0">
                <a:latin typeface="Times New Roman"/>
                <a:cs typeface="Times New Roman"/>
              </a:rPr>
              <a:t>4</a:t>
            </a:r>
            <a:r>
              <a:rPr sz="3150" spc="315" baseline="-1719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Symbol"/>
                <a:cs typeface="Symbol"/>
              </a:rPr>
              <a:t>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X</a:t>
            </a:r>
            <a:r>
              <a:rPr sz="3150" spc="52" baseline="-17195" dirty="0">
                <a:latin typeface="Times New Roman"/>
                <a:cs typeface="Times New Roman"/>
              </a:rPr>
              <a:t>3</a:t>
            </a:r>
            <a:r>
              <a:rPr sz="3150" spc="277" baseline="-17195" dirty="0">
                <a:latin typeface="Times New Roman"/>
                <a:cs typeface="Times New Roman"/>
              </a:rPr>
              <a:t> </a:t>
            </a:r>
            <a:r>
              <a:rPr sz="2800" spc="105" dirty="0">
                <a:latin typeface="Symbol"/>
                <a:cs typeface="Symbol"/>
              </a:rPr>
              <a:t>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35" dirty="0">
                <a:latin typeface="Times New Roman"/>
                <a:cs typeface="Times New Roman"/>
              </a:rPr>
              <a:t>ацетальдегид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9443" y="1481601"/>
            <a:ext cx="1321435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15" dirty="0">
                <a:latin typeface="Times New Roman"/>
                <a:cs typeface="Times New Roman"/>
              </a:rPr>
              <a:t>э</a:t>
            </a:r>
            <a:r>
              <a:rPr sz="2100" spc="40" dirty="0">
                <a:latin typeface="Times New Roman"/>
                <a:cs typeface="Times New Roman"/>
              </a:rPr>
              <a:t>л</a:t>
            </a:r>
            <a:r>
              <a:rPr sz="2100" spc="10" dirty="0">
                <a:latin typeface="Times New Roman"/>
                <a:cs typeface="Times New Roman"/>
              </a:rPr>
              <a:t>ек</a:t>
            </a:r>
            <a:r>
              <a:rPr sz="2100" spc="30" dirty="0">
                <a:latin typeface="Times New Roman"/>
                <a:cs typeface="Times New Roman"/>
              </a:rPr>
              <a:t>тр</a:t>
            </a:r>
            <a:r>
              <a:rPr sz="2100" spc="15" dirty="0">
                <a:latin typeface="Times New Roman"/>
                <a:cs typeface="Times New Roman"/>
              </a:rPr>
              <a:t>о</a:t>
            </a:r>
            <a:r>
              <a:rPr sz="2100" spc="35" dirty="0">
                <a:latin typeface="Times New Roman"/>
                <a:cs typeface="Times New Roman"/>
              </a:rPr>
              <a:t>л</a:t>
            </a:r>
            <a:r>
              <a:rPr sz="2100" spc="25" dirty="0">
                <a:latin typeface="Times New Roman"/>
                <a:cs typeface="Times New Roman"/>
              </a:rPr>
              <a:t>из</a:t>
            </a:r>
            <a:endParaRPr sz="2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70255" y="785751"/>
            <a:ext cx="9794875" cy="2403475"/>
          </a:xfrm>
          <a:prstGeom prst="rect">
            <a:avLst/>
          </a:prstGeom>
        </p:spPr>
        <p:txBody>
          <a:bodyPr vert="horz" wrap="square" lIns="0" tIns="163830" rIns="0" bIns="0" rtlCol="0">
            <a:spAutoFit/>
          </a:bodyPr>
          <a:lstStyle/>
          <a:p>
            <a:pPr marL="258445">
              <a:lnSpc>
                <a:spcPct val="100000"/>
              </a:lnSpc>
              <a:spcBef>
                <a:spcPts val="1290"/>
              </a:spcBef>
            </a:pPr>
            <a:r>
              <a:rPr sz="2400" b="1" dirty="0">
                <a:latin typeface="Times New Roman"/>
                <a:cs typeface="Times New Roman"/>
              </a:rPr>
              <a:t>1)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Сокращённая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структурная</a:t>
            </a:r>
            <a:r>
              <a:rPr sz="2400" b="1" spc="4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формула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spcBef>
                <a:spcPts val="785"/>
              </a:spcBef>
            </a:pPr>
            <a:r>
              <a:rPr sz="1600" dirty="0">
                <a:latin typeface="Times New Roman"/>
                <a:cs typeface="Times New Roman"/>
              </a:rPr>
              <a:t>4)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Записываем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атомы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водорода,</a:t>
            </a:r>
            <a:r>
              <a:rPr sz="1600" spc="-5" dirty="0">
                <a:latin typeface="Times New Roman"/>
                <a:cs typeface="Times New Roman"/>
              </a:rPr>
              <a:t> недостающие</a:t>
            </a:r>
            <a:r>
              <a:rPr sz="1600" spc="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до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обеспечения</a:t>
            </a:r>
            <a:r>
              <a:rPr sz="1600" spc="7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четырёхвалентности</a:t>
            </a:r>
            <a:r>
              <a:rPr sz="1600" spc="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каждого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из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атомов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углерода: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Атом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C</a:t>
            </a:r>
            <a:r>
              <a:rPr sz="1575" spc="7" baseline="26455" dirty="0">
                <a:latin typeface="Times New Roman"/>
                <a:cs typeface="Times New Roman"/>
              </a:rPr>
              <a:t>(5)</a:t>
            </a:r>
            <a:r>
              <a:rPr sz="1575" spc="172" baseline="264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имеет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1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связь,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поэтому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записываем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CH</a:t>
            </a:r>
            <a:r>
              <a:rPr sz="1575" baseline="-21164" dirty="0">
                <a:latin typeface="Times New Roman"/>
                <a:cs typeface="Times New Roman"/>
              </a:rPr>
              <a:t>3</a:t>
            </a:r>
            <a:r>
              <a:rPr sz="1600" dirty="0">
                <a:latin typeface="Times New Roman"/>
                <a:cs typeface="Times New Roman"/>
              </a:rPr>
              <a:t>–</a:t>
            </a:r>
            <a:endParaRPr sz="1600">
              <a:latin typeface="Times New Roman"/>
              <a:cs typeface="Times New Roman"/>
            </a:endParaRPr>
          </a:p>
          <a:p>
            <a:pPr marL="38100" marR="5078730">
              <a:lnSpc>
                <a:spcPct val="100000"/>
              </a:lnSpc>
            </a:pPr>
            <a:r>
              <a:rPr sz="1600" spc="-40" dirty="0">
                <a:latin typeface="Times New Roman"/>
                <a:cs typeface="Times New Roman"/>
              </a:rPr>
              <a:t>Атом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C</a:t>
            </a:r>
            <a:r>
              <a:rPr sz="1575" spc="7" baseline="26455" dirty="0">
                <a:latin typeface="Times New Roman"/>
                <a:cs typeface="Times New Roman"/>
              </a:rPr>
              <a:t>(4)</a:t>
            </a:r>
            <a:r>
              <a:rPr sz="1575" spc="165" baseline="264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имеет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связи,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поэтому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записываем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–CH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– 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Атом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C</a:t>
            </a:r>
            <a:r>
              <a:rPr sz="1575" spc="7" baseline="26455" dirty="0">
                <a:latin typeface="Times New Roman"/>
                <a:cs typeface="Times New Roman"/>
              </a:rPr>
              <a:t>(3)</a:t>
            </a:r>
            <a:r>
              <a:rPr sz="1575" spc="172" baseline="264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имеет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связи,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поэтому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записываем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–CH– 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Атом </a:t>
            </a:r>
            <a:r>
              <a:rPr sz="1600" spc="5" dirty="0">
                <a:latin typeface="Times New Roman"/>
                <a:cs typeface="Times New Roman"/>
              </a:rPr>
              <a:t>C</a:t>
            </a:r>
            <a:r>
              <a:rPr sz="1575" spc="7" baseline="26455" dirty="0">
                <a:latin typeface="Times New Roman"/>
                <a:cs typeface="Times New Roman"/>
              </a:rPr>
              <a:t>(2)</a:t>
            </a:r>
            <a:r>
              <a:rPr sz="1575" spc="15" baseline="264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имеет 2-е связи, </a:t>
            </a:r>
            <a:r>
              <a:rPr sz="1600" spc="-10" dirty="0">
                <a:latin typeface="Times New Roman"/>
                <a:cs typeface="Times New Roman"/>
              </a:rPr>
              <a:t>поэтому записываем </a:t>
            </a:r>
            <a:r>
              <a:rPr sz="1600" dirty="0">
                <a:latin typeface="Times New Roman"/>
                <a:cs typeface="Times New Roman"/>
              </a:rPr>
              <a:t>–CH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–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40" dirty="0">
                <a:latin typeface="Times New Roman"/>
                <a:cs typeface="Times New Roman"/>
              </a:rPr>
              <a:t>Атом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5" dirty="0">
                <a:latin typeface="Times New Roman"/>
                <a:cs typeface="Times New Roman"/>
              </a:rPr>
              <a:t>C</a:t>
            </a:r>
            <a:r>
              <a:rPr sz="1575" spc="7" baseline="26455" dirty="0">
                <a:latin typeface="Times New Roman"/>
                <a:cs typeface="Times New Roman"/>
              </a:rPr>
              <a:t>(1)</a:t>
            </a:r>
            <a:r>
              <a:rPr sz="1575" spc="165" baseline="264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имеет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2-е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связи,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поэтому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записываем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–CH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–</a:t>
            </a:r>
            <a:endParaRPr sz="1600">
              <a:latin typeface="Times New Roman"/>
              <a:cs typeface="Times New Roman"/>
            </a:endParaRPr>
          </a:p>
          <a:p>
            <a:pPr marR="359410" algn="ctr">
              <a:lnSpc>
                <a:spcPts val="2335"/>
              </a:lnSpc>
            </a:pPr>
            <a:r>
              <a:rPr sz="3525" spc="22" baseline="-21276" dirty="0">
                <a:latin typeface="Times New Roman"/>
                <a:cs typeface="Times New Roman"/>
              </a:rPr>
              <a:t>C</a:t>
            </a:r>
            <a:r>
              <a:rPr sz="1750" spc="15" dirty="0">
                <a:latin typeface="Times New Roman"/>
                <a:cs typeface="Times New Roman"/>
              </a:rPr>
              <a:t>(5)</a:t>
            </a:r>
            <a:r>
              <a:rPr sz="3525" spc="22" baseline="-21276" dirty="0">
                <a:latin typeface="Times New Roman"/>
                <a:cs typeface="Times New Roman"/>
              </a:rPr>
              <a:t>H</a:t>
            </a:r>
            <a:r>
              <a:rPr sz="2625" spc="22" baseline="-46031" dirty="0">
                <a:latin typeface="Times New Roman"/>
                <a:cs typeface="Times New Roman"/>
              </a:rPr>
              <a:t>3</a:t>
            </a:r>
            <a:r>
              <a:rPr sz="2625" spc="262" baseline="-46031" dirty="0">
                <a:latin typeface="Times New Roman"/>
                <a:cs typeface="Times New Roman"/>
              </a:rPr>
              <a:t> </a:t>
            </a:r>
            <a:r>
              <a:rPr sz="3525" spc="97" baseline="-21276" dirty="0">
                <a:latin typeface="Symbol"/>
                <a:cs typeface="Symbol"/>
              </a:rPr>
              <a:t></a:t>
            </a:r>
            <a:r>
              <a:rPr sz="3525" spc="-22" baseline="-21276" dirty="0">
                <a:latin typeface="Times New Roman"/>
                <a:cs typeface="Times New Roman"/>
              </a:rPr>
              <a:t> </a:t>
            </a:r>
            <a:r>
              <a:rPr sz="3525" spc="22" baseline="-21276" dirty="0">
                <a:latin typeface="Times New Roman"/>
                <a:cs typeface="Times New Roman"/>
              </a:rPr>
              <a:t>C</a:t>
            </a:r>
            <a:r>
              <a:rPr sz="1750" spc="15" dirty="0">
                <a:latin typeface="Times New Roman"/>
                <a:cs typeface="Times New Roman"/>
              </a:rPr>
              <a:t>(4)</a:t>
            </a:r>
            <a:r>
              <a:rPr sz="3525" spc="22" baseline="-21276" dirty="0">
                <a:latin typeface="Times New Roman"/>
                <a:cs typeface="Times New Roman"/>
              </a:rPr>
              <a:t>H</a:t>
            </a:r>
            <a:r>
              <a:rPr sz="2625" spc="22" baseline="-46031" dirty="0">
                <a:latin typeface="Times New Roman"/>
                <a:cs typeface="Times New Roman"/>
              </a:rPr>
              <a:t>2</a:t>
            </a:r>
            <a:r>
              <a:rPr sz="2625" spc="262" baseline="-46031" dirty="0">
                <a:latin typeface="Times New Roman"/>
                <a:cs typeface="Times New Roman"/>
              </a:rPr>
              <a:t> </a:t>
            </a:r>
            <a:r>
              <a:rPr sz="3525" spc="97" baseline="-21276" dirty="0">
                <a:latin typeface="Symbol"/>
                <a:cs typeface="Symbol"/>
              </a:rPr>
              <a:t></a:t>
            </a:r>
            <a:r>
              <a:rPr sz="3525" baseline="-21276" dirty="0">
                <a:latin typeface="Times New Roman"/>
                <a:cs typeface="Times New Roman"/>
              </a:rPr>
              <a:t> </a:t>
            </a:r>
            <a:r>
              <a:rPr sz="3525" spc="30" baseline="-21276" dirty="0">
                <a:latin typeface="Times New Roman"/>
                <a:cs typeface="Times New Roman"/>
              </a:rPr>
              <a:t>C</a:t>
            </a:r>
            <a:r>
              <a:rPr sz="1750" spc="20" dirty="0">
                <a:latin typeface="Times New Roman"/>
                <a:cs typeface="Times New Roman"/>
              </a:rPr>
              <a:t>(3)</a:t>
            </a:r>
            <a:r>
              <a:rPr sz="3525" spc="30" baseline="-21276" dirty="0">
                <a:latin typeface="Times New Roman"/>
                <a:cs typeface="Times New Roman"/>
              </a:rPr>
              <a:t>H</a:t>
            </a:r>
            <a:r>
              <a:rPr sz="3525" spc="-15" baseline="-21276" dirty="0">
                <a:latin typeface="Times New Roman"/>
                <a:cs typeface="Times New Roman"/>
              </a:rPr>
              <a:t> </a:t>
            </a:r>
            <a:r>
              <a:rPr sz="3525" spc="97" baseline="-21276" dirty="0">
                <a:latin typeface="Symbol"/>
                <a:cs typeface="Symbol"/>
              </a:rPr>
              <a:t></a:t>
            </a:r>
            <a:r>
              <a:rPr sz="3525" spc="-22" baseline="-21276" dirty="0">
                <a:latin typeface="Times New Roman"/>
                <a:cs typeface="Times New Roman"/>
              </a:rPr>
              <a:t> </a:t>
            </a:r>
            <a:r>
              <a:rPr sz="3525" spc="22" baseline="-21276" dirty="0">
                <a:latin typeface="Times New Roman"/>
                <a:cs typeface="Times New Roman"/>
              </a:rPr>
              <a:t>C</a:t>
            </a:r>
            <a:r>
              <a:rPr sz="1750" spc="15" dirty="0">
                <a:latin typeface="Times New Roman"/>
                <a:cs typeface="Times New Roman"/>
              </a:rPr>
              <a:t>(2)</a:t>
            </a:r>
            <a:r>
              <a:rPr sz="3525" spc="22" baseline="-21276" dirty="0">
                <a:latin typeface="Times New Roman"/>
                <a:cs typeface="Times New Roman"/>
              </a:rPr>
              <a:t>H</a:t>
            </a:r>
            <a:r>
              <a:rPr sz="2625" spc="22" baseline="-46031" dirty="0">
                <a:latin typeface="Times New Roman"/>
                <a:cs typeface="Times New Roman"/>
              </a:rPr>
              <a:t>2</a:t>
            </a:r>
            <a:r>
              <a:rPr sz="2625" spc="270" baseline="-46031" dirty="0">
                <a:latin typeface="Times New Roman"/>
                <a:cs typeface="Times New Roman"/>
              </a:rPr>
              <a:t> </a:t>
            </a:r>
            <a:r>
              <a:rPr sz="3525" spc="30" baseline="-21276" dirty="0">
                <a:latin typeface="Symbol"/>
                <a:cs typeface="Symbol"/>
              </a:rPr>
              <a:t></a:t>
            </a:r>
            <a:r>
              <a:rPr sz="3525" spc="30" baseline="-21276" dirty="0">
                <a:latin typeface="Times New Roman"/>
                <a:cs typeface="Times New Roman"/>
              </a:rPr>
              <a:t>C</a:t>
            </a:r>
            <a:r>
              <a:rPr sz="1750" spc="20" dirty="0">
                <a:latin typeface="Times New Roman"/>
                <a:cs typeface="Times New Roman"/>
              </a:rPr>
              <a:t>(1)</a:t>
            </a:r>
            <a:r>
              <a:rPr sz="3525" spc="30" baseline="-21276" dirty="0">
                <a:latin typeface="Times New Roman"/>
                <a:cs typeface="Times New Roman"/>
              </a:rPr>
              <a:t>H</a:t>
            </a:r>
            <a:r>
              <a:rPr sz="2625" spc="30" baseline="-46031" dirty="0">
                <a:latin typeface="Times New Roman"/>
                <a:cs typeface="Times New Roman"/>
              </a:rPr>
              <a:t>2</a:t>
            </a:r>
            <a:endParaRPr sz="2625" baseline="-46031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32546" y="74802"/>
            <a:ext cx="30568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Times New Roman"/>
                <a:cs typeface="Times New Roman"/>
              </a:rPr>
              <a:t>Формулы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органических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веществ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5655" y="243967"/>
            <a:ext cx="49009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Составьте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сокращённую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скелетную</a:t>
            </a:r>
            <a:endParaRPr sz="1600">
              <a:latin typeface="Times New Roman"/>
              <a:cs typeface="Times New Roman"/>
            </a:endParaRPr>
          </a:p>
          <a:p>
            <a:pPr marL="97726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структурные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формулы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3-метил-1-пентанола.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84593" y="3272734"/>
            <a:ext cx="401320" cy="328295"/>
          </a:xfrm>
          <a:prstGeom prst="rect">
            <a:avLst/>
          </a:prstGeom>
        </p:spPr>
        <p:txBody>
          <a:bodyPr vert="vert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dirty="0">
                <a:latin typeface="Symbol"/>
                <a:cs typeface="Symbol"/>
              </a:rPr>
              <a:t>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54073" y="3272734"/>
            <a:ext cx="401320" cy="328295"/>
          </a:xfrm>
          <a:prstGeom prst="rect">
            <a:avLst/>
          </a:prstGeom>
        </p:spPr>
        <p:txBody>
          <a:bodyPr vert="vert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dirty="0">
                <a:latin typeface="Symbol"/>
                <a:cs typeface="Symbol"/>
              </a:rPr>
              <a:t></a:t>
            </a:r>
            <a:endParaRPr sz="24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8678" y="4442841"/>
            <a:ext cx="3207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spc="-7" baseline="-16975" dirty="0">
                <a:latin typeface="Times New Roman"/>
                <a:cs typeface="Times New Roman"/>
              </a:rPr>
              <a:t>C</a:t>
            </a:r>
            <a:r>
              <a:rPr sz="1200" spc="-5" dirty="0">
                <a:latin typeface="Times New Roman"/>
                <a:cs typeface="Times New Roman"/>
              </a:rPr>
              <a:t>(5)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2700" baseline="-16975" dirty="0">
                <a:latin typeface="Times New Roman"/>
                <a:cs typeface="Times New Roman"/>
              </a:rPr>
              <a:t>― </a:t>
            </a:r>
            <a:r>
              <a:rPr sz="2700" spc="-7" baseline="-16975" dirty="0">
                <a:latin typeface="Times New Roman"/>
                <a:cs typeface="Times New Roman"/>
              </a:rPr>
              <a:t>C</a:t>
            </a:r>
            <a:r>
              <a:rPr sz="1200" spc="-5" dirty="0">
                <a:latin typeface="Times New Roman"/>
                <a:cs typeface="Times New Roman"/>
              </a:rPr>
              <a:t>(4)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2700" baseline="-16975" dirty="0">
                <a:latin typeface="Times New Roman"/>
                <a:cs typeface="Times New Roman"/>
              </a:rPr>
              <a:t>―</a:t>
            </a:r>
            <a:r>
              <a:rPr sz="2700" spc="-15" baseline="-16975" dirty="0">
                <a:latin typeface="Times New Roman"/>
                <a:cs typeface="Times New Roman"/>
              </a:rPr>
              <a:t> </a:t>
            </a:r>
            <a:r>
              <a:rPr sz="2700" spc="-7" baseline="-16975" dirty="0">
                <a:latin typeface="Times New Roman"/>
                <a:cs typeface="Times New Roman"/>
              </a:rPr>
              <a:t>C</a:t>
            </a:r>
            <a:r>
              <a:rPr sz="1200" spc="-5" dirty="0">
                <a:latin typeface="Times New Roman"/>
                <a:cs typeface="Times New Roman"/>
              </a:rPr>
              <a:t>(3)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2700" baseline="-16975" dirty="0">
                <a:latin typeface="Times New Roman"/>
                <a:cs typeface="Times New Roman"/>
              </a:rPr>
              <a:t>―</a:t>
            </a:r>
            <a:r>
              <a:rPr sz="2700" spc="-22" baseline="-16975" dirty="0">
                <a:latin typeface="Times New Roman"/>
                <a:cs typeface="Times New Roman"/>
              </a:rPr>
              <a:t> </a:t>
            </a:r>
            <a:r>
              <a:rPr sz="2700" spc="-7" baseline="-16975" dirty="0">
                <a:latin typeface="Times New Roman"/>
                <a:cs typeface="Times New Roman"/>
              </a:rPr>
              <a:t>C</a:t>
            </a:r>
            <a:r>
              <a:rPr sz="1200" spc="-5" dirty="0">
                <a:latin typeface="Times New Roman"/>
                <a:cs typeface="Times New Roman"/>
              </a:rPr>
              <a:t>(2</a:t>
            </a:r>
            <a:r>
              <a:rPr sz="2700" spc="-7" baseline="-16975" dirty="0">
                <a:latin typeface="Times New Roman"/>
                <a:cs typeface="Times New Roman"/>
              </a:rPr>
              <a:t>)</a:t>
            </a:r>
            <a:r>
              <a:rPr sz="2700" baseline="-16975" dirty="0">
                <a:latin typeface="Times New Roman"/>
                <a:cs typeface="Times New Roman"/>
              </a:rPr>
              <a:t> ―</a:t>
            </a:r>
            <a:r>
              <a:rPr sz="2700" spc="667" baseline="-16975" dirty="0">
                <a:latin typeface="Times New Roman"/>
                <a:cs typeface="Times New Roman"/>
              </a:rPr>
              <a:t> </a:t>
            </a:r>
            <a:r>
              <a:rPr sz="2700" spc="-7" baseline="-16975" dirty="0">
                <a:latin typeface="Times New Roman"/>
                <a:cs typeface="Times New Roman"/>
              </a:rPr>
              <a:t>C</a:t>
            </a:r>
            <a:r>
              <a:rPr sz="1200" spc="-5" dirty="0">
                <a:latin typeface="Times New Roman"/>
                <a:cs typeface="Times New Roman"/>
              </a:rPr>
              <a:t>(1</a:t>
            </a:r>
            <a:r>
              <a:rPr sz="2700" spc="-7" baseline="-16975" dirty="0">
                <a:latin typeface="Times New Roman"/>
                <a:cs typeface="Times New Roman"/>
              </a:rPr>
              <a:t>)</a:t>
            </a:r>
            <a:endParaRPr sz="2700" baseline="-16975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97771" y="4711634"/>
            <a:ext cx="250190" cy="206375"/>
          </a:xfrm>
          <a:prstGeom prst="rect">
            <a:avLst/>
          </a:prstGeom>
        </p:spPr>
        <p:txBody>
          <a:bodyPr vert="vert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dirty="0">
                <a:latin typeface="Symbol"/>
                <a:cs typeface="Symbol"/>
              </a:rPr>
              <a:t>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12233" y="3509761"/>
            <a:ext cx="3416935" cy="15862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61975" algn="ctr">
              <a:lnSpc>
                <a:spcPct val="100000"/>
              </a:lnSpc>
              <a:spcBef>
                <a:spcPts val="130"/>
              </a:spcBef>
              <a:tabLst>
                <a:tab pos="2874645" algn="l"/>
              </a:tabLst>
            </a:pPr>
            <a:r>
              <a:rPr sz="2350" spc="25" dirty="0">
                <a:latin typeface="Times New Roman"/>
                <a:cs typeface="Times New Roman"/>
              </a:rPr>
              <a:t>CH</a:t>
            </a:r>
            <a:r>
              <a:rPr sz="2625" spc="37" baseline="-15873" dirty="0">
                <a:latin typeface="Times New Roman"/>
                <a:cs typeface="Times New Roman"/>
              </a:rPr>
              <a:t>3	</a:t>
            </a:r>
            <a:r>
              <a:rPr sz="2350" spc="30" dirty="0">
                <a:latin typeface="Times New Roman"/>
                <a:cs typeface="Times New Roman"/>
              </a:rPr>
              <a:t>OH</a:t>
            </a:r>
            <a:endParaRPr sz="23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8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(5)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100" spc="60" baseline="-21825" dirty="0">
                <a:latin typeface="Symbol"/>
                <a:cs typeface="Symbol"/>
              </a:rPr>
              <a:t></a:t>
            </a:r>
            <a:r>
              <a:rPr sz="2100" spc="-7" baseline="-21825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(4)</a:t>
            </a:r>
            <a:r>
              <a:rPr sz="1050" spc="90" dirty="0">
                <a:latin typeface="Times New Roman"/>
                <a:cs typeface="Times New Roman"/>
              </a:rPr>
              <a:t> </a:t>
            </a:r>
            <a:r>
              <a:rPr sz="2100" spc="60" baseline="-21825" dirty="0">
                <a:latin typeface="Symbol"/>
                <a:cs typeface="Symbol"/>
              </a:rPr>
              <a:t></a:t>
            </a:r>
            <a:r>
              <a:rPr sz="2100" spc="-7" baseline="-21825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(3)</a:t>
            </a:r>
            <a:r>
              <a:rPr sz="1050" spc="90" dirty="0">
                <a:latin typeface="Times New Roman"/>
                <a:cs typeface="Times New Roman"/>
              </a:rPr>
              <a:t> </a:t>
            </a:r>
            <a:r>
              <a:rPr sz="2100" spc="60" baseline="-21825" dirty="0">
                <a:latin typeface="Symbol"/>
                <a:cs typeface="Symbol"/>
              </a:rPr>
              <a:t></a:t>
            </a:r>
            <a:r>
              <a:rPr sz="2100" spc="-7" baseline="-21825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(2)</a:t>
            </a:r>
            <a:r>
              <a:rPr sz="1050" spc="90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Symbol"/>
                <a:cs typeface="Symbol"/>
              </a:rPr>
              <a:t>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(1)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400">
              <a:latin typeface="Times New Roman"/>
              <a:cs typeface="Times New Roman"/>
            </a:endParaRPr>
          </a:p>
          <a:p>
            <a:pPr marL="2221230">
              <a:lnSpc>
                <a:spcPct val="100000"/>
              </a:lnSpc>
            </a:pPr>
            <a:r>
              <a:rPr sz="1400" spc="25" dirty="0">
                <a:latin typeface="Times New Roman"/>
                <a:cs typeface="Times New Roman"/>
              </a:rPr>
              <a:t>OH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02815" y="5601707"/>
            <a:ext cx="250825" cy="207010"/>
          </a:xfrm>
          <a:prstGeom prst="rect">
            <a:avLst/>
          </a:prstGeom>
        </p:spPr>
        <p:txBody>
          <a:bodyPr vert="vert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50" dirty="0">
                <a:latin typeface="Symbol"/>
                <a:cs typeface="Symbol"/>
              </a:rPr>
              <a:t>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56144" y="5601707"/>
            <a:ext cx="250825" cy="207010"/>
          </a:xfrm>
          <a:prstGeom prst="rect">
            <a:avLst/>
          </a:prstGeom>
        </p:spPr>
        <p:txBody>
          <a:bodyPr vert="vert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50" dirty="0">
                <a:latin typeface="Symbol"/>
                <a:cs typeface="Symbol"/>
              </a:rPr>
              <a:t>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7397" y="5318143"/>
            <a:ext cx="2555240" cy="66929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</a:pP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(5)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100" spc="67" baseline="-21825" dirty="0">
                <a:latin typeface="Symbol"/>
                <a:cs typeface="Symbol"/>
              </a:rPr>
              <a:t></a:t>
            </a:r>
            <a:r>
              <a:rPr sz="2100" spc="-22" baseline="-21825" dirty="0">
                <a:latin typeface="Times New Roman"/>
                <a:cs typeface="Times New Roman"/>
              </a:rPr>
              <a:t> </a:t>
            </a:r>
            <a:r>
              <a:rPr sz="2100" spc="22" baseline="-21825" dirty="0">
                <a:latin typeface="Times New Roman"/>
                <a:cs typeface="Times New Roman"/>
              </a:rPr>
              <a:t>C</a:t>
            </a:r>
            <a:r>
              <a:rPr sz="1050" spc="15" dirty="0">
                <a:latin typeface="Times New Roman"/>
                <a:cs typeface="Times New Roman"/>
              </a:rPr>
              <a:t>(4)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100" spc="67" baseline="-21825" dirty="0">
                <a:latin typeface="Symbol"/>
                <a:cs typeface="Symbol"/>
              </a:rPr>
              <a:t></a:t>
            </a:r>
            <a:r>
              <a:rPr sz="2100" spc="-22" baseline="-21825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(3)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100" spc="67" baseline="-21825" dirty="0">
                <a:latin typeface="Symbol"/>
                <a:cs typeface="Symbol"/>
              </a:rPr>
              <a:t></a:t>
            </a:r>
            <a:r>
              <a:rPr sz="2100" spc="-22" baseline="-21825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(2)</a:t>
            </a:r>
            <a:r>
              <a:rPr sz="1050" spc="85" dirty="0">
                <a:latin typeface="Times New Roman"/>
                <a:cs typeface="Times New Roman"/>
              </a:rPr>
              <a:t> </a:t>
            </a:r>
            <a:r>
              <a:rPr sz="2100" spc="22" baseline="-21825" dirty="0">
                <a:latin typeface="Symbol"/>
                <a:cs typeface="Symbol"/>
              </a:rPr>
              <a:t></a:t>
            </a:r>
            <a:r>
              <a:rPr sz="2100" spc="22" baseline="-21825" dirty="0">
                <a:latin typeface="Times New Roman"/>
                <a:cs typeface="Times New Roman"/>
              </a:rPr>
              <a:t>C</a:t>
            </a:r>
            <a:r>
              <a:rPr sz="1050" spc="15" dirty="0">
                <a:latin typeface="Times New Roman"/>
                <a:cs typeface="Times New Roman"/>
              </a:rPr>
              <a:t>(1)</a:t>
            </a:r>
            <a:endParaRPr sz="10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450">
              <a:latin typeface="Times New Roman"/>
              <a:cs typeface="Times New Roman"/>
            </a:endParaRPr>
          </a:p>
          <a:p>
            <a:pPr marL="1186180">
              <a:lnSpc>
                <a:spcPct val="100000"/>
              </a:lnSpc>
              <a:spcBef>
                <a:spcPts val="5"/>
              </a:spcBef>
              <a:tabLst>
                <a:tab pos="2221230" algn="l"/>
              </a:tabLst>
            </a:pPr>
            <a:r>
              <a:rPr sz="1400" spc="15" dirty="0">
                <a:latin typeface="Times New Roman"/>
                <a:cs typeface="Times New Roman"/>
              </a:rPr>
              <a:t>CH</a:t>
            </a:r>
            <a:r>
              <a:rPr sz="1575" spc="22" baseline="-15873" dirty="0">
                <a:latin typeface="Times New Roman"/>
                <a:cs typeface="Times New Roman"/>
              </a:rPr>
              <a:t>3	</a:t>
            </a:r>
            <a:r>
              <a:rPr sz="1400" spc="25" dirty="0">
                <a:latin typeface="Times New Roman"/>
                <a:cs typeface="Times New Roman"/>
              </a:rPr>
              <a:t>OH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86071" y="5601707"/>
            <a:ext cx="251460" cy="207010"/>
          </a:xfrm>
          <a:prstGeom prst="rect">
            <a:avLst/>
          </a:prstGeom>
        </p:spPr>
        <p:txBody>
          <a:bodyPr vert="vert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50" dirty="0">
                <a:latin typeface="Symbol"/>
                <a:cs typeface="Symbol"/>
              </a:rPr>
              <a:t>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87771" y="5601707"/>
            <a:ext cx="251460" cy="207010"/>
          </a:xfrm>
          <a:prstGeom prst="rect">
            <a:avLst/>
          </a:prstGeom>
        </p:spPr>
        <p:txBody>
          <a:bodyPr vert="vert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50" dirty="0">
                <a:latin typeface="Symbol"/>
                <a:cs typeface="Symbol"/>
              </a:rPr>
              <a:t></a:t>
            </a:r>
            <a:endParaRPr sz="145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45740" y="5318143"/>
            <a:ext cx="3490595" cy="66929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30"/>
              </a:spcBef>
            </a:pP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(5)</a:t>
            </a:r>
            <a:r>
              <a:rPr sz="2100" spc="15" baseline="-21825" dirty="0">
                <a:latin typeface="Times New Roman"/>
                <a:cs typeface="Times New Roman"/>
              </a:rPr>
              <a:t>H</a:t>
            </a:r>
            <a:r>
              <a:rPr sz="1575" spc="15" baseline="-47619" dirty="0">
                <a:latin typeface="Times New Roman"/>
                <a:cs typeface="Times New Roman"/>
              </a:rPr>
              <a:t>3</a:t>
            </a:r>
            <a:r>
              <a:rPr sz="1575" spc="150" baseline="-47619" dirty="0">
                <a:latin typeface="Times New Roman"/>
                <a:cs typeface="Times New Roman"/>
              </a:rPr>
              <a:t> </a:t>
            </a:r>
            <a:r>
              <a:rPr sz="2100" spc="67" baseline="-21825" dirty="0">
                <a:latin typeface="Symbol"/>
                <a:cs typeface="Symbol"/>
              </a:rPr>
              <a:t></a:t>
            </a:r>
            <a:r>
              <a:rPr sz="2100" spc="-15" baseline="-21825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(4)</a:t>
            </a:r>
            <a:r>
              <a:rPr sz="2100" spc="15" baseline="-21825" dirty="0">
                <a:latin typeface="Times New Roman"/>
                <a:cs typeface="Times New Roman"/>
              </a:rPr>
              <a:t>H</a:t>
            </a:r>
            <a:r>
              <a:rPr sz="1575" spc="15" baseline="-47619" dirty="0">
                <a:latin typeface="Times New Roman"/>
                <a:cs typeface="Times New Roman"/>
              </a:rPr>
              <a:t>2</a:t>
            </a:r>
            <a:r>
              <a:rPr sz="1575" spc="157" baseline="-47619" dirty="0">
                <a:latin typeface="Times New Roman"/>
                <a:cs typeface="Times New Roman"/>
              </a:rPr>
              <a:t> </a:t>
            </a:r>
            <a:r>
              <a:rPr sz="2100" spc="67" baseline="-21825" dirty="0">
                <a:latin typeface="Symbol"/>
                <a:cs typeface="Symbol"/>
              </a:rPr>
              <a:t></a:t>
            </a:r>
            <a:r>
              <a:rPr sz="2100" spc="-7" baseline="-21825" dirty="0">
                <a:latin typeface="Times New Roman"/>
                <a:cs typeface="Times New Roman"/>
              </a:rPr>
              <a:t> </a:t>
            </a:r>
            <a:r>
              <a:rPr sz="2100" spc="22" baseline="-21825" dirty="0">
                <a:latin typeface="Times New Roman"/>
                <a:cs typeface="Times New Roman"/>
              </a:rPr>
              <a:t>C</a:t>
            </a:r>
            <a:r>
              <a:rPr sz="1050" spc="15" dirty="0">
                <a:latin typeface="Times New Roman"/>
                <a:cs typeface="Times New Roman"/>
              </a:rPr>
              <a:t>(3)</a:t>
            </a:r>
            <a:r>
              <a:rPr sz="2100" spc="22" baseline="-21825" dirty="0">
                <a:latin typeface="Times New Roman"/>
                <a:cs typeface="Times New Roman"/>
              </a:rPr>
              <a:t>H</a:t>
            </a:r>
            <a:r>
              <a:rPr sz="2100" spc="-7" baseline="-21825" dirty="0">
                <a:latin typeface="Times New Roman"/>
                <a:cs typeface="Times New Roman"/>
              </a:rPr>
              <a:t> </a:t>
            </a:r>
            <a:r>
              <a:rPr sz="2100" spc="67" baseline="-21825" dirty="0">
                <a:latin typeface="Symbol"/>
                <a:cs typeface="Symbol"/>
              </a:rPr>
              <a:t></a:t>
            </a:r>
            <a:r>
              <a:rPr sz="2100" spc="-15" baseline="-21825" dirty="0">
                <a:latin typeface="Times New Roman"/>
                <a:cs typeface="Times New Roman"/>
              </a:rPr>
              <a:t> </a:t>
            </a:r>
            <a:r>
              <a:rPr sz="2100" spc="15" baseline="-21825" dirty="0">
                <a:latin typeface="Times New Roman"/>
                <a:cs typeface="Times New Roman"/>
              </a:rPr>
              <a:t>C</a:t>
            </a:r>
            <a:r>
              <a:rPr sz="1050" spc="10" dirty="0">
                <a:latin typeface="Times New Roman"/>
                <a:cs typeface="Times New Roman"/>
              </a:rPr>
              <a:t>(2)</a:t>
            </a:r>
            <a:r>
              <a:rPr sz="2100" spc="15" baseline="-21825" dirty="0">
                <a:latin typeface="Times New Roman"/>
                <a:cs typeface="Times New Roman"/>
              </a:rPr>
              <a:t>H</a:t>
            </a:r>
            <a:r>
              <a:rPr sz="1575" spc="15" baseline="-47619" dirty="0">
                <a:latin typeface="Times New Roman"/>
                <a:cs typeface="Times New Roman"/>
              </a:rPr>
              <a:t>2</a:t>
            </a:r>
            <a:r>
              <a:rPr sz="1575" spc="157" baseline="-47619" dirty="0">
                <a:latin typeface="Times New Roman"/>
                <a:cs typeface="Times New Roman"/>
              </a:rPr>
              <a:t> </a:t>
            </a:r>
            <a:r>
              <a:rPr sz="2100" spc="22" baseline="-21825" dirty="0">
                <a:latin typeface="Symbol"/>
                <a:cs typeface="Symbol"/>
              </a:rPr>
              <a:t></a:t>
            </a:r>
            <a:r>
              <a:rPr sz="2100" spc="22" baseline="-21825" dirty="0">
                <a:latin typeface="Times New Roman"/>
                <a:cs typeface="Times New Roman"/>
              </a:rPr>
              <a:t>C</a:t>
            </a:r>
            <a:r>
              <a:rPr sz="1050" spc="15" dirty="0">
                <a:latin typeface="Times New Roman"/>
                <a:cs typeface="Times New Roman"/>
              </a:rPr>
              <a:t>(1)</a:t>
            </a:r>
            <a:r>
              <a:rPr sz="2100" spc="22" baseline="-21825" dirty="0">
                <a:latin typeface="Times New Roman"/>
                <a:cs typeface="Times New Roman"/>
              </a:rPr>
              <a:t>H</a:t>
            </a:r>
            <a:r>
              <a:rPr sz="1575" spc="22" baseline="-47619" dirty="0">
                <a:latin typeface="Times New Roman"/>
                <a:cs typeface="Times New Roman"/>
              </a:rPr>
              <a:t>2</a:t>
            </a:r>
            <a:endParaRPr sz="1575" baseline="-47619">
              <a:latin typeface="Times New Roman"/>
              <a:cs typeface="Times New Roman"/>
            </a:endParaRPr>
          </a:p>
          <a:p>
            <a:pPr marL="1589405">
              <a:lnSpc>
                <a:spcPct val="100000"/>
              </a:lnSpc>
              <a:spcBef>
                <a:spcPts val="1670"/>
              </a:spcBef>
              <a:tabLst>
                <a:tab pos="2976880" algn="l"/>
              </a:tabLst>
            </a:pPr>
            <a:r>
              <a:rPr sz="1400" spc="20" dirty="0">
                <a:latin typeface="Times New Roman"/>
                <a:cs typeface="Times New Roman"/>
              </a:rPr>
              <a:t>CH</a:t>
            </a:r>
            <a:r>
              <a:rPr sz="1575" spc="30" baseline="-15873" dirty="0">
                <a:latin typeface="Times New Roman"/>
                <a:cs typeface="Times New Roman"/>
              </a:rPr>
              <a:t>3	</a:t>
            </a:r>
            <a:r>
              <a:rPr sz="1400" spc="25" dirty="0">
                <a:latin typeface="Times New Roman"/>
                <a:cs typeface="Times New Roman"/>
              </a:rPr>
              <a:t>OH</a:t>
            </a:r>
            <a:endParaRPr sz="14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034194" y="4708191"/>
            <a:ext cx="177165" cy="58419"/>
            <a:chOff x="4034194" y="4708191"/>
            <a:chExt cx="177165" cy="58419"/>
          </a:xfrm>
        </p:grpSpPr>
        <p:sp>
          <p:nvSpPr>
            <p:cNvPr id="18" name="object 18"/>
            <p:cNvSpPr/>
            <p:nvPr/>
          </p:nvSpPr>
          <p:spPr>
            <a:xfrm>
              <a:off x="4092771" y="4708191"/>
              <a:ext cx="118110" cy="58419"/>
            </a:xfrm>
            <a:custGeom>
              <a:avLst/>
              <a:gdLst/>
              <a:ahLst/>
              <a:cxnLst/>
              <a:rect l="l" t="t" r="r" b="b"/>
              <a:pathLst>
                <a:path w="118110" h="58420">
                  <a:moveTo>
                    <a:pt x="0" y="0"/>
                  </a:moveTo>
                  <a:lnTo>
                    <a:pt x="15082" y="29041"/>
                  </a:lnTo>
                  <a:lnTo>
                    <a:pt x="0" y="58085"/>
                  </a:lnTo>
                  <a:lnTo>
                    <a:pt x="118045" y="290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035082" y="4737233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20">
                  <a:moveTo>
                    <a:pt x="70996" y="0"/>
                  </a:moveTo>
                  <a:lnTo>
                    <a:pt x="0" y="0"/>
                  </a:lnTo>
                </a:path>
              </a:pathLst>
            </a:custGeom>
            <a:ln w="544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034194" y="4723565"/>
              <a:ext cx="73660" cy="28575"/>
            </a:xfrm>
            <a:custGeom>
              <a:avLst/>
              <a:gdLst/>
              <a:ahLst/>
              <a:cxnLst/>
              <a:rect l="l" t="t" r="r" b="b"/>
              <a:pathLst>
                <a:path w="73660" h="28575">
                  <a:moveTo>
                    <a:pt x="73663" y="0"/>
                  </a:moveTo>
                  <a:lnTo>
                    <a:pt x="0" y="0"/>
                  </a:lnTo>
                  <a:lnTo>
                    <a:pt x="0" y="28189"/>
                  </a:lnTo>
                  <a:lnTo>
                    <a:pt x="73663" y="28189"/>
                  </a:lnTo>
                  <a:lnTo>
                    <a:pt x="736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7543191" y="4708043"/>
            <a:ext cx="177165" cy="58419"/>
            <a:chOff x="7543191" y="4708043"/>
            <a:chExt cx="177165" cy="58419"/>
          </a:xfrm>
        </p:grpSpPr>
        <p:sp>
          <p:nvSpPr>
            <p:cNvPr id="22" name="object 22"/>
            <p:cNvSpPr/>
            <p:nvPr/>
          </p:nvSpPr>
          <p:spPr>
            <a:xfrm>
              <a:off x="7601753" y="4708043"/>
              <a:ext cx="118110" cy="58419"/>
            </a:xfrm>
            <a:custGeom>
              <a:avLst/>
              <a:gdLst/>
              <a:ahLst/>
              <a:cxnLst/>
              <a:rect l="l" t="t" r="r" b="b"/>
              <a:pathLst>
                <a:path w="118109" h="58420">
                  <a:moveTo>
                    <a:pt x="0" y="0"/>
                  </a:moveTo>
                  <a:lnTo>
                    <a:pt x="15078" y="28982"/>
                  </a:lnTo>
                  <a:lnTo>
                    <a:pt x="0" y="57966"/>
                  </a:lnTo>
                  <a:lnTo>
                    <a:pt x="118015" y="289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544079" y="4737025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20">
                  <a:moveTo>
                    <a:pt x="70978" y="0"/>
                  </a:moveTo>
                  <a:lnTo>
                    <a:pt x="0" y="0"/>
                  </a:lnTo>
                </a:path>
              </a:pathLst>
            </a:custGeom>
            <a:ln w="5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543191" y="4723385"/>
              <a:ext cx="73660" cy="28575"/>
            </a:xfrm>
            <a:custGeom>
              <a:avLst/>
              <a:gdLst/>
              <a:ahLst/>
              <a:cxnLst/>
              <a:rect l="l" t="t" r="r" b="b"/>
              <a:pathLst>
                <a:path w="73659" h="28575">
                  <a:moveTo>
                    <a:pt x="73645" y="0"/>
                  </a:moveTo>
                  <a:lnTo>
                    <a:pt x="0" y="0"/>
                  </a:lnTo>
                  <a:lnTo>
                    <a:pt x="0" y="28132"/>
                  </a:lnTo>
                  <a:lnTo>
                    <a:pt x="73645" y="28132"/>
                  </a:lnTo>
                  <a:lnTo>
                    <a:pt x="736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4164483" y="5630507"/>
            <a:ext cx="177165" cy="58419"/>
            <a:chOff x="4164483" y="5630507"/>
            <a:chExt cx="177165" cy="58419"/>
          </a:xfrm>
        </p:grpSpPr>
        <p:sp>
          <p:nvSpPr>
            <p:cNvPr id="26" name="object 26"/>
            <p:cNvSpPr/>
            <p:nvPr/>
          </p:nvSpPr>
          <p:spPr>
            <a:xfrm>
              <a:off x="4223045" y="5630507"/>
              <a:ext cx="118110" cy="58419"/>
            </a:xfrm>
            <a:custGeom>
              <a:avLst/>
              <a:gdLst/>
              <a:ahLst/>
              <a:cxnLst/>
              <a:rect l="l" t="t" r="r" b="b"/>
              <a:pathLst>
                <a:path w="118110" h="58420">
                  <a:moveTo>
                    <a:pt x="0" y="0"/>
                  </a:moveTo>
                  <a:lnTo>
                    <a:pt x="15078" y="28982"/>
                  </a:lnTo>
                  <a:lnTo>
                    <a:pt x="0" y="57966"/>
                  </a:lnTo>
                  <a:lnTo>
                    <a:pt x="118015" y="289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65370" y="5659490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20">
                  <a:moveTo>
                    <a:pt x="70978" y="0"/>
                  </a:moveTo>
                  <a:lnTo>
                    <a:pt x="0" y="0"/>
                  </a:lnTo>
                </a:path>
              </a:pathLst>
            </a:custGeom>
            <a:ln w="5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164483" y="5645850"/>
              <a:ext cx="73660" cy="28575"/>
            </a:xfrm>
            <a:custGeom>
              <a:avLst/>
              <a:gdLst/>
              <a:ahLst/>
              <a:cxnLst/>
              <a:rect l="l" t="t" r="r" b="b"/>
              <a:pathLst>
                <a:path w="73660" h="28575">
                  <a:moveTo>
                    <a:pt x="73645" y="0"/>
                  </a:moveTo>
                  <a:lnTo>
                    <a:pt x="0" y="0"/>
                  </a:lnTo>
                  <a:lnTo>
                    <a:pt x="0" y="28132"/>
                  </a:lnTo>
                  <a:lnTo>
                    <a:pt x="73645" y="28132"/>
                  </a:lnTo>
                  <a:lnTo>
                    <a:pt x="736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397650" y="5630507"/>
            <a:ext cx="177165" cy="58419"/>
            <a:chOff x="397650" y="5630507"/>
            <a:chExt cx="177165" cy="58419"/>
          </a:xfrm>
        </p:grpSpPr>
        <p:sp>
          <p:nvSpPr>
            <p:cNvPr id="30" name="object 30"/>
            <p:cNvSpPr/>
            <p:nvPr/>
          </p:nvSpPr>
          <p:spPr>
            <a:xfrm>
              <a:off x="456212" y="5630507"/>
              <a:ext cx="118110" cy="58419"/>
            </a:xfrm>
            <a:custGeom>
              <a:avLst/>
              <a:gdLst/>
              <a:ahLst/>
              <a:cxnLst/>
              <a:rect l="l" t="t" r="r" b="b"/>
              <a:pathLst>
                <a:path w="118109" h="58420">
                  <a:moveTo>
                    <a:pt x="0" y="0"/>
                  </a:moveTo>
                  <a:lnTo>
                    <a:pt x="15078" y="28982"/>
                  </a:lnTo>
                  <a:lnTo>
                    <a:pt x="0" y="57966"/>
                  </a:lnTo>
                  <a:lnTo>
                    <a:pt x="118015" y="289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8538" y="5659490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20">
                  <a:moveTo>
                    <a:pt x="70978" y="0"/>
                  </a:moveTo>
                  <a:lnTo>
                    <a:pt x="0" y="0"/>
                  </a:lnTo>
                </a:path>
              </a:pathLst>
            </a:custGeom>
            <a:ln w="54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7650" y="5645850"/>
              <a:ext cx="73660" cy="28575"/>
            </a:xfrm>
            <a:custGeom>
              <a:avLst/>
              <a:gdLst/>
              <a:ahLst/>
              <a:cxnLst/>
              <a:rect l="l" t="t" r="r" b="b"/>
              <a:pathLst>
                <a:path w="73659" h="28575">
                  <a:moveTo>
                    <a:pt x="73645" y="0"/>
                  </a:moveTo>
                  <a:lnTo>
                    <a:pt x="0" y="0"/>
                  </a:lnTo>
                  <a:lnTo>
                    <a:pt x="0" y="28132"/>
                  </a:lnTo>
                  <a:lnTo>
                    <a:pt x="73645" y="28132"/>
                  </a:lnTo>
                  <a:lnTo>
                    <a:pt x="736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76478" y="3650437"/>
            <a:ext cx="220281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5" dirty="0">
                <a:latin typeface="Calibri"/>
                <a:cs typeface="Calibri"/>
              </a:rPr>
              <a:t>Последовательность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действий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655" y="333785"/>
            <a:ext cx="2471420" cy="1005205"/>
          </a:xfrm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8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  <a:p>
            <a:pPr marL="167005">
              <a:lnSpc>
                <a:spcPct val="100000"/>
              </a:lnSpc>
              <a:spcBef>
                <a:spcPts val="1325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3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12088" y="1547240"/>
            <a:ext cx="9916795" cy="3897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43180">
              <a:lnSpc>
                <a:spcPct val="100000"/>
              </a:lnSpc>
              <a:spcBef>
                <a:spcPts val="100"/>
              </a:spcBef>
              <a:buAutoNum type="arabicParenR"/>
              <a:tabLst>
                <a:tab pos="381000" algn="l"/>
              </a:tabLst>
            </a:pPr>
            <a:r>
              <a:rPr sz="2400" spc="-15" dirty="0">
                <a:latin typeface="Times New Roman"/>
                <a:cs typeface="Times New Roman"/>
              </a:rPr>
              <a:t>Электролиз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используется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30" dirty="0">
                <a:latin typeface="Times New Roman"/>
                <a:cs typeface="Times New Roman"/>
              </a:rPr>
              <a:t>школьном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курсе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получения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натриевых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 </a:t>
            </a:r>
            <a:r>
              <a:rPr sz="2400" spc="-5" dirty="0">
                <a:latin typeface="Times New Roman"/>
                <a:cs typeface="Times New Roman"/>
              </a:rPr>
              <a:t>карбоновых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углеводородов.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этом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происходит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удлинение 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(удваивание)</a:t>
            </a:r>
            <a:r>
              <a:rPr sz="2400" spc="-5" dirty="0">
                <a:latin typeface="Times New Roman"/>
                <a:cs typeface="Times New Roman"/>
              </a:rPr>
              <a:t> радикалов.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COONa,</a:t>
            </a:r>
            <a:endParaRPr sz="2400">
              <a:latin typeface="Times New Roman"/>
              <a:cs typeface="Times New Roman"/>
            </a:endParaRPr>
          </a:p>
          <a:p>
            <a:pPr marL="111696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вещество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5" dirty="0">
                <a:latin typeface="Times New Roman"/>
                <a:cs typeface="Times New Roman"/>
              </a:rPr>
              <a:t>бутан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10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(C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· 2 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10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950">
              <a:latin typeface="Times New Roman"/>
              <a:cs typeface="Times New Roman"/>
            </a:endParaRPr>
          </a:p>
          <a:p>
            <a:pPr marL="498475" lvl="1" indent="-331470">
              <a:lnSpc>
                <a:spcPct val="100000"/>
              </a:lnSpc>
              <a:buAutoNum type="arabicParenR"/>
              <a:tabLst>
                <a:tab pos="499109" algn="l"/>
              </a:tabLst>
            </a:pP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-5" dirty="0">
                <a:latin typeface="Times New Roman"/>
                <a:cs typeface="Times New Roman"/>
              </a:rPr>
              <a:t>COOH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NaOH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-5" dirty="0">
                <a:latin typeface="Times New Roman"/>
                <a:cs typeface="Times New Roman"/>
              </a:rPr>
              <a:t>COONa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(C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-5" dirty="0">
                <a:latin typeface="Times New Roman"/>
                <a:cs typeface="Times New Roman"/>
              </a:rPr>
              <a:t>COOH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548640" marR="830580" lvl="1" indent="-381000">
              <a:lnSpc>
                <a:spcPct val="150000"/>
              </a:lnSpc>
              <a:buAutoNum type="arabicParenR"/>
              <a:tabLst>
                <a:tab pos="498475" algn="l"/>
              </a:tabLst>
            </a:pPr>
            <a:r>
              <a:rPr sz="2400" spc="-5" dirty="0">
                <a:latin typeface="Times New Roman"/>
                <a:cs typeface="Times New Roman"/>
              </a:rPr>
              <a:t>2C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5</a:t>
            </a:r>
            <a:r>
              <a:rPr sz="2400" spc="-5" dirty="0">
                <a:latin typeface="Times New Roman"/>
                <a:cs typeface="Times New Roman"/>
              </a:rPr>
              <a:t>COONa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+ 2H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 →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2NaOH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↑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 </a:t>
            </a:r>
            <a:r>
              <a:rPr sz="2400" spc="-57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04502" y="445877"/>
            <a:ext cx="6520180" cy="3136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1900" spc="10" dirty="0">
                <a:latin typeface="Times New Roman"/>
                <a:cs typeface="Times New Roman"/>
              </a:rPr>
              <a:t>C</a:t>
            </a:r>
            <a:r>
              <a:rPr sz="2100" spc="15" baseline="-17857" dirty="0">
                <a:latin typeface="Times New Roman"/>
                <a:cs typeface="Times New Roman"/>
              </a:rPr>
              <a:t>2</a:t>
            </a:r>
            <a:r>
              <a:rPr sz="1900" spc="10" dirty="0">
                <a:latin typeface="Times New Roman"/>
                <a:cs typeface="Times New Roman"/>
              </a:rPr>
              <a:t>H</a:t>
            </a:r>
            <a:r>
              <a:rPr sz="2100" spc="15" baseline="-17857" dirty="0">
                <a:latin typeface="Times New Roman"/>
                <a:cs typeface="Times New Roman"/>
              </a:rPr>
              <a:t>5</a:t>
            </a:r>
            <a:r>
              <a:rPr sz="1900" spc="10" dirty="0">
                <a:latin typeface="Times New Roman"/>
                <a:cs typeface="Times New Roman"/>
              </a:rPr>
              <a:t>COOH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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1</a:t>
            </a:r>
            <a:r>
              <a:rPr sz="2100" spc="172" baseline="-17857" dirty="0">
                <a:latin typeface="Times New Roman"/>
                <a:cs typeface="Times New Roman"/>
              </a:rPr>
              <a:t> </a:t>
            </a:r>
            <a:r>
              <a:rPr sz="1900" spc="20" dirty="0">
                <a:latin typeface="Symbol"/>
                <a:cs typeface="Symbol"/>
              </a:rPr>
              <a:t>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2</a:t>
            </a:r>
            <a:r>
              <a:rPr sz="2100" spc="195" baseline="-17857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4</a:t>
            </a:r>
            <a:r>
              <a:rPr sz="2100" spc="209" baseline="-17857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3</a:t>
            </a:r>
            <a:r>
              <a:rPr sz="2100" spc="179" baseline="-17857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Times New Roman"/>
                <a:cs typeface="Times New Roman"/>
              </a:rPr>
              <a:t>ацетальдегид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8182" y="331667"/>
            <a:ext cx="8896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" dirty="0">
                <a:latin typeface="Times New Roman"/>
                <a:cs typeface="Times New Roman"/>
              </a:rPr>
              <a:t>э</a:t>
            </a:r>
            <a:r>
              <a:rPr sz="1400" spc="25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к</a:t>
            </a:r>
            <a:r>
              <a:rPr sz="1400" spc="15" dirty="0">
                <a:latin typeface="Times New Roman"/>
                <a:cs typeface="Times New Roman"/>
              </a:rPr>
              <a:t>т</a:t>
            </a:r>
            <a:r>
              <a:rPr sz="1400" spc="2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л</a:t>
            </a:r>
            <a:r>
              <a:rPr sz="1400" spc="15" dirty="0">
                <a:latin typeface="Times New Roman"/>
                <a:cs typeface="Times New Roman"/>
              </a:rPr>
              <a:t>из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60748" y="331667"/>
            <a:ext cx="8896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10" dirty="0">
                <a:latin typeface="Times New Roman"/>
                <a:cs typeface="Times New Roman"/>
              </a:rPr>
              <a:t>э</a:t>
            </a:r>
            <a:r>
              <a:rPr sz="1400" spc="25" dirty="0">
                <a:latin typeface="Times New Roman"/>
                <a:cs typeface="Times New Roman"/>
              </a:rPr>
              <a:t>л</a:t>
            </a:r>
            <a:r>
              <a:rPr sz="1400" spc="10" dirty="0">
                <a:latin typeface="Times New Roman"/>
                <a:cs typeface="Times New Roman"/>
              </a:rPr>
              <a:t>е</a:t>
            </a:r>
            <a:r>
              <a:rPr sz="1400" spc="5" dirty="0">
                <a:latin typeface="Times New Roman"/>
                <a:cs typeface="Times New Roman"/>
              </a:rPr>
              <a:t>к</a:t>
            </a:r>
            <a:r>
              <a:rPr sz="1400" spc="15" dirty="0">
                <a:latin typeface="Times New Roman"/>
                <a:cs typeface="Times New Roman"/>
              </a:rPr>
              <a:t>т</a:t>
            </a:r>
            <a:r>
              <a:rPr sz="1400" spc="20" dirty="0">
                <a:latin typeface="Times New Roman"/>
                <a:cs typeface="Times New Roman"/>
              </a:rPr>
              <a:t>р</a:t>
            </a:r>
            <a:r>
              <a:rPr sz="1400" spc="5" dirty="0">
                <a:latin typeface="Times New Roman"/>
                <a:cs typeface="Times New Roman"/>
              </a:rPr>
              <a:t>о</a:t>
            </a:r>
            <a:r>
              <a:rPr sz="1400" spc="20" dirty="0">
                <a:latin typeface="Times New Roman"/>
                <a:cs typeface="Times New Roman"/>
              </a:rPr>
              <a:t>л</a:t>
            </a:r>
            <a:r>
              <a:rPr sz="1400" spc="15" dirty="0">
                <a:latin typeface="Times New Roman"/>
                <a:cs typeface="Times New Roman"/>
              </a:rPr>
              <a:t>из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0255" y="256508"/>
            <a:ext cx="9824720" cy="3511550"/>
          </a:xfrm>
          <a:prstGeom prst="rect">
            <a:avLst/>
          </a:prstGeom>
        </p:spPr>
        <p:txBody>
          <a:bodyPr vert="horz" wrap="square" lIns="0" tIns="18796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480"/>
              </a:spcBef>
            </a:pPr>
            <a:r>
              <a:rPr sz="3000" b="1" baseline="-9722" dirty="0">
                <a:latin typeface="Times New Roman"/>
                <a:cs typeface="Times New Roman"/>
              </a:rPr>
              <a:t>Пример</a:t>
            </a:r>
            <a:r>
              <a:rPr sz="3000" b="1" spc="-22" baseline="-9722" dirty="0">
                <a:latin typeface="Times New Roman"/>
                <a:cs typeface="Times New Roman"/>
              </a:rPr>
              <a:t> </a:t>
            </a:r>
            <a:r>
              <a:rPr sz="3000" b="1" baseline="-9722" dirty="0">
                <a:latin typeface="Times New Roman"/>
                <a:cs typeface="Times New Roman"/>
              </a:rPr>
              <a:t>8 </a:t>
            </a:r>
            <a:r>
              <a:rPr sz="3000" b="1" spc="-7" baseline="-9722" dirty="0">
                <a:latin typeface="Times New Roman"/>
                <a:cs typeface="Times New Roman"/>
              </a:rPr>
              <a:t>вопрос</a:t>
            </a:r>
            <a:r>
              <a:rPr sz="3000" b="1" spc="-52" baseline="-9722" dirty="0">
                <a:latin typeface="Times New Roman"/>
                <a:cs typeface="Times New Roman"/>
              </a:rPr>
              <a:t> </a:t>
            </a:r>
            <a:r>
              <a:rPr sz="3000" b="1" spc="7" baseline="-9722" dirty="0">
                <a:latin typeface="Times New Roman"/>
                <a:cs typeface="Times New Roman"/>
              </a:rPr>
              <a:t>32.</a:t>
            </a:r>
            <a:r>
              <a:rPr sz="3000" b="1" spc="412" baseline="-9722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C</a:t>
            </a:r>
            <a:r>
              <a:rPr sz="2100" spc="15" baseline="-17857" dirty="0">
                <a:latin typeface="Times New Roman"/>
                <a:cs typeface="Times New Roman"/>
              </a:rPr>
              <a:t>2</a:t>
            </a:r>
            <a:r>
              <a:rPr sz="1900" spc="10" dirty="0">
                <a:latin typeface="Times New Roman"/>
                <a:cs typeface="Times New Roman"/>
              </a:rPr>
              <a:t>H</a:t>
            </a:r>
            <a:r>
              <a:rPr sz="2100" spc="15" baseline="-17857" dirty="0">
                <a:latin typeface="Times New Roman"/>
                <a:cs typeface="Times New Roman"/>
              </a:rPr>
              <a:t>5</a:t>
            </a:r>
            <a:r>
              <a:rPr sz="1900" spc="10" dirty="0">
                <a:latin typeface="Times New Roman"/>
                <a:cs typeface="Times New Roman"/>
              </a:rPr>
              <a:t>COOH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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1</a:t>
            </a:r>
            <a:r>
              <a:rPr sz="2100" spc="179" baseline="-17857" dirty="0">
                <a:latin typeface="Times New Roman"/>
                <a:cs typeface="Times New Roman"/>
              </a:rPr>
              <a:t> </a:t>
            </a:r>
            <a:r>
              <a:rPr sz="1900" spc="20" dirty="0">
                <a:latin typeface="Symbol"/>
                <a:cs typeface="Symbol"/>
              </a:rPr>
              <a:t>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2</a:t>
            </a:r>
            <a:r>
              <a:rPr sz="2100" spc="195" baseline="-17857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4</a:t>
            </a:r>
            <a:r>
              <a:rPr sz="2100" spc="217" baseline="-17857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3</a:t>
            </a:r>
            <a:r>
              <a:rPr sz="2100" spc="179" baseline="-17857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Times New Roman"/>
                <a:cs typeface="Times New Roman"/>
              </a:rPr>
              <a:t>ацетальдегид</a:t>
            </a:r>
            <a:endParaRPr sz="1900">
              <a:latin typeface="Times New Roman"/>
              <a:cs typeface="Times New Roman"/>
            </a:endParaRPr>
          </a:p>
          <a:p>
            <a:pPr marL="192405">
              <a:lnSpc>
                <a:spcPct val="100000"/>
              </a:lnSpc>
              <a:spcBef>
                <a:spcPts val="1655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92405">
              <a:lnSpc>
                <a:spcPct val="100000"/>
              </a:lnSpc>
              <a:spcBef>
                <a:spcPts val="1845"/>
              </a:spcBef>
            </a:pPr>
            <a:r>
              <a:rPr sz="2400" dirty="0">
                <a:latin typeface="Times New Roman"/>
                <a:cs typeface="Times New Roman"/>
              </a:rPr>
              <a:t>2)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молекуле </a:t>
            </a:r>
            <a:r>
              <a:rPr sz="2400" dirty="0">
                <a:latin typeface="Times New Roman"/>
                <a:cs typeface="Times New Roman"/>
              </a:rPr>
              <a:t>ацетальдегида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 </a:t>
            </a:r>
            <a:r>
              <a:rPr sz="2400" spc="-35" dirty="0">
                <a:latin typeface="Times New Roman"/>
                <a:cs typeface="Times New Roman"/>
              </a:rPr>
              <a:t>атома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углерода,</a:t>
            </a:r>
            <a:endParaRPr sz="2400">
              <a:latin typeface="Times New Roman"/>
              <a:cs typeface="Times New Roman"/>
            </a:endParaRPr>
          </a:p>
          <a:p>
            <a:pPr marL="49720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25" dirty="0">
                <a:latin typeface="Times New Roman"/>
                <a:cs typeface="Times New Roman"/>
              </a:rPr>
              <a:t>молекуле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(бутан)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 </a:t>
            </a:r>
            <a:r>
              <a:rPr sz="2400" spc="-35" dirty="0">
                <a:latin typeface="Times New Roman"/>
                <a:cs typeface="Times New Roman"/>
              </a:rPr>
              <a:t>атома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углерода.</a:t>
            </a:r>
            <a:endParaRPr sz="2400">
              <a:latin typeface="Times New Roman"/>
              <a:cs typeface="Times New Roman"/>
            </a:endParaRPr>
          </a:p>
          <a:p>
            <a:pPr marL="192405">
              <a:lnSpc>
                <a:spcPct val="100000"/>
              </a:lnSpc>
              <a:spcBef>
                <a:spcPts val="5"/>
              </a:spcBef>
            </a:pPr>
            <a:r>
              <a:rPr sz="2400" i="1" spc="-15" dirty="0">
                <a:latin typeface="Times New Roman"/>
                <a:cs typeface="Times New Roman"/>
              </a:rPr>
              <a:t>Вывод: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необходимо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удлинить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(удвоить)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углеродную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цепь.</a:t>
            </a:r>
            <a:endParaRPr sz="2400">
              <a:latin typeface="Times New Roman"/>
              <a:cs typeface="Times New Roman"/>
            </a:endParaRPr>
          </a:p>
          <a:p>
            <a:pPr marL="192405" marR="3048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Для</a:t>
            </a:r>
            <a:r>
              <a:rPr sz="2400" spc="-15" dirty="0">
                <a:latin typeface="Times New Roman"/>
                <a:cs typeface="Times New Roman"/>
              </a:rPr>
              <a:t> удлинения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углеродной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цепи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используют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реакцию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Вюрца (нагревание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галогенпроизводного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10" dirty="0">
                <a:latin typeface="Times New Roman"/>
                <a:cs typeface="Times New Roman"/>
              </a:rPr>
              <a:t>натрием)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электролиз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натриевых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 </a:t>
            </a:r>
            <a:r>
              <a:rPr sz="2400" spc="-5" dirty="0">
                <a:latin typeface="Times New Roman"/>
                <a:cs typeface="Times New Roman"/>
              </a:rPr>
              <a:t> карбоновых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12088" y="1395475"/>
            <a:ext cx="9758680" cy="3602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Times New Roman"/>
                <a:cs typeface="Times New Roman"/>
              </a:rPr>
              <a:t>2)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молекуле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ацетальдегида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атома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углерода,</a:t>
            </a:r>
            <a:endParaRPr sz="1600">
              <a:latin typeface="Times New Roman"/>
              <a:cs typeface="Times New Roman"/>
            </a:endParaRPr>
          </a:p>
          <a:p>
            <a:pPr marL="25336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молекуле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вещества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X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575" spc="209" baseline="-21164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(бутан)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 4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атома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углерода.</a:t>
            </a:r>
            <a:endParaRPr sz="16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1600" i="1" spc="-10" dirty="0">
                <a:latin typeface="Times New Roman"/>
                <a:cs typeface="Times New Roman"/>
              </a:rPr>
              <a:t>Вывод:</a:t>
            </a:r>
            <a:r>
              <a:rPr sz="1600" i="1" spc="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необходимо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удлинить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(удвоить)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углеродную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цепь.</a:t>
            </a:r>
            <a:endParaRPr sz="16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Для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удлинения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углеродной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цепи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используют</a:t>
            </a:r>
            <a:r>
              <a:rPr sz="1600" spc="6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реакцию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Вюрца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(нагревание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галогенпроизводного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натрием)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или</a:t>
            </a:r>
            <a:endParaRPr sz="16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электролиз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натриевых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солей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карбоновых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кислот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I.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Используем </a:t>
            </a:r>
            <a:r>
              <a:rPr sz="2400" dirty="0">
                <a:latin typeface="Times New Roman"/>
                <a:cs typeface="Times New Roman"/>
              </a:rPr>
              <a:t>реакцию</a:t>
            </a:r>
            <a:r>
              <a:rPr sz="2400" spc="-5" dirty="0">
                <a:latin typeface="Times New Roman"/>
                <a:cs typeface="Times New Roman"/>
              </a:rPr>
              <a:t> Вюрца:</a:t>
            </a:r>
            <a:endParaRPr sz="2400">
              <a:latin typeface="Times New Roman"/>
              <a:cs typeface="Times New Roman"/>
            </a:endParaRPr>
          </a:p>
          <a:p>
            <a:pPr marL="380365" indent="-330200">
              <a:lnSpc>
                <a:spcPct val="100000"/>
              </a:lnSpc>
              <a:spcBef>
                <a:spcPts val="1440"/>
              </a:spcBef>
              <a:buAutoNum type="arabicParenR" startAt="3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CHO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OH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(ацетальдегид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80365" indent="-330200">
              <a:lnSpc>
                <a:spcPct val="100000"/>
              </a:lnSpc>
              <a:spcBef>
                <a:spcPts val="1440"/>
              </a:spcBef>
              <a:buAutoNum type="arabicParenR" startAt="3"/>
              <a:tabLst>
                <a:tab pos="3810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HCl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spcBef>
                <a:spcPts val="1445"/>
              </a:spcBef>
              <a:buAutoNum type="arabicParenR" startAt="3"/>
              <a:tabLst>
                <a:tab pos="381635" algn="l"/>
              </a:tabLst>
            </a:pPr>
            <a:r>
              <a:rPr sz="2400" spc="-5" dirty="0">
                <a:latin typeface="Times New Roman"/>
                <a:cs typeface="Times New Roman"/>
              </a:rPr>
              <a:t>2CH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2Na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2NaCl</a:t>
            </a:r>
            <a:r>
              <a:rPr sz="2400" dirty="0">
                <a:latin typeface="Times New Roman"/>
                <a:cs typeface="Times New Roman"/>
              </a:rPr>
              <a:t> 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-10" dirty="0">
                <a:latin typeface="Times New Roman"/>
                <a:cs typeface="Times New Roman"/>
              </a:rPr>
              <a:t>CH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CH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CH</a:t>
            </a:r>
            <a:r>
              <a:rPr sz="2400" spc="-15" baseline="-20833" dirty="0">
                <a:latin typeface="Times New Roman"/>
                <a:cs typeface="Times New Roman"/>
              </a:rPr>
              <a:t>3</a:t>
            </a:r>
            <a:r>
              <a:rPr sz="2400" spc="36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(X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0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93555" y="379838"/>
            <a:ext cx="6545580" cy="3568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0800">
              <a:lnSpc>
                <a:spcPts val="1610"/>
              </a:lnSpc>
              <a:spcBef>
                <a:spcPts val="90"/>
              </a:spcBef>
              <a:tabLst>
                <a:tab pos="1949450" algn="l"/>
                <a:tab pos="3554095" algn="l"/>
                <a:tab pos="4182745" algn="l"/>
                <a:tab pos="4810760" algn="l"/>
              </a:tabLst>
            </a:pPr>
            <a:r>
              <a:rPr sz="1900" spc="25" dirty="0">
                <a:latin typeface="Times New Roman"/>
                <a:cs typeface="Times New Roman"/>
              </a:rPr>
              <a:t>C</a:t>
            </a:r>
            <a:r>
              <a:rPr sz="1900" spc="225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H</a:t>
            </a:r>
            <a:r>
              <a:rPr sz="1900" spc="235" dirty="0">
                <a:latin typeface="Times New Roman"/>
                <a:cs typeface="Times New Roman"/>
              </a:rPr>
              <a:t> </a:t>
            </a:r>
            <a:r>
              <a:rPr sz="1900" spc="15" dirty="0">
                <a:latin typeface="Times New Roman"/>
                <a:cs typeface="Times New Roman"/>
              </a:rPr>
              <a:t>COOH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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X	</a:t>
            </a:r>
            <a:r>
              <a:rPr sz="1900" spc="-520" dirty="0">
                <a:latin typeface="Symbol"/>
                <a:cs typeface="Symbol"/>
              </a:rPr>
              <a:t></a:t>
            </a:r>
            <a:r>
              <a:rPr sz="2100" spc="-780" baseline="55555" dirty="0">
                <a:latin typeface="Times New Roman"/>
                <a:cs typeface="Times New Roman"/>
              </a:rPr>
              <a:t>эле</a:t>
            </a:r>
            <a:r>
              <a:rPr sz="1900" spc="-520" dirty="0">
                <a:latin typeface="Symbol"/>
                <a:cs typeface="Symbol"/>
              </a:rPr>
              <a:t></a:t>
            </a:r>
            <a:r>
              <a:rPr sz="2100" spc="-780" baseline="55555" dirty="0">
                <a:latin typeface="Times New Roman"/>
                <a:cs typeface="Times New Roman"/>
              </a:rPr>
              <a:t>ктр</a:t>
            </a:r>
            <a:r>
              <a:rPr sz="1900" spc="-520" dirty="0">
                <a:latin typeface="Symbol"/>
                <a:cs typeface="Symbol"/>
              </a:rPr>
              <a:t></a:t>
            </a:r>
            <a:r>
              <a:rPr sz="2100" spc="-780" baseline="55555" dirty="0">
                <a:latin typeface="Times New Roman"/>
                <a:cs typeface="Times New Roman"/>
              </a:rPr>
              <a:t>оли</a:t>
            </a:r>
            <a:r>
              <a:rPr sz="1900" spc="-520" dirty="0">
                <a:latin typeface="Symbol"/>
                <a:cs typeface="Symbol"/>
              </a:rPr>
              <a:t></a:t>
            </a:r>
            <a:r>
              <a:rPr sz="2100" spc="-780" baseline="55555" dirty="0">
                <a:latin typeface="Times New Roman"/>
                <a:cs typeface="Times New Roman"/>
              </a:rPr>
              <a:t>з</a:t>
            </a:r>
            <a:r>
              <a:rPr sz="2100" spc="457" baseline="55555" dirty="0">
                <a:latin typeface="Times New Roman"/>
                <a:cs typeface="Times New Roman"/>
              </a:rPr>
              <a:t> </a:t>
            </a:r>
            <a:r>
              <a:rPr sz="1900" spc="35" dirty="0">
                <a:latin typeface="Symbol"/>
                <a:cs typeface="Symbol"/>
              </a:rPr>
              <a:t></a:t>
            </a:r>
            <a:r>
              <a:rPr sz="1900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X	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X	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spc="25" dirty="0">
                <a:latin typeface="Times New Roman"/>
                <a:cs typeface="Times New Roman"/>
              </a:rPr>
              <a:t>X	</a:t>
            </a:r>
            <a:r>
              <a:rPr sz="1900" spc="35" dirty="0">
                <a:latin typeface="Symbol"/>
                <a:cs typeface="Symbol"/>
              </a:rPr>
              <a:t>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5" dirty="0">
                <a:latin typeface="Times New Roman"/>
                <a:cs typeface="Times New Roman"/>
              </a:rPr>
              <a:t>ацетальдегид</a:t>
            </a:r>
            <a:endParaRPr sz="1900">
              <a:latin typeface="Times New Roman"/>
              <a:cs typeface="Times New Roman"/>
            </a:endParaRPr>
          </a:p>
          <a:p>
            <a:pPr marL="213360">
              <a:lnSpc>
                <a:spcPts val="1010"/>
              </a:lnSpc>
              <a:tabLst>
                <a:tab pos="481330" algn="l"/>
                <a:tab pos="1798955" algn="l"/>
                <a:tab pos="3401695" algn="l"/>
                <a:tab pos="4029075" algn="l"/>
                <a:tab pos="4659630" algn="l"/>
              </a:tabLst>
            </a:pPr>
            <a:r>
              <a:rPr sz="1400" spc="15" dirty="0">
                <a:latin typeface="Times New Roman"/>
                <a:cs typeface="Times New Roman"/>
              </a:rPr>
              <a:t>2	5	1	2	4	3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5655" y="208799"/>
            <a:ext cx="2470150" cy="96393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8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  <a:p>
            <a:pPr marL="167005">
              <a:lnSpc>
                <a:spcPct val="100000"/>
              </a:lnSpc>
              <a:spcBef>
                <a:spcPts val="115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4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3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49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655" y="472185"/>
            <a:ext cx="97459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 err="1">
                <a:latin typeface="Times New Roman"/>
                <a:cs typeface="Times New Roman"/>
              </a:rPr>
              <a:t>Пример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lang="ru-RU" sz="2400" b="1" dirty="0" smtClean="0">
                <a:latin typeface="Times New Roman"/>
                <a:cs typeface="Times New Roman"/>
              </a:rPr>
              <a:t>9</a:t>
            </a:r>
            <a:r>
              <a:rPr sz="2400" b="1" spc="-5" dirty="0" smtClean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вопрос </a:t>
            </a:r>
            <a:r>
              <a:rPr sz="2400" b="1" dirty="0">
                <a:latin typeface="Times New Roman"/>
                <a:cs typeface="Times New Roman"/>
              </a:rPr>
              <a:t>32.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Напишите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помощью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которых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можно</a:t>
            </a:r>
            <a:r>
              <a:rPr sz="2400" spc="5" dirty="0">
                <a:latin typeface="Times New Roman"/>
                <a:cs typeface="Times New Roman"/>
              </a:rPr>
              <a:t> осуществить</a:t>
            </a:r>
            <a:r>
              <a:rPr sz="2400" spc="-5" dirty="0">
                <a:latin typeface="Times New Roman"/>
                <a:cs typeface="Times New Roman"/>
              </a:rPr>
              <a:t> следующие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превращения.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7919" y="3155950"/>
            <a:ext cx="98634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написании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указывайте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преимущественно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образующиеся </a:t>
            </a:r>
            <a:r>
              <a:rPr sz="2400" spc="-15" dirty="0">
                <a:latin typeface="Times New Roman"/>
                <a:cs typeface="Times New Roman"/>
              </a:rPr>
              <a:t>продукты, </a:t>
            </a:r>
            <a:r>
              <a:rPr sz="2400" spc="-10" dirty="0">
                <a:latin typeface="Times New Roman"/>
                <a:cs typeface="Times New Roman"/>
              </a:rPr>
              <a:t>используйте структурные </a:t>
            </a:r>
            <a:r>
              <a:rPr sz="2400" spc="-20" dirty="0">
                <a:latin typeface="Times New Roman"/>
                <a:cs typeface="Times New Roman"/>
              </a:rPr>
              <a:t>формулы </a:t>
            </a:r>
            <a:r>
              <a:rPr sz="2400" spc="5" dirty="0">
                <a:latin typeface="Times New Roman"/>
                <a:cs typeface="Times New Roman"/>
              </a:rPr>
              <a:t>органических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21923" y="1878105"/>
            <a:ext cx="3413125" cy="4051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3237865" algn="l"/>
              </a:tabLst>
            </a:pPr>
            <a:r>
              <a:rPr sz="2500" spc="20" dirty="0">
                <a:latin typeface="Times New Roman"/>
                <a:cs typeface="Times New Roman"/>
              </a:rPr>
              <a:t>1	2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3793" y="1672522"/>
            <a:ext cx="10321925" cy="5391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2660015" algn="l"/>
                <a:tab pos="5885815" algn="l"/>
              </a:tabLst>
            </a:pPr>
            <a:r>
              <a:rPr sz="3350" spc="35" dirty="0">
                <a:latin typeface="Times New Roman"/>
                <a:cs typeface="Times New Roman"/>
              </a:rPr>
              <a:t>бутен-1</a:t>
            </a:r>
            <a:r>
              <a:rPr sz="3350" dirty="0">
                <a:latin typeface="Times New Roman"/>
                <a:cs typeface="Times New Roman"/>
              </a:rPr>
              <a:t> </a:t>
            </a:r>
            <a:r>
              <a:rPr sz="3350" spc="95" dirty="0">
                <a:latin typeface="Symbol"/>
                <a:cs typeface="Symbol"/>
              </a:rPr>
              <a:t></a:t>
            </a:r>
            <a:r>
              <a:rPr sz="3350" dirty="0">
                <a:latin typeface="Times New Roman"/>
                <a:cs typeface="Times New Roman"/>
              </a:rPr>
              <a:t> </a:t>
            </a:r>
            <a:r>
              <a:rPr sz="3350" spc="65" dirty="0">
                <a:latin typeface="Times New Roman"/>
                <a:cs typeface="Times New Roman"/>
              </a:rPr>
              <a:t>X	</a:t>
            </a:r>
            <a:r>
              <a:rPr sz="3350" spc="95" dirty="0">
                <a:latin typeface="Symbol"/>
                <a:cs typeface="Symbol"/>
              </a:rPr>
              <a:t></a:t>
            </a:r>
            <a:r>
              <a:rPr sz="3350" spc="5" dirty="0">
                <a:latin typeface="Times New Roman"/>
                <a:cs typeface="Times New Roman"/>
              </a:rPr>
              <a:t> </a:t>
            </a:r>
            <a:r>
              <a:rPr sz="3350" spc="35" dirty="0">
                <a:latin typeface="Times New Roman"/>
                <a:cs typeface="Times New Roman"/>
              </a:rPr>
              <a:t>бутин-1</a:t>
            </a:r>
            <a:r>
              <a:rPr sz="3350" dirty="0">
                <a:latin typeface="Times New Roman"/>
                <a:cs typeface="Times New Roman"/>
              </a:rPr>
              <a:t> </a:t>
            </a:r>
            <a:r>
              <a:rPr sz="3350" spc="95" dirty="0">
                <a:latin typeface="Symbol"/>
                <a:cs typeface="Symbol"/>
              </a:rPr>
              <a:t></a:t>
            </a:r>
            <a:r>
              <a:rPr sz="3350" spc="5" dirty="0">
                <a:latin typeface="Times New Roman"/>
                <a:cs typeface="Times New Roman"/>
              </a:rPr>
              <a:t> </a:t>
            </a:r>
            <a:r>
              <a:rPr sz="3350" spc="65" dirty="0">
                <a:latin typeface="Times New Roman"/>
                <a:cs typeface="Times New Roman"/>
              </a:rPr>
              <a:t>X	</a:t>
            </a:r>
            <a:r>
              <a:rPr sz="3350" spc="95" dirty="0">
                <a:latin typeface="Symbol"/>
                <a:cs typeface="Symbol"/>
              </a:rPr>
              <a:t></a:t>
            </a:r>
            <a:r>
              <a:rPr sz="3350" spc="-25" dirty="0">
                <a:latin typeface="Times New Roman"/>
                <a:cs typeface="Times New Roman"/>
              </a:rPr>
              <a:t> </a:t>
            </a:r>
            <a:r>
              <a:rPr sz="3350" spc="30" dirty="0">
                <a:latin typeface="Times New Roman"/>
                <a:cs typeface="Times New Roman"/>
              </a:rPr>
              <a:t>гексин-3</a:t>
            </a:r>
            <a:r>
              <a:rPr sz="3350" spc="-25" dirty="0">
                <a:latin typeface="Times New Roman"/>
                <a:cs typeface="Times New Roman"/>
              </a:rPr>
              <a:t> </a:t>
            </a:r>
            <a:r>
              <a:rPr sz="3350" spc="75" dirty="0">
                <a:latin typeface="Symbol"/>
                <a:cs typeface="Symbol"/>
              </a:rPr>
              <a:t></a:t>
            </a:r>
            <a:endParaRPr sz="33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942455" y="1672522"/>
            <a:ext cx="341630" cy="5391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350" spc="65" dirty="0">
                <a:latin typeface="Times New Roman"/>
                <a:cs typeface="Times New Roman"/>
              </a:rPr>
              <a:t>X</a:t>
            </a:r>
            <a:endParaRPr sz="33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255625" y="1878105"/>
            <a:ext cx="187325" cy="4051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00" spc="20" dirty="0">
                <a:latin typeface="Times New Roman"/>
                <a:cs typeface="Times New Roman"/>
              </a:rPr>
              <a:t>3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238643" y="1471970"/>
            <a:ext cx="937894" cy="4051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00" spc="-330" dirty="0">
                <a:solidFill>
                  <a:srgbClr val="000000"/>
                </a:solidFill>
                <a:latin typeface="Times New Roman"/>
                <a:cs typeface="Times New Roman"/>
              </a:rPr>
              <a:t>KMnO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64851" y="1617265"/>
            <a:ext cx="147955" cy="3130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850" spc="40" dirty="0">
                <a:latin typeface="Times New Roman"/>
                <a:cs typeface="Times New Roman"/>
              </a:rPr>
              <a:t>4</a:t>
            </a:r>
            <a:endParaRPr sz="18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30302" y="2023211"/>
            <a:ext cx="973455" cy="4051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500" spc="40" dirty="0">
                <a:latin typeface="Times New Roman"/>
                <a:cs typeface="Times New Roman"/>
              </a:rPr>
              <a:t>H</a:t>
            </a:r>
            <a:r>
              <a:rPr sz="2775" spc="60" baseline="-16516" dirty="0">
                <a:latin typeface="Times New Roman"/>
                <a:cs typeface="Times New Roman"/>
              </a:rPr>
              <a:t>2</a:t>
            </a:r>
            <a:r>
              <a:rPr sz="2500" spc="40" dirty="0">
                <a:latin typeface="Times New Roman"/>
                <a:cs typeface="Times New Roman"/>
              </a:rPr>
              <a:t>SO</a:t>
            </a:r>
            <a:r>
              <a:rPr sz="2775" spc="60" baseline="-16516" dirty="0">
                <a:latin typeface="Times New Roman"/>
                <a:cs typeface="Times New Roman"/>
              </a:rPr>
              <a:t>4</a:t>
            </a:r>
            <a:endParaRPr sz="2775" baseline="-16516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655" y="330453"/>
            <a:ext cx="1256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 err="1">
                <a:latin typeface="Times New Roman"/>
                <a:cs typeface="Times New Roman"/>
              </a:rPr>
              <a:t>Пример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lang="ru-RU" sz="2000" b="1" dirty="0" smtClean="0">
                <a:latin typeface="Times New Roman"/>
                <a:cs typeface="Times New Roman"/>
              </a:rPr>
              <a:t>9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9388" y="1002868"/>
            <a:ext cx="9611360" cy="3183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 dirty="0">
              <a:latin typeface="Times New Roman"/>
              <a:cs typeface="Times New Roman"/>
            </a:endParaRPr>
          </a:p>
          <a:p>
            <a:pPr marL="63500" marR="55880">
              <a:lnSpc>
                <a:spcPct val="100000"/>
              </a:lnSpc>
              <a:spcBef>
                <a:spcPts val="2010"/>
              </a:spcBef>
            </a:pPr>
            <a:r>
              <a:rPr sz="2400" dirty="0">
                <a:latin typeface="Times New Roman"/>
                <a:cs typeface="Times New Roman"/>
              </a:rPr>
              <a:t>5) </a:t>
            </a:r>
            <a:r>
              <a:rPr sz="2400" spc="-5" dirty="0">
                <a:latin typeface="Times New Roman"/>
                <a:cs typeface="Times New Roman"/>
              </a:rPr>
              <a:t>Алкины окисляются </a:t>
            </a:r>
            <a:r>
              <a:rPr sz="2400" spc="-10" dirty="0">
                <a:latin typeface="Times New Roman"/>
                <a:cs typeface="Times New Roman"/>
              </a:rPr>
              <a:t>подкислённым раствором </a:t>
            </a:r>
            <a:r>
              <a:rPr sz="2400" spc="-5" dirty="0">
                <a:latin typeface="Times New Roman"/>
                <a:cs typeface="Times New Roman"/>
              </a:rPr>
              <a:t>KMnO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10" dirty="0">
                <a:latin typeface="Times New Roman"/>
                <a:cs typeface="Times New Roman"/>
              </a:rPr>
              <a:t>разрывом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углеродного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скелета</a:t>
            </a:r>
            <a:r>
              <a:rPr sz="2400" spc="-5" dirty="0">
                <a:latin typeface="Times New Roman"/>
                <a:cs typeface="Times New Roman"/>
              </a:rPr>
              <a:t> по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месту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нахождения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кратной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связи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" dirty="0">
                <a:latin typeface="Times New Roman"/>
                <a:cs typeface="Times New Roman"/>
              </a:rPr>
              <a:t>образованием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карбоновых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кислот.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50" dirty="0">
              <a:latin typeface="Times New Roman"/>
              <a:cs typeface="Times New Roman"/>
            </a:endParaRPr>
          </a:p>
          <a:p>
            <a:pPr marL="25019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5)</a:t>
            </a:r>
            <a:r>
              <a:rPr sz="2400" spc="-5" dirty="0">
                <a:latin typeface="Times New Roman"/>
                <a:cs typeface="Times New Roman"/>
              </a:rPr>
              <a:t> 5CH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–C≡C–CH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5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6KMnO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9H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</a:p>
          <a:p>
            <a:pPr marL="554990">
              <a:lnSpc>
                <a:spcPct val="100000"/>
              </a:lnSpc>
              <a:spcBef>
                <a:spcPts val="1445"/>
              </a:spcBef>
            </a:pP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10CH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COOH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3K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9MnSO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4H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19927" y="433132"/>
            <a:ext cx="7169150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77364" algn="l"/>
                <a:tab pos="3928110" algn="l"/>
              </a:tabLst>
            </a:pPr>
            <a:r>
              <a:rPr sz="2250" spc="15" dirty="0">
                <a:latin typeface="Times New Roman"/>
                <a:cs typeface="Times New Roman"/>
              </a:rPr>
              <a:t>бутен-1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	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15" dirty="0">
                <a:latin typeface="Times New Roman"/>
                <a:cs typeface="Times New Roman"/>
              </a:rPr>
              <a:t>бутин-1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	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spc="-30" dirty="0">
                <a:latin typeface="Times New Roman"/>
                <a:cs typeface="Times New Roman"/>
              </a:rPr>
              <a:t> </a:t>
            </a:r>
            <a:r>
              <a:rPr sz="2250" spc="15" dirty="0">
                <a:latin typeface="Times New Roman"/>
                <a:cs typeface="Times New Roman"/>
              </a:rPr>
              <a:t>гексин-3</a:t>
            </a:r>
            <a:r>
              <a:rPr sz="2250" spc="-25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Symbol"/>
                <a:cs typeface="Symbol"/>
              </a:rPr>
              <a:t>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05341" y="570192"/>
            <a:ext cx="568960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162810" algn="l"/>
                <a:tab pos="5568315" algn="l"/>
              </a:tabLst>
            </a:pPr>
            <a:r>
              <a:rPr sz="1650" spc="20" dirty="0">
                <a:latin typeface="Times New Roman"/>
                <a:cs typeface="Times New Roman"/>
              </a:rPr>
              <a:t>1	2	3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16470" y="299426"/>
            <a:ext cx="62992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spc="-210" dirty="0">
                <a:latin typeface="Times New Roman"/>
                <a:cs typeface="Times New Roman"/>
              </a:rPr>
              <a:t>KMnO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33939" y="396292"/>
            <a:ext cx="107314" cy="217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50" spc="15" dirty="0">
                <a:latin typeface="Times New Roman"/>
                <a:cs typeface="Times New Roman"/>
              </a:rPr>
              <a:t>4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69109" y="666932"/>
            <a:ext cx="67437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650" spc="30" dirty="0">
                <a:latin typeface="Times New Roman"/>
                <a:cs typeface="Times New Roman"/>
              </a:rPr>
              <a:t>H</a:t>
            </a:r>
            <a:r>
              <a:rPr sz="1875" spc="44" baseline="-15555" dirty="0">
                <a:latin typeface="Times New Roman"/>
                <a:cs typeface="Times New Roman"/>
              </a:rPr>
              <a:t>2</a:t>
            </a:r>
            <a:r>
              <a:rPr sz="1650" spc="30" dirty="0">
                <a:latin typeface="Times New Roman"/>
                <a:cs typeface="Times New Roman"/>
              </a:rPr>
              <a:t>SO</a:t>
            </a:r>
            <a:r>
              <a:rPr sz="1875" spc="44" baseline="-15555" dirty="0">
                <a:latin typeface="Times New Roman"/>
                <a:cs typeface="Times New Roman"/>
              </a:rPr>
              <a:t>4</a:t>
            </a:r>
            <a:endParaRPr sz="1875" baseline="-15555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37488" y="1002868"/>
            <a:ext cx="9897745" cy="314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25400" marR="1129665">
              <a:lnSpc>
                <a:spcPct val="100000"/>
              </a:lnSpc>
              <a:spcBef>
                <a:spcPts val="2010"/>
              </a:spcBef>
            </a:pPr>
            <a:r>
              <a:rPr sz="2400" dirty="0">
                <a:latin typeface="Times New Roman"/>
                <a:cs typeface="Times New Roman"/>
              </a:rPr>
              <a:t>1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2) </a:t>
            </a:r>
            <a:r>
              <a:rPr sz="2400" spc="-5" dirty="0">
                <a:latin typeface="Times New Roman"/>
                <a:cs typeface="Times New Roman"/>
              </a:rPr>
              <a:t>Алкины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получают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 </a:t>
            </a:r>
            <a:r>
              <a:rPr sz="2400" spc="-10" dirty="0">
                <a:latin typeface="Times New Roman"/>
                <a:cs typeface="Times New Roman"/>
              </a:rPr>
              <a:t>нагревании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дигалогеналканов</a:t>
            </a:r>
            <a:r>
              <a:rPr sz="2400" dirty="0">
                <a:latin typeface="Times New Roman"/>
                <a:cs typeface="Times New Roman"/>
              </a:rPr>
              <a:t> (1,2)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спиртовым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раствором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щёлочи.</a:t>
            </a:r>
            <a:endParaRPr sz="2400">
              <a:latin typeface="Times New Roman"/>
              <a:cs typeface="Times New Roman"/>
            </a:endParaRPr>
          </a:p>
          <a:p>
            <a:pPr marL="862965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Times New Roman"/>
                <a:cs typeface="Times New Roman"/>
              </a:rPr>
              <a:t>Дигалогеналкан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</a:t>
            </a:r>
            <a:r>
              <a:rPr sz="2400" spc="-10" dirty="0">
                <a:latin typeface="Times New Roman"/>
                <a:cs typeface="Times New Roman"/>
              </a:rPr>
              <a:t>алкена</a:t>
            </a:r>
            <a:r>
              <a:rPr sz="2400" spc="-5" dirty="0">
                <a:latin typeface="Times New Roman"/>
                <a:cs typeface="Times New Roman"/>
              </a:rPr>
              <a:t> образуется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присоединении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галогена.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Times New Roman"/>
              <a:cs typeface="Times New Roman"/>
            </a:endParaRPr>
          </a:p>
          <a:p>
            <a:pPr marL="544830" indent="-344170">
              <a:lnSpc>
                <a:spcPct val="100000"/>
              </a:lnSpc>
              <a:buAutoNum type="arabicParenR"/>
              <a:tabLst>
                <a:tab pos="545465" algn="l"/>
              </a:tabLst>
            </a:pP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3</a:t>
            </a: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500" spc="-5" dirty="0">
                <a:latin typeface="Times New Roman"/>
                <a:cs typeface="Times New Roman"/>
              </a:rPr>
              <a:t>–CH=CH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475" spc="307" baseline="-20202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+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Br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475" spc="352" baseline="-20202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→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3</a:t>
            </a: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500" spc="-5" dirty="0">
                <a:latin typeface="Times New Roman"/>
                <a:cs typeface="Times New Roman"/>
              </a:rPr>
              <a:t>–CH(Br)–CH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500" spc="-5" dirty="0">
                <a:latin typeface="Times New Roman"/>
                <a:cs typeface="Times New Roman"/>
              </a:rPr>
              <a:t>(Br)</a:t>
            </a:r>
            <a:endParaRPr sz="2500">
              <a:latin typeface="Times New Roman"/>
              <a:cs typeface="Times New Roman"/>
            </a:endParaRPr>
          </a:p>
          <a:p>
            <a:pPr marL="545465" indent="-344805">
              <a:lnSpc>
                <a:spcPct val="100000"/>
              </a:lnSpc>
              <a:spcBef>
                <a:spcPts val="1500"/>
              </a:spcBef>
              <a:buAutoNum type="arabicParenR"/>
              <a:tabLst>
                <a:tab pos="546100" algn="l"/>
              </a:tabLst>
            </a:pP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3</a:t>
            </a: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500" spc="-5" dirty="0">
                <a:latin typeface="Times New Roman"/>
                <a:cs typeface="Times New Roman"/>
              </a:rPr>
              <a:t>–CH(Br)–CH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500" spc="-5" dirty="0">
                <a:latin typeface="Times New Roman"/>
                <a:cs typeface="Times New Roman"/>
              </a:rPr>
              <a:t>(Br)</a:t>
            </a:r>
            <a:r>
              <a:rPr sz="2500" spc="1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+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2KOH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→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3</a:t>
            </a:r>
            <a:r>
              <a:rPr sz="2500" spc="-5" dirty="0">
                <a:latin typeface="Times New Roman"/>
                <a:cs typeface="Times New Roman"/>
              </a:rPr>
              <a:t>CH</a:t>
            </a:r>
            <a:r>
              <a:rPr sz="2475" spc="-7" baseline="-20202" dirty="0">
                <a:latin typeface="Times New Roman"/>
                <a:cs typeface="Times New Roman"/>
              </a:rPr>
              <a:t>2</a:t>
            </a:r>
            <a:r>
              <a:rPr sz="2500" spc="-5" dirty="0">
                <a:latin typeface="Times New Roman"/>
                <a:cs typeface="Times New Roman"/>
              </a:rPr>
              <a:t>–C≡CH +</a:t>
            </a:r>
            <a:r>
              <a:rPr sz="2500" spc="1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2KBr</a:t>
            </a:r>
            <a:r>
              <a:rPr sz="2500" dirty="0">
                <a:latin typeface="Times New Roman"/>
                <a:cs typeface="Times New Roman"/>
              </a:rPr>
              <a:t> </a:t>
            </a:r>
            <a:r>
              <a:rPr sz="2500" spc="-5" dirty="0">
                <a:latin typeface="Times New Roman"/>
                <a:cs typeface="Times New Roman"/>
              </a:rPr>
              <a:t>+</a:t>
            </a:r>
            <a:r>
              <a:rPr sz="2500" spc="5" dirty="0">
                <a:latin typeface="Times New Roman"/>
                <a:cs typeface="Times New Roman"/>
              </a:rPr>
              <a:t> </a:t>
            </a:r>
            <a:r>
              <a:rPr sz="2500" dirty="0">
                <a:latin typeface="Times New Roman"/>
                <a:cs typeface="Times New Roman"/>
              </a:rPr>
              <a:t>2H</a:t>
            </a:r>
            <a:r>
              <a:rPr sz="2475" baseline="-20202" dirty="0">
                <a:latin typeface="Times New Roman"/>
                <a:cs typeface="Times New Roman"/>
              </a:rPr>
              <a:t>2</a:t>
            </a:r>
            <a:r>
              <a:rPr sz="2500" dirty="0">
                <a:latin typeface="Times New Roman"/>
                <a:cs typeface="Times New Roman"/>
              </a:rPr>
              <a:t>O</a:t>
            </a:r>
            <a:endParaRPr sz="25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19927" y="433132"/>
            <a:ext cx="7169150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77364" algn="l"/>
                <a:tab pos="3928110" algn="l"/>
              </a:tabLst>
            </a:pPr>
            <a:r>
              <a:rPr sz="2250" spc="15" dirty="0">
                <a:latin typeface="Times New Roman"/>
                <a:cs typeface="Times New Roman"/>
              </a:rPr>
              <a:t>бутен-1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	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15" dirty="0">
                <a:latin typeface="Times New Roman"/>
                <a:cs typeface="Times New Roman"/>
              </a:rPr>
              <a:t>бутин-1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	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spc="-30" dirty="0">
                <a:latin typeface="Times New Roman"/>
                <a:cs typeface="Times New Roman"/>
              </a:rPr>
              <a:t> </a:t>
            </a:r>
            <a:r>
              <a:rPr sz="2250" spc="15" dirty="0">
                <a:latin typeface="Times New Roman"/>
                <a:cs typeface="Times New Roman"/>
              </a:rPr>
              <a:t>гексин-3</a:t>
            </a:r>
            <a:r>
              <a:rPr sz="2250" spc="-25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Symbol"/>
                <a:cs typeface="Symbol"/>
              </a:rPr>
              <a:t></a:t>
            </a:r>
            <a:r>
              <a:rPr sz="2250" spc="-50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05341" y="570192"/>
            <a:ext cx="568960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162810" algn="l"/>
                <a:tab pos="5568315" algn="l"/>
              </a:tabLst>
            </a:pPr>
            <a:r>
              <a:rPr sz="1650" spc="20" dirty="0">
                <a:latin typeface="Times New Roman"/>
                <a:cs typeface="Times New Roman"/>
              </a:rPr>
              <a:t>1	2	3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16470" y="299426"/>
            <a:ext cx="62992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spc="-210" dirty="0">
                <a:latin typeface="Times New Roman"/>
                <a:cs typeface="Times New Roman"/>
              </a:rPr>
              <a:t>KMnO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33939" y="396292"/>
            <a:ext cx="107314" cy="217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50" spc="15" dirty="0">
                <a:latin typeface="Times New Roman"/>
                <a:cs typeface="Times New Roman"/>
              </a:rPr>
              <a:t>4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69109" y="666932"/>
            <a:ext cx="67437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650" spc="30" dirty="0">
                <a:latin typeface="Times New Roman"/>
                <a:cs typeface="Times New Roman"/>
              </a:rPr>
              <a:t>H</a:t>
            </a:r>
            <a:r>
              <a:rPr sz="1875" spc="44" baseline="-15555" dirty="0">
                <a:latin typeface="Times New Roman"/>
                <a:cs typeface="Times New Roman"/>
              </a:rPr>
              <a:t>2</a:t>
            </a:r>
            <a:r>
              <a:rPr sz="1650" spc="30" dirty="0">
                <a:latin typeface="Times New Roman"/>
                <a:cs typeface="Times New Roman"/>
              </a:rPr>
              <a:t>SO</a:t>
            </a:r>
            <a:r>
              <a:rPr sz="1875" spc="44" baseline="-15555" dirty="0">
                <a:latin typeface="Times New Roman"/>
                <a:cs typeface="Times New Roman"/>
              </a:rPr>
              <a:t>4</a:t>
            </a:r>
            <a:endParaRPr sz="1875" baseline="-15555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5655" y="330453"/>
            <a:ext cx="1256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52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7555" y="1002868"/>
            <a:ext cx="8792845" cy="31838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104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205104" marR="62865">
              <a:lnSpc>
                <a:spcPct val="100000"/>
              </a:lnSpc>
              <a:spcBef>
                <a:spcPts val="2010"/>
              </a:spcBef>
            </a:pPr>
            <a:r>
              <a:rPr sz="2400" dirty="0">
                <a:latin typeface="Times New Roman"/>
                <a:cs typeface="Times New Roman"/>
              </a:rPr>
              <a:t>3 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4) </a:t>
            </a:r>
            <a:r>
              <a:rPr sz="2400" spc="-10" dirty="0">
                <a:latin typeface="Times New Roman"/>
                <a:cs typeface="Times New Roman"/>
              </a:rPr>
              <a:t>Бутин-1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содержит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 </a:t>
            </a:r>
            <a:r>
              <a:rPr sz="2400" spc="-35" dirty="0">
                <a:latin typeface="Times New Roman"/>
                <a:cs typeface="Times New Roman"/>
              </a:rPr>
              <a:t>атома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гексин-3</a:t>
            </a:r>
            <a:r>
              <a:rPr sz="2400" dirty="0">
                <a:latin typeface="Times New Roman"/>
                <a:cs typeface="Times New Roman"/>
              </a:rPr>
              <a:t> 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 </a:t>
            </a:r>
            <a:r>
              <a:rPr sz="2400" spc="-25" dirty="0">
                <a:latin typeface="Times New Roman"/>
                <a:cs typeface="Times New Roman"/>
              </a:rPr>
              <a:t>атомов.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Удлинить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углеродную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цепь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можно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 </a:t>
            </a:r>
            <a:r>
              <a:rPr sz="2400" spc="-10" dirty="0">
                <a:latin typeface="Times New Roman"/>
                <a:cs typeface="Times New Roman"/>
              </a:rPr>
              <a:t>нагревании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ацетиленида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галогеналканом.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550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buAutoNum type="arabicParenR" startAt="3"/>
              <a:tabLst>
                <a:tab pos="381635" algn="l"/>
              </a:tabLst>
            </a:pPr>
            <a:r>
              <a:rPr sz="2400" spc="-5" dirty="0">
                <a:latin typeface="Times New Roman"/>
                <a:cs typeface="Times New Roman"/>
              </a:rPr>
              <a:t>2CH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–C≡CH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2Na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2CH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–C≡C–Na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381000" indent="-330835">
              <a:lnSpc>
                <a:spcPct val="100000"/>
              </a:lnSpc>
              <a:spcBef>
                <a:spcPts val="1445"/>
              </a:spcBef>
              <a:buAutoNum type="arabicParenR" startAt="3"/>
              <a:tabLst>
                <a:tab pos="381635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–C≡C–Na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–C≡C–CH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7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NaCl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05341" y="570192"/>
            <a:ext cx="2284095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2162810" algn="l"/>
              </a:tabLst>
            </a:pPr>
            <a:r>
              <a:rPr sz="1650" spc="20" dirty="0">
                <a:latin typeface="Times New Roman"/>
                <a:cs typeface="Times New Roman"/>
              </a:rPr>
              <a:t>1	2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19927" y="433132"/>
            <a:ext cx="6590665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77364" algn="l"/>
                <a:tab pos="3928110" algn="l"/>
              </a:tabLst>
            </a:pPr>
            <a:r>
              <a:rPr sz="2250" spc="15" dirty="0">
                <a:latin typeface="Times New Roman"/>
                <a:cs typeface="Times New Roman"/>
              </a:rPr>
              <a:t>бутен-1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	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15" dirty="0">
                <a:latin typeface="Times New Roman"/>
                <a:cs typeface="Times New Roman"/>
              </a:rPr>
              <a:t>бутин-1</a:t>
            </a:r>
            <a:r>
              <a:rPr sz="2250" spc="-5" dirty="0">
                <a:latin typeface="Times New Roman"/>
                <a:cs typeface="Times New Roman"/>
              </a:rPr>
              <a:t> 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	</a:t>
            </a:r>
            <a:r>
              <a:rPr sz="2250" spc="45" dirty="0">
                <a:latin typeface="Symbol"/>
                <a:cs typeface="Symbol"/>
              </a:rPr>
              <a:t></a:t>
            </a:r>
            <a:r>
              <a:rPr sz="2250" spc="-30" dirty="0">
                <a:latin typeface="Times New Roman"/>
                <a:cs typeface="Times New Roman"/>
              </a:rPr>
              <a:t> </a:t>
            </a:r>
            <a:r>
              <a:rPr sz="2250" spc="15" dirty="0">
                <a:latin typeface="Times New Roman"/>
                <a:cs typeface="Times New Roman"/>
              </a:rPr>
              <a:t>гексин-3</a:t>
            </a:r>
            <a:r>
              <a:rPr sz="2250" spc="-25" dirty="0">
                <a:latin typeface="Times New Roman"/>
                <a:cs typeface="Times New Roman"/>
              </a:rPr>
              <a:t> </a:t>
            </a:r>
            <a:r>
              <a:rPr sz="2250" spc="-290" dirty="0">
                <a:latin typeface="Symbol"/>
                <a:cs typeface="Symbol"/>
              </a:rPr>
              <a:t>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96097" y="433132"/>
            <a:ext cx="592455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45" dirty="0">
                <a:latin typeface="Symbol"/>
                <a:cs typeface="Symbol"/>
              </a:rPr>
              <a:t></a:t>
            </a:r>
            <a:r>
              <a:rPr sz="2250" spc="-110" dirty="0">
                <a:latin typeface="Times New Roman"/>
                <a:cs typeface="Times New Roman"/>
              </a:rPr>
              <a:t> </a:t>
            </a:r>
            <a:r>
              <a:rPr sz="2250" spc="30" dirty="0">
                <a:latin typeface="Times New Roman"/>
                <a:cs typeface="Times New Roman"/>
              </a:rPr>
              <a:t>X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161119" y="570192"/>
            <a:ext cx="13335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spc="20" dirty="0">
                <a:latin typeface="Times New Roman"/>
                <a:cs typeface="Times New Roman"/>
              </a:rPr>
              <a:t>3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16470" y="299426"/>
            <a:ext cx="62992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50" spc="-210" dirty="0">
                <a:latin typeface="Times New Roman"/>
                <a:cs typeface="Times New Roman"/>
              </a:rPr>
              <a:t>KMnO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33939" y="396292"/>
            <a:ext cx="107314" cy="217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250" spc="15" dirty="0">
                <a:latin typeface="Times New Roman"/>
                <a:cs typeface="Times New Roman"/>
              </a:rPr>
              <a:t>4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69109" y="666932"/>
            <a:ext cx="674370" cy="2787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650" spc="30" dirty="0">
                <a:latin typeface="Times New Roman"/>
                <a:cs typeface="Times New Roman"/>
              </a:rPr>
              <a:t>H</a:t>
            </a:r>
            <a:r>
              <a:rPr sz="1875" spc="44" baseline="-15555" dirty="0">
                <a:latin typeface="Times New Roman"/>
                <a:cs typeface="Times New Roman"/>
              </a:rPr>
              <a:t>2</a:t>
            </a:r>
            <a:r>
              <a:rPr sz="1650" spc="30" dirty="0">
                <a:latin typeface="Times New Roman"/>
                <a:cs typeface="Times New Roman"/>
              </a:rPr>
              <a:t>SO</a:t>
            </a:r>
            <a:r>
              <a:rPr sz="1875" spc="44" baseline="-15555" dirty="0">
                <a:latin typeface="Times New Roman"/>
                <a:cs typeface="Times New Roman"/>
              </a:rPr>
              <a:t>4</a:t>
            </a:r>
            <a:endParaRPr sz="1875" baseline="-15555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5655" y="330453"/>
            <a:ext cx="12566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Пример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5655" y="472185"/>
            <a:ext cx="97288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70" dirty="0" smtClean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  <a:r>
              <a:rPr lang="ru-RU" sz="2400" b="1" spc="-70" dirty="0" smtClean="0">
                <a:solidFill>
                  <a:srgbClr val="000000"/>
                </a:solidFill>
                <a:latin typeface="Times New Roman"/>
                <a:cs typeface="Times New Roman"/>
              </a:rPr>
              <a:t>0</a:t>
            </a:r>
            <a:r>
              <a:rPr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вопрос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 32.</a:t>
            </a:r>
            <a:r>
              <a:rPr sz="24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Напишите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уравнения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реакций,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 помощью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которых </a:t>
            </a:r>
            <a:r>
              <a:rPr sz="2400" spc="-5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можно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осуществить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 следующие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превращения.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37919" y="3155950"/>
            <a:ext cx="986345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написании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уравнений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указывайте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преимущественно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образующиеся </a:t>
            </a:r>
            <a:r>
              <a:rPr sz="2400" spc="-15" dirty="0">
                <a:latin typeface="Times New Roman"/>
                <a:cs typeface="Times New Roman"/>
              </a:rPr>
              <a:t>продукты, </a:t>
            </a:r>
            <a:r>
              <a:rPr sz="2400" spc="-10" dirty="0">
                <a:latin typeface="Times New Roman"/>
                <a:cs typeface="Times New Roman"/>
              </a:rPr>
              <a:t>используйте структурные </a:t>
            </a:r>
            <a:r>
              <a:rPr sz="2400" spc="-20" dirty="0">
                <a:latin typeface="Times New Roman"/>
                <a:cs typeface="Times New Roman"/>
              </a:rPr>
              <a:t>формулы </a:t>
            </a:r>
            <a:r>
              <a:rPr sz="2400" spc="5" dirty="0">
                <a:latin typeface="Times New Roman"/>
                <a:cs typeface="Times New Roman"/>
              </a:rPr>
              <a:t>органических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58254" y="1931689"/>
            <a:ext cx="698500" cy="202565"/>
          </a:xfrm>
          <a:custGeom>
            <a:avLst/>
            <a:gdLst/>
            <a:ahLst/>
            <a:cxnLst/>
            <a:rect l="l" t="t" r="r" b="b"/>
            <a:pathLst>
              <a:path w="698500" h="202564">
                <a:moveTo>
                  <a:pt x="0" y="202033"/>
                </a:moveTo>
                <a:lnTo>
                  <a:pt x="348629" y="0"/>
                </a:lnTo>
              </a:path>
              <a:path w="698500" h="202564">
                <a:moveTo>
                  <a:pt x="348629" y="0"/>
                </a:moveTo>
                <a:lnTo>
                  <a:pt x="697993" y="202033"/>
                </a:lnTo>
              </a:path>
            </a:pathLst>
          </a:custGeom>
          <a:ln w="194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06491" y="1370368"/>
            <a:ext cx="37846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spc="10" dirty="0">
                <a:latin typeface="Times New Roman"/>
                <a:cs typeface="Times New Roman"/>
              </a:rPr>
              <a:t>O</a:t>
            </a:r>
            <a:r>
              <a:rPr sz="1900" spc="20" dirty="0">
                <a:latin typeface="Times New Roman"/>
                <a:cs typeface="Times New Roman"/>
              </a:rPr>
              <a:t>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06884" y="1666413"/>
            <a:ext cx="0" cy="265430"/>
          </a:xfrm>
          <a:custGeom>
            <a:avLst/>
            <a:gdLst/>
            <a:ahLst/>
            <a:cxnLst/>
            <a:rect l="l" t="t" r="r" b="b"/>
            <a:pathLst>
              <a:path h="265430">
                <a:moveTo>
                  <a:pt x="0" y="265276"/>
                </a:moveTo>
                <a:lnTo>
                  <a:pt x="0" y="0"/>
                </a:lnTo>
              </a:path>
            </a:pathLst>
          </a:custGeom>
          <a:ln w="195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55855" y="2374694"/>
            <a:ext cx="37782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spc="5" dirty="0">
                <a:latin typeface="Times New Roman"/>
                <a:cs typeface="Times New Roman"/>
              </a:rPr>
              <a:t>O</a:t>
            </a:r>
            <a:r>
              <a:rPr sz="1900" spc="20" dirty="0">
                <a:latin typeface="Times New Roman"/>
                <a:cs typeface="Times New Roman"/>
              </a:rPr>
              <a:t>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56248" y="2133723"/>
            <a:ext cx="0" cy="292100"/>
          </a:xfrm>
          <a:custGeom>
            <a:avLst/>
            <a:gdLst/>
            <a:ahLst/>
            <a:cxnLst/>
            <a:rect l="l" t="t" r="r" b="b"/>
            <a:pathLst>
              <a:path h="292100">
                <a:moveTo>
                  <a:pt x="0" y="0"/>
                </a:moveTo>
                <a:lnTo>
                  <a:pt x="0" y="291871"/>
                </a:lnTo>
              </a:path>
            </a:pathLst>
          </a:custGeom>
          <a:ln w="195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712805" y="1656767"/>
            <a:ext cx="5480685" cy="6356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ts val="2385"/>
              </a:lnSpc>
              <a:spcBef>
                <a:spcPts val="125"/>
              </a:spcBef>
              <a:tabLst>
                <a:tab pos="1104265" algn="l"/>
                <a:tab pos="2360295" algn="l"/>
              </a:tabLst>
            </a:pPr>
            <a:r>
              <a:rPr sz="3975" spc="75" baseline="-33542" dirty="0">
                <a:latin typeface="Symbol"/>
                <a:cs typeface="Symbol"/>
              </a:rPr>
              <a:t></a:t>
            </a:r>
            <a:r>
              <a:rPr sz="3975" spc="-22" baseline="-33542" dirty="0">
                <a:latin typeface="Times New Roman"/>
                <a:cs typeface="Times New Roman"/>
              </a:rPr>
              <a:t> </a:t>
            </a:r>
            <a:r>
              <a:rPr sz="3975" spc="52" baseline="-33542" dirty="0">
                <a:latin typeface="Times New Roman"/>
                <a:cs typeface="Times New Roman"/>
              </a:rPr>
              <a:t>X	</a:t>
            </a:r>
            <a:r>
              <a:rPr sz="3000" spc="7" baseline="2777" dirty="0">
                <a:latin typeface="Times New Roman"/>
                <a:cs typeface="Times New Roman"/>
              </a:rPr>
              <a:t>Zn	</a:t>
            </a:r>
            <a:r>
              <a:rPr sz="2000" spc="5" dirty="0">
                <a:latin typeface="Times New Roman"/>
                <a:cs typeface="Times New Roman"/>
              </a:rPr>
              <a:t>KMnO</a:t>
            </a:r>
            <a:r>
              <a:rPr sz="2250" spc="7" baseline="-16666" dirty="0">
                <a:latin typeface="Times New Roman"/>
                <a:cs typeface="Times New Roman"/>
              </a:rPr>
              <a:t>4,</a:t>
            </a:r>
            <a:r>
              <a:rPr sz="2250" spc="179" baseline="-16666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H</a:t>
            </a:r>
            <a:r>
              <a:rPr sz="2250" baseline="-16666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SO</a:t>
            </a:r>
            <a:r>
              <a:rPr sz="2250" baseline="-16666" dirty="0">
                <a:latin typeface="Times New Roman"/>
                <a:cs typeface="Times New Roman"/>
              </a:rPr>
              <a:t>4,</a:t>
            </a:r>
            <a:r>
              <a:rPr sz="2250" spc="179" baseline="-16666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t</a:t>
            </a:r>
            <a:r>
              <a:rPr sz="2000" spc="15" dirty="0">
                <a:latin typeface="Arial"/>
                <a:cs typeface="Arial"/>
              </a:rPr>
              <a:t>°</a:t>
            </a:r>
            <a:endParaRPr sz="2000">
              <a:latin typeface="Arial"/>
              <a:cs typeface="Arial"/>
            </a:endParaRPr>
          </a:p>
          <a:p>
            <a:pPr marL="669925" algn="ctr">
              <a:lnSpc>
                <a:spcPts val="2385"/>
              </a:lnSpc>
            </a:pPr>
            <a:r>
              <a:rPr sz="3000" spc="15" baseline="-16666" dirty="0">
                <a:latin typeface="Times New Roman"/>
                <a:cs typeface="Times New Roman"/>
              </a:rPr>
              <a:t>1</a:t>
            </a:r>
            <a:r>
              <a:rPr sz="3000" spc="217" baseline="-16666" dirty="0">
                <a:latin typeface="Times New Roman"/>
                <a:cs typeface="Times New Roman"/>
              </a:rPr>
              <a:t> </a:t>
            </a:r>
            <a:r>
              <a:rPr sz="2650" spc="40" dirty="0">
                <a:latin typeface="Symbol"/>
                <a:cs typeface="Symbol"/>
              </a:rPr>
              <a:t></a:t>
            </a:r>
            <a:r>
              <a:rPr sz="2650" spc="-20" dirty="0">
                <a:latin typeface="Times New Roman"/>
                <a:cs typeface="Times New Roman"/>
              </a:rPr>
              <a:t> </a:t>
            </a:r>
            <a:r>
              <a:rPr sz="2650" spc="25" dirty="0">
                <a:latin typeface="Times New Roman"/>
                <a:cs typeface="Times New Roman"/>
              </a:rPr>
              <a:t>X</a:t>
            </a:r>
            <a:r>
              <a:rPr sz="3000" spc="37" baseline="-16666" dirty="0">
                <a:latin typeface="Times New Roman"/>
                <a:cs typeface="Times New Roman"/>
              </a:rPr>
              <a:t>2</a:t>
            </a:r>
            <a:r>
              <a:rPr sz="3000" spc="209" baseline="-16666" dirty="0">
                <a:latin typeface="Times New Roman"/>
                <a:cs typeface="Times New Roman"/>
              </a:rPr>
              <a:t> </a:t>
            </a:r>
            <a:r>
              <a:rPr sz="2650" spc="35" dirty="0">
                <a:latin typeface="Symbol"/>
                <a:cs typeface="Symbol"/>
              </a:rPr>
              <a:t></a:t>
            </a:r>
            <a:r>
              <a:rPr sz="2650" spc="-10" dirty="0">
                <a:latin typeface="Times New Roman"/>
                <a:cs typeface="Times New Roman"/>
              </a:rPr>
              <a:t> </a:t>
            </a:r>
            <a:r>
              <a:rPr sz="2650" spc="25" dirty="0">
                <a:latin typeface="Times New Roman"/>
                <a:cs typeface="Times New Roman"/>
              </a:rPr>
              <a:t>X</a:t>
            </a:r>
            <a:r>
              <a:rPr sz="3000" spc="37" baseline="-16666" dirty="0">
                <a:latin typeface="Times New Roman"/>
                <a:cs typeface="Times New Roman"/>
              </a:rPr>
              <a:t>3</a:t>
            </a:r>
            <a:r>
              <a:rPr sz="3000" spc="225" baseline="-16666" dirty="0">
                <a:latin typeface="Times New Roman"/>
                <a:cs typeface="Times New Roman"/>
              </a:rPr>
              <a:t> </a:t>
            </a:r>
            <a:r>
              <a:rPr sz="2650" spc="50" dirty="0">
                <a:latin typeface="Symbol"/>
                <a:cs typeface="Symbol"/>
              </a:rPr>
              <a:t></a:t>
            </a:r>
            <a:endParaRPr sz="26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66043" y="1912425"/>
            <a:ext cx="25654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spc="10" dirty="0">
                <a:latin typeface="Times New Roman"/>
                <a:cs typeface="Times New Roman"/>
              </a:rPr>
              <a:t>C</a:t>
            </a:r>
            <a:r>
              <a:rPr sz="1900" spc="5" dirty="0">
                <a:latin typeface="Times New Roman"/>
                <a:cs typeface="Times New Roman"/>
              </a:rPr>
              <a:t>l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544879" y="1871322"/>
            <a:ext cx="631190" cy="201295"/>
          </a:xfrm>
          <a:custGeom>
            <a:avLst/>
            <a:gdLst/>
            <a:ahLst/>
            <a:cxnLst/>
            <a:rect l="l" t="t" r="r" b="b"/>
            <a:pathLst>
              <a:path w="631190" h="201294">
                <a:moveTo>
                  <a:pt x="0" y="162480"/>
                </a:moveTo>
                <a:lnTo>
                  <a:pt x="282620" y="0"/>
                </a:lnTo>
              </a:path>
              <a:path w="631190" h="201294">
                <a:moveTo>
                  <a:pt x="282620" y="0"/>
                </a:moveTo>
                <a:lnTo>
                  <a:pt x="631174" y="201291"/>
                </a:lnTo>
              </a:path>
            </a:pathLst>
          </a:custGeom>
          <a:ln w="194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424396" y="1710421"/>
            <a:ext cx="20256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spc="20" dirty="0">
                <a:latin typeface="Times New Roman"/>
                <a:cs typeface="Times New Roman"/>
              </a:rPr>
              <a:t>O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152078" y="1914463"/>
            <a:ext cx="275590" cy="187960"/>
          </a:xfrm>
          <a:custGeom>
            <a:avLst/>
            <a:gdLst/>
            <a:ahLst/>
            <a:cxnLst/>
            <a:rect l="l" t="t" r="r" b="b"/>
            <a:pathLst>
              <a:path w="275590" h="187960">
                <a:moveTo>
                  <a:pt x="0" y="143771"/>
                </a:moveTo>
                <a:lnTo>
                  <a:pt x="250851" y="0"/>
                </a:lnTo>
              </a:path>
              <a:path w="275590" h="187960">
                <a:moveTo>
                  <a:pt x="23976" y="187623"/>
                </a:moveTo>
                <a:lnTo>
                  <a:pt x="275427" y="43851"/>
                </a:lnTo>
              </a:path>
            </a:pathLst>
          </a:custGeom>
          <a:ln w="194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075541" y="2313586"/>
            <a:ext cx="379095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00" spc="10" dirty="0">
                <a:latin typeface="Times New Roman"/>
                <a:cs typeface="Times New Roman"/>
              </a:rPr>
              <a:t>O</a:t>
            </a:r>
            <a:r>
              <a:rPr sz="1900" spc="20" dirty="0">
                <a:latin typeface="Times New Roman"/>
                <a:cs typeface="Times New Roman"/>
              </a:rPr>
              <a:t>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176055" y="2072614"/>
            <a:ext cx="0" cy="292100"/>
          </a:xfrm>
          <a:custGeom>
            <a:avLst/>
            <a:gdLst/>
            <a:ahLst/>
            <a:cxnLst/>
            <a:rect l="l" t="t" r="r" b="b"/>
            <a:pathLst>
              <a:path h="292100">
                <a:moveTo>
                  <a:pt x="0" y="0"/>
                </a:moveTo>
                <a:lnTo>
                  <a:pt x="0" y="291871"/>
                </a:lnTo>
              </a:path>
            </a:pathLst>
          </a:custGeom>
          <a:ln w="195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660637" y="1939050"/>
            <a:ext cx="1864360" cy="3168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900" spc="15" dirty="0">
                <a:latin typeface="Symbol"/>
                <a:cs typeface="Symbol"/>
              </a:rPr>
              <a:t>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X</a:t>
            </a:r>
            <a:r>
              <a:rPr sz="2100" spc="15" baseline="-17857" dirty="0">
                <a:latin typeface="Times New Roman"/>
                <a:cs typeface="Times New Roman"/>
              </a:rPr>
              <a:t>4</a:t>
            </a:r>
            <a:endParaRPr sz="2100" baseline="-17857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57643" y="1795821"/>
            <a:ext cx="885825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sz="1400" spc="25" dirty="0">
                <a:latin typeface="Times New Roman"/>
                <a:cs typeface="Times New Roman"/>
              </a:rPr>
              <a:t>NH</a:t>
            </a:r>
            <a:r>
              <a:rPr sz="1575" spc="37" baseline="-15873" dirty="0">
                <a:latin typeface="Times New Roman"/>
                <a:cs typeface="Times New Roman"/>
              </a:rPr>
              <a:t>3</a:t>
            </a:r>
            <a:r>
              <a:rPr sz="1575" spc="67" baseline="-15873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Times New Roman"/>
                <a:cs typeface="Times New Roman"/>
              </a:rPr>
              <a:t>(изб.)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54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5655" y="286334"/>
            <a:ext cx="1244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 err="1">
                <a:latin typeface="Times New Roman"/>
                <a:cs typeface="Times New Roman"/>
              </a:rPr>
              <a:t>Пример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50" dirty="0" smtClean="0">
                <a:latin typeface="Times New Roman"/>
                <a:cs typeface="Times New Roman"/>
              </a:rPr>
              <a:t>1</a:t>
            </a:r>
            <a:r>
              <a:rPr lang="ru-RU" sz="2000" b="1" spc="-50" dirty="0" smtClean="0">
                <a:latin typeface="Times New Roman"/>
                <a:cs typeface="Times New Roman"/>
              </a:rPr>
              <a:t>0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97095" y="554463"/>
            <a:ext cx="523875" cy="151765"/>
          </a:xfrm>
          <a:custGeom>
            <a:avLst/>
            <a:gdLst/>
            <a:ahLst/>
            <a:cxnLst/>
            <a:rect l="l" t="t" r="r" b="b"/>
            <a:pathLst>
              <a:path w="523875" h="151765">
                <a:moveTo>
                  <a:pt x="0" y="151519"/>
                </a:moveTo>
                <a:lnTo>
                  <a:pt x="261465" y="0"/>
                </a:lnTo>
              </a:path>
              <a:path w="523875" h="151765">
                <a:moveTo>
                  <a:pt x="261465" y="0"/>
                </a:moveTo>
                <a:lnTo>
                  <a:pt x="523482" y="151519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80093" y="130313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958561" y="355514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198949"/>
                </a:moveTo>
                <a:lnTo>
                  <a:pt x="0" y="0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42109" y="883528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0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20578" y="705982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475288" y="345104"/>
            <a:ext cx="4411345" cy="4832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1795"/>
              </a:lnSpc>
              <a:spcBef>
                <a:spcPts val="105"/>
              </a:spcBef>
              <a:tabLst>
                <a:tab pos="840740" algn="l"/>
                <a:tab pos="1783080" algn="l"/>
                <a:tab pos="4186554" algn="l"/>
              </a:tabLst>
            </a:pPr>
            <a:r>
              <a:rPr sz="3000" spc="37" baseline="-33333" dirty="0">
                <a:latin typeface="Symbol"/>
                <a:cs typeface="Symbol"/>
              </a:rPr>
              <a:t></a:t>
            </a:r>
            <a:r>
              <a:rPr sz="3000" spc="-22" baseline="-33333" dirty="0">
                <a:latin typeface="Times New Roman"/>
                <a:cs typeface="Times New Roman"/>
              </a:rPr>
              <a:t> </a:t>
            </a:r>
            <a:r>
              <a:rPr sz="3000" spc="30" baseline="-33333" dirty="0">
                <a:latin typeface="Times New Roman"/>
                <a:cs typeface="Times New Roman"/>
              </a:rPr>
              <a:t>X	</a:t>
            </a:r>
            <a:r>
              <a:rPr sz="2250" spc="7" baseline="1851" dirty="0">
                <a:latin typeface="Times New Roman"/>
                <a:cs typeface="Times New Roman"/>
              </a:rPr>
              <a:t>Zn	</a:t>
            </a:r>
            <a:r>
              <a:rPr sz="1500" spc="5" dirty="0">
                <a:latin typeface="Times New Roman"/>
                <a:cs typeface="Times New Roman"/>
              </a:rPr>
              <a:t>KMnO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H</a:t>
            </a:r>
            <a:r>
              <a:rPr sz="1650" spc="7" baseline="-17676" dirty="0">
                <a:latin typeface="Times New Roman"/>
                <a:cs typeface="Times New Roman"/>
              </a:rPr>
              <a:t>2</a:t>
            </a:r>
            <a:r>
              <a:rPr sz="1500" spc="5" dirty="0">
                <a:latin typeface="Times New Roman"/>
                <a:cs typeface="Times New Roman"/>
              </a:rPr>
              <a:t>SO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10" dirty="0">
                <a:latin typeface="Times New Roman"/>
                <a:cs typeface="Times New Roman"/>
              </a:rPr>
              <a:t>t</a:t>
            </a:r>
            <a:r>
              <a:rPr sz="1500" spc="10" dirty="0">
                <a:latin typeface="Arial"/>
                <a:cs typeface="Arial"/>
              </a:rPr>
              <a:t>°	</a:t>
            </a:r>
            <a:r>
              <a:rPr sz="2100" spc="22" baseline="-37698" dirty="0">
                <a:latin typeface="Times New Roman"/>
                <a:cs typeface="Times New Roman"/>
              </a:rPr>
              <a:t>Cl</a:t>
            </a:r>
            <a:endParaRPr sz="2100" baseline="-37698">
              <a:latin typeface="Times New Roman"/>
              <a:cs typeface="Times New Roman"/>
            </a:endParaRPr>
          </a:p>
          <a:p>
            <a:pPr marL="226695" algn="ctr">
              <a:lnSpc>
                <a:spcPts val="1795"/>
              </a:lnSpc>
            </a:pPr>
            <a:r>
              <a:rPr sz="2250" spc="7" baseline="-16666" dirty="0">
                <a:latin typeface="Times New Roman"/>
                <a:cs typeface="Times New Roman"/>
              </a:rPr>
              <a:t>1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Symbol"/>
                <a:cs typeface="Symbol"/>
              </a:rPr>
              <a:t>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2</a:t>
            </a:r>
            <a:r>
              <a:rPr sz="2250" spc="150" baseline="-16666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Symbol"/>
                <a:cs typeface="Symbol"/>
              </a:rPr>
              <a:t>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3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Symbol"/>
                <a:cs typeface="Symbol"/>
              </a:rPr>
              <a:t>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861937" y="509190"/>
            <a:ext cx="473709" cy="151130"/>
          </a:xfrm>
          <a:custGeom>
            <a:avLst/>
            <a:gdLst/>
            <a:ahLst/>
            <a:cxnLst/>
            <a:rect l="l" t="t" r="r" b="b"/>
            <a:pathLst>
              <a:path w="473709" h="151129">
                <a:moveTo>
                  <a:pt x="0" y="121855"/>
                </a:moveTo>
                <a:lnTo>
                  <a:pt x="211959" y="0"/>
                </a:lnTo>
              </a:path>
              <a:path w="473709" h="151129">
                <a:moveTo>
                  <a:pt x="211959" y="0"/>
                </a:moveTo>
                <a:lnTo>
                  <a:pt x="473369" y="150963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518383" y="385343"/>
            <a:ext cx="15811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317325" y="541544"/>
            <a:ext cx="207010" cy="140970"/>
          </a:xfrm>
          <a:custGeom>
            <a:avLst/>
            <a:gdLst/>
            <a:ahLst/>
            <a:cxnLst/>
            <a:rect l="l" t="t" r="r" b="b"/>
            <a:pathLst>
              <a:path w="207009" h="140970">
                <a:moveTo>
                  <a:pt x="0" y="107824"/>
                </a:moveTo>
                <a:lnTo>
                  <a:pt x="188134" y="0"/>
                </a:lnTo>
              </a:path>
              <a:path w="207009" h="140970">
                <a:moveTo>
                  <a:pt x="17981" y="140712"/>
                </a:moveTo>
                <a:lnTo>
                  <a:pt x="206565" y="32887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256749" y="837699"/>
            <a:ext cx="29083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335307" y="660153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8689209" y="556808"/>
            <a:ext cx="141732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1400" spc="40" dirty="0">
                <a:latin typeface="Symbol"/>
                <a:cs typeface="Symbol"/>
              </a:rPr>
              <a:t>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X</a:t>
            </a:r>
            <a:r>
              <a:rPr sz="1575" spc="22" baseline="-18518" dirty="0">
                <a:latin typeface="Times New Roman"/>
                <a:cs typeface="Times New Roman"/>
              </a:rPr>
              <a:t>4</a:t>
            </a:r>
            <a:endParaRPr sz="1575" baseline="-18518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11958" y="449391"/>
            <a:ext cx="68326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050" spc="15" dirty="0">
                <a:latin typeface="Times New Roman"/>
                <a:cs typeface="Times New Roman"/>
              </a:rPr>
              <a:t>NH</a:t>
            </a:r>
            <a:r>
              <a:rPr sz="1200" spc="22" baseline="-17361" dirty="0">
                <a:latin typeface="Times New Roman"/>
                <a:cs typeface="Times New Roman"/>
              </a:rPr>
              <a:t>3</a:t>
            </a:r>
            <a:r>
              <a:rPr sz="1200" spc="52" baseline="-17361" dirty="0">
                <a:latin typeface="Times New Roman"/>
                <a:cs typeface="Times New Roman"/>
              </a:rPr>
              <a:t> </a:t>
            </a:r>
            <a:r>
              <a:rPr sz="1050" spc="5" dirty="0">
                <a:latin typeface="Times New Roman"/>
                <a:cs typeface="Times New Roman"/>
              </a:rPr>
              <a:t>(изб.)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50188" y="791651"/>
            <a:ext cx="8588375" cy="1180465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4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sz="2400" dirty="0">
                <a:latin typeface="Times New Roman"/>
                <a:cs typeface="Times New Roman"/>
              </a:rPr>
              <a:t>1)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Преобразуем скелетные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формулы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сокращённые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структурные.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86699" y="2906558"/>
            <a:ext cx="699770" cy="198755"/>
          </a:xfrm>
          <a:custGeom>
            <a:avLst/>
            <a:gdLst/>
            <a:ahLst/>
            <a:cxnLst/>
            <a:rect l="l" t="t" r="r" b="b"/>
            <a:pathLst>
              <a:path w="699769" h="198755">
                <a:moveTo>
                  <a:pt x="0" y="198429"/>
                </a:moveTo>
                <a:lnTo>
                  <a:pt x="350864" y="0"/>
                </a:lnTo>
              </a:path>
              <a:path w="699769" h="198755">
                <a:moveTo>
                  <a:pt x="350864" y="0"/>
                </a:moveTo>
                <a:lnTo>
                  <a:pt x="699559" y="198429"/>
                </a:lnTo>
              </a:path>
            </a:pathLst>
          </a:custGeom>
          <a:ln w="194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237338" y="2345923"/>
            <a:ext cx="377190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5" dirty="0">
                <a:latin typeface="Times New Roman"/>
                <a:cs typeface="Times New Roman"/>
              </a:rPr>
              <a:t>OH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337563" y="2643428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263129"/>
                </a:moveTo>
                <a:lnTo>
                  <a:pt x="0" y="0"/>
                </a:lnTo>
              </a:path>
            </a:pathLst>
          </a:custGeom>
          <a:ln w="195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586033" y="3344565"/>
            <a:ext cx="37655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dirty="0">
                <a:latin typeface="Times New Roman"/>
                <a:cs typeface="Times New Roman"/>
              </a:rPr>
              <a:t>O</a:t>
            </a:r>
            <a:r>
              <a:rPr sz="1900" spc="5" dirty="0">
                <a:latin typeface="Times New Roman"/>
                <a:cs typeface="Times New Roman"/>
              </a:rPr>
              <a:t>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86258" y="3104988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89757"/>
                </a:lnTo>
              </a:path>
            </a:pathLst>
          </a:custGeom>
          <a:ln w="195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30510" y="2993557"/>
            <a:ext cx="66040" cy="39370"/>
          </a:xfrm>
          <a:custGeom>
            <a:avLst/>
            <a:gdLst/>
            <a:ahLst/>
            <a:cxnLst/>
            <a:rect l="l" t="t" r="r" b="b"/>
            <a:pathLst>
              <a:path w="66039" h="39369">
                <a:moveTo>
                  <a:pt x="0" y="38814"/>
                </a:moveTo>
                <a:lnTo>
                  <a:pt x="65838" y="0"/>
                </a:lnTo>
              </a:path>
            </a:pathLst>
          </a:custGeom>
          <a:ln w="194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63710" y="3008649"/>
            <a:ext cx="59055" cy="34290"/>
          </a:xfrm>
          <a:custGeom>
            <a:avLst/>
            <a:gdLst/>
            <a:ahLst/>
            <a:cxnLst/>
            <a:rect l="l" t="t" r="r" b="b"/>
            <a:pathLst>
              <a:path w="59054" h="34289">
                <a:moveTo>
                  <a:pt x="0" y="0"/>
                </a:moveTo>
                <a:lnTo>
                  <a:pt x="58629" y="33803"/>
                </a:lnTo>
              </a:path>
            </a:pathLst>
          </a:custGeom>
          <a:ln w="194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66284" y="2631212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154574"/>
                </a:moveTo>
                <a:lnTo>
                  <a:pt x="0" y="0"/>
                </a:lnTo>
              </a:path>
            </a:pathLst>
          </a:custGeom>
          <a:ln w="195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334472" y="2226700"/>
            <a:ext cx="1467485" cy="1422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3880" marR="462280" indent="82550">
              <a:lnSpc>
                <a:spcPct val="137800"/>
              </a:lnSpc>
              <a:spcBef>
                <a:spcPts val="100"/>
              </a:spcBef>
            </a:pPr>
            <a:r>
              <a:rPr sz="1900" dirty="0">
                <a:latin typeface="Times New Roman"/>
                <a:cs typeface="Times New Roman"/>
              </a:rPr>
              <a:t>O</a:t>
            </a:r>
            <a:r>
              <a:rPr sz="1900" spc="5" dirty="0">
                <a:latin typeface="Times New Roman"/>
                <a:cs typeface="Times New Roman"/>
              </a:rPr>
              <a:t>H  </a:t>
            </a:r>
            <a:r>
              <a:rPr sz="1900" spc="10" dirty="0">
                <a:latin typeface="Times New Roman"/>
                <a:cs typeface="Times New Roman"/>
              </a:rPr>
              <a:t>CH</a:t>
            </a:r>
            <a:endParaRPr sz="1900">
              <a:latin typeface="Times New Roman"/>
              <a:cs typeface="Times New Roman"/>
            </a:endParaRPr>
          </a:p>
          <a:p>
            <a:pPr marL="38100">
              <a:lnSpc>
                <a:spcPts val="1580"/>
              </a:lnSpc>
              <a:tabLst>
                <a:tab pos="999490" algn="l"/>
              </a:tabLst>
            </a:pPr>
            <a:r>
              <a:rPr sz="1900" spc="5" dirty="0">
                <a:latin typeface="Times New Roman"/>
                <a:cs typeface="Times New Roman"/>
              </a:rPr>
              <a:t>H</a:t>
            </a:r>
            <a:r>
              <a:rPr sz="2100" spc="7" baseline="-15873" dirty="0">
                <a:latin typeface="Times New Roman"/>
                <a:cs typeface="Times New Roman"/>
              </a:rPr>
              <a:t>3</a:t>
            </a:r>
            <a:r>
              <a:rPr sz="1900" spc="5" dirty="0">
                <a:latin typeface="Times New Roman"/>
                <a:cs typeface="Times New Roman"/>
              </a:rPr>
              <a:t>C	</a:t>
            </a:r>
            <a:r>
              <a:rPr sz="1900" spc="10" dirty="0">
                <a:latin typeface="Times New Roman"/>
                <a:cs typeface="Times New Roman"/>
              </a:rPr>
              <a:t>CH</a:t>
            </a:r>
            <a:r>
              <a:rPr sz="2100" spc="15" baseline="-15873" dirty="0">
                <a:latin typeface="Times New Roman"/>
                <a:cs typeface="Times New Roman"/>
              </a:rPr>
              <a:t>2</a:t>
            </a:r>
            <a:endParaRPr sz="2100" baseline="-15873">
              <a:latin typeface="Times New Roman"/>
              <a:cs typeface="Times New Roman"/>
            </a:endParaRPr>
          </a:p>
          <a:p>
            <a:pPr marL="995044">
              <a:lnSpc>
                <a:spcPct val="100000"/>
              </a:lnSpc>
              <a:spcBef>
                <a:spcPts val="855"/>
              </a:spcBef>
            </a:pPr>
            <a:r>
              <a:rPr sz="1900" spc="5" dirty="0">
                <a:latin typeface="Times New Roman"/>
                <a:cs typeface="Times New Roman"/>
              </a:rPr>
              <a:t>OH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417163" y="3230830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0"/>
                </a:moveTo>
                <a:lnTo>
                  <a:pt x="0" y="154574"/>
                </a:lnTo>
              </a:path>
            </a:pathLst>
          </a:custGeom>
          <a:ln w="1953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" name="object 29"/>
          <p:cNvGrpSpPr/>
          <p:nvPr/>
        </p:nvGrpSpPr>
        <p:grpSpPr>
          <a:xfrm>
            <a:off x="2246917" y="3044617"/>
            <a:ext cx="659765" cy="220345"/>
            <a:chOff x="2246917" y="3044617"/>
            <a:chExt cx="659765" cy="220345"/>
          </a:xfrm>
        </p:grpSpPr>
        <p:sp>
          <p:nvSpPr>
            <p:cNvPr id="30" name="object 30"/>
            <p:cNvSpPr/>
            <p:nvPr/>
          </p:nvSpPr>
          <p:spPr>
            <a:xfrm>
              <a:off x="2466120" y="3044617"/>
              <a:ext cx="440690" cy="220345"/>
            </a:xfrm>
            <a:custGeom>
              <a:avLst/>
              <a:gdLst/>
              <a:ahLst/>
              <a:cxnLst/>
              <a:rect l="l" t="t" r="r" b="b"/>
              <a:pathLst>
                <a:path w="440689" h="220345">
                  <a:moveTo>
                    <a:pt x="0" y="0"/>
                  </a:moveTo>
                  <a:lnTo>
                    <a:pt x="55697" y="111431"/>
                  </a:lnTo>
                  <a:lnTo>
                    <a:pt x="0" y="219986"/>
                  </a:lnTo>
                  <a:lnTo>
                    <a:pt x="440558" y="1114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46917" y="3117222"/>
              <a:ext cx="274955" cy="80010"/>
            </a:xfrm>
            <a:custGeom>
              <a:avLst/>
              <a:gdLst/>
              <a:ahLst/>
              <a:cxnLst/>
              <a:rect l="l" t="t" r="r" b="b"/>
              <a:pathLst>
                <a:path w="274955" h="80010">
                  <a:moveTo>
                    <a:pt x="274903" y="0"/>
                  </a:moveTo>
                  <a:lnTo>
                    <a:pt x="0" y="0"/>
                  </a:lnTo>
                  <a:lnTo>
                    <a:pt x="0" y="79804"/>
                  </a:lnTo>
                  <a:lnTo>
                    <a:pt x="274903" y="79804"/>
                  </a:lnTo>
                  <a:lnTo>
                    <a:pt x="2749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323459" y="2755138"/>
            <a:ext cx="2285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1,2-пропандиол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38515" y="4543761"/>
            <a:ext cx="25654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5" dirty="0">
                <a:latin typeface="Times New Roman"/>
                <a:cs typeface="Times New Roman"/>
              </a:rPr>
              <a:t>Cl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213884" y="4502697"/>
            <a:ext cx="631190" cy="201295"/>
          </a:xfrm>
          <a:custGeom>
            <a:avLst/>
            <a:gdLst/>
            <a:ahLst/>
            <a:cxnLst/>
            <a:rect l="l" t="t" r="r" b="b"/>
            <a:pathLst>
              <a:path w="631189" h="201295">
                <a:moveTo>
                  <a:pt x="0" y="162255"/>
                </a:moveTo>
                <a:lnTo>
                  <a:pt x="281505" y="0"/>
                </a:lnTo>
              </a:path>
              <a:path w="631189" h="201295">
                <a:moveTo>
                  <a:pt x="281505" y="0"/>
                </a:moveTo>
                <a:lnTo>
                  <a:pt x="631023" y="201013"/>
                </a:lnTo>
              </a:path>
            </a:pathLst>
          </a:custGeom>
          <a:ln w="194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092737" y="4342748"/>
            <a:ext cx="20193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0" dirty="0">
                <a:latin typeface="Times New Roman"/>
                <a:cs typeface="Times New Roman"/>
              </a:rPr>
              <a:t>O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818157" y="4546488"/>
            <a:ext cx="275590" cy="186055"/>
          </a:xfrm>
          <a:custGeom>
            <a:avLst/>
            <a:gdLst/>
            <a:ahLst/>
            <a:cxnLst/>
            <a:rect l="l" t="t" r="r" b="b"/>
            <a:pathLst>
              <a:path w="275589" h="186054">
                <a:moveTo>
                  <a:pt x="0" y="142891"/>
                </a:moveTo>
                <a:lnTo>
                  <a:pt x="250356" y="0"/>
                </a:lnTo>
              </a:path>
              <a:path w="275589" h="186054">
                <a:moveTo>
                  <a:pt x="26750" y="185942"/>
                </a:moveTo>
                <a:lnTo>
                  <a:pt x="274982" y="43080"/>
                </a:lnTo>
              </a:path>
            </a:pathLst>
          </a:custGeom>
          <a:ln w="194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1745374" y="4942914"/>
            <a:ext cx="37592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-5" dirty="0">
                <a:latin typeface="Times New Roman"/>
                <a:cs typeface="Times New Roman"/>
              </a:rPr>
              <a:t>O</a:t>
            </a:r>
            <a:r>
              <a:rPr sz="1900" spc="10" dirty="0">
                <a:latin typeface="Times New Roman"/>
                <a:cs typeface="Times New Roman"/>
              </a:rPr>
              <a:t>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844907" y="4703710"/>
            <a:ext cx="0" cy="290195"/>
          </a:xfrm>
          <a:custGeom>
            <a:avLst/>
            <a:gdLst/>
            <a:ahLst/>
            <a:cxnLst/>
            <a:rect l="l" t="t" r="r" b="b"/>
            <a:pathLst>
              <a:path h="290195">
                <a:moveTo>
                  <a:pt x="0" y="0"/>
                </a:moveTo>
                <a:lnTo>
                  <a:pt x="0" y="290046"/>
                </a:lnTo>
              </a:path>
            </a:pathLst>
          </a:custGeom>
          <a:ln w="195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2675659" y="4764023"/>
            <a:ext cx="659130" cy="220979"/>
            <a:chOff x="2675659" y="4764023"/>
            <a:chExt cx="659130" cy="220979"/>
          </a:xfrm>
        </p:grpSpPr>
        <p:sp>
          <p:nvSpPr>
            <p:cNvPr id="40" name="object 40"/>
            <p:cNvSpPr/>
            <p:nvPr/>
          </p:nvSpPr>
          <p:spPr>
            <a:xfrm>
              <a:off x="2897111" y="4764023"/>
              <a:ext cx="437515" cy="220979"/>
            </a:xfrm>
            <a:custGeom>
              <a:avLst/>
              <a:gdLst/>
              <a:ahLst/>
              <a:cxnLst/>
              <a:rect l="l" t="t" r="r" b="b"/>
              <a:pathLst>
                <a:path w="437514" h="220979">
                  <a:moveTo>
                    <a:pt x="0" y="0"/>
                  </a:moveTo>
                  <a:lnTo>
                    <a:pt x="53530" y="111269"/>
                  </a:lnTo>
                  <a:lnTo>
                    <a:pt x="0" y="220406"/>
                  </a:lnTo>
                  <a:lnTo>
                    <a:pt x="437069" y="111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675659" y="4836552"/>
              <a:ext cx="275590" cy="80010"/>
            </a:xfrm>
            <a:custGeom>
              <a:avLst/>
              <a:gdLst/>
              <a:ahLst/>
              <a:cxnLst/>
              <a:rect l="l" t="t" r="r" b="b"/>
              <a:pathLst>
                <a:path w="275589" h="80010">
                  <a:moveTo>
                    <a:pt x="274985" y="0"/>
                  </a:moveTo>
                  <a:lnTo>
                    <a:pt x="0" y="0"/>
                  </a:lnTo>
                  <a:lnTo>
                    <a:pt x="0" y="79688"/>
                  </a:lnTo>
                  <a:lnTo>
                    <a:pt x="274985" y="79688"/>
                  </a:lnTo>
                  <a:lnTo>
                    <a:pt x="2749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792570" y="4584680"/>
            <a:ext cx="255904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5" dirty="0">
                <a:latin typeface="Times New Roman"/>
                <a:cs typeface="Times New Roman"/>
              </a:rPr>
              <a:t>Cl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226711" y="4144607"/>
            <a:ext cx="342265" cy="56007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8100" marR="30480">
              <a:lnSpc>
                <a:spcPts val="1930"/>
              </a:lnSpc>
              <a:spcBef>
                <a:spcPts val="455"/>
              </a:spcBef>
            </a:pPr>
            <a:r>
              <a:rPr sz="1900" dirty="0">
                <a:latin typeface="Times New Roman"/>
                <a:cs typeface="Times New Roman"/>
              </a:rPr>
              <a:t>H</a:t>
            </a:r>
            <a:r>
              <a:rPr sz="2100" spc="7" baseline="-15873" dirty="0">
                <a:latin typeface="Times New Roman"/>
                <a:cs typeface="Times New Roman"/>
              </a:rPr>
              <a:t>2  </a:t>
            </a:r>
            <a:r>
              <a:rPr sz="1900" spc="10" dirty="0">
                <a:latin typeface="Times New Roman"/>
                <a:cs typeface="Times New Roman"/>
              </a:rPr>
              <a:t>C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4067925" y="4608962"/>
            <a:ext cx="170180" cy="97155"/>
          </a:xfrm>
          <a:custGeom>
            <a:avLst/>
            <a:gdLst/>
            <a:ahLst/>
            <a:cxnLst/>
            <a:rect l="l" t="t" r="r" b="b"/>
            <a:pathLst>
              <a:path w="170179" h="97154">
                <a:moveTo>
                  <a:pt x="0" y="96909"/>
                </a:moveTo>
                <a:lnTo>
                  <a:pt x="169956" y="0"/>
                </a:lnTo>
              </a:path>
            </a:pathLst>
          </a:custGeom>
          <a:ln w="19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4604591" y="4584680"/>
            <a:ext cx="188595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0" dirty="0">
                <a:latin typeface="Times New Roman"/>
                <a:cs typeface="Times New Roman"/>
              </a:rPr>
              <a:t>C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461697" y="4606801"/>
            <a:ext cx="143510" cy="83185"/>
          </a:xfrm>
          <a:custGeom>
            <a:avLst/>
            <a:gdLst/>
            <a:ahLst/>
            <a:cxnLst/>
            <a:rect l="l" t="t" r="r" b="b"/>
            <a:pathLst>
              <a:path w="143510" h="83185">
                <a:moveTo>
                  <a:pt x="0" y="0"/>
                </a:moveTo>
                <a:lnTo>
                  <a:pt x="143325" y="82578"/>
                </a:lnTo>
              </a:path>
            </a:pathLst>
          </a:custGeom>
          <a:ln w="193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4946898" y="4384377"/>
            <a:ext cx="201930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spc="10" dirty="0">
                <a:latin typeface="Times New Roman"/>
                <a:cs typeface="Times New Roman"/>
              </a:rPr>
              <a:t>O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4796523" y="4585275"/>
            <a:ext cx="151130" cy="118745"/>
          </a:xfrm>
          <a:custGeom>
            <a:avLst/>
            <a:gdLst/>
            <a:ahLst/>
            <a:cxnLst/>
            <a:rect l="l" t="t" r="r" b="b"/>
            <a:pathLst>
              <a:path w="151129" h="118745">
                <a:moveTo>
                  <a:pt x="0" y="74643"/>
                </a:moveTo>
                <a:lnTo>
                  <a:pt x="126868" y="0"/>
                </a:lnTo>
              </a:path>
              <a:path w="151129" h="118745">
                <a:moveTo>
                  <a:pt x="24835" y="118434"/>
                </a:moveTo>
                <a:lnTo>
                  <a:pt x="150806" y="43080"/>
                </a:lnTo>
              </a:path>
            </a:pathLst>
          </a:custGeom>
          <a:ln w="1943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599504" y="4984544"/>
            <a:ext cx="376555" cy="31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00" dirty="0">
                <a:latin typeface="Times New Roman"/>
                <a:cs typeface="Times New Roman"/>
              </a:rPr>
              <a:t>O</a:t>
            </a:r>
            <a:r>
              <a:rPr sz="1900" spc="10" dirty="0">
                <a:latin typeface="Times New Roman"/>
                <a:cs typeface="Times New Roman"/>
              </a:rPr>
              <a:t>H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99577" y="4880326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218"/>
                </a:lnTo>
              </a:path>
            </a:pathLst>
          </a:custGeom>
          <a:ln w="195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5619115" y="4560570"/>
            <a:ext cx="31019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хлоруксусная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608957" y="554463"/>
            <a:ext cx="523875" cy="151765"/>
          </a:xfrm>
          <a:custGeom>
            <a:avLst/>
            <a:gdLst/>
            <a:ahLst/>
            <a:cxnLst/>
            <a:rect l="l" t="t" r="r" b="b"/>
            <a:pathLst>
              <a:path w="523875" h="151765">
                <a:moveTo>
                  <a:pt x="0" y="151519"/>
                </a:moveTo>
                <a:lnTo>
                  <a:pt x="261465" y="0"/>
                </a:lnTo>
              </a:path>
              <a:path w="523875" h="151765">
                <a:moveTo>
                  <a:pt x="261465" y="0"/>
                </a:moveTo>
                <a:lnTo>
                  <a:pt x="523482" y="151519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91955" y="130313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70423" y="355514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198949"/>
                </a:moveTo>
                <a:lnTo>
                  <a:pt x="0" y="0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53972" y="883528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0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32440" y="705982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87150" y="345104"/>
            <a:ext cx="4411345" cy="4832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1795"/>
              </a:lnSpc>
              <a:spcBef>
                <a:spcPts val="105"/>
              </a:spcBef>
              <a:tabLst>
                <a:tab pos="840740" algn="l"/>
                <a:tab pos="1783080" algn="l"/>
                <a:tab pos="4186554" algn="l"/>
              </a:tabLst>
            </a:pPr>
            <a:r>
              <a:rPr sz="3000" spc="37" baseline="-33333" dirty="0">
                <a:latin typeface="Symbol"/>
                <a:cs typeface="Symbol"/>
              </a:rPr>
              <a:t></a:t>
            </a:r>
            <a:r>
              <a:rPr sz="3000" spc="-22" baseline="-33333" dirty="0">
                <a:latin typeface="Times New Roman"/>
                <a:cs typeface="Times New Roman"/>
              </a:rPr>
              <a:t> </a:t>
            </a:r>
            <a:r>
              <a:rPr sz="3000" spc="30" baseline="-33333" dirty="0">
                <a:latin typeface="Times New Roman"/>
                <a:cs typeface="Times New Roman"/>
              </a:rPr>
              <a:t>X	</a:t>
            </a:r>
            <a:r>
              <a:rPr sz="2250" spc="7" baseline="1851" dirty="0">
                <a:latin typeface="Times New Roman"/>
                <a:cs typeface="Times New Roman"/>
              </a:rPr>
              <a:t>Zn	</a:t>
            </a:r>
            <a:r>
              <a:rPr sz="1500" spc="5" dirty="0">
                <a:latin typeface="Times New Roman"/>
                <a:cs typeface="Times New Roman"/>
              </a:rPr>
              <a:t>KMnO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H</a:t>
            </a:r>
            <a:r>
              <a:rPr sz="1650" spc="7" baseline="-17676" dirty="0">
                <a:latin typeface="Times New Roman"/>
                <a:cs typeface="Times New Roman"/>
              </a:rPr>
              <a:t>2</a:t>
            </a:r>
            <a:r>
              <a:rPr sz="1500" spc="5" dirty="0">
                <a:latin typeface="Times New Roman"/>
                <a:cs typeface="Times New Roman"/>
              </a:rPr>
              <a:t>SO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10" dirty="0">
                <a:latin typeface="Times New Roman"/>
                <a:cs typeface="Times New Roman"/>
              </a:rPr>
              <a:t>t</a:t>
            </a:r>
            <a:r>
              <a:rPr sz="1500" spc="10" dirty="0">
                <a:latin typeface="Arial"/>
                <a:cs typeface="Arial"/>
              </a:rPr>
              <a:t>°	</a:t>
            </a:r>
            <a:r>
              <a:rPr sz="2100" spc="22" baseline="-37698" dirty="0">
                <a:latin typeface="Times New Roman"/>
                <a:cs typeface="Times New Roman"/>
              </a:rPr>
              <a:t>Cl</a:t>
            </a:r>
            <a:endParaRPr sz="2100" baseline="-37698">
              <a:latin typeface="Times New Roman"/>
              <a:cs typeface="Times New Roman"/>
            </a:endParaRPr>
          </a:p>
          <a:p>
            <a:pPr marL="226695" algn="ctr">
              <a:lnSpc>
                <a:spcPts val="1795"/>
              </a:lnSpc>
            </a:pPr>
            <a:r>
              <a:rPr sz="2250" spc="7" baseline="-16666" dirty="0">
                <a:latin typeface="Times New Roman"/>
                <a:cs typeface="Times New Roman"/>
              </a:rPr>
              <a:t>1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Symbol"/>
                <a:cs typeface="Symbol"/>
              </a:rPr>
              <a:t>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2</a:t>
            </a:r>
            <a:r>
              <a:rPr sz="2250" spc="150" baseline="-16666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Symbol"/>
                <a:cs typeface="Symbol"/>
              </a:rPr>
              <a:t>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3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Symbol"/>
                <a:cs typeface="Symbol"/>
              </a:rPr>
              <a:t>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73799" y="509190"/>
            <a:ext cx="473709" cy="151130"/>
          </a:xfrm>
          <a:custGeom>
            <a:avLst/>
            <a:gdLst/>
            <a:ahLst/>
            <a:cxnLst/>
            <a:rect l="l" t="t" r="r" b="b"/>
            <a:pathLst>
              <a:path w="473709" h="151129">
                <a:moveTo>
                  <a:pt x="0" y="121855"/>
                </a:moveTo>
                <a:lnTo>
                  <a:pt x="211959" y="0"/>
                </a:lnTo>
              </a:path>
              <a:path w="473709" h="151129">
                <a:moveTo>
                  <a:pt x="211959" y="0"/>
                </a:moveTo>
                <a:lnTo>
                  <a:pt x="473369" y="150963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430245" y="385343"/>
            <a:ext cx="15811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29187" y="541544"/>
            <a:ext cx="207010" cy="140970"/>
          </a:xfrm>
          <a:custGeom>
            <a:avLst/>
            <a:gdLst/>
            <a:ahLst/>
            <a:cxnLst/>
            <a:rect l="l" t="t" r="r" b="b"/>
            <a:pathLst>
              <a:path w="207009" h="140970">
                <a:moveTo>
                  <a:pt x="0" y="107824"/>
                </a:moveTo>
                <a:lnTo>
                  <a:pt x="188134" y="0"/>
                </a:lnTo>
              </a:path>
              <a:path w="207009" h="140970">
                <a:moveTo>
                  <a:pt x="17981" y="140712"/>
                </a:moveTo>
                <a:lnTo>
                  <a:pt x="206565" y="32887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168611" y="837699"/>
            <a:ext cx="29083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47169" y="660153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601071" y="556808"/>
            <a:ext cx="141732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1400" spc="40" dirty="0">
                <a:latin typeface="Symbol"/>
                <a:cs typeface="Symbol"/>
              </a:rPr>
              <a:t>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X</a:t>
            </a:r>
            <a:r>
              <a:rPr sz="1575" spc="22" baseline="-18518" dirty="0">
                <a:latin typeface="Times New Roman"/>
                <a:cs typeface="Times New Roman"/>
              </a:rPr>
              <a:t>4</a:t>
            </a:r>
            <a:endParaRPr sz="1575" baseline="-18518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xfrm>
            <a:off x="0" y="0"/>
            <a:ext cx="0" cy="176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8823820" y="449391"/>
            <a:ext cx="68326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050" spc="15" dirty="0">
                <a:latin typeface="Times New Roman"/>
                <a:cs typeface="Times New Roman"/>
              </a:rPr>
              <a:t>NH</a:t>
            </a:r>
            <a:r>
              <a:rPr sz="1200" spc="22" baseline="-17361" dirty="0">
                <a:latin typeface="Times New Roman"/>
                <a:cs typeface="Times New Roman"/>
              </a:rPr>
              <a:t>3</a:t>
            </a:r>
            <a:r>
              <a:rPr sz="1200" spc="52" baseline="-17361" dirty="0">
                <a:latin typeface="Times New Roman"/>
                <a:cs typeface="Times New Roman"/>
              </a:rPr>
              <a:t> </a:t>
            </a:r>
            <a:r>
              <a:rPr sz="1050" spc="5" dirty="0">
                <a:latin typeface="Times New Roman"/>
                <a:cs typeface="Times New Roman"/>
              </a:rPr>
              <a:t>(изб.)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2088" y="791651"/>
            <a:ext cx="9074785" cy="2277745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764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664"/>
              </a:spcBef>
            </a:pPr>
            <a:r>
              <a:rPr sz="2400" dirty="0">
                <a:latin typeface="Times New Roman"/>
                <a:cs typeface="Times New Roman"/>
              </a:rPr>
              <a:t>2) </a:t>
            </a:r>
            <a:r>
              <a:rPr sz="2400" spc="-5" dirty="0">
                <a:latin typeface="Times New Roman"/>
                <a:cs typeface="Times New Roman"/>
              </a:rPr>
              <a:t>Цинк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используется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5" dirty="0">
                <a:latin typeface="Times New Roman"/>
                <a:cs typeface="Times New Roman"/>
              </a:rPr>
              <a:t>образования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двойной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связи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 получения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циклоалкана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дигалогеналкана.</a:t>
            </a:r>
            <a:endParaRPr sz="2400">
              <a:latin typeface="Times New Roman"/>
              <a:cs typeface="Times New Roman"/>
            </a:endParaRPr>
          </a:p>
          <a:p>
            <a:pPr marL="1116965" marR="3443604" indent="-1066800">
              <a:lnSpc>
                <a:spcPct val="100000"/>
              </a:lnSpc>
            </a:pPr>
            <a:r>
              <a:rPr sz="2400" i="1" spc="-15" dirty="0">
                <a:latin typeface="Times New Roman"/>
                <a:cs typeface="Times New Roman"/>
              </a:rPr>
              <a:t>Вывод: </a:t>
            </a:r>
            <a:r>
              <a:rPr sz="2400" dirty="0">
                <a:latin typeface="Times New Roman"/>
                <a:cs typeface="Times New Roman"/>
              </a:rPr>
              <a:t>вещество </a:t>
            </a:r>
            <a:r>
              <a:rPr sz="2400" spc="-5" dirty="0">
                <a:latin typeface="Times New Roman"/>
                <a:cs typeface="Times New Roman"/>
              </a:rPr>
              <a:t>X</a:t>
            </a:r>
            <a:r>
              <a:rPr sz="2400" spc="-7" baseline="-20833" dirty="0">
                <a:latin typeface="Times New Roman"/>
                <a:cs typeface="Times New Roman"/>
              </a:rPr>
              <a:t>1</a:t>
            </a:r>
            <a:r>
              <a:rPr sz="2400" spc="284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дихлорпроизводное,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вещество</a:t>
            </a:r>
            <a:r>
              <a:rPr sz="2400" spc="-5" dirty="0">
                <a:latin typeface="Times New Roman"/>
                <a:cs typeface="Times New Roman"/>
              </a:rPr>
              <a:t> X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алкен.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3447" y="3514933"/>
            <a:ext cx="8696960" cy="112331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68300" indent="-330835">
              <a:lnSpc>
                <a:spcPct val="100000"/>
              </a:lnSpc>
              <a:spcBef>
                <a:spcPts val="1540"/>
              </a:spcBef>
              <a:buAutoNum type="arabicParenR"/>
              <a:tabLst>
                <a:tab pos="368935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–CH(OH)–CH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(OH)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2HCl</a:t>
            </a:r>
            <a:r>
              <a:rPr sz="2400" dirty="0">
                <a:latin typeface="Times New Roman"/>
                <a:cs typeface="Times New Roman"/>
              </a:rPr>
              <a:t> 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–CH(Cl)–CH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(Cl)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367665" indent="-330200">
              <a:lnSpc>
                <a:spcPct val="100000"/>
              </a:lnSpc>
              <a:spcBef>
                <a:spcPts val="1440"/>
              </a:spcBef>
              <a:buAutoNum type="arabicParenR"/>
              <a:tabLst>
                <a:tab pos="368300" algn="l"/>
              </a:tabLst>
            </a:pP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–CH(Cl)–CH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(Cl)</a:t>
            </a:r>
            <a:r>
              <a:rPr sz="2400" dirty="0">
                <a:latin typeface="Times New Roman"/>
                <a:cs typeface="Times New Roman"/>
              </a:rPr>
              <a:t> + Zn →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–CH=CH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ZnCl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5655" y="286334"/>
            <a:ext cx="1244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 err="1">
                <a:latin typeface="Times New Roman"/>
                <a:cs typeface="Times New Roman"/>
              </a:rPr>
              <a:t>Пример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50" dirty="0" smtClean="0">
                <a:latin typeface="Times New Roman"/>
                <a:cs typeface="Times New Roman"/>
              </a:rPr>
              <a:t>1</a:t>
            </a:r>
            <a:r>
              <a:rPr lang="ru-RU" sz="2000" b="1" spc="-50" dirty="0" smtClean="0">
                <a:latin typeface="Times New Roman"/>
                <a:cs typeface="Times New Roman"/>
              </a:rPr>
              <a:t>0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161403" y="229615"/>
            <a:ext cx="38169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Times New Roman"/>
                <a:cs typeface="Times New Roman"/>
              </a:rPr>
              <a:t>Формулы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органических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веществ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95655" y="716660"/>
            <a:ext cx="81140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0500" marR="5080" indent="-144843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 1.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Составьте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сокращённую и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скелетную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структурные </a:t>
            </a:r>
            <a:r>
              <a:rPr sz="2400" spc="-5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формулы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3-метил-1-пентанола.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6025" y="1763395"/>
            <a:ext cx="10263505" cy="3161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2)</a:t>
            </a:r>
            <a:r>
              <a:rPr sz="2400" b="1" spc="-10" dirty="0">
                <a:latin typeface="Times New Roman"/>
                <a:cs typeface="Times New Roman"/>
              </a:rPr>
              <a:t> Скелетная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структурная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формула</a:t>
            </a:r>
            <a:endParaRPr sz="2400">
              <a:latin typeface="Times New Roman"/>
              <a:cs typeface="Times New Roman"/>
            </a:endParaRPr>
          </a:p>
          <a:p>
            <a:pPr marL="393700">
              <a:lnSpc>
                <a:spcPct val="100000"/>
              </a:lnSpc>
            </a:pPr>
            <a:r>
              <a:rPr sz="2400" i="1" spc="-5" dirty="0">
                <a:latin typeface="Times New Roman"/>
                <a:cs typeface="Times New Roman"/>
              </a:rPr>
              <a:t>Правила</a:t>
            </a:r>
            <a:r>
              <a:rPr sz="2400" i="1" dirty="0">
                <a:latin typeface="Times New Roman"/>
                <a:cs typeface="Times New Roman"/>
              </a:rPr>
              <a:t> составления.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400" dirty="0">
                <a:latin typeface="Times New Roman"/>
                <a:cs typeface="Times New Roman"/>
              </a:rPr>
              <a:t>1) </a:t>
            </a:r>
            <a:r>
              <a:rPr sz="2400" spc="-5" dirty="0">
                <a:latin typeface="Times New Roman"/>
                <a:cs typeface="Times New Roman"/>
              </a:rPr>
              <a:t>Цепь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углеродных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атомов,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соединённых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одинарными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двойными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связями</a:t>
            </a:r>
            <a:endParaRPr sz="2400">
              <a:latin typeface="Times New Roman"/>
              <a:cs typeface="Times New Roman"/>
            </a:endParaRPr>
          </a:p>
          <a:p>
            <a:pPr marL="12700" marR="445770">
              <a:lnSpc>
                <a:spcPts val="3600"/>
              </a:lnSpc>
              <a:spcBef>
                <a:spcPts val="240"/>
              </a:spcBef>
            </a:pPr>
            <a:r>
              <a:rPr sz="2400" spc="-15" dirty="0">
                <a:latin typeface="Times New Roman"/>
                <a:cs typeface="Times New Roman"/>
              </a:rPr>
              <a:t>показывают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</a:t>
            </a:r>
            <a:r>
              <a:rPr sz="2400" spc="-5" dirty="0">
                <a:latin typeface="Times New Roman"/>
                <a:cs typeface="Times New Roman"/>
              </a:rPr>
              <a:t> зигзагообразную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цепочку,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окончание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которой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dirty="0">
                <a:latin typeface="Times New Roman"/>
                <a:cs typeface="Times New Roman"/>
              </a:rPr>
              <a:t> её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излом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(пересечение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отрезков),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обозначают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атом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углерода, </a:t>
            </a:r>
            <a:r>
              <a:rPr sz="2400" spc="-10" dirty="0">
                <a:latin typeface="Times New Roman"/>
                <a:cs typeface="Times New Roman"/>
              </a:rPr>
              <a:t>например,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2400" spc="-5" dirty="0">
                <a:latin typeface="Times New Roman"/>
                <a:cs typeface="Times New Roman"/>
              </a:rPr>
              <a:t>цепь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трёх </a:t>
            </a:r>
            <a:r>
              <a:rPr sz="2400" spc="-25" dirty="0">
                <a:latin typeface="Times New Roman"/>
                <a:cs typeface="Times New Roman"/>
              </a:rPr>
              <a:t>атомов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</a:pPr>
            <a:r>
              <a:rPr sz="2400" spc="-5" dirty="0">
                <a:latin typeface="Times New Roman"/>
                <a:cs typeface="Times New Roman"/>
              </a:rPr>
              <a:t>цепь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</a:t>
            </a:r>
            <a:r>
              <a:rPr sz="2400" dirty="0">
                <a:latin typeface="Times New Roman"/>
                <a:cs typeface="Times New Roman"/>
              </a:rPr>
              <a:t>четырёх </a:t>
            </a:r>
            <a:r>
              <a:rPr sz="2400" spc="-25" dirty="0">
                <a:latin typeface="Times New Roman"/>
                <a:cs typeface="Times New Roman"/>
              </a:rPr>
              <a:t>атомов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углерода,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включающая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одну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двойную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связь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025" y="4899152"/>
            <a:ext cx="88182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5003800" algn="l"/>
              </a:tabLst>
            </a:pPr>
            <a:r>
              <a:rPr sz="2400" spc="-5" dirty="0">
                <a:latin typeface="Times New Roman"/>
                <a:cs typeface="Times New Roman"/>
              </a:rPr>
              <a:t>цепь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четырёх </a:t>
            </a:r>
            <a:r>
              <a:rPr sz="2400" spc="-25" dirty="0">
                <a:latin typeface="Times New Roman"/>
                <a:cs typeface="Times New Roman"/>
              </a:rPr>
              <a:t>атомов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углерода,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включающая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одну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тройную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связь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цикл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пяти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атомов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	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т.д.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065191" y="4086834"/>
            <a:ext cx="684530" cy="206375"/>
          </a:xfrm>
          <a:custGeom>
            <a:avLst/>
            <a:gdLst/>
            <a:ahLst/>
            <a:cxnLst/>
            <a:rect l="l" t="t" r="r" b="b"/>
            <a:pathLst>
              <a:path w="684529" h="206375">
                <a:moveTo>
                  <a:pt x="683945" y="199097"/>
                </a:moveTo>
                <a:lnTo>
                  <a:pt x="682904" y="195237"/>
                </a:lnTo>
                <a:lnTo>
                  <a:pt x="345376" y="2578"/>
                </a:lnTo>
                <a:lnTo>
                  <a:pt x="344474" y="1028"/>
                </a:lnTo>
                <a:lnTo>
                  <a:pt x="341083" y="152"/>
                </a:lnTo>
                <a:lnTo>
                  <a:pt x="340842" y="0"/>
                </a:lnTo>
                <a:lnTo>
                  <a:pt x="340690" y="38"/>
                </a:lnTo>
                <a:lnTo>
                  <a:pt x="340550" y="0"/>
                </a:lnTo>
                <a:lnTo>
                  <a:pt x="340296" y="139"/>
                </a:lnTo>
                <a:lnTo>
                  <a:pt x="336918" y="1016"/>
                </a:lnTo>
                <a:lnTo>
                  <a:pt x="335991" y="2590"/>
                </a:lnTo>
                <a:lnTo>
                  <a:pt x="4114" y="190957"/>
                </a:lnTo>
                <a:lnTo>
                  <a:pt x="1054" y="192697"/>
                </a:lnTo>
                <a:lnTo>
                  <a:pt x="0" y="196557"/>
                </a:lnTo>
                <a:lnTo>
                  <a:pt x="3543" y="202590"/>
                </a:lnTo>
                <a:lnTo>
                  <a:pt x="7467" y="203619"/>
                </a:lnTo>
                <a:lnTo>
                  <a:pt x="340677" y="14490"/>
                </a:lnTo>
                <a:lnTo>
                  <a:pt x="676465" y="206146"/>
                </a:lnTo>
                <a:lnTo>
                  <a:pt x="680389" y="205117"/>
                </a:lnTo>
                <a:lnTo>
                  <a:pt x="683945" y="19909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21422" y="4541032"/>
            <a:ext cx="869315" cy="212725"/>
          </a:xfrm>
          <a:custGeom>
            <a:avLst/>
            <a:gdLst/>
            <a:ahLst/>
            <a:cxnLst/>
            <a:rect l="l" t="t" r="r" b="b"/>
            <a:pathLst>
              <a:path w="869315" h="212725">
                <a:moveTo>
                  <a:pt x="0" y="163234"/>
                </a:moveTo>
                <a:lnTo>
                  <a:pt x="288781" y="2723"/>
                </a:lnTo>
              </a:path>
              <a:path w="869315" h="212725">
                <a:moveTo>
                  <a:pt x="28311" y="212201"/>
                </a:moveTo>
                <a:lnTo>
                  <a:pt x="288781" y="68017"/>
                </a:lnTo>
              </a:path>
              <a:path w="869315" h="212725">
                <a:moveTo>
                  <a:pt x="288781" y="2723"/>
                </a:moveTo>
                <a:lnTo>
                  <a:pt x="577545" y="163234"/>
                </a:lnTo>
              </a:path>
              <a:path w="869315" h="212725">
                <a:moveTo>
                  <a:pt x="577545" y="163234"/>
                </a:moveTo>
                <a:lnTo>
                  <a:pt x="869158" y="0"/>
                </a:lnTo>
              </a:path>
            </a:pathLst>
          </a:custGeom>
          <a:ln w="222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006503" y="5073591"/>
            <a:ext cx="183515" cy="368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50" spc="5" dirty="0">
                <a:latin typeface="Symbol"/>
                <a:cs typeface="Symbol"/>
              </a:rPr>
              <a:t>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185462" y="5308747"/>
            <a:ext cx="506730" cy="296545"/>
          </a:xfrm>
          <a:custGeom>
            <a:avLst/>
            <a:gdLst/>
            <a:ahLst/>
            <a:cxnLst/>
            <a:rect l="l" t="t" r="r" b="b"/>
            <a:pathLst>
              <a:path w="506729" h="296545">
                <a:moveTo>
                  <a:pt x="0" y="0"/>
                </a:moveTo>
                <a:lnTo>
                  <a:pt x="337411" y="3027"/>
                </a:lnTo>
              </a:path>
              <a:path w="506729" h="296545">
                <a:moveTo>
                  <a:pt x="337411" y="3027"/>
                </a:moveTo>
                <a:lnTo>
                  <a:pt x="506716" y="296228"/>
                </a:lnTo>
              </a:path>
            </a:pathLst>
          </a:custGeom>
          <a:ln w="225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60620" y="5575795"/>
            <a:ext cx="603250" cy="629285"/>
          </a:xfrm>
          <a:custGeom>
            <a:avLst/>
            <a:gdLst/>
            <a:ahLst/>
            <a:cxnLst/>
            <a:rect l="l" t="t" r="r" b="b"/>
            <a:pathLst>
              <a:path w="603250" h="629285">
                <a:moveTo>
                  <a:pt x="603008" y="312178"/>
                </a:moveTo>
                <a:lnTo>
                  <a:pt x="602640" y="311696"/>
                </a:lnTo>
                <a:lnTo>
                  <a:pt x="602399" y="310070"/>
                </a:lnTo>
                <a:lnTo>
                  <a:pt x="600341" y="308584"/>
                </a:lnTo>
                <a:lnTo>
                  <a:pt x="587895" y="291807"/>
                </a:lnTo>
                <a:lnTo>
                  <a:pt x="587895" y="313131"/>
                </a:lnTo>
                <a:lnTo>
                  <a:pt x="366585" y="614133"/>
                </a:lnTo>
                <a:lnTo>
                  <a:pt x="13525" y="498182"/>
                </a:lnTo>
                <a:lnTo>
                  <a:pt x="13525" y="128066"/>
                </a:lnTo>
                <a:lnTo>
                  <a:pt x="366585" y="14592"/>
                </a:lnTo>
                <a:lnTo>
                  <a:pt x="587895" y="313131"/>
                </a:lnTo>
                <a:lnTo>
                  <a:pt x="587895" y="291807"/>
                </a:lnTo>
                <a:lnTo>
                  <a:pt x="374726" y="4241"/>
                </a:lnTo>
                <a:lnTo>
                  <a:pt x="373976" y="1905"/>
                </a:lnTo>
                <a:lnTo>
                  <a:pt x="372414" y="1117"/>
                </a:lnTo>
                <a:lnTo>
                  <a:pt x="372046" y="609"/>
                </a:lnTo>
                <a:lnTo>
                  <a:pt x="371157" y="482"/>
                </a:lnTo>
                <a:lnTo>
                  <a:pt x="370382" y="76"/>
                </a:lnTo>
                <a:lnTo>
                  <a:pt x="369785" y="266"/>
                </a:lnTo>
                <a:lnTo>
                  <a:pt x="368058" y="0"/>
                </a:lnTo>
                <a:lnTo>
                  <a:pt x="366052" y="1473"/>
                </a:lnTo>
                <a:lnTo>
                  <a:pt x="6121" y="117157"/>
                </a:lnTo>
                <a:lnTo>
                  <a:pt x="3632" y="117157"/>
                </a:lnTo>
                <a:lnTo>
                  <a:pt x="2425" y="118364"/>
                </a:lnTo>
                <a:lnTo>
                  <a:pt x="1841" y="118541"/>
                </a:lnTo>
                <a:lnTo>
                  <a:pt x="1422" y="119354"/>
                </a:lnTo>
                <a:lnTo>
                  <a:pt x="774" y="119989"/>
                </a:lnTo>
                <a:lnTo>
                  <a:pt x="774" y="120611"/>
                </a:lnTo>
                <a:lnTo>
                  <a:pt x="0" y="122097"/>
                </a:lnTo>
                <a:lnTo>
                  <a:pt x="774" y="124472"/>
                </a:lnTo>
                <a:lnTo>
                  <a:pt x="774" y="501751"/>
                </a:lnTo>
                <a:lnTo>
                  <a:pt x="0" y="504075"/>
                </a:lnTo>
                <a:lnTo>
                  <a:pt x="774" y="505625"/>
                </a:lnTo>
                <a:lnTo>
                  <a:pt x="774" y="506234"/>
                </a:lnTo>
                <a:lnTo>
                  <a:pt x="1397" y="506857"/>
                </a:lnTo>
                <a:lnTo>
                  <a:pt x="1803" y="507657"/>
                </a:lnTo>
                <a:lnTo>
                  <a:pt x="2400" y="507860"/>
                </a:lnTo>
                <a:lnTo>
                  <a:pt x="3632" y="509066"/>
                </a:lnTo>
                <a:lnTo>
                  <a:pt x="6096" y="509066"/>
                </a:lnTo>
                <a:lnTo>
                  <a:pt x="366052" y="627278"/>
                </a:lnTo>
                <a:lnTo>
                  <a:pt x="368084" y="628751"/>
                </a:lnTo>
                <a:lnTo>
                  <a:pt x="369760" y="628497"/>
                </a:lnTo>
                <a:lnTo>
                  <a:pt x="370332" y="628675"/>
                </a:lnTo>
                <a:lnTo>
                  <a:pt x="371132" y="628281"/>
                </a:lnTo>
                <a:lnTo>
                  <a:pt x="372071" y="628129"/>
                </a:lnTo>
                <a:lnTo>
                  <a:pt x="372427" y="627634"/>
                </a:lnTo>
                <a:lnTo>
                  <a:pt x="373938" y="626884"/>
                </a:lnTo>
                <a:lnTo>
                  <a:pt x="374726" y="624522"/>
                </a:lnTo>
                <a:lnTo>
                  <a:pt x="600329" y="317665"/>
                </a:lnTo>
                <a:lnTo>
                  <a:pt x="602411" y="316141"/>
                </a:lnTo>
                <a:lnTo>
                  <a:pt x="602653" y="314490"/>
                </a:lnTo>
                <a:lnTo>
                  <a:pt x="603008" y="314007"/>
                </a:lnTo>
                <a:lnTo>
                  <a:pt x="602869" y="313105"/>
                </a:lnTo>
                <a:lnTo>
                  <a:pt x="603008" y="3121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586859" y="554463"/>
            <a:ext cx="523875" cy="151765"/>
          </a:xfrm>
          <a:custGeom>
            <a:avLst/>
            <a:gdLst/>
            <a:ahLst/>
            <a:cxnLst/>
            <a:rect l="l" t="t" r="r" b="b"/>
            <a:pathLst>
              <a:path w="523875" h="151765">
                <a:moveTo>
                  <a:pt x="0" y="151519"/>
                </a:moveTo>
                <a:lnTo>
                  <a:pt x="261465" y="0"/>
                </a:lnTo>
              </a:path>
              <a:path w="523875" h="151765">
                <a:moveTo>
                  <a:pt x="261465" y="0"/>
                </a:moveTo>
                <a:lnTo>
                  <a:pt x="523482" y="151519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69857" y="130313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48325" y="355514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198949"/>
                </a:moveTo>
                <a:lnTo>
                  <a:pt x="0" y="0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031874" y="883528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0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110342" y="705982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65052" y="345104"/>
            <a:ext cx="4411345" cy="4832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1795"/>
              </a:lnSpc>
              <a:spcBef>
                <a:spcPts val="105"/>
              </a:spcBef>
              <a:tabLst>
                <a:tab pos="840740" algn="l"/>
                <a:tab pos="1783080" algn="l"/>
                <a:tab pos="4186554" algn="l"/>
              </a:tabLst>
            </a:pPr>
            <a:r>
              <a:rPr sz="3000" spc="37" baseline="-33333" dirty="0">
                <a:latin typeface="Symbol"/>
                <a:cs typeface="Symbol"/>
              </a:rPr>
              <a:t></a:t>
            </a:r>
            <a:r>
              <a:rPr sz="3000" spc="-22" baseline="-33333" dirty="0">
                <a:latin typeface="Times New Roman"/>
                <a:cs typeface="Times New Roman"/>
              </a:rPr>
              <a:t> </a:t>
            </a:r>
            <a:r>
              <a:rPr sz="3000" spc="30" baseline="-33333" dirty="0">
                <a:latin typeface="Times New Roman"/>
                <a:cs typeface="Times New Roman"/>
              </a:rPr>
              <a:t>X	</a:t>
            </a:r>
            <a:r>
              <a:rPr sz="2250" spc="7" baseline="1851" dirty="0">
                <a:latin typeface="Times New Roman"/>
                <a:cs typeface="Times New Roman"/>
              </a:rPr>
              <a:t>Zn	</a:t>
            </a:r>
            <a:r>
              <a:rPr sz="1500" spc="5" dirty="0">
                <a:latin typeface="Times New Roman"/>
                <a:cs typeface="Times New Roman"/>
              </a:rPr>
              <a:t>KMnO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H</a:t>
            </a:r>
            <a:r>
              <a:rPr sz="1650" spc="7" baseline="-17676" dirty="0">
                <a:latin typeface="Times New Roman"/>
                <a:cs typeface="Times New Roman"/>
              </a:rPr>
              <a:t>2</a:t>
            </a:r>
            <a:r>
              <a:rPr sz="1500" spc="5" dirty="0">
                <a:latin typeface="Times New Roman"/>
                <a:cs typeface="Times New Roman"/>
              </a:rPr>
              <a:t>SO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10" dirty="0">
                <a:latin typeface="Times New Roman"/>
                <a:cs typeface="Times New Roman"/>
              </a:rPr>
              <a:t>t</a:t>
            </a:r>
            <a:r>
              <a:rPr sz="1500" spc="10" dirty="0">
                <a:latin typeface="Arial"/>
                <a:cs typeface="Arial"/>
              </a:rPr>
              <a:t>°	</a:t>
            </a:r>
            <a:r>
              <a:rPr sz="2100" spc="22" baseline="-37698" dirty="0">
                <a:latin typeface="Times New Roman"/>
                <a:cs typeface="Times New Roman"/>
              </a:rPr>
              <a:t>Cl</a:t>
            </a:r>
            <a:endParaRPr sz="2100" baseline="-37698">
              <a:latin typeface="Times New Roman"/>
              <a:cs typeface="Times New Roman"/>
            </a:endParaRPr>
          </a:p>
          <a:p>
            <a:pPr marL="226695" algn="ctr">
              <a:lnSpc>
                <a:spcPts val="1795"/>
              </a:lnSpc>
            </a:pPr>
            <a:r>
              <a:rPr sz="2250" spc="7" baseline="-16666" dirty="0">
                <a:latin typeface="Times New Roman"/>
                <a:cs typeface="Times New Roman"/>
              </a:rPr>
              <a:t>1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Symbol"/>
                <a:cs typeface="Symbol"/>
              </a:rPr>
              <a:t>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2</a:t>
            </a:r>
            <a:r>
              <a:rPr sz="2250" spc="150" baseline="-16666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Symbol"/>
                <a:cs typeface="Symbol"/>
              </a:rPr>
              <a:t>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3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Symbol"/>
                <a:cs typeface="Symbol"/>
              </a:rPr>
              <a:t>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751702" y="509190"/>
            <a:ext cx="473709" cy="151130"/>
          </a:xfrm>
          <a:custGeom>
            <a:avLst/>
            <a:gdLst/>
            <a:ahLst/>
            <a:cxnLst/>
            <a:rect l="l" t="t" r="r" b="b"/>
            <a:pathLst>
              <a:path w="473709" h="151129">
                <a:moveTo>
                  <a:pt x="0" y="121855"/>
                </a:moveTo>
                <a:lnTo>
                  <a:pt x="211959" y="0"/>
                </a:lnTo>
              </a:path>
              <a:path w="473709" h="151129">
                <a:moveTo>
                  <a:pt x="211959" y="0"/>
                </a:moveTo>
                <a:lnTo>
                  <a:pt x="473369" y="150963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408148" y="385343"/>
            <a:ext cx="15811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207089" y="541544"/>
            <a:ext cx="207010" cy="140970"/>
          </a:xfrm>
          <a:custGeom>
            <a:avLst/>
            <a:gdLst/>
            <a:ahLst/>
            <a:cxnLst/>
            <a:rect l="l" t="t" r="r" b="b"/>
            <a:pathLst>
              <a:path w="207009" h="140970">
                <a:moveTo>
                  <a:pt x="0" y="107824"/>
                </a:moveTo>
                <a:lnTo>
                  <a:pt x="188134" y="0"/>
                </a:lnTo>
              </a:path>
              <a:path w="207009" h="140970">
                <a:moveTo>
                  <a:pt x="17981" y="140712"/>
                </a:moveTo>
                <a:lnTo>
                  <a:pt x="206565" y="32887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146512" y="837699"/>
            <a:ext cx="29083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225071" y="660153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578973" y="556808"/>
            <a:ext cx="141732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1400" spc="40" dirty="0">
                <a:latin typeface="Symbol"/>
                <a:cs typeface="Symbol"/>
              </a:rPr>
              <a:t>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X</a:t>
            </a:r>
            <a:r>
              <a:rPr sz="1575" spc="22" baseline="-18518" dirty="0">
                <a:latin typeface="Times New Roman"/>
                <a:cs typeface="Times New Roman"/>
              </a:rPr>
              <a:t>4</a:t>
            </a:r>
            <a:endParaRPr sz="1575" baseline="-18518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01722" y="449391"/>
            <a:ext cx="68326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050" spc="15" dirty="0">
                <a:latin typeface="Times New Roman"/>
                <a:cs typeface="Times New Roman"/>
              </a:rPr>
              <a:t>NH</a:t>
            </a:r>
            <a:r>
              <a:rPr sz="1200" spc="22" baseline="-17361" dirty="0">
                <a:latin typeface="Times New Roman"/>
                <a:cs typeface="Times New Roman"/>
              </a:rPr>
              <a:t>3</a:t>
            </a:r>
            <a:r>
              <a:rPr sz="1200" spc="52" baseline="-17361" dirty="0">
                <a:latin typeface="Times New Roman"/>
                <a:cs typeface="Times New Roman"/>
              </a:rPr>
              <a:t> </a:t>
            </a:r>
            <a:r>
              <a:rPr sz="1050" spc="5" dirty="0">
                <a:latin typeface="Times New Roman"/>
                <a:cs typeface="Times New Roman"/>
              </a:rPr>
              <a:t>(изб.)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12088" y="791651"/>
            <a:ext cx="10174605" cy="1546225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764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1664"/>
              </a:spcBef>
            </a:pPr>
            <a:r>
              <a:rPr sz="2400" dirty="0">
                <a:latin typeface="Times New Roman"/>
                <a:cs typeface="Times New Roman"/>
              </a:rPr>
              <a:t>3) </a:t>
            </a:r>
            <a:r>
              <a:rPr sz="2400" spc="-10" dirty="0">
                <a:latin typeface="Times New Roman"/>
                <a:cs typeface="Times New Roman"/>
              </a:rPr>
              <a:t>Подкислённый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KMnO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4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окисляет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алкены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 </a:t>
            </a:r>
            <a:r>
              <a:rPr sz="2400" spc="-10" dirty="0">
                <a:latin typeface="Times New Roman"/>
                <a:cs typeface="Times New Roman"/>
              </a:rPr>
              <a:t>разрывом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кратной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связи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образование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карбоновых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</a:t>
            </a:r>
            <a:r>
              <a:rPr sz="2400" spc="-5" dirty="0">
                <a:latin typeface="Times New Roman"/>
                <a:cs typeface="Times New Roman"/>
              </a:rPr>
              <a:t> или/и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кетонов.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22908" y="3017372"/>
            <a:ext cx="6781165" cy="1123315"/>
          </a:xfrm>
          <a:prstGeom prst="rect">
            <a:avLst/>
          </a:prstGeom>
        </p:spPr>
        <p:txBody>
          <a:bodyPr vert="horz" wrap="square" lIns="0" tIns="19558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40"/>
              </a:spcBef>
            </a:pPr>
            <a:r>
              <a:rPr sz="2400" dirty="0">
                <a:latin typeface="Times New Roman"/>
                <a:cs typeface="Times New Roman"/>
              </a:rPr>
              <a:t>3)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–CH=CH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2KMnO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</a:t>
            </a:r>
            <a:endParaRPr sz="2400">
              <a:latin typeface="Times New Roman"/>
              <a:cs typeface="Times New Roman"/>
            </a:endParaRPr>
          </a:p>
          <a:p>
            <a:pPr marL="418465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Times New Roman"/>
                <a:cs typeface="Times New Roman"/>
              </a:rPr>
              <a:t>→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–COOH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3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3MnSO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4H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5655" y="286334"/>
            <a:ext cx="1244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 err="1">
                <a:latin typeface="Times New Roman"/>
                <a:cs typeface="Times New Roman"/>
              </a:rPr>
              <a:t>Пример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50" dirty="0" smtClean="0">
                <a:latin typeface="Times New Roman"/>
                <a:cs typeface="Times New Roman"/>
              </a:rPr>
              <a:t>1</a:t>
            </a:r>
            <a:r>
              <a:rPr lang="ru-RU" sz="2000" b="1" spc="-50" dirty="0" smtClean="0">
                <a:latin typeface="Times New Roman"/>
                <a:cs typeface="Times New Roman"/>
              </a:rPr>
              <a:t>0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57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630928" y="554463"/>
            <a:ext cx="523875" cy="151765"/>
          </a:xfrm>
          <a:custGeom>
            <a:avLst/>
            <a:gdLst/>
            <a:ahLst/>
            <a:cxnLst/>
            <a:rect l="l" t="t" r="r" b="b"/>
            <a:pathLst>
              <a:path w="523875" h="151765">
                <a:moveTo>
                  <a:pt x="0" y="151519"/>
                </a:moveTo>
                <a:lnTo>
                  <a:pt x="261465" y="0"/>
                </a:lnTo>
              </a:path>
              <a:path w="523875" h="151765">
                <a:moveTo>
                  <a:pt x="261465" y="0"/>
                </a:moveTo>
                <a:lnTo>
                  <a:pt x="523482" y="151519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813926" y="130313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92394" y="355514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198949"/>
                </a:moveTo>
                <a:lnTo>
                  <a:pt x="0" y="0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75943" y="883528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0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54411" y="705982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09121" y="345104"/>
            <a:ext cx="4411345" cy="4832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1795"/>
              </a:lnSpc>
              <a:spcBef>
                <a:spcPts val="105"/>
              </a:spcBef>
              <a:tabLst>
                <a:tab pos="840740" algn="l"/>
                <a:tab pos="1783080" algn="l"/>
                <a:tab pos="4186554" algn="l"/>
              </a:tabLst>
            </a:pPr>
            <a:r>
              <a:rPr sz="3000" spc="37" baseline="-33333" dirty="0">
                <a:latin typeface="Symbol"/>
                <a:cs typeface="Symbol"/>
              </a:rPr>
              <a:t></a:t>
            </a:r>
            <a:r>
              <a:rPr sz="3000" spc="-22" baseline="-33333" dirty="0">
                <a:latin typeface="Times New Roman"/>
                <a:cs typeface="Times New Roman"/>
              </a:rPr>
              <a:t> </a:t>
            </a:r>
            <a:r>
              <a:rPr sz="3000" spc="30" baseline="-33333" dirty="0">
                <a:latin typeface="Times New Roman"/>
                <a:cs typeface="Times New Roman"/>
              </a:rPr>
              <a:t>X	</a:t>
            </a:r>
            <a:r>
              <a:rPr sz="2250" spc="7" baseline="1851" dirty="0">
                <a:latin typeface="Times New Roman"/>
                <a:cs typeface="Times New Roman"/>
              </a:rPr>
              <a:t>Zn	</a:t>
            </a:r>
            <a:r>
              <a:rPr sz="1500" spc="5" dirty="0">
                <a:latin typeface="Times New Roman"/>
                <a:cs typeface="Times New Roman"/>
              </a:rPr>
              <a:t>KMnO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H</a:t>
            </a:r>
            <a:r>
              <a:rPr sz="1650" spc="7" baseline="-17676" dirty="0">
                <a:latin typeface="Times New Roman"/>
                <a:cs typeface="Times New Roman"/>
              </a:rPr>
              <a:t>2</a:t>
            </a:r>
            <a:r>
              <a:rPr sz="1500" spc="5" dirty="0">
                <a:latin typeface="Times New Roman"/>
                <a:cs typeface="Times New Roman"/>
              </a:rPr>
              <a:t>SO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10" dirty="0">
                <a:latin typeface="Times New Roman"/>
                <a:cs typeface="Times New Roman"/>
              </a:rPr>
              <a:t>t</a:t>
            </a:r>
            <a:r>
              <a:rPr sz="1500" spc="10" dirty="0">
                <a:latin typeface="Arial"/>
                <a:cs typeface="Arial"/>
              </a:rPr>
              <a:t>°	</a:t>
            </a:r>
            <a:r>
              <a:rPr sz="2100" spc="22" baseline="-37698" dirty="0">
                <a:latin typeface="Times New Roman"/>
                <a:cs typeface="Times New Roman"/>
              </a:rPr>
              <a:t>Cl</a:t>
            </a:r>
            <a:endParaRPr sz="2100" baseline="-37698">
              <a:latin typeface="Times New Roman"/>
              <a:cs typeface="Times New Roman"/>
            </a:endParaRPr>
          </a:p>
          <a:p>
            <a:pPr marL="226695" algn="ctr">
              <a:lnSpc>
                <a:spcPts val="1795"/>
              </a:lnSpc>
            </a:pPr>
            <a:r>
              <a:rPr sz="2250" spc="7" baseline="-16666" dirty="0">
                <a:latin typeface="Times New Roman"/>
                <a:cs typeface="Times New Roman"/>
              </a:rPr>
              <a:t>1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Symbol"/>
                <a:cs typeface="Symbol"/>
              </a:rPr>
              <a:t>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2</a:t>
            </a:r>
            <a:r>
              <a:rPr sz="2250" spc="150" baseline="-16666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Symbol"/>
                <a:cs typeface="Symbol"/>
              </a:rPr>
              <a:t>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3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Symbol"/>
                <a:cs typeface="Symbol"/>
              </a:rPr>
              <a:t>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95770" y="509190"/>
            <a:ext cx="473709" cy="151130"/>
          </a:xfrm>
          <a:custGeom>
            <a:avLst/>
            <a:gdLst/>
            <a:ahLst/>
            <a:cxnLst/>
            <a:rect l="l" t="t" r="r" b="b"/>
            <a:pathLst>
              <a:path w="473709" h="151129">
                <a:moveTo>
                  <a:pt x="0" y="121855"/>
                </a:moveTo>
                <a:lnTo>
                  <a:pt x="211959" y="0"/>
                </a:lnTo>
              </a:path>
              <a:path w="473709" h="151129">
                <a:moveTo>
                  <a:pt x="211959" y="0"/>
                </a:moveTo>
                <a:lnTo>
                  <a:pt x="473369" y="150963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452216" y="385343"/>
            <a:ext cx="15811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251158" y="541544"/>
            <a:ext cx="207010" cy="140970"/>
          </a:xfrm>
          <a:custGeom>
            <a:avLst/>
            <a:gdLst/>
            <a:ahLst/>
            <a:cxnLst/>
            <a:rect l="l" t="t" r="r" b="b"/>
            <a:pathLst>
              <a:path w="207009" h="140970">
                <a:moveTo>
                  <a:pt x="0" y="107824"/>
                </a:moveTo>
                <a:lnTo>
                  <a:pt x="188134" y="0"/>
                </a:lnTo>
              </a:path>
              <a:path w="207009" h="140970">
                <a:moveTo>
                  <a:pt x="17981" y="140712"/>
                </a:moveTo>
                <a:lnTo>
                  <a:pt x="206565" y="32887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90582" y="837699"/>
            <a:ext cx="29083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269140" y="660153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623042" y="556808"/>
            <a:ext cx="141732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1400" spc="40" dirty="0">
                <a:latin typeface="Symbol"/>
                <a:cs typeface="Symbol"/>
              </a:rPr>
              <a:t>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X</a:t>
            </a:r>
            <a:r>
              <a:rPr sz="1575" spc="22" baseline="-18518" dirty="0">
                <a:latin typeface="Times New Roman"/>
                <a:cs typeface="Times New Roman"/>
              </a:rPr>
              <a:t>4</a:t>
            </a:r>
            <a:endParaRPr sz="1575" baseline="-18518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45791" y="449391"/>
            <a:ext cx="68326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050" spc="15" dirty="0">
                <a:latin typeface="Times New Roman"/>
                <a:cs typeface="Times New Roman"/>
              </a:rPr>
              <a:t>NH</a:t>
            </a:r>
            <a:r>
              <a:rPr sz="1200" spc="22" baseline="-17361" dirty="0">
                <a:latin typeface="Times New Roman"/>
                <a:cs typeface="Times New Roman"/>
              </a:rPr>
              <a:t>3</a:t>
            </a:r>
            <a:r>
              <a:rPr sz="1200" spc="52" baseline="-17361" dirty="0">
                <a:latin typeface="Times New Roman"/>
                <a:cs typeface="Times New Roman"/>
              </a:rPr>
              <a:t> </a:t>
            </a:r>
            <a:r>
              <a:rPr sz="1050" spc="5" dirty="0">
                <a:latin typeface="Times New Roman"/>
                <a:cs typeface="Times New Roman"/>
              </a:rPr>
              <a:t>(изб.)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0188" y="791651"/>
            <a:ext cx="9083040" cy="1546225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4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sz="2400" dirty="0">
                <a:latin typeface="Times New Roman"/>
                <a:cs typeface="Times New Roman"/>
              </a:rPr>
              <a:t>4)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Замещение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атома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α-положении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карбоксильной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25" dirty="0">
                <a:latin typeface="Times New Roman"/>
                <a:cs typeface="Times New Roman"/>
              </a:rPr>
              <a:t>происходит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действии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хлора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присутствии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красного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10" dirty="0">
                <a:latin typeface="Times New Roman"/>
                <a:cs typeface="Times New Roman"/>
              </a:rPr>
              <a:t>фосфора.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22908" y="2805810"/>
            <a:ext cx="593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4)</a:t>
            </a:r>
            <a:r>
              <a:rPr sz="2400" spc="-5" dirty="0">
                <a:latin typeface="Times New Roman"/>
                <a:cs typeface="Times New Roman"/>
              </a:rPr>
              <a:t> 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–COOH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Cl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spc="27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Cl–CH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–COOH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HCl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5655" y="286334"/>
            <a:ext cx="1244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 err="1">
                <a:latin typeface="Times New Roman"/>
                <a:cs typeface="Times New Roman"/>
              </a:rPr>
              <a:t>Пример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50" dirty="0" smtClean="0">
                <a:latin typeface="Times New Roman"/>
                <a:cs typeface="Times New Roman"/>
              </a:rPr>
              <a:t>1</a:t>
            </a:r>
            <a:r>
              <a:rPr lang="ru-RU" sz="2000" b="1" spc="-50" dirty="0" smtClean="0">
                <a:latin typeface="Times New Roman"/>
                <a:cs typeface="Times New Roman"/>
              </a:rPr>
              <a:t>0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58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97908" y="554463"/>
            <a:ext cx="523875" cy="151765"/>
          </a:xfrm>
          <a:custGeom>
            <a:avLst/>
            <a:gdLst/>
            <a:ahLst/>
            <a:cxnLst/>
            <a:rect l="l" t="t" r="r" b="b"/>
            <a:pathLst>
              <a:path w="523875" h="151765">
                <a:moveTo>
                  <a:pt x="0" y="151519"/>
                </a:moveTo>
                <a:lnTo>
                  <a:pt x="261465" y="0"/>
                </a:lnTo>
              </a:path>
              <a:path w="523875" h="151765">
                <a:moveTo>
                  <a:pt x="261465" y="0"/>
                </a:moveTo>
                <a:lnTo>
                  <a:pt x="523482" y="151519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780906" y="130313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59374" y="355514"/>
            <a:ext cx="0" cy="199390"/>
          </a:xfrm>
          <a:custGeom>
            <a:avLst/>
            <a:gdLst/>
            <a:ahLst/>
            <a:cxnLst/>
            <a:rect l="l" t="t" r="r" b="b"/>
            <a:pathLst>
              <a:path h="199390">
                <a:moveTo>
                  <a:pt x="0" y="198949"/>
                </a:moveTo>
                <a:lnTo>
                  <a:pt x="0" y="0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42922" y="883528"/>
            <a:ext cx="29019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0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121391" y="705982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376101" y="345104"/>
            <a:ext cx="4411345" cy="4832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ts val="1795"/>
              </a:lnSpc>
              <a:spcBef>
                <a:spcPts val="105"/>
              </a:spcBef>
              <a:tabLst>
                <a:tab pos="840740" algn="l"/>
                <a:tab pos="1783080" algn="l"/>
                <a:tab pos="4186554" algn="l"/>
              </a:tabLst>
            </a:pPr>
            <a:r>
              <a:rPr sz="3000" spc="37" baseline="-33333" dirty="0">
                <a:latin typeface="Symbol"/>
                <a:cs typeface="Symbol"/>
              </a:rPr>
              <a:t></a:t>
            </a:r>
            <a:r>
              <a:rPr sz="3000" spc="-22" baseline="-33333" dirty="0">
                <a:latin typeface="Times New Roman"/>
                <a:cs typeface="Times New Roman"/>
              </a:rPr>
              <a:t> </a:t>
            </a:r>
            <a:r>
              <a:rPr sz="3000" spc="30" baseline="-33333" dirty="0">
                <a:latin typeface="Times New Roman"/>
                <a:cs typeface="Times New Roman"/>
              </a:rPr>
              <a:t>X	</a:t>
            </a:r>
            <a:r>
              <a:rPr sz="2250" spc="7" baseline="1851" dirty="0">
                <a:latin typeface="Times New Roman"/>
                <a:cs typeface="Times New Roman"/>
              </a:rPr>
              <a:t>Zn	</a:t>
            </a:r>
            <a:r>
              <a:rPr sz="1500" spc="5" dirty="0">
                <a:latin typeface="Times New Roman"/>
                <a:cs typeface="Times New Roman"/>
              </a:rPr>
              <a:t>KMnO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5" dirty="0">
                <a:latin typeface="Times New Roman"/>
                <a:cs typeface="Times New Roman"/>
              </a:rPr>
              <a:t>H</a:t>
            </a:r>
            <a:r>
              <a:rPr sz="1650" spc="7" baseline="-17676" dirty="0">
                <a:latin typeface="Times New Roman"/>
                <a:cs typeface="Times New Roman"/>
              </a:rPr>
              <a:t>2</a:t>
            </a:r>
            <a:r>
              <a:rPr sz="1500" spc="5" dirty="0">
                <a:latin typeface="Times New Roman"/>
                <a:cs typeface="Times New Roman"/>
              </a:rPr>
              <a:t>SO</a:t>
            </a:r>
            <a:r>
              <a:rPr sz="1650" spc="7" baseline="-17676" dirty="0">
                <a:latin typeface="Times New Roman"/>
                <a:cs typeface="Times New Roman"/>
              </a:rPr>
              <a:t>4,</a:t>
            </a:r>
            <a:r>
              <a:rPr sz="1650" spc="165" baseline="-17676" dirty="0">
                <a:latin typeface="Times New Roman"/>
                <a:cs typeface="Times New Roman"/>
              </a:rPr>
              <a:t> </a:t>
            </a:r>
            <a:r>
              <a:rPr sz="1500" spc="10" dirty="0">
                <a:latin typeface="Times New Roman"/>
                <a:cs typeface="Times New Roman"/>
              </a:rPr>
              <a:t>t</a:t>
            </a:r>
            <a:r>
              <a:rPr sz="1500" spc="10" dirty="0">
                <a:latin typeface="Arial"/>
                <a:cs typeface="Arial"/>
              </a:rPr>
              <a:t>°	</a:t>
            </a:r>
            <a:r>
              <a:rPr sz="2100" spc="22" baseline="-37698" dirty="0">
                <a:latin typeface="Times New Roman"/>
                <a:cs typeface="Times New Roman"/>
              </a:rPr>
              <a:t>Cl</a:t>
            </a:r>
            <a:endParaRPr sz="2100" baseline="-37698">
              <a:latin typeface="Times New Roman"/>
              <a:cs typeface="Times New Roman"/>
            </a:endParaRPr>
          </a:p>
          <a:p>
            <a:pPr marL="226695" algn="ctr">
              <a:lnSpc>
                <a:spcPts val="1795"/>
              </a:lnSpc>
            </a:pPr>
            <a:r>
              <a:rPr sz="2250" spc="7" baseline="-16666" dirty="0">
                <a:latin typeface="Times New Roman"/>
                <a:cs typeface="Times New Roman"/>
              </a:rPr>
              <a:t>1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0" dirty="0">
                <a:latin typeface="Symbol"/>
                <a:cs typeface="Symbol"/>
              </a:rPr>
              <a:t>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2</a:t>
            </a:r>
            <a:r>
              <a:rPr sz="2250" spc="150" baseline="-16666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Symbol"/>
                <a:cs typeface="Symbol"/>
              </a:rPr>
              <a:t>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15" dirty="0">
                <a:latin typeface="Times New Roman"/>
                <a:cs typeface="Times New Roman"/>
              </a:rPr>
              <a:t>X</a:t>
            </a:r>
            <a:r>
              <a:rPr sz="2250" spc="22" baseline="-16666" dirty="0">
                <a:latin typeface="Times New Roman"/>
                <a:cs typeface="Times New Roman"/>
              </a:rPr>
              <a:t>3</a:t>
            </a:r>
            <a:r>
              <a:rPr sz="2250" spc="157" baseline="-16666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Symbol"/>
                <a:cs typeface="Symbol"/>
              </a:rPr>
              <a:t>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762750" y="509190"/>
            <a:ext cx="473709" cy="151130"/>
          </a:xfrm>
          <a:custGeom>
            <a:avLst/>
            <a:gdLst/>
            <a:ahLst/>
            <a:cxnLst/>
            <a:rect l="l" t="t" r="r" b="b"/>
            <a:pathLst>
              <a:path w="473709" h="151129">
                <a:moveTo>
                  <a:pt x="0" y="121855"/>
                </a:moveTo>
                <a:lnTo>
                  <a:pt x="211959" y="0"/>
                </a:lnTo>
              </a:path>
              <a:path w="473709" h="151129">
                <a:moveTo>
                  <a:pt x="211959" y="0"/>
                </a:moveTo>
                <a:lnTo>
                  <a:pt x="473369" y="150963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419196" y="385343"/>
            <a:ext cx="15811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30" dirty="0">
                <a:latin typeface="Times New Roman"/>
                <a:cs typeface="Times New Roman"/>
              </a:rPr>
              <a:t>O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218138" y="541544"/>
            <a:ext cx="207010" cy="140970"/>
          </a:xfrm>
          <a:custGeom>
            <a:avLst/>
            <a:gdLst/>
            <a:ahLst/>
            <a:cxnLst/>
            <a:rect l="l" t="t" r="r" b="b"/>
            <a:pathLst>
              <a:path w="207009" h="140970">
                <a:moveTo>
                  <a:pt x="0" y="107824"/>
                </a:moveTo>
                <a:lnTo>
                  <a:pt x="188134" y="0"/>
                </a:lnTo>
              </a:path>
              <a:path w="207009" h="140970">
                <a:moveTo>
                  <a:pt x="17981" y="140712"/>
                </a:moveTo>
                <a:lnTo>
                  <a:pt x="206565" y="32887"/>
                </a:lnTo>
              </a:path>
            </a:pathLst>
          </a:custGeom>
          <a:ln w="1459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157562" y="837699"/>
            <a:ext cx="29083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25" dirty="0">
                <a:latin typeface="Times New Roman"/>
                <a:cs typeface="Times New Roman"/>
              </a:rPr>
              <a:t>O</a:t>
            </a:r>
            <a:r>
              <a:rPr sz="1400" spc="30" dirty="0">
                <a:latin typeface="Times New Roman"/>
                <a:cs typeface="Times New Roman"/>
              </a:rPr>
              <a:t>H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236120" y="660153"/>
            <a:ext cx="0" cy="219075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895"/>
                </a:lnTo>
              </a:path>
            </a:pathLst>
          </a:custGeom>
          <a:ln w="146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590022" y="556808"/>
            <a:ext cx="1417320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1400" spc="40" dirty="0">
                <a:latin typeface="Symbol"/>
                <a:cs typeface="Symbol"/>
              </a:rPr>
              <a:t>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X</a:t>
            </a:r>
            <a:r>
              <a:rPr sz="1575" spc="22" baseline="-18518" dirty="0">
                <a:latin typeface="Times New Roman"/>
                <a:cs typeface="Times New Roman"/>
              </a:rPr>
              <a:t>4</a:t>
            </a:r>
            <a:endParaRPr sz="1575" baseline="-18518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812771" y="449391"/>
            <a:ext cx="683260" cy="1873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050" spc="15" dirty="0">
                <a:latin typeface="Times New Roman"/>
                <a:cs typeface="Times New Roman"/>
              </a:rPr>
              <a:t>NH</a:t>
            </a:r>
            <a:r>
              <a:rPr sz="1200" spc="22" baseline="-17361" dirty="0">
                <a:latin typeface="Times New Roman"/>
                <a:cs typeface="Times New Roman"/>
              </a:rPr>
              <a:t>3</a:t>
            </a:r>
            <a:r>
              <a:rPr sz="1200" spc="52" baseline="-17361" dirty="0">
                <a:latin typeface="Times New Roman"/>
                <a:cs typeface="Times New Roman"/>
              </a:rPr>
              <a:t> </a:t>
            </a:r>
            <a:r>
              <a:rPr sz="1050" spc="5" dirty="0">
                <a:latin typeface="Times New Roman"/>
                <a:cs typeface="Times New Roman"/>
              </a:rPr>
              <a:t>(изб.)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50188" y="791651"/>
            <a:ext cx="9812655" cy="1546225"/>
          </a:xfrm>
          <a:prstGeom prst="rect">
            <a:avLst/>
          </a:prstGeom>
        </p:spPr>
        <p:txBody>
          <a:bodyPr vert="horz" wrap="square" lIns="0" tIns="22415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64"/>
              </a:spcBef>
            </a:pPr>
            <a:r>
              <a:rPr sz="2400" i="1" spc="-5" dirty="0">
                <a:latin typeface="Times New Roman"/>
                <a:cs typeface="Times New Roman"/>
              </a:rPr>
              <a:t>Анализ</a:t>
            </a:r>
            <a:r>
              <a:rPr sz="2400" i="1" spc="-2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и</a:t>
            </a:r>
            <a:r>
              <a:rPr sz="2400" i="1" spc="-1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64"/>
              </a:spcBef>
            </a:pPr>
            <a:r>
              <a:rPr sz="2400" dirty="0">
                <a:latin typeface="Times New Roman"/>
                <a:cs typeface="Times New Roman"/>
              </a:rPr>
              <a:t>5)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Действие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избытка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аммиака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галогенпроизводные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карбоновых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кислоты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(аммонолиз)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10" dirty="0">
                <a:latin typeface="Times New Roman"/>
                <a:cs typeface="Times New Roman"/>
              </a:rPr>
              <a:t>способ</a:t>
            </a:r>
            <a:r>
              <a:rPr sz="2400" spc="-5" dirty="0">
                <a:latin typeface="Times New Roman"/>
                <a:cs typeface="Times New Roman"/>
              </a:rPr>
              <a:t> получения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аминокислот.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22908" y="2799079"/>
            <a:ext cx="7257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5)</a:t>
            </a:r>
            <a:r>
              <a:rPr sz="2400" spc="-5" dirty="0">
                <a:latin typeface="Times New Roman"/>
                <a:cs typeface="Times New Roman"/>
              </a:rPr>
              <a:t> Cl–CH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–COOH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2NH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→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–COOH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 </a:t>
            </a:r>
            <a:r>
              <a:rPr sz="2400" spc="-5" dirty="0">
                <a:latin typeface="Times New Roman"/>
                <a:cs typeface="Times New Roman"/>
              </a:rPr>
              <a:t>NH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r>
              <a:rPr sz="2400" spc="-5" dirty="0">
                <a:latin typeface="Times New Roman"/>
                <a:cs typeface="Times New Roman"/>
              </a:rPr>
              <a:t>Cl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5655" y="286334"/>
            <a:ext cx="124460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 err="1">
                <a:latin typeface="Times New Roman"/>
                <a:cs typeface="Times New Roman"/>
              </a:rPr>
              <a:t>Пример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50" dirty="0" smtClean="0">
                <a:latin typeface="Times New Roman"/>
                <a:cs typeface="Times New Roman"/>
              </a:rPr>
              <a:t>1</a:t>
            </a:r>
            <a:r>
              <a:rPr lang="ru-RU" sz="2000" b="1" spc="-50" dirty="0" smtClean="0">
                <a:latin typeface="Times New Roman"/>
                <a:cs typeface="Times New Roman"/>
              </a:rPr>
              <a:t>0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вопрос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32.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80592" y="872154"/>
            <a:ext cx="10431780" cy="547116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68300" indent="-330835">
              <a:lnSpc>
                <a:spcPct val="100000"/>
              </a:lnSpc>
              <a:spcBef>
                <a:spcPts val="819"/>
              </a:spcBef>
              <a:buAutoNum type="arabicParenR" startAt="2"/>
              <a:tabLst>
                <a:tab pos="3689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Скелетная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структурная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формула</a:t>
            </a:r>
            <a:endParaRPr sz="2400" dirty="0">
              <a:latin typeface="Times New Roman"/>
              <a:cs typeface="Times New Roman"/>
            </a:endParaRPr>
          </a:p>
          <a:p>
            <a:pPr marL="38100" marR="99695" lvl="1" indent="152400">
              <a:lnSpc>
                <a:spcPct val="125000"/>
              </a:lnSpc>
              <a:buAutoNum type="arabicParenR" startAt="2"/>
              <a:tabLst>
                <a:tab pos="520700" algn="l"/>
              </a:tabLst>
            </a:pPr>
            <a:r>
              <a:rPr sz="2400" spc="-45" dirty="0">
                <a:latin typeface="Times New Roman"/>
                <a:cs typeface="Times New Roman"/>
              </a:rPr>
              <a:t>Атомы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показывают,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считая,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что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</a:t>
            </a:r>
            <a:r>
              <a:rPr sz="2400" dirty="0">
                <a:latin typeface="Times New Roman"/>
                <a:cs typeface="Times New Roman"/>
              </a:rPr>
              <a:t> число </a:t>
            </a:r>
            <a:r>
              <a:rPr sz="2400" spc="-10" dirty="0">
                <a:latin typeface="Times New Roman"/>
                <a:cs typeface="Times New Roman"/>
              </a:rPr>
              <a:t>должно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обеспечивать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четырёхвалентность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атома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углерода.</a:t>
            </a:r>
            <a:endParaRPr sz="2400" dirty="0">
              <a:latin typeface="Times New Roman"/>
              <a:cs typeface="Times New Roman"/>
            </a:endParaRPr>
          </a:p>
          <a:p>
            <a:pPr marL="38100" marR="40640" lvl="1">
              <a:lnSpc>
                <a:spcPct val="125000"/>
              </a:lnSpc>
              <a:spcBef>
                <a:spcPts val="5"/>
              </a:spcBef>
              <a:buAutoNum type="arabicParenR" startAt="2"/>
              <a:tabLst>
                <a:tab pos="368935" algn="l"/>
              </a:tabLst>
            </a:pPr>
            <a:r>
              <a:rPr sz="2400" spc="-30" dirty="0">
                <a:latin typeface="Times New Roman"/>
                <a:cs typeface="Times New Roman"/>
              </a:rPr>
              <a:t>Гетероатомы,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например,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атомы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азота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N,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хлора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Cl,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кислорода</a:t>
            </a:r>
            <a:r>
              <a:rPr sz="2400" spc="-5" dirty="0">
                <a:latin typeface="Times New Roman"/>
                <a:cs typeface="Times New Roman"/>
              </a:rPr>
              <a:t> O,</a:t>
            </a:r>
            <a:r>
              <a:rPr sz="2400" spc="5" dirty="0">
                <a:latin typeface="Times New Roman"/>
                <a:cs typeface="Times New Roman"/>
              </a:rPr>
              <a:t> серы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S,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записывают,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указывая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имеющиеся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</a:t>
            </a:r>
            <a:r>
              <a:rPr sz="2400" spc="-5" dirty="0">
                <a:latin typeface="Times New Roman"/>
                <a:cs typeface="Times New Roman"/>
              </a:rPr>
              <a:t> них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атомы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водорода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и/или </a:t>
            </a:r>
            <a:r>
              <a:rPr sz="2400" spc="-10" dirty="0">
                <a:latin typeface="Times New Roman"/>
                <a:cs typeface="Times New Roman"/>
              </a:rPr>
              <a:t>связи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другими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атомами.</a:t>
            </a:r>
            <a:endParaRPr sz="2400" dirty="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spcBef>
                <a:spcPts val="1105"/>
              </a:spcBef>
            </a:pPr>
            <a:r>
              <a:rPr sz="2400" dirty="0">
                <a:latin typeface="Times New Roman"/>
                <a:cs typeface="Times New Roman"/>
              </a:rPr>
              <a:t>Преимущество</a:t>
            </a:r>
            <a:r>
              <a:rPr sz="2400" spc="1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использования</a:t>
            </a:r>
            <a:r>
              <a:rPr sz="2400" spc="1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скелетных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меньшая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загромождённость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уравнения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реакции </a:t>
            </a:r>
            <a:r>
              <a:rPr sz="2400" spc="-5" dirty="0">
                <a:latin typeface="Times New Roman"/>
                <a:cs typeface="Times New Roman"/>
              </a:rPr>
              <a:t>второстепенными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деталями;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это </a:t>
            </a:r>
            <a:r>
              <a:rPr sz="2400" spc="-10" dirty="0">
                <a:latin typeface="Times New Roman"/>
                <a:cs typeface="Times New Roman"/>
              </a:rPr>
              <a:t> позволяет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обращать </a:t>
            </a:r>
            <a:r>
              <a:rPr sz="2400" spc="5" dirty="0">
                <a:latin typeface="Times New Roman"/>
                <a:cs typeface="Times New Roman"/>
              </a:rPr>
              <a:t>основное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внимание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 </a:t>
            </a:r>
            <a:r>
              <a:rPr sz="2400" dirty="0">
                <a:latin typeface="Times New Roman"/>
                <a:cs typeface="Times New Roman"/>
              </a:rPr>
              <a:t>реакционный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центр.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Поэтому </a:t>
            </a:r>
            <a:r>
              <a:rPr sz="2400" spc="-10" dirty="0">
                <a:latin typeface="Times New Roman"/>
                <a:cs typeface="Times New Roman"/>
              </a:rPr>
              <a:t> скелетные </a:t>
            </a:r>
            <a:r>
              <a:rPr sz="2400" spc="-20" dirty="0">
                <a:latin typeface="Times New Roman"/>
                <a:cs typeface="Times New Roman"/>
              </a:rPr>
              <a:t>формулы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простейших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органических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 </a:t>
            </a:r>
            <a:r>
              <a:rPr sz="2400" dirty="0">
                <a:latin typeface="Times New Roman"/>
                <a:cs typeface="Times New Roman"/>
              </a:rPr>
              <a:t>(CH</a:t>
            </a:r>
            <a:r>
              <a:rPr sz="2400" baseline="-20833" dirty="0">
                <a:latin typeface="Times New Roman"/>
                <a:cs typeface="Times New Roman"/>
              </a:rPr>
              <a:t>4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HCHO,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OH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т.п.)</a:t>
            </a:r>
            <a:r>
              <a:rPr sz="2400" dirty="0">
                <a:latin typeface="Times New Roman"/>
                <a:cs typeface="Times New Roman"/>
              </a:rPr>
              <a:t> практически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используются </a:t>
            </a:r>
            <a:r>
              <a:rPr sz="2400" spc="-30" dirty="0">
                <a:latin typeface="Times New Roman"/>
                <a:cs typeface="Times New Roman"/>
              </a:rPr>
              <a:t>редко.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Для </a:t>
            </a:r>
            <a:r>
              <a:rPr sz="2400" spc="-10" dirty="0">
                <a:latin typeface="Times New Roman"/>
                <a:cs typeface="Times New Roman"/>
              </a:rPr>
              <a:t>большей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наглядности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формулах 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альдегидов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допускается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показывать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40" dirty="0">
                <a:latin typeface="Times New Roman"/>
                <a:cs typeface="Times New Roman"/>
              </a:rPr>
              <a:t>атом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водорода,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входящий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10" dirty="0">
                <a:latin typeface="Times New Roman"/>
                <a:cs typeface="Times New Roman"/>
              </a:rPr>
              <a:t>состав 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функциональной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группы.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932546" y="74802"/>
            <a:ext cx="30568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Times New Roman"/>
                <a:cs typeface="Times New Roman"/>
              </a:rPr>
              <a:t>Формулы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органических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веществ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5655" y="243967"/>
            <a:ext cx="49009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Составьте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сокращённую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скелетную</a:t>
            </a:r>
            <a:endParaRPr sz="1600">
              <a:latin typeface="Times New Roman"/>
              <a:cs typeface="Times New Roman"/>
            </a:endParaRPr>
          </a:p>
          <a:p>
            <a:pPr marL="97726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структурные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формулы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3-метил-1-пентанола.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5992" y="920971"/>
            <a:ext cx="10354945" cy="120840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42900" indent="-330835">
              <a:lnSpc>
                <a:spcPct val="100000"/>
              </a:lnSpc>
              <a:spcBef>
                <a:spcPts val="434"/>
              </a:spcBef>
              <a:buAutoNum type="arabicParenR" startAt="2"/>
              <a:tabLst>
                <a:tab pos="3435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Скелетная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структурная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формула</a:t>
            </a:r>
            <a:endParaRPr sz="2400">
              <a:latin typeface="Times New Roman"/>
              <a:cs typeface="Times New Roman"/>
            </a:endParaRPr>
          </a:p>
          <a:p>
            <a:pPr marL="647065" lvl="1" indent="-330200">
              <a:lnSpc>
                <a:spcPct val="100000"/>
              </a:lnSpc>
              <a:spcBef>
                <a:spcPts val="340"/>
              </a:spcBef>
              <a:buAutoNum type="arabicParenR"/>
              <a:tabLst>
                <a:tab pos="6477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Записываем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зигзагообразную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цепочку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5-ти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атомов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(3-метил-1-</a:t>
            </a:r>
            <a:endParaRPr sz="2400">
              <a:latin typeface="Times New Roman"/>
              <a:cs typeface="Times New Roman"/>
            </a:endParaRPr>
          </a:p>
          <a:p>
            <a:pPr marL="697865">
              <a:lnSpc>
                <a:spcPct val="100000"/>
              </a:lnSpc>
            </a:pPr>
            <a:r>
              <a:rPr sz="2400" b="1" spc="-20" dirty="0">
                <a:latin typeface="Times New Roman"/>
                <a:cs typeface="Times New Roman"/>
              </a:rPr>
              <a:t>ПЕНТАН</a:t>
            </a:r>
            <a:r>
              <a:rPr sz="2400" spc="-20" dirty="0">
                <a:latin typeface="Times New Roman"/>
                <a:cs typeface="Times New Roman"/>
              </a:rPr>
              <a:t>ол)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нумеруем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атомы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32546" y="74802"/>
            <a:ext cx="30568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Times New Roman"/>
                <a:cs typeface="Times New Roman"/>
              </a:rPr>
              <a:t>Формулы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органических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веществ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5655" y="243967"/>
            <a:ext cx="49009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Составьте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сокращённую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скелетную</a:t>
            </a:r>
            <a:endParaRPr sz="1600">
              <a:latin typeface="Times New Roman"/>
              <a:cs typeface="Times New Roman"/>
            </a:endParaRPr>
          </a:p>
          <a:p>
            <a:pPr marL="97726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структурные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формулы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3-метил-1-пентанола.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25890" y="2485774"/>
            <a:ext cx="2637790" cy="381635"/>
          </a:xfrm>
          <a:custGeom>
            <a:avLst/>
            <a:gdLst/>
            <a:ahLst/>
            <a:cxnLst/>
            <a:rect l="l" t="t" r="r" b="b"/>
            <a:pathLst>
              <a:path w="2637790" h="381635">
                <a:moveTo>
                  <a:pt x="0" y="376648"/>
                </a:moveTo>
                <a:lnTo>
                  <a:pt x="658217" y="0"/>
                </a:lnTo>
              </a:path>
              <a:path w="2637790" h="381635">
                <a:moveTo>
                  <a:pt x="1316452" y="376648"/>
                </a:moveTo>
                <a:lnTo>
                  <a:pt x="658217" y="0"/>
                </a:lnTo>
              </a:path>
              <a:path w="2637790" h="381635">
                <a:moveTo>
                  <a:pt x="1974661" y="0"/>
                </a:moveTo>
                <a:lnTo>
                  <a:pt x="1316452" y="376648"/>
                </a:lnTo>
              </a:path>
              <a:path w="2637790" h="381635">
                <a:moveTo>
                  <a:pt x="1974661" y="0"/>
                </a:moveTo>
                <a:lnTo>
                  <a:pt x="2637721" y="381509"/>
                </a:lnTo>
              </a:path>
            </a:pathLst>
          </a:custGeom>
          <a:ln w="250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17044" y="2438445"/>
            <a:ext cx="137795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spc="30" dirty="0">
                <a:latin typeface="Times New Roman"/>
                <a:cs typeface="Times New Roman"/>
              </a:rPr>
              <a:t>5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71376" y="2538678"/>
            <a:ext cx="137795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spc="30" dirty="0">
                <a:latin typeface="Times New Roman"/>
                <a:cs typeface="Times New Roman"/>
              </a:rPr>
              <a:t>1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2037" y="2152296"/>
            <a:ext cx="137795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spc="30" dirty="0">
                <a:latin typeface="Times New Roman"/>
                <a:cs typeface="Times New Roman"/>
              </a:rPr>
              <a:t>2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53827" y="2418399"/>
            <a:ext cx="137795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spc="30" dirty="0">
                <a:latin typeface="Times New Roman"/>
                <a:cs typeface="Times New Roman"/>
              </a:rPr>
              <a:t>3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30734" y="2162016"/>
            <a:ext cx="114935" cy="2362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50" spc="25" dirty="0">
                <a:latin typeface="Times New Roman"/>
                <a:cs typeface="Times New Roman"/>
              </a:rPr>
              <a:t>4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7824" y="3253866"/>
            <a:ext cx="100050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2) </a:t>
            </a:r>
            <a:r>
              <a:rPr sz="2400" spc="-10" dirty="0">
                <a:latin typeface="Times New Roman"/>
                <a:cs typeface="Times New Roman"/>
              </a:rPr>
              <a:t>Записываем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группу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 </a:t>
            </a:r>
            <a:r>
              <a:rPr sz="2400" dirty="0">
                <a:latin typeface="Times New Roman"/>
                <a:cs typeface="Times New Roman"/>
              </a:rPr>
              <a:t>3-ем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атоме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(3-</a:t>
            </a:r>
            <a:r>
              <a:rPr sz="2400" b="1" spc="-5" dirty="0">
                <a:latin typeface="Times New Roman"/>
                <a:cs typeface="Times New Roman"/>
              </a:rPr>
              <a:t>МЕТИЛ</a:t>
            </a:r>
            <a:r>
              <a:rPr sz="2400" spc="-5" dirty="0">
                <a:latin typeface="Times New Roman"/>
                <a:cs typeface="Times New Roman"/>
              </a:rPr>
              <a:t>-1-пентанол)</a:t>
            </a:r>
            <a:r>
              <a:rPr sz="2400" dirty="0">
                <a:latin typeface="Times New Roman"/>
                <a:cs typeface="Times New Roman"/>
              </a:rPr>
              <a:t> 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69146" y="4239209"/>
            <a:ext cx="2637790" cy="1147445"/>
          </a:xfrm>
          <a:custGeom>
            <a:avLst/>
            <a:gdLst/>
            <a:ahLst/>
            <a:cxnLst/>
            <a:rect l="l" t="t" r="r" b="b"/>
            <a:pathLst>
              <a:path w="2637790" h="1147445">
                <a:moveTo>
                  <a:pt x="0" y="382584"/>
                </a:moveTo>
                <a:lnTo>
                  <a:pt x="658217" y="0"/>
                </a:lnTo>
              </a:path>
              <a:path w="2637790" h="1147445">
                <a:moveTo>
                  <a:pt x="658217" y="0"/>
                </a:moveTo>
                <a:lnTo>
                  <a:pt x="1311500" y="377132"/>
                </a:lnTo>
              </a:path>
              <a:path w="2637790" h="1147445">
                <a:moveTo>
                  <a:pt x="1321378" y="377132"/>
                </a:moveTo>
                <a:lnTo>
                  <a:pt x="1974661" y="0"/>
                </a:lnTo>
              </a:path>
              <a:path w="2637790" h="1147445">
                <a:moveTo>
                  <a:pt x="1974661" y="0"/>
                </a:moveTo>
                <a:lnTo>
                  <a:pt x="2637721" y="387438"/>
                </a:lnTo>
              </a:path>
              <a:path w="2637790" h="1147445">
                <a:moveTo>
                  <a:pt x="1316452" y="1147185"/>
                </a:moveTo>
                <a:lnTo>
                  <a:pt x="1316452" y="382584"/>
                </a:lnTo>
              </a:path>
            </a:pathLst>
          </a:custGeom>
          <a:ln w="25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460300" y="4191285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5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14632" y="4292700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55293" y="3900382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2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97083" y="4170623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3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73990" y="3910108"/>
            <a:ext cx="1162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05992" y="920971"/>
            <a:ext cx="10299700" cy="842644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42900" indent="-330835">
              <a:lnSpc>
                <a:spcPct val="100000"/>
              </a:lnSpc>
              <a:spcBef>
                <a:spcPts val="434"/>
              </a:spcBef>
              <a:buAutoNum type="arabicParenR" startAt="2"/>
              <a:tabLst>
                <a:tab pos="34353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Скелетная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структурная</a:t>
            </a:r>
            <a:r>
              <a:rPr sz="2400" b="1" spc="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формула</a:t>
            </a:r>
            <a:endParaRPr sz="2400">
              <a:latin typeface="Times New Roman"/>
              <a:cs typeface="Times New Roman"/>
            </a:endParaRPr>
          </a:p>
          <a:p>
            <a:pPr marL="647065" lvl="1" indent="-330200">
              <a:lnSpc>
                <a:spcPct val="100000"/>
              </a:lnSpc>
              <a:spcBef>
                <a:spcPts val="340"/>
              </a:spcBef>
              <a:buAutoNum type="arabicParenR"/>
              <a:tabLst>
                <a:tab pos="6477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Записываем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гидроксильную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группу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OH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1-м </a:t>
            </a:r>
            <a:r>
              <a:rPr sz="2400" spc="-30" dirty="0">
                <a:latin typeface="Times New Roman"/>
                <a:cs typeface="Times New Roman"/>
              </a:rPr>
              <a:t>атоме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углерода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(3-метил-1-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91741" y="1738121"/>
            <a:ext cx="15589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пентан</a:t>
            </a:r>
            <a:r>
              <a:rPr sz="2400" b="1" spc="-15" dirty="0">
                <a:latin typeface="Times New Roman"/>
                <a:cs typeface="Times New Roman"/>
              </a:rPr>
              <a:t>ОЛ</a:t>
            </a:r>
            <a:r>
              <a:rPr sz="2400" spc="-15" dirty="0">
                <a:latin typeface="Times New Roman"/>
                <a:cs typeface="Times New Roman"/>
              </a:rPr>
              <a:t>):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32546" y="74802"/>
            <a:ext cx="30568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5" dirty="0">
                <a:latin typeface="Times New Roman"/>
                <a:cs typeface="Times New Roman"/>
              </a:rPr>
              <a:t>Формулы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органических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веществ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5655" y="243967"/>
            <a:ext cx="49009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1.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Составьте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сокращённую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скелетную</a:t>
            </a:r>
            <a:endParaRPr sz="1600">
              <a:latin typeface="Times New Roman"/>
              <a:cs typeface="Times New Roman"/>
            </a:endParaRPr>
          </a:p>
          <a:p>
            <a:pPr marL="977265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структурные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формулы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3-метил-1-пентанола.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25859" y="2201366"/>
            <a:ext cx="3181985" cy="1147445"/>
          </a:xfrm>
          <a:custGeom>
            <a:avLst/>
            <a:gdLst/>
            <a:ahLst/>
            <a:cxnLst/>
            <a:rect l="l" t="t" r="r" b="b"/>
            <a:pathLst>
              <a:path w="3181984" h="1147445">
                <a:moveTo>
                  <a:pt x="0" y="382584"/>
                </a:moveTo>
                <a:lnTo>
                  <a:pt x="659903" y="0"/>
                </a:lnTo>
              </a:path>
              <a:path w="3181984" h="1147445">
                <a:moveTo>
                  <a:pt x="659903" y="0"/>
                </a:moveTo>
                <a:lnTo>
                  <a:pt x="1314268" y="377132"/>
                </a:lnTo>
              </a:path>
              <a:path w="3181984" h="1147445">
                <a:moveTo>
                  <a:pt x="1324749" y="377132"/>
                </a:moveTo>
                <a:lnTo>
                  <a:pt x="1979114" y="0"/>
                </a:lnTo>
              </a:path>
              <a:path w="3181984" h="1147445">
                <a:moveTo>
                  <a:pt x="1979114" y="0"/>
                </a:moveTo>
                <a:lnTo>
                  <a:pt x="2639111" y="382584"/>
                </a:lnTo>
              </a:path>
              <a:path w="3181984" h="1147445">
                <a:moveTo>
                  <a:pt x="1319824" y="1147185"/>
                </a:moveTo>
                <a:lnTo>
                  <a:pt x="1319824" y="382584"/>
                </a:lnTo>
              </a:path>
              <a:path w="3181984" h="1147445">
                <a:moveTo>
                  <a:pt x="3181889" y="66191"/>
                </a:moveTo>
                <a:lnTo>
                  <a:pt x="2639111" y="382584"/>
                </a:lnTo>
              </a:path>
            </a:pathLst>
          </a:custGeom>
          <a:ln w="250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17035" y="2153442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5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77528" y="2254858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1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6502" y="1862540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2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56581" y="2132781"/>
            <a:ext cx="139700" cy="2946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750" spc="20" dirty="0">
                <a:latin typeface="Times New Roman"/>
                <a:cs typeface="Times New Roman"/>
              </a:rPr>
              <a:t>3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32398" y="1872266"/>
            <a:ext cx="1162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latin typeface="Times New Roman"/>
                <a:cs typeface="Times New Roman"/>
              </a:rPr>
              <a:t>4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610456" y="2020438"/>
            <a:ext cx="41020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O</a:t>
            </a:r>
            <a:r>
              <a:rPr sz="2000" spc="25" dirty="0">
                <a:latin typeface="Arial"/>
                <a:cs typeface="Arial"/>
              </a:rPr>
              <a:t>H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63351" y="4566922"/>
            <a:ext cx="1318895" cy="191135"/>
          </a:xfrm>
          <a:custGeom>
            <a:avLst/>
            <a:gdLst/>
            <a:ahLst/>
            <a:cxnLst/>
            <a:rect l="l" t="t" r="r" b="b"/>
            <a:pathLst>
              <a:path w="1318895" h="191135">
                <a:moveTo>
                  <a:pt x="0" y="188324"/>
                </a:moveTo>
                <a:lnTo>
                  <a:pt x="329108" y="0"/>
                </a:lnTo>
              </a:path>
              <a:path w="1318895" h="191135">
                <a:moveTo>
                  <a:pt x="658226" y="188324"/>
                </a:moveTo>
                <a:lnTo>
                  <a:pt x="329108" y="0"/>
                </a:lnTo>
              </a:path>
              <a:path w="1318895" h="191135">
                <a:moveTo>
                  <a:pt x="987330" y="0"/>
                </a:moveTo>
                <a:lnTo>
                  <a:pt x="658226" y="188324"/>
                </a:lnTo>
              </a:path>
              <a:path w="1318895" h="191135">
                <a:moveTo>
                  <a:pt x="987330" y="0"/>
                </a:moveTo>
                <a:lnTo>
                  <a:pt x="1318860" y="190754"/>
                </a:lnTo>
              </a:path>
            </a:pathLst>
          </a:custGeom>
          <a:ln w="125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02578" y="4536907"/>
            <a:ext cx="81915" cy="1581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50" spc="15" dirty="0">
                <a:latin typeface="Times New Roman"/>
                <a:cs typeface="Times New Roman"/>
              </a:rPr>
              <a:t>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979744" y="4587023"/>
            <a:ext cx="81915" cy="1581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50" spc="15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600075" y="4393832"/>
            <a:ext cx="81915" cy="1581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50" spc="15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70970" y="4526884"/>
            <a:ext cx="81915" cy="1581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850" spc="15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959423" y="4398692"/>
            <a:ext cx="70485" cy="1308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00" dirty="0">
                <a:latin typeface="Times New Roman"/>
                <a:cs typeface="Times New Roman"/>
              </a:rPr>
              <a:t>4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028089" y="4569617"/>
            <a:ext cx="1318895" cy="574040"/>
          </a:xfrm>
          <a:custGeom>
            <a:avLst/>
            <a:gdLst/>
            <a:ahLst/>
            <a:cxnLst/>
            <a:rect l="l" t="t" r="r" b="b"/>
            <a:pathLst>
              <a:path w="1318895" h="574039">
                <a:moveTo>
                  <a:pt x="0" y="191294"/>
                </a:moveTo>
                <a:lnTo>
                  <a:pt x="329108" y="0"/>
                </a:lnTo>
              </a:path>
              <a:path w="1318895" h="574039">
                <a:moveTo>
                  <a:pt x="329108" y="0"/>
                </a:moveTo>
                <a:lnTo>
                  <a:pt x="655750" y="188568"/>
                </a:lnTo>
              </a:path>
              <a:path w="1318895" h="574039">
                <a:moveTo>
                  <a:pt x="660689" y="188568"/>
                </a:moveTo>
                <a:lnTo>
                  <a:pt x="987330" y="0"/>
                </a:lnTo>
              </a:path>
              <a:path w="1318895" h="574039">
                <a:moveTo>
                  <a:pt x="987330" y="0"/>
                </a:moveTo>
                <a:lnTo>
                  <a:pt x="1318860" y="193721"/>
                </a:lnTo>
              </a:path>
              <a:path w="1318895" h="574039">
                <a:moveTo>
                  <a:pt x="658226" y="573599"/>
                </a:moveTo>
                <a:lnTo>
                  <a:pt x="658226" y="191294"/>
                </a:lnTo>
              </a:path>
            </a:pathLst>
          </a:custGeom>
          <a:ln w="125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967316" y="4539305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344482" y="4590013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64813" y="4393852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635708" y="4528974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24161" y="4398715"/>
            <a:ext cx="7112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Times New Roman"/>
                <a:cs typeface="Times New Roman"/>
              </a:rPr>
              <a:t>4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392810" y="4569617"/>
            <a:ext cx="1591310" cy="574040"/>
          </a:xfrm>
          <a:custGeom>
            <a:avLst/>
            <a:gdLst/>
            <a:ahLst/>
            <a:cxnLst/>
            <a:rect l="l" t="t" r="r" b="b"/>
            <a:pathLst>
              <a:path w="1591309" h="574039">
                <a:moveTo>
                  <a:pt x="0" y="191294"/>
                </a:moveTo>
                <a:lnTo>
                  <a:pt x="329943" y="0"/>
                </a:lnTo>
              </a:path>
              <a:path w="1591309" h="574039">
                <a:moveTo>
                  <a:pt x="329943" y="0"/>
                </a:moveTo>
                <a:lnTo>
                  <a:pt x="657118" y="188568"/>
                </a:lnTo>
              </a:path>
              <a:path w="1591309" h="574039">
                <a:moveTo>
                  <a:pt x="662358" y="188568"/>
                </a:moveTo>
                <a:lnTo>
                  <a:pt x="989533" y="0"/>
                </a:lnTo>
              </a:path>
              <a:path w="1591309" h="574039">
                <a:moveTo>
                  <a:pt x="989533" y="0"/>
                </a:moveTo>
                <a:lnTo>
                  <a:pt x="1319523" y="191294"/>
                </a:lnTo>
              </a:path>
              <a:path w="1591309" h="574039">
                <a:moveTo>
                  <a:pt x="659896" y="573599"/>
                </a:moveTo>
                <a:lnTo>
                  <a:pt x="659896" y="191294"/>
                </a:lnTo>
              </a:path>
              <a:path w="1591309" h="574039">
                <a:moveTo>
                  <a:pt x="1590905" y="33095"/>
                </a:moveTo>
                <a:lnTo>
                  <a:pt x="1319523" y="191294"/>
                </a:lnTo>
              </a:path>
            </a:pathLst>
          </a:custGeom>
          <a:ln w="125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332049" y="4539305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5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712262" y="4590013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1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331759" y="4393852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001806" y="4528974"/>
            <a:ext cx="8255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20" dirty="0">
                <a:latin typeface="Times New Roman"/>
                <a:cs typeface="Times New Roman"/>
              </a:rPr>
              <a:t>3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689723" y="4398715"/>
            <a:ext cx="7112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5" dirty="0">
                <a:latin typeface="Times New Roman"/>
                <a:cs typeface="Times New Roman"/>
              </a:rPr>
              <a:t>4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978719" y="4472802"/>
            <a:ext cx="217804" cy="178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spc="-5" dirty="0">
                <a:latin typeface="Arial"/>
                <a:cs typeface="Arial"/>
              </a:rPr>
              <a:t>O</a:t>
            </a:r>
            <a:r>
              <a:rPr sz="1000" spc="10" dirty="0">
                <a:latin typeface="Arial"/>
                <a:cs typeface="Arial"/>
              </a:rPr>
              <a:t>H</a:t>
            </a:r>
            <a:endParaRPr sz="10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6478" y="3485133"/>
            <a:ext cx="22021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Calibri"/>
                <a:cs typeface="Calibri"/>
              </a:rPr>
              <a:t>По</a:t>
            </a:r>
            <a:r>
              <a:rPr sz="1800" i="1" spc="-10" dirty="0">
                <a:latin typeface="Calibri"/>
                <a:cs typeface="Calibri"/>
              </a:rPr>
              <a:t>с</a:t>
            </a:r>
            <a:r>
              <a:rPr sz="1800" i="1" dirty="0">
                <a:latin typeface="Calibri"/>
                <a:cs typeface="Calibri"/>
              </a:rPr>
              <a:t>ледоват</a:t>
            </a:r>
            <a:r>
              <a:rPr sz="1800" i="1" spc="-20" dirty="0">
                <a:latin typeface="Calibri"/>
                <a:cs typeface="Calibri"/>
              </a:rPr>
              <a:t>е</a:t>
            </a:r>
            <a:r>
              <a:rPr sz="1800" i="1" dirty="0">
                <a:latin typeface="Calibri"/>
                <a:cs typeface="Calibri"/>
              </a:rPr>
              <a:t>л</a:t>
            </a:r>
            <a:r>
              <a:rPr sz="1800" i="1" spc="-5" dirty="0">
                <a:latin typeface="Calibri"/>
                <a:cs typeface="Calibri"/>
              </a:rPr>
              <a:t>ьность  </a:t>
            </a:r>
            <a:r>
              <a:rPr sz="1800" i="1" dirty="0">
                <a:latin typeface="Calibri"/>
                <a:cs typeface="Calibri"/>
              </a:rPr>
              <a:t>действий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094211" y="6465214"/>
            <a:ext cx="1809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14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15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61403" y="229615"/>
            <a:ext cx="38169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Times New Roman"/>
                <a:cs typeface="Times New Roman"/>
              </a:rPr>
              <a:t>Формулы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органических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веществ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7987" rIns="0" bIns="0" rtlCol="0">
            <a:spAutoFit/>
          </a:bodyPr>
          <a:lstStyle/>
          <a:p>
            <a:pPr marL="53975" marR="508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Пример</a:t>
            </a:r>
            <a:r>
              <a:rPr sz="2400" b="1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2.</a:t>
            </a:r>
            <a:r>
              <a:rPr sz="24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Составьте</a:t>
            </a:r>
            <a:r>
              <a:rPr sz="24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сокращённую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структурную</a:t>
            </a:r>
            <a:r>
              <a:rPr sz="240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формулу</a:t>
            </a:r>
            <a:r>
              <a:rPr sz="24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приведите</a:t>
            </a:r>
            <a:r>
              <a:rPr sz="24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название </a:t>
            </a:r>
            <a:r>
              <a:rPr sz="2400" spc="-5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вещества,</a:t>
            </a:r>
            <a:r>
              <a:rPr sz="2400" spc="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имеющего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0000"/>
                </a:solidFill>
                <a:latin typeface="Times New Roman"/>
                <a:cs typeface="Times New Roman"/>
              </a:rPr>
              <a:t>скелетную</a:t>
            </a:r>
            <a:r>
              <a:rPr sz="24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000000"/>
                </a:solidFill>
                <a:latin typeface="Times New Roman"/>
                <a:cs typeface="Times New Roman"/>
              </a:rPr>
              <a:t>формулу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14912" y="1790734"/>
            <a:ext cx="982980" cy="892810"/>
          </a:xfrm>
          <a:custGeom>
            <a:avLst/>
            <a:gdLst/>
            <a:ahLst/>
            <a:cxnLst/>
            <a:rect l="l" t="t" r="r" b="b"/>
            <a:pathLst>
              <a:path w="982979" h="892810">
                <a:moveTo>
                  <a:pt x="0" y="861002"/>
                </a:moveTo>
                <a:lnTo>
                  <a:pt x="265445" y="409439"/>
                </a:lnTo>
              </a:path>
              <a:path w="982979" h="892810">
                <a:moveTo>
                  <a:pt x="54887" y="892335"/>
                </a:moveTo>
                <a:lnTo>
                  <a:pt x="320335" y="439923"/>
                </a:lnTo>
              </a:path>
              <a:path w="982979" h="892810">
                <a:moveTo>
                  <a:pt x="283442" y="439923"/>
                </a:moveTo>
                <a:lnTo>
                  <a:pt x="787323" y="442583"/>
                </a:lnTo>
              </a:path>
              <a:path w="982979" h="892810">
                <a:moveTo>
                  <a:pt x="750451" y="442583"/>
                </a:moveTo>
                <a:lnTo>
                  <a:pt x="927702" y="137970"/>
                </a:lnTo>
              </a:path>
              <a:path w="982979" h="892810">
                <a:moveTo>
                  <a:pt x="805331" y="473954"/>
                </a:moveTo>
                <a:lnTo>
                  <a:pt x="982582" y="168453"/>
                </a:lnTo>
              </a:path>
              <a:path w="982979" h="892810">
                <a:moveTo>
                  <a:pt x="283442" y="439923"/>
                </a:moveTo>
                <a:lnTo>
                  <a:pt x="27894" y="0"/>
                </a:lnTo>
              </a:path>
              <a:path w="982979" h="892810">
                <a:moveTo>
                  <a:pt x="787323" y="442583"/>
                </a:moveTo>
                <a:lnTo>
                  <a:pt x="967290" y="757949"/>
                </a:lnTo>
              </a:path>
            </a:pathLst>
          </a:custGeom>
          <a:ln w="242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99078" y="2233318"/>
            <a:ext cx="616585" cy="440055"/>
          </a:xfrm>
          <a:custGeom>
            <a:avLst/>
            <a:gdLst/>
            <a:ahLst/>
            <a:cxnLst/>
            <a:rect l="l" t="t" r="r" b="b"/>
            <a:pathLst>
              <a:path w="616584" h="440055">
                <a:moveTo>
                  <a:pt x="0" y="437226"/>
                </a:moveTo>
                <a:lnTo>
                  <a:pt x="357217" y="439923"/>
                </a:lnTo>
              </a:path>
              <a:path w="616584" h="440055">
                <a:moveTo>
                  <a:pt x="357217" y="439923"/>
                </a:moveTo>
                <a:lnTo>
                  <a:pt x="616359" y="0"/>
                </a:lnTo>
              </a:path>
            </a:pathLst>
          </a:custGeom>
          <a:ln w="242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2641" y="5074786"/>
            <a:ext cx="139700" cy="180975"/>
          </a:xfrm>
          <a:custGeom>
            <a:avLst/>
            <a:gdLst/>
            <a:ahLst/>
            <a:cxnLst/>
            <a:rect l="l" t="t" r="r" b="b"/>
            <a:pathLst>
              <a:path w="139700" h="180975">
                <a:moveTo>
                  <a:pt x="0" y="150512"/>
                </a:moveTo>
                <a:lnTo>
                  <a:pt x="84643" y="0"/>
                </a:lnTo>
              </a:path>
              <a:path w="139700" h="180975">
                <a:moveTo>
                  <a:pt x="54931" y="180961"/>
                </a:moveTo>
                <a:lnTo>
                  <a:pt x="139575" y="33147"/>
                </a:lnTo>
              </a:path>
            </a:pathLst>
          </a:custGeom>
          <a:ln w="242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85818" y="4947554"/>
            <a:ext cx="224790" cy="3175"/>
          </a:xfrm>
          <a:custGeom>
            <a:avLst/>
            <a:gdLst/>
            <a:ahLst/>
            <a:cxnLst/>
            <a:rect l="l" t="t" r="r" b="b"/>
            <a:pathLst>
              <a:path w="224789" h="3175">
                <a:moveTo>
                  <a:pt x="-12064" y="1330"/>
                </a:moveTo>
                <a:lnTo>
                  <a:pt x="236287" y="1330"/>
                </a:lnTo>
              </a:path>
            </a:pathLst>
          </a:custGeom>
          <a:ln w="2679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03657" y="4648267"/>
            <a:ext cx="139700" cy="178435"/>
          </a:xfrm>
          <a:custGeom>
            <a:avLst/>
            <a:gdLst/>
            <a:ahLst/>
            <a:cxnLst/>
            <a:rect l="l" t="t" r="r" b="b"/>
            <a:pathLst>
              <a:path w="139700" h="178435">
                <a:moveTo>
                  <a:pt x="0" y="145153"/>
                </a:moveTo>
                <a:lnTo>
                  <a:pt x="84632" y="0"/>
                </a:lnTo>
              </a:path>
              <a:path w="139700" h="178435">
                <a:moveTo>
                  <a:pt x="54920" y="178301"/>
                </a:moveTo>
                <a:lnTo>
                  <a:pt x="139552" y="29562"/>
                </a:lnTo>
              </a:path>
            </a:pathLst>
          </a:custGeom>
          <a:ln w="242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85958" y="4662605"/>
            <a:ext cx="93980" cy="167005"/>
          </a:xfrm>
          <a:custGeom>
            <a:avLst/>
            <a:gdLst/>
            <a:ahLst/>
            <a:cxnLst/>
            <a:rect l="l" t="t" r="r" b="b"/>
            <a:pathLst>
              <a:path w="93979" h="167004">
                <a:moveTo>
                  <a:pt x="93650" y="166660"/>
                </a:moveTo>
                <a:lnTo>
                  <a:pt x="0" y="0"/>
                </a:lnTo>
              </a:path>
            </a:pathLst>
          </a:custGeom>
          <a:ln w="242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34263" y="5098953"/>
            <a:ext cx="93980" cy="163195"/>
          </a:xfrm>
          <a:custGeom>
            <a:avLst/>
            <a:gdLst/>
            <a:ahLst/>
            <a:cxnLst/>
            <a:rect l="l" t="t" r="r" b="b"/>
            <a:pathLst>
              <a:path w="93979" h="163195">
                <a:moveTo>
                  <a:pt x="0" y="0"/>
                </a:moveTo>
                <a:lnTo>
                  <a:pt x="93643" y="163076"/>
                </a:lnTo>
              </a:path>
            </a:pathLst>
          </a:custGeom>
          <a:ln w="2426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43119" y="5385677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5212" y="0"/>
                </a:lnTo>
              </a:path>
            </a:pathLst>
          </a:custGeom>
          <a:ln w="241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16025" y="1598758"/>
            <a:ext cx="9456420" cy="3978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4" algn="ctr">
              <a:lnSpc>
                <a:spcPct val="100000"/>
              </a:lnSpc>
              <a:spcBef>
                <a:spcPts val="100"/>
              </a:spcBef>
            </a:pPr>
            <a:r>
              <a:rPr sz="2400" spc="10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450">
              <a:latin typeface="Times New Roman"/>
              <a:cs typeface="Times New Roman"/>
            </a:endParaRPr>
          </a:p>
          <a:p>
            <a:pPr marL="218440" algn="ctr">
              <a:lnSpc>
                <a:spcPct val="100000"/>
              </a:lnSpc>
            </a:pPr>
            <a:r>
              <a:rPr sz="2400" spc="10" dirty="0">
                <a:latin typeface="Times New Roman"/>
                <a:cs typeface="Times New Roman"/>
              </a:rPr>
              <a:t>O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864"/>
              </a:spcBef>
            </a:pPr>
            <a:r>
              <a:rPr sz="2400" b="1" i="1" spc="-10" dirty="0">
                <a:latin typeface="Times New Roman"/>
                <a:cs typeface="Times New Roman"/>
              </a:rPr>
              <a:t>Последовательность</a:t>
            </a:r>
            <a:r>
              <a:rPr sz="2400" b="1" i="1" spc="-5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действий</a:t>
            </a:r>
            <a:endParaRPr sz="2400">
              <a:latin typeface="Times New Roman"/>
              <a:cs typeface="Times New Roman"/>
            </a:endParaRPr>
          </a:p>
          <a:p>
            <a:pPr marL="12700" marR="5080" indent="762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1) В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каждое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окончание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линий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</a:t>
            </a:r>
            <a:r>
              <a:rPr sz="2400" dirty="0">
                <a:latin typeface="Times New Roman"/>
                <a:cs typeface="Times New Roman"/>
              </a:rPr>
              <a:t> пересечение</a:t>
            </a:r>
            <a:r>
              <a:rPr sz="2400" spc="-5" dirty="0">
                <a:latin typeface="Times New Roman"/>
                <a:cs typeface="Times New Roman"/>
              </a:rPr>
              <a:t> линий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вписываем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атомы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углерода:</a:t>
            </a:r>
            <a:endParaRPr sz="2400">
              <a:latin typeface="Times New Roman"/>
              <a:cs typeface="Times New Roman"/>
            </a:endParaRPr>
          </a:p>
          <a:p>
            <a:pPr marL="3582035">
              <a:lnSpc>
                <a:spcPct val="100000"/>
              </a:lnSpc>
              <a:spcBef>
                <a:spcPts val="1200"/>
              </a:spcBef>
              <a:tabLst>
                <a:tab pos="4575810" algn="l"/>
              </a:tabLst>
            </a:pPr>
            <a:r>
              <a:rPr sz="2350" spc="30" dirty="0">
                <a:latin typeface="Times New Roman"/>
                <a:cs typeface="Times New Roman"/>
              </a:rPr>
              <a:t>C	O</a:t>
            </a:r>
            <a:endParaRPr sz="2350">
              <a:latin typeface="Times New Roman"/>
              <a:cs typeface="Times New Roman"/>
            </a:endParaRPr>
          </a:p>
          <a:p>
            <a:pPr marL="3578860" marR="3911600" indent="250825">
              <a:lnSpc>
                <a:spcPct val="120800"/>
              </a:lnSpc>
              <a:spcBef>
                <a:spcPts val="20"/>
              </a:spcBef>
              <a:tabLst>
                <a:tab pos="4333240" algn="l"/>
                <a:tab pos="4572000" algn="l"/>
                <a:tab pos="5081270" algn="l"/>
                <a:tab pos="5332730" algn="l"/>
              </a:tabLst>
            </a:pPr>
            <a:r>
              <a:rPr sz="3525" spc="44" baseline="1182" dirty="0">
                <a:latin typeface="Times New Roman"/>
                <a:cs typeface="Times New Roman"/>
              </a:rPr>
              <a:t>C	</a:t>
            </a:r>
            <a:r>
              <a:rPr sz="2350" spc="30" dirty="0">
                <a:latin typeface="Times New Roman"/>
                <a:cs typeface="Times New Roman"/>
              </a:rPr>
              <a:t>C			</a:t>
            </a:r>
            <a:r>
              <a:rPr sz="2350" spc="15" dirty="0">
                <a:latin typeface="Times New Roman"/>
                <a:cs typeface="Times New Roman"/>
              </a:rPr>
              <a:t>C  </a:t>
            </a:r>
            <a:r>
              <a:rPr sz="3525" spc="44" baseline="1182" dirty="0">
                <a:latin typeface="Times New Roman"/>
                <a:cs typeface="Times New Roman"/>
              </a:rPr>
              <a:t>C		</a:t>
            </a:r>
            <a:r>
              <a:rPr sz="2350" spc="30" dirty="0">
                <a:latin typeface="Times New Roman"/>
                <a:cs typeface="Times New Roman"/>
              </a:rPr>
              <a:t>O	C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182553" y="5095369"/>
            <a:ext cx="85090" cy="151765"/>
          </a:xfrm>
          <a:custGeom>
            <a:avLst/>
            <a:gdLst/>
            <a:ahLst/>
            <a:cxnLst/>
            <a:rect l="l" t="t" r="r" b="b"/>
            <a:pathLst>
              <a:path w="85089" h="151764">
                <a:moveTo>
                  <a:pt x="0" y="151435"/>
                </a:moveTo>
                <a:lnTo>
                  <a:pt x="84669" y="0"/>
                </a:lnTo>
              </a:path>
            </a:pathLst>
          </a:custGeom>
          <a:ln w="2426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06911" y="6477914"/>
            <a:ext cx="1555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40"/>
              </a:lnSpc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16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161403" y="229615"/>
            <a:ext cx="38169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Times New Roman"/>
                <a:cs typeface="Times New Roman"/>
              </a:rPr>
              <a:t>Формулы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органических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веществ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5992" y="1333627"/>
            <a:ext cx="821563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Последовательность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действий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2) </a:t>
            </a:r>
            <a:r>
              <a:rPr sz="2400" spc="-10" dirty="0">
                <a:latin typeface="Times New Roman"/>
                <a:cs typeface="Times New Roman"/>
              </a:rPr>
              <a:t>Дописываем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атомы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водорода,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недостающие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 </a:t>
            </a:r>
            <a:r>
              <a:rPr sz="2400" spc="-5" dirty="0">
                <a:latin typeface="Times New Roman"/>
                <a:cs typeface="Times New Roman"/>
              </a:rPr>
              <a:t>обеспечения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5992" y="2065401"/>
            <a:ext cx="4010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четырёхвалентности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углерода: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42827" y="1000479"/>
            <a:ext cx="314960" cy="193675"/>
          </a:xfrm>
          <a:custGeom>
            <a:avLst/>
            <a:gdLst/>
            <a:ahLst/>
            <a:cxnLst/>
            <a:rect l="l" t="t" r="r" b="b"/>
            <a:pathLst>
              <a:path w="314959" h="193675">
                <a:moveTo>
                  <a:pt x="0" y="180630"/>
                </a:moveTo>
                <a:lnTo>
                  <a:pt x="106178" y="0"/>
                </a:lnTo>
              </a:path>
              <a:path w="314959" h="193675">
                <a:moveTo>
                  <a:pt x="21954" y="193164"/>
                </a:moveTo>
                <a:lnTo>
                  <a:pt x="128134" y="12193"/>
                </a:lnTo>
              </a:path>
              <a:path w="314959" h="193675">
                <a:moveTo>
                  <a:pt x="113376" y="12193"/>
                </a:moveTo>
                <a:lnTo>
                  <a:pt x="314929" y="13257"/>
                </a:lnTo>
              </a:path>
            </a:pathLst>
          </a:custGeom>
          <a:ln w="96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95655" y="313436"/>
            <a:ext cx="6228080" cy="610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7100" marR="5080" indent="-915035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2.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Составьте сокращённую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структурную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формулу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приведите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название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вещества,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имеющего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скелетную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формулу</a:t>
            </a:r>
            <a:endParaRPr sz="1600">
              <a:latin typeface="Times New Roman"/>
              <a:cs typeface="Times New Roman"/>
            </a:endParaRPr>
          </a:p>
          <a:p>
            <a:pPr marR="111760" algn="r">
              <a:lnSpc>
                <a:spcPts val="770"/>
              </a:lnSpc>
            </a:pPr>
            <a:r>
              <a:rPr sz="950" spc="10" dirty="0">
                <a:latin typeface="Times New Roman"/>
                <a:cs typeface="Times New Roman"/>
              </a:rPr>
              <a:t>O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353984" y="836699"/>
            <a:ext cx="382270" cy="189865"/>
          </a:xfrm>
          <a:custGeom>
            <a:avLst/>
            <a:gdLst/>
            <a:ahLst/>
            <a:cxnLst/>
            <a:rect l="l" t="t" r="r" b="b"/>
            <a:pathLst>
              <a:path w="382270" h="189865">
                <a:moveTo>
                  <a:pt x="289023" y="177038"/>
                </a:moveTo>
                <a:lnTo>
                  <a:pt x="359923" y="55189"/>
                </a:lnTo>
              </a:path>
              <a:path w="382270" h="189865">
                <a:moveTo>
                  <a:pt x="310974" y="189587"/>
                </a:moveTo>
                <a:lnTo>
                  <a:pt x="381875" y="67383"/>
                </a:lnTo>
              </a:path>
              <a:path w="382270" h="189865">
                <a:moveTo>
                  <a:pt x="102219" y="175974"/>
                </a:moveTo>
                <a:lnTo>
                  <a:pt x="0" y="0"/>
                </a:lnTo>
              </a:path>
            </a:pathLst>
          </a:custGeom>
          <a:ln w="96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701208" y="1101705"/>
            <a:ext cx="114300" cy="1720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950" spc="10" dirty="0">
                <a:latin typeface="Times New Roman"/>
                <a:cs typeface="Times New Roman"/>
              </a:rPr>
              <a:t>O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657756" y="1013737"/>
            <a:ext cx="72390" cy="126364"/>
          </a:xfrm>
          <a:custGeom>
            <a:avLst/>
            <a:gdLst/>
            <a:ahLst/>
            <a:cxnLst/>
            <a:rect l="l" t="t" r="r" b="b"/>
            <a:pathLst>
              <a:path w="72390" h="126365">
                <a:moveTo>
                  <a:pt x="0" y="0"/>
                </a:moveTo>
                <a:lnTo>
                  <a:pt x="71986" y="126150"/>
                </a:lnTo>
              </a:path>
            </a:pathLst>
          </a:custGeom>
          <a:ln w="97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816493" y="1013737"/>
            <a:ext cx="247015" cy="176530"/>
          </a:xfrm>
          <a:custGeom>
            <a:avLst/>
            <a:gdLst/>
            <a:ahLst/>
            <a:cxnLst/>
            <a:rect l="l" t="t" r="r" b="b"/>
            <a:pathLst>
              <a:path w="247015" h="176530">
                <a:moveTo>
                  <a:pt x="0" y="174895"/>
                </a:moveTo>
                <a:lnTo>
                  <a:pt x="142887" y="175974"/>
                </a:lnTo>
              </a:path>
              <a:path w="247015" h="176530">
                <a:moveTo>
                  <a:pt x="142887" y="175974"/>
                </a:moveTo>
                <a:lnTo>
                  <a:pt x="246543" y="0"/>
                </a:lnTo>
              </a:path>
            </a:pathLst>
          </a:custGeom>
          <a:ln w="968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75969" y="2982807"/>
            <a:ext cx="140335" cy="180340"/>
          </a:xfrm>
          <a:custGeom>
            <a:avLst/>
            <a:gdLst/>
            <a:ahLst/>
            <a:cxnLst/>
            <a:rect l="l" t="t" r="r" b="b"/>
            <a:pathLst>
              <a:path w="140335" h="180339">
                <a:moveTo>
                  <a:pt x="0" y="147045"/>
                </a:moveTo>
                <a:lnTo>
                  <a:pt x="84787" y="0"/>
                </a:lnTo>
              </a:path>
              <a:path w="140335" h="180339">
                <a:moveTo>
                  <a:pt x="55020" y="180211"/>
                </a:moveTo>
                <a:lnTo>
                  <a:pt x="139807" y="33202"/>
                </a:lnTo>
              </a:path>
            </a:pathLst>
          </a:custGeom>
          <a:ln w="242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09747" y="2859092"/>
            <a:ext cx="226060" cy="0"/>
          </a:xfrm>
          <a:custGeom>
            <a:avLst/>
            <a:gdLst/>
            <a:ahLst/>
            <a:cxnLst/>
            <a:rect l="l" t="t" r="r" b="b"/>
            <a:pathLst>
              <a:path w="226060">
                <a:moveTo>
                  <a:pt x="0" y="0"/>
                </a:moveTo>
                <a:lnTo>
                  <a:pt x="225528" y="0"/>
                </a:lnTo>
              </a:path>
            </a:pathLst>
          </a:custGeom>
          <a:ln w="24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529246" y="2558789"/>
            <a:ext cx="140335" cy="177800"/>
          </a:xfrm>
          <a:custGeom>
            <a:avLst/>
            <a:gdLst/>
            <a:ahLst/>
            <a:cxnLst/>
            <a:rect l="l" t="t" r="r" b="b"/>
            <a:pathLst>
              <a:path w="140334" h="177800">
                <a:moveTo>
                  <a:pt x="0" y="144309"/>
                </a:moveTo>
                <a:lnTo>
                  <a:pt x="84787" y="0"/>
                </a:lnTo>
              </a:path>
              <a:path w="140334" h="177800">
                <a:moveTo>
                  <a:pt x="55020" y="177512"/>
                </a:moveTo>
                <a:lnTo>
                  <a:pt x="139807" y="33165"/>
                </a:lnTo>
              </a:path>
            </a:pathLst>
          </a:custGeom>
          <a:ln w="242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09317" y="2574022"/>
            <a:ext cx="97790" cy="168910"/>
          </a:xfrm>
          <a:custGeom>
            <a:avLst/>
            <a:gdLst/>
            <a:ahLst/>
            <a:cxnLst/>
            <a:rect l="l" t="t" r="r" b="b"/>
            <a:pathLst>
              <a:path w="97789" h="168910">
                <a:moveTo>
                  <a:pt x="97432" y="168527"/>
                </a:moveTo>
                <a:lnTo>
                  <a:pt x="0" y="0"/>
                </a:lnTo>
              </a:path>
            </a:pathLst>
          </a:custGeom>
          <a:ln w="2430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59908" y="3007025"/>
            <a:ext cx="93980" cy="165100"/>
          </a:xfrm>
          <a:custGeom>
            <a:avLst/>
            <a:gdLst/>
            <a:ahLst/>
            <a:cxnLst/>
            <a:rect l="l" t="t" r="r" b="b"/>
            <a:pathLst>
              <a:path w="93979" h="165100">
                <a:moveTo>
                  <a:pt x="0" y="0"/>
                </a:moveTo>
                <a:lnTo>
                  <a:pt x="93814" y="164978"/>
                </a:lnTo>
              </a:path>
            </a:pathLst>
          </a:custGeom>
          <a:ln w="2430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69328" y="3292131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0" y="0"/>
                </a:moveTo>
                <a:lnTo>
                  <a:pt x="215605" y="0"/>
                </a:lnTo>
              </a:path>
            </a:pathLst>
          </a:custGeom>
          <a:ln w="24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201706" y="2161277"/>
            <a:ext cx="2759710" cy="1321435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88900">
              <a:lnSpc>
                <a:spcPct val="100000"/>
              </a:lnSpc>
              <a:spcBef>
                <a:spcPts val="685"/>
              </a:spcBef>
              <a:tabLst>
                <a:tab pos="1415415" algn="l"/>
              </a:tabLst>
            </a:pPr>
            <a:r>
              <a:rPr sz="3525" spc="30" baseline="1182" dirty="0">
                <a:latin typeface="Times New Roman"/>
                <a:cs typeface="Times New Roman"/>
              </a:rPr>
              <a:t>H</a:t>
            </a:r>
            <a:r>
              <a:rPr sz="2625" spc="30" baseline="-15873" dirty="0">
                <a:latin typeface="Times New Roman"/>
                <a:cs typeface="Times New Roman"/>
              </a:rPr>
              <a:t>3</a:t>
            </a:r>
            <a:r>
              <a:rPr sz="3525" spc="30" baseline="1182" dirty="0">
                <a:latin typeface="Times New Roman"/>
                <a:cs typeface="Times New Roman"/>
              </a:rPr>
              <a:t>C	</a:t>
            </a:r>
            <a:r>
              <a:rPr sz="2350" spc="20" dirty="0">
                <a:latin typeface="Times New Roman"/>
                <a:cs typeface="Times New Roman"/>
              </a:rPr>
              <a:t>O</a:t>
            </a:r>
            <a:endParaRPr sz="2350">
              <a:latin typeface="Times New Roman"/>
              <a:cs typeface="Times New Roman"/>
            </a:endParaRPr>
          </a:p>
          <a:p>
            <a:pPr marL="85090" marR="43180" indent="583565">
              <a:lnSpc>
                <a:spcPct val="119900"/>
              </a:lnSpc>
              <a:spcBef>
                <a:spcPts val="30"/>
              </a:spcBef>
              <a:tabLst>
                <a:tab pos="1172210" algn="l"/>
                <a:tab pos="1412240" algn="l"/>
                <a:tab pos="1922780" algn="l"/>
                <a:tab pos="2174240" algn="l"/>
              </a:tabLst>
            </a:pPr>
            <a:r>
              <a:rPr sz="3525" spc="22" baseline="1182" dirty="0">
                <a:latin typeface="Times New Roman"/>
                <a:cs typeface="Times New Roman"/>
              </a:rPr>
              <a:t>C	C			</a:t>
            </a:r>
            <a:r>
              <a:rPr sz="2350" spc="30" dirty="0">
                <a:latin typeface="Times New Roman"/>
                <a:cs typeface="Times New Roman"/>
              </a:rPr>
              <a:t>C</a:t>
            </a:r>
            <a:r>
              <a:rPr sz="2350" spc="20" dirty="0">
                <a:latin typeface="Times New Roman"/>
                <a:cs typeface="Times New Roman"/>
              </a:rPr>
              <a:t>H</a:t>
            </a:r>
            <a:r>
              <a:rPr sz="2625" baseline="-17460" dirty="0">
                <a:latin typeface="Times New Roman"/>
                <a:cs typeface="Times New Roman"/>
              </a:rPr>
              <a:t>3  </a:t>
            </a:r>
            <a:r>
              <a:rPr sz="3525" spc="37" baseline="1182" dirty="0">
                <a:latin typeface="Times New Roman"/>
                <a:cs typeface="Times New Roman"/>
              </a:rPr>
              <a:t>H</a:t>
            </a:r>
            <a:r>
              <a:rPr sz="2625" spc="37" baseline="-15873" dirty="0">
                <a:latin typeface="Times New Roman"/>
                <a:cs typeface="Times New Roman"/>
              </a:rPr>
              <a:t>2</a:t>
            </a:r>
            <a:r>
              <a:rPr sz="3525" spc="37" baseline="1182" dirty="0">
                <a:latin typeface="Times New Roman"/>
                <a:cs typeface="Times New Roman"/>
              </a:rPr>
              <a:t>C		</a:t>
            </a:r>
            <a:r>
              <a:rPr sz="2350" spc="20" dirty="0">
                <a:latin typeface="Times New Roman"/>
                <a:cs typeface="Times New Roman"/>
              </a:rPr>
              <a:t>O	CH</a:t>
            </a:r>
            <a:r>
              <a:rPr sz="2625" spc="30" baseline="-15873" dirty="0">
                <a:latin typeface="Times New Roman"/>
                <a:cs typeface="Times New Roman"/>
              </a:rPr>
              <a:t>2</a:t>
            </a:r>
            <a:endParaRPr sz="2625" baseline="-15873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7318594" y="3003438"/>
            <a:ext cx="76200" cy="132715"/>
          </a:xfrm>
          <a:custGeom>
            <a:avLst/>
            <a:gdLst/>
            <a:ahLst/>
            <a:cxnLst/>
            <a:rect l="l" t="t" r="r" b="b"/>
            <a:pathLst>
              <a:path w="76200" h="132714">
                <a:moveTo>
                  <a:pt x="0" y="132699"/>
                </a:moveTo>
                <a:lnTo>
                  <a:pt x="75760" y="0"/>
                </a:lnTo>
              </a:path>
            </a:pathLst>
          </a:custGeom>
          <a:ln w="2430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10336" y="3768979"/>
            <a:ext cx="9321800" cy="143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32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3) </a:t>
            </a:r>
            <a:r>
              <a:rPr sz="2400" spc="-10" dirty="0">
                <a:latin typeface="Times New Roman"/>
                <a:cs typeface="Times New Roman"/>
              </a:rPr>
              <a:t>Название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вещества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этиловый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эфир </a:t>
            </a:r>
            <a:r>
              <a:rPr sz="2400" dirty="0">
                <a:latin typeface="Times New Roman"/>
                <a:cs typeface="Times New Roman"/>
              </a:rPr>
              <a:t>метакриловой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кислоты,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или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этилметакрилат </a:t>
            </a:r>
            <a:r>
              <a:rPr sz="2400" dirty="0">
                <a:latin typeface="Times New Roman"/>
                <a:cs typeface="Times New Roman"/>
              </a:rPr>
              <a:t>(класс</a:t>
            </a:r>
            <a:r>
              <a:rPr sz="2400" spc="-10" dirty="0">
                <a:latin typeface="Times New Roman"/>
                <a:cs typeface="Times New Roman"/>
              </a:rPr>
              <a:t> сложных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эфиров).</a:t>
            </a:r>
            <a:endParaRPr sz="2400" dirty="0">
              <a:latin typeface="Times New Roman"/>
              <a:cs typeface="Times New Roman"/>
            </a:endParaRPr>
          </a:p>
          <a:p>
            <a:pPr marL="12700" marR="7124065">
              <a:lnSpc>
                <a:spcPct val="100000"/>
              </a:lnSpc>
              <a:spcBef>
                <a:spcPts val="1035"/>
              </a:spcBef>
            </a:pPr>
            <a:r>
              <a:rPr sz="1800" i="1" dirty="0">
                <a:latin typeface="Calibri"/>
                <a:cs typeface="Calibri"/>
              </a:rPr>
              <a:t>По</a:t>
            </a:r>
            <a:r>
              <a:rPr sz="1800" i="1" spc="-10" dirty="0">
                <a:latin typeface="Calibri"/>
                <a:cs typeface="Calibri"/>
              </a:rPr>
              <a:t>с</a:t>
            </a:r>
            <a:r>
              <a:rPr sz="1800" i="1" dirty="0">
                <a:latin typeface="Calibri"/>
                <a:cs typeface="Calibri"/>
              </a:rPr>
              <a:t>ледоват</a:t>
            </a:r>
            <a:r>
              <a:rPr sz="1800" i="1" spc="-20" dirty="0">
                <a:latin typeface="Calibri"/>
                <a:cs typeface="Calibri"/>
              </a:rPr>
              <a:t>е</a:t>
            </a:r>
            <a:r>
              <a:rPr sz="1800" i="1" dirty="0">
                <a:latin typeface="Calibri"/>
                <a:cs typeface="Calibri"/>
              </a:rPr>
              <a:t>л</a:t>
            </a:r>
            <a:r>
              <a:rPr sz="1800" i="1" spc="-5" dirty="0">
                <a:latin typeface="Calibri"/>
                <a:cs typeface="Calibri"/>
              </a:rPr>
              <a:t>ьность  </a:t>
            </a:r>
            <a:r>
              <a:rPr sz="1800" i="1" dirty="0">
                <a:latin typeface="Calibri"/>
                <a:cs typeface="Calibri"/>
              </a:rPr>
              <a:t>действий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495929" y="5729561"/>
            <a:ext cx="55880" cy="72390"/>
          </a:xfrm>
          <a:custGeom>
            <a:avLst/>
            <a:gdLst/>
            <a:ahLst/>
            <a:cxnLst/>
            <a:rect l="l" t="t" r="r" b="b"/>
            <a:pathLst>
              <a:path w="55879" h="72389">
                <a:moveTo>
                  <a:pt x="0" y="60203"/>
                </a:moveTo>
                <a:lnTo>
                  <a:pt x="33858" y="0"/>
                </a:lnTo>
              </a:path>
              <a:path w="55879" h="72389">
                <a:moveTo>
                  <a:pt x="21972" y="72382"/>
                </a:moveTo>
                <a:lnTo>
                  <a:pt x="55831" y="13258"/>
                </a:lnTo>
              </a:path>
            </a:pathLst>
          </a:custGeom>
          <a:ln w="96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629202" y="5678670"/>
            <a:ext cx="90170" cy="1270"/>
          </a:xfrm>
          <a:custGeom>
            <a:avLst/>
            <a:gdLst/>
            <a:ahLst/>
            <a:cxnLst/>
            <a:rect l="l" t="t" r="r" b="b"/>
            <a:pathLst>
              <a:path w="90170" h="1270">
                <a:moveTo>
                  <a:pt x="-4825" y="532"/>
                </a:moveTo>
                <a:lnTo>
                  <a:pt x="94516" y="532"/>
                </a:lnTo>
              </a:path>
            </a:pathLst>
          </a:custGeom>
          <a:ln w="107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796340" y="5558958"/>
            <a:ext cx="55880" cy="71755"/>
          </a:xfrm>
          <a:custGeom>
            <a:avLst/>
            <a:gdLst/>
            <a:ahLst/>
            <a:cxnLst/>
            <a:rect l="l" t="t" r="r" b="b"/>
            <a:pathLst>
              <a:path w="55879" h="71754">
                <a:moveTo>
                  <a:pt x="0" y="58059"/>
                </a:moveTo>
                <a:lnTo>
                  <a:pt x="33853" y="0"/>
                </a:lnTo>
              </a:path>
              <a:path w="55879" h="71754">
                <a:moveTo>
                  <a:pt x="21968" y="71318"/>
                </a:moveTo>
                <a:lnTo>
                  <a:pt x="55822" y="11824"/>
                </a:lnTo>
              </a:path>
            </a:pathLst>
          </a:custGeom>
          <a:ln w="96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509256" y="5564693"/>
            <a:ext cx="37465" cy="66675"/>
          </a:xfrm>
          <a:custGeom>
            <a:avLst/>
            <a:gdLst/>
            <a:ahLst/>
            <a:cxnLst/>
            <a:rect l="l" t="t" r="r" b="b"/>
            <a:pathLst>
              <a:path w="37464" h="66675">
                <a:moveTo>
                  <a:pt x="37460" y="66662"/>
                </a:moveTo>
                <a:lnTo>
                  <a:pt x="0" y="0"/>
                </a:lnTo>
              </a:path>
            </a:pathLst>
          </a:custGeom>
          <a:ln w="97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3808583" y="5739227"/>
            <a:ext cx="37465" cy="65405"/>
          </a:xfrm>
          <a:custGeom>
            <a:avLst/>
            <a:gdLst/>
            <a:ahLst/>
            <a:cxnLst/>
            <a:rect l="l" t="t" r="r" b="b"/>
            <a:pathLst>
              <a:path w="37464" h="65404">
                <a:moveTo>
                  <a:pt x="0" y="0"/>
                </a:moveTo>
                <a:lnTo>
                  <a:pt x="37457" y="65228"/>
                </a:lnTo>
              </a:path>
            </a:pathLst>
          </a:custGeom>
          <a:ln w="97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3932127" y="5853913"/>
            <a:ext cx="86360" cy="0"/>
          </a:xfrm>
          <a:custGeom>
            <a:avLst/>
            <a:gdLst/>
            <a:ahLst/>
            <a:cxnLst/>
            <a:rect l="l" t="t" r="r" b="b"/>
            <a:pathLst>
              <a:path w="86360">
                <a:moveTo>
                  <a:pt x="0" y="0"/>
                </a:moveTo>
                <a:lnTo>
                  <a:pt x="86086" y="0"/>
                </a:lnTo>
              </a:path>
            </a:pathLst>
          </a:custGeom>
          <a:ln w="965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07904" y="5737793"/>
            <a:ext cx="34290" cy="60960"/>
          </a:xfrm>
          <a:custGeom>
            <a:avLst/>
            <a:gdLst/>
            <a:ahLst/>
            <a:cxnLst/>
            <a:rect l="l" t="t" r="r" b="b"/>
            <a:pathLst>
              <a:path w="34289" h="60960">
                <a:moveTo>
                  <a:pt x="0" y="60572"/>
                </a:moveTo>
                <a:lnTo>
                  <a:pt x="33868" y="0"/>
                </a:lnTo>
              </a:path>
            </a:pathLst>
          </a:custGeom>
          <a:ln w="97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695435" y="5763238"/>
            <a:ext cx="290830" cy="1695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950" dirty="0">
                <a:latin typeface="Times New Roman"/>
                <a:cs typeface="Times New Roman"/>
              </a:rPr>
              <a:t>H</a:t>
            </a:r>
            <a:r>
              <a:rPr sz="1050" baseline="-15873" dirty="0">
                <a:latin typeface="Times New Roman"/>
                <a:cs typeface="Times New Roman"/>
              </a:rPr>
              <a:t>2</a:t>
            </a:r>
            <a:r>
              <a:rPr sz="950" dirty="0">
                <a:latin typeface="Times New Roman"/>
                <a:cs typeface="Times New Roman"/>
              </a:rPr>
              <a:t>C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929117" y="5727574"/>
            <a:ext cx="56515" cy="72390"/>
          </a:xfrm>
          <a:custGeom>
            <a:avLst/>
            <a:gdLst/>
            <a:ahLst/>
            <a:cxnLst/>
            <a:rect l="l" t="t" r="r" b="b"/>
            <a:pathLst>
              <a:path w="56514" h="72389">
                <a:moveTo>
                  <a:pt x="0" y="58817"/>
                </a:moveTo>
                <a:lnTo>
                  <a:pt x="33913" y="0"/>
                </a:lnTo>
              </a:path>
              <a:path w="56514" h="72389">
                <a:moveTo>
                  <a:pt x="22007" y="72083"/>
                </a:moveTo>
                <a:lnTo>
                  <a:pt x="55920" y="13280"/>
                </a:lnTo>
              </a:path>
            </a:pathLst>
          </a:custGeom>
          <a:ln w="9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954299" y="5592553"/>
            <a:ext cx="307975" cy="1695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dirty="0">
                <a:latin typeface="Times New Roman"/>
                <a:cs typeface="Times New Roman"/>
              </a:rPr>
              <a:t>C</a:t>
            </a:r>
            <a:r>
              <a:rPr sz="950" spc="15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C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062622" y="5678088"/>
            <a:ext cx="90805" cy="0"/>
          </a:xfrm>
          <a:custGeom>
            <a:avLst/>
            <a:gdLst/>
            <a:ahLst/>
            <a:cxnLst/>
            <a:rect l="l" t="t" r="r" b="b"/>
            <a:pathLst>
              <a:path w="90804">
                <a:moveTo>
                  <a:pt x="0" y="0"/>
                </a:moveTo>
                <a:lnTo>
                  <a:pt x="90207" y="0"/>
                </a:lnTo>
              </a:path>
            </a:pathLst>
          </a:custGeom>
          <a:ln w="96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253076" y="5420774"/>
            <a:ext cx="113030" cy="1695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dirty="0">
                <a:latin typeface="Times New Roman"/>
                <a:cs typeface="Times New Roman"/>
              </a:rPr>
              <a:t>O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6230415" y="5557969"/>
            <a:ext cx="56515" cy="71120"/>
          </a:xfrm>
          <a:custGeom>
            <a:avLst/>
            <a:gdLst/>
            <a:ahLst/>
            <a:cxnLst/>
            <a:rect l="l" t="t" r="r" b="b"/>
            <a:pathLst>
              <a:path w="56514" h="71120">
                <a:moveTo>
                  <a:pt x="0" y="57722"/>
                </a:moveTo>
                <a:lnTo>
                  <a:pt x="33913" y="0"/>
                </a:lnTo>
              </a:path>
              <a:path w="56514" h="71120">
                <a:moveTo>
                  <a:pt x="22007" y="71003"/>
                </a:moveTo>
                <a:lnTo>
                  <a:pt x="55920" y="13266"/>
                </a:lnTo>
              </a:path>
            </a:pathLst>
          </a:custGeom>
          <a:ln w="9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696879" y="5419340"/>
            <a:ext cx="290830" cy="1695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950" dirty="0">
                <a:latin typeface="Times New Roman"/>
                <a:cs typeface="Times New Roman"/>
              </a:rPr>
              <a:t>H</a:t>
            </a:r>
            <a:r>
              <a:rPr sz="1050" baseline="-15873" dirty="0">
                <a:latin typeface="Times New Roman"/>
                <a:cs typeface="Times New Roman"/>
              </a:rPr>
              <a:t>3</a:t>
            </a:r>
            <a:r>
              <a:rPr sz="950" dirty="0">
                <a:latin typeface="Times New Roman"/>
                <a:cs typeface="Times New Roman"/>
              </a:rPr>
              <a:t>C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942455" y="5564062"/>
            <a:ext cx="39370" cy="67945"/>
          </a:xfrm>
          <a:custGeom>
            <a:avLst/>
            <a:gdLst/>
            <a:ahLst/>
            <a:cxnLst/>
            <a:rect l="l" t="t" r="r" b="b"/>
            <a:pathLst>
              <a:path w="39370" h="67945">
                <a:moveTo>
                  <a:pt x="38971" y="67410"/>
                </a:moveTo>
                <a:lnTo>
                  <a:pt x="0" y="0"/>
                </a:lnTo>
              </a:path>
            </a:pathLst>
          </a:custGeom>
          <a:ln w="97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242680" y="5737261"/>
            <a:ext cx="38100" cy="66040"/>
          </a:xfrm>
          <a:custGeom>
            <a:avLst/>
            <a:gdLst/>
            <a:ahLst/>
            <a:cxnLst/>
            <a:rect l="l" t="t" r="r" b="b"/>
            <a:pathLst>
              <a:path w="38100" h="66039">
                <a:moveTo>
                  <a:pt x="0" y="0"/>
                </a:moveTo>
                <a:lnTo>
                  <a:pt x="37524" y="65990"/>
                </a:lnTo>
              </a:path>
            </a:pathLst>
          </a:custGeom>
          <a:ln w="97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366443" y="5851302"/>
            <a:ext cx="86360" cy="0"/>
          </a:xfrm>
          <a:custGeom>
            <a:avLst/>
            <a:gdLst/>
            <a:ahLst/>
            <a:cxnLst/>
            <a:rect l="l" t="t" r="r" b="b"/>
            <a:pathLst>
              <a:path w="86360">
                <a:moveTo>
                  <a:pt x="0" y="0"/>
                </a:moveTo>
                <a:lnTo>
                  <a:pt x="86238" y="0"/>
                </a:lnTo>
              </a:path>
            </a:pathLst>
          </a:custGeom>
          <a:ln w="96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226229" y="5566009"/>
            <a:ext cx="594995" cy="36893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342900">
              <a:lnSpc>
                <a:spcPct val="100000"/>
              </a:lnSpc>
              <a:spcBef>
                <a:spcPts val="310"/>
              </a:spcBef>
            </a:pPr>
            <a:r>
              <a:rPr sz="950" dirty="0">
                <a:latin typeface="Times New Roman"/>
                <a:cs typeface="Times New Roman"/>
              </a:rPr>
              <a:t>CH</a:t>
            </a:r>
            <a:r>
              <a:rPr sz="1050" baseline="-15873" dirty="0">
                <a:latin typeface="Times New Roman"/>
                <a:cs typeface="Times New Roman"/>
              </a:rPr>
              <a:t>3</a:t>
            </a:r>
            <a:endParaRPr sz="1050" baseline="-15873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215"/>
              </a:spcBef>
            </a:pPr>
            <a:r>
              <a:rPr sz="950" dirty="0">
                <a:latin typeface="Times New Roman"/>
                <a:cs typeface="Times New Roman"/>
              </a:rPr>
              <a:t>O</a:t>
            </a:r>
            <a:r>
              <a:rPr sz="950" spc="165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CH</a:t>
            </a:r>
            <a:r>
              <a:rPr sz="1050" baseline="-15873" dirty="0">
                <a:latin typeface="Times New Roman"/>
                <a:cs typeface="Times New Roman"/>
              </a:rPr>
              <a:t>2</a:t>
            </a:r>
            <a:endParaRPr sz="1050" baseline="-15873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546142" y="5735826"/>
            <a:ext cx="30480" cy="53340"/>
          </a:xfrm>
          <a:custGeom>
            <a:avLst/>
            <a:gdLst/>
            <a:ahLst/>
            <a:cxnLst/>
            <a:rect l="l" t="t" r="r" b="b"/>
            <a:pathLst>
              <a:path w="30479" h="53339">
                <a:moveTo>
                  <a:pt x="0" y="53079"/>
                </a:moveTo>
                <a:lnTo>
                  <a:pt x="30302" y="0"/>
                </a:lnTo>
              </a:path>
            </a:pathLst>
          </a:custGeom>
          <a:ln w="972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cstate="print"/>
          <a:stretch>
            <a:fillRect/>
          </a:stretch>
        </p:blipFill>
        <p:spPr>
          <a:xfrm>
            <a:off x="4966267" y="5726011"/>
            <a:ext cx="235439" cy="77290"/>
          </a:xfrm>
          <a:prstGeom prst="rect">
            <a:avLst/>
          </a:prstGeom>
        </p:spPr>
      </p:pic>
      <p:pic>
        <p:nvPicPr>
          <p:cNvPr id="3" name="Рисунок 2" descr="Взаимосвязь_органических веществ_ЕГЭ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4" t="79320" r="42773" b="1861"/>
          <a:stretch/>
        </p:blipFill>
        <p:spPr>
          <a:xfrm>
            <a:off x="1815405" y="5359763"/>
            <a:ext cx="6002493" cy="12515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2562</Words>
  <Application>Microsoft Office PowerPoint</Application>
  <PresentationFormat>Произвольный</PresentationFormat>
  <Paragraphs>564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Взаимосвязь органических веществ. Вопросы 32 ЕГЭ-2024</vt:lpstr>
      <vt:lpstr>ацетон</vt:lpstr>
      <vt:lpstr>Презентация PowerPoint</vt:lpstr>
      <vt:lpstr>Пример 1. Составьте сокращённую и скелетную структурные  формулы 3-метил-1-пентанола.</vt:lpstr>
      <vt:lpstr>Презентация PowerPoint</vt:lpstr>
      <vt:lpstr>Презентация PowerPoint</vt:lpstr>
      <vt:lpstr>Презентация PowerPoint</vt:lpstr>
      <vt:lpstr>Пример 2. Составьте сокращённую структурную формулу и приведите название  вещества, имеющего скелетную формулу</vt:lpstr>
      <vt:lpstr>Презентация PowerPoint</vt:lpstr>
      <vt:lpstr>Формулы органических веществ</vt:lpstr>
      <vt:lpstr>Формулы органических веществ  Пример 3. Названия, сокращённые и скелетные структурные формулы  некоторых веществ</vt:lpstr>
      <vt:lpstr>Формулы органических веществ  Пример 3. Названия, сокращённые и скелетные структурные формулы  некоторых веществ</vt:lpstr>
      <vt:lpstr>Формулы органических веществ  Пример 3. Названия, сокращённые и скелетные структурные формулы  некоторых веществ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8 вопрос 32. Напишите уравнения реакций, с помощью которых можно  осуществить следующие превращения.</vt:lpstr>
      <vt:lpstr>Презентация PowerPoint</vt:lpstr>
      <vt:lpstr>Презентация PowerPoint</vt:lpstr>
      <vt:lpstr>Презентация PowerPoint</vt:lpstr>
      <vt:lpstr>KMnO</vt:lpstr>
      <vt:lpstr>Презентация PowerPoint</vt:lpstr>
      <vt:lpstr>Презентация PowerPoint</vt:lpstr>
      <vt:lpstr>Презентация PowerPoint</vt:lpstr>
      <vt:lpstr>Пример 10 вопрос 32. Напишите уравнения реакций, с помощью которых  можно осуществить следующие превращения.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Взаимосвязь неорганических веществ. Вопрос 31 (ЕГЭ-2023)</dc:title>
  <dc:creator>Admin-PC</dc:creator>
  <cp:lastModifiedBy>Калибатова</cp:lastModifiedBy>
  <cp:revision>4</cp:revision>
  <dcterms:created xsi:type="dcterms:W3CDTF">2023-10-03T06:47:17Z</dcterms:created>
  <dcterms:modified xsi:type="dcterms:W3CDTF">2024-01-17T12:20:11Z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2023-10-03T00:00:00Z</vt:filetime>
  </property>
</Properties>
</file>