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68"/>
  </p:notesMasterIdLst>
  <p:sldIdLst>
    <p:sldId id="256" r:id="rId2"/>
    <p:sldId id="257" r:id="rId3"/>
    <p:sldId id="258" r:id="rId4"/>
    <p:sldId id="259" r:id="rId5"/>
    <p:sldId id="260" r:id="rId6"/>
    <p:sldId id="262" r:id="rId7"/>
    <p:sldId id="261" r:id="rId8"/>
    <p:sldId id="263" r:id="rId9"/>
    <p:sldId id="264" r:id="rId10"/>
    <p:sldId id="305" r:id="rId11"/>
    <p:sldId id="306" r:id="rId12"/>
    <p:sldId id="307" r:id="rId13"/>
    <p:sldId id="265" r:id="rId14"/>
    <p:sldId id="266" r:id="rId15"/>
    <p:sldId id="267" r:id="rId16"/>
    <p:sldId id="268" r:id="rId17"/>
    <p:sldId id="285" r:id="rId18"/>
    <p:sldId id="269" r:id="rId19"/>
    <p:sldId id="270" r:id="rId20"/>
    <p:sldId id="271" r:id="rId21"/>
    <p:sldId id="286" r:id="rId22"/>
    <p:sldId id="287" r:id="rId23"/>
    <p:sldId id="272" r:id="rId24"/>
    <p:sldId id="288" r:id="rId25"/>
    <p:sldId id="273" r:id="rId26"/>
    <p:sldId id="289" r:id="rId27"/>
    <p:sldId id="290" r:id="rId28"/>
    <p:sldId id="274" r:id="rId29"/>
    <p:sldId id="275" r:id="rId30"/>
    <p:sldId id="291" r:id="rId31"/>
    <p:sldId id="292" r:id="rId32"/>
    <p:sldId id="276" r:id="rId33"/>
    <p:sldId id="277" r:id="rId34"/>
    <p:sldId id="293" r:id="rId35"/>
    <p:sldId id="278" r:id="rId36"/>
    <p:sldId id="294" r:id="rId37"/>
    <p:sldId id="279" r:id="rId38"/>
    <p:sldId id="280" r:id="rId39"/>
    <p:sldId id="281" r:id="rId40"/>
    <p:sldId id="296" r:id="rId41"/>
    <p:sldId id="295" r:id="rId42"/>
    <p:sldId id="282" r:id="rId43"/>
    <p:sldId id="283" r:id="rId44"/>
    <p:sldId id="297" r:id="rId45"/>
    <p:sldId id="308" r:id="rId46"/>
    <p:sldId id="309" r:id="rId47"/>
    <p:sldId id="310" r:id="rId48"/>
    <p:sldId id="311" r:id="rId49"/>
    <p:sldId id="313" r:id="rId50"/>
    <p:sldId id="312" r:id="rId51"/>
    <p:sldId id="314" r:id="rId52"/>
    <p:sldId id="315" r:id="rId53"/>
    <p:sldId id="316" r:id="rId54"/>
    <p:sldId id="317" r:id="rId55"/>
    <p:sldId id="318" r:id="rId56"/>
    <p:sldId id="284" r:id="rId57"/>
    <p:sldId id="298" r:id="rId58"/>
    <p:sldId id="319" r:id="rId59"/>
    <p:sldId id="300" r:id="rId60"/>
    <p:sldId id="320" r:id="rId61"/>
    <p:sldId id="321" r:id="rId62"/>
    <p:sldId id="301" r:id="rId63"/>
    <p:sldId id="322" r:id="rId64"/>
    <p:sldId id="304" r:id="rId65"/>
    <p:sldId id="323" r:id="rId66"/>
    <p:sldId id="324" r:id="rId6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  <a:srgbClr val="33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816EFE-9DD2-4857-93CC-5B4E4018E43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C8D1B5A2-7B29-4B32-91B2-E48E42244E4E}">
      <dgm:prSet phldrT="[Текст]" custT="1"/>
      <dgm:spPr/>
      <dgm:t>
        <a:bodyPr/>
        <a:lstStyle/>
        <a:p>
          <a:pPr algn="ctr"/>
          <a:r>
            <a:rPr lang="ru-RU" sz="2400" dirty="0" smtClean="0"/>
            <a:t>спонтанная физическая активность в свободное время</a:t>
          </a:r>
          <a:endParaRPr lang="ru-RU" sz="2400" dirty="0"/>
        </a:p>
      </dgm:t>
    </dgm:pt>
    <dgm:pt modelId="{2453A74A-BC36-4BE2-970F-E596817CA35D}" type="parTrans" cxnId="{3CD2258F-2173-4AF4-90C7-FB0A9271A421}">
      <dgm:prSet/>
      <dgm:spPr/>
      <dgm:t>
        <a:bodyPr/>
        <a:lstStyle/>
        <a:p>
          <a:endParaRPr lang="ru-RU"/>
        </a:p>
      </dgm:t>
    </dgm:pt>
    <dgm:pt modelId="{3BDDBAA4-B6CF-4F84-96D6-A5E8B01887D3}" type="sibTrans" cxnId="{3CD2258F-2173-4AF4-90C7-FB0A9271A421}">
      <dgm:prSet/>
      <dgm:spPr/>
      <dgm:t>
        <a:bodyPr/>
        <a:lstStyle/>
        <a:p>
          <a:endParaRPr lang="ru-RU"/>
        </a:p>
      </dgm:t>
    </dgm:pt>
    <dgm:pt modelId="{4D793DF0-344D-4C25-A003-B6FF5CB7E0E9}">
      <dgm:prSet phldrT="[Текст]" custT="1"/>
      <dgm:spPr/>
      <dgm:t>
        <a:bodyPr/>
        <a:lstStyle/>
        <a:p>
          <a:r>
            <a:rPr lang="ru-RU" sz="2400" dirty="0" smtClean="0"/>
            <a:t>физическая активность, осуществляемая во время обучения, общественно полезной и трудовой деятельности</a:t>
          </a:r>
          <a:endParaRPr lang="ru-RU" sz="2400" dirty="0"/>
        </a:p>
      </dgm:t>
    </dgm:pt>
    <dgm:pt modelId="{8665CB25-3CA6-4D84-ADF1-BA9EBD670EA2}" type="parTrans" cxnId="{811A9C5F-1225-495F-91D2-77AEA909F80C}">
      <dgm:prSet/>
      <dgm:spPr/>
      <dgm:t>
        <a:bodyPr/>
        <a:lstStyle/>
        <a:p>
          <a:endParaRPr lang="ru-RU"/>
        </a:p>
      </dgm:t>
    </dgm:pt>
    <dgm:pt modelId="{7EB4C5F5-FA85-41D3-90B8-E24584D153D4}" type="sibTrans" cxnId="{811A9C5F-1225-495F-91D2-77AEA909F80C}">
      <dgm:prSet/>
      <dgm:spPr/>
      <dgm:t>
        <a:bodyPr/>
        <a:lstStyle/>
        <a:p>
          <a:endParaRPr lang="ru-RU"/>
        </a:p>
      </dgm:t>
    </dgm:pt>
    <dgm:pt modelId="{03CE9676-9920-44B1-B990-CB181744C2C3}">
      <dgm:prSet phldrT="[Текст]" custT="1"/>
      <dgm:spPr/>
      <dgm:t>
        <a:bodyPr/>
        <a:lstStyle/>
        <a:p>
          <a:r>
            <a:rPr lang="ru-RU" sz="2400" dirty="0" smtClean="0"/>
            <a:t>активность в процессе физического воспитания</a:t>
          </a:r>
          <a:r>
            <a:rPr lang="ru-RU" sz="1300" dirty="0" smtClean="0"/>
            <a:t>; </a:t>
          </a:r>
          <a:endParaRPr lang="ru-RU" sz="1300" dirty="0"/>
        </a:p>
      </dgm:t>
    </dgm:pt>
    <dgm:pt modelId="{669B9487-FA6A-44A1-8159-D650EAAA5064}" type="sibTrans" cxnId="{EA0F9ABC-16C0-441C-AF08-044DB50B7E07}">
      <dgm:prSet/>
      <dgm:spPr/>
      <dgm:t>
        <a:bodyPr/>
        <a:lstStyle/>
        <a:p>
          <a:endParaRPr lang="ru-RU"/>
        </a:p>
      </dgm:t>
    </dgm:pt>
    <dgm:pt modelId="{F9F079D1-927F-4C3C-B3A1-7D70917BFEC8}" type="parTrans" cxnId="{EA0F9ABC-16C0-441C-AF08-044DB50B7E07}">
      <dgm:prSet/>
      <dgm:spPr/>
      <dgm:t>
        <a:bodyPr/>
        <a:lstStyle/>
        <a:p>
          <a:endParaRPr lang="ru-RU"/>
        </a:p>
      </dgm:t>
    </dgm:pt>
    <dgm:pt modelId="{07AA0EEA-66EA-4F39-8545-20353CD82399}" type="pres">
      <dgm:prSet presAssocID="{01816EFE-9DD2-4857-93CC-5B4E4018E439}" presName="compositeShape" presStyleCnt="0">
        <dgm:presLayoutVars>
          <dgm:chMax val="7"/>
          <dgm:dir/>
          <dgm:resizeHandles val="exact"/>
        </dgm:presLayoutVars>
      </dgm:prSet>
      <dgm:spPr/>
    </dgm:pt>
    <dgm:pt modelId="{03A2FE29-3A2F-4E70-966E-37D41FA3F04D}" type="pres">
      <dgm:prSet presAssocID="{03CE9676-9920-44B1-B990-CB181744C2C3}" presName="circ1" presStyleLbl="vennNode1" presStyleIdx="0" presStyleCnt="3" custScaleX="110439" custScaleY="106080"/>
      <dgm:spPr/>
      <dgm:t>
        <a:bodyPr/>
        <a:lstStyle/>
        <a:p>
          <a:endParaRPr lang="ru-RU"/>
        </a:p>
      </dgm:t>
    </dgm:pt>
    <dgm:pt modelId="{4F2BDE4C-E81F-40B1-A290-0821CF67CB74}" type="pres">
      <dgm:prSet presAssocID="{03CE9676-9920-44B1-B990-CB181744C2C3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611DC0A-A21B-444A-9748-520FF4CBBA25}" type="pres">
      <dgm:prSet presAssocID="{C8D1B5A2-7B29-4B32-91B2-E48E42244E4E}" presName="circ2" presStyleLbl="vennNode1" presStyleIdx="1" presStyleCnt="3" custScaleX="108154" custScaleY="99623" custLinFactNeighborX="67372" custLinFactNeighborY="2134"/>
      <dgm:spPr/>
      <dgm:t>
        <a:bodyPr/>
        <a:lstStyle/>
        <a:p>
          <a:endParaRPr lang="ru-RU"/>
        </a:p>
      </dgm:t>
    </dgm:pt>
    <dgm:pt modelId="{5A71B7E6-3CCF-4C9A-B6E1-6B8308CC5E83}" type="pres">
      <dgm:prSet presAssocID="{C8D1B5A2-7B29-4B32-91B2-E48E42244E4E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F79B0CB-BC00-4153-ABD3-22798F116995}" type="pres">
      <dgm:prSet presAssocID="{4D793DF0-344D-4C25-A003-B6FF5CB7E0E9}" presName="circ3" presStyleLbl="vennNode1" presStyleIdx="2" presStyleCnt="3" custScaleX="110256" custScaleY="99241" custLinFactNeighborX="-69315" custLinFactNeighborY="-3668"/>
      <dgm:spPr/>
      <dgm:t>
        <a:bodyPr/>
        <a:lstStyle/>
        <a:p>
          <a:endParaRPr lang="ru-RU"/>
        </a:p>
      </dgm:t>
    </dgm:pt>
    <dgm:pt modelId="{80077FC4-31DE-44AF-9443-696E3E1AE8D9}" type="pres">
      <dgm:prSet presAssocID="{4D793DF0-344D-4C25-A003-B6FF5CB7E0E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BF13CC0-F3F2-4729-8B01-2304D65710B5}" type="presOf" srcId="{4D793DF0-344D-4C25-A003-B6FF5CB7E0E9}" destId="{80077FC4-31DE-44AF-9443-696E3E1AE8D9}" srcOrd="1" destOrd="0" presId="urn:microsoft.com/office/officeart/2005/8/layout/venn1"/>
    <dgm:cxn modelId="{87735A47-2F9D-487D-8C34-392D0F61528A}" type="presOf" srcId="{4D793DF0-344D-4C25-A003-B6FF5CB7E0E9}" destId="{CF79B0CB-BC00-4153-ABD3-22798F116995}" srcOrd="0" destOrd="0" presId="urn:microsoft.com/office/officeart/2005/8/layout/venn1"/>
    <dgm:cxn modelId="{EA0F9ABC-16C0-441C-AF08-044DB50B7E07}" srcId="{01816EFE-9DD2-4857-93CC-5B4E4018E439}" destId="{03CE9676-9920-44B1-B990-CB181744C2C3}" srcOrd="0" destOrd="0" parTransId="{F9F079D1-927F-4C3C-B3A1-7D70917BFEC8}" sibTransId="{669B9487-FA6A-44A1-8159-D650EAAA5064}"/>
    <dgm:cxn modelId="{3450EC04-BD62-45B6-87E0-ED15CCF0D3BF}" type="presOf" srcId="{03CE9676-9920-44B1-B990-CB181744C2C3}" destId="{03A2FE29-3A2F-4E70-966E-37D41FA3F04D}" srcOrd="0" destOrd="0" presId="urn:microsoft.com/office/officeart/2005/8/layout/venn1"/>
    <dgm:cxn modelId="{3E9E61B5-D980-49BA-A248-5A3634B36D33}" type="presOf" srcId="{03CE9676-9920-44B1-B990-CB181744C2C3}" destId="{4F2BDE4C-E81F-40B1-A290-0821CF67CB74}" srcOrd="1" destOrd="0" presId="urn:microsoft.com/office/officeart/2005/8/layout/venn1"/>
    <dgm:cxn modelId="{811A9C5F-1225-495F-91D2-77AEA909F80C}" srcId="{01816EFE-9DD2-4857-93CC-5B4E4018E439}" destId="{4D793DF0-344D-4C25-A003-B6FF5CB7E0E9}" srcOrd="2" destOrd="0" parTransId="{8665CB25-3CA6-4D84-ADF1-BA9EBD670EA2}" sibTransId="{7EB4C5F5-FA85-41D3-90B8-E24584D153D4}"/>
    <dgm:cxn modelId="{4358A8E1-A0F2-46E2-9013-400045BDB4B2}" type="presOf" srcId="{01816EFE-9DD2-4857-93CC-5B4E4018E439}" destId="{07AA0EEA-66EA-4F39-8545-20353CD82399}" srcOrd="0" destOrd="0" presId="urn:microsoft.com/office/officeart/2005/8/layout/venn1"/>
    <dgm:cxn modelId="{F02E4C70-B961-4ED6-8D1F-F49F246D55A2}" type="presOf" srcId="{C8D1B5A2-7B29-4B32-91B2-E48E42244E4E}" destId="{7611DC0A-A21B-444A-9748-520FF4CBBA25}" srcOrd="0" destOrd="0" presId="urn:microsoft.com/office/officeart/2005/8/layout/venn1"/>
    <dgm:cxn modelId="{CB7EABC5-9146-416B-A034-4CB9F1ABFDF9}" type="presOf" srcId="{C8D1B5A2-7B29-4B32-91B2-E48E42244E4E}" destId="{5A71B7E6-3CCF-4C9A-B6E1-6B8308CC5E83}" srcOrd="1" destOrd="0" presId="urn:microsoft.com/office/officeart/2005/8/layout/venn1"/>
    <dgm:cxn modelId="{3CD2258F-2173-4AF4-90C7-FB0A9271A421}" srcId="{01816EFE-9DD2-4857-93CC-5B4E4018E439}" destId="{C8D1B5A2-7B29-4B32-91B2-E48E42244E4E}" srcOrd="1" destOrd="0" parTransId="{2453A74A-BC36-4BE2-970F-E596817CA35D}" sibTransId="{3BDDBAA4-B6CF-4F84-96D6-A5E8B01887D3}"/>
    <dgm:cxn modelId="{B6A3224F-567C-4020-96A7-94CFA524054E}" type="presParOf" srcId="{07AA0EEA-66EA-4F39-8545-20353CD82399}" destId="{03A2FE29-3A2F-4E70-966E-37D41FA3F04D}" srcOrd="0" destOrd="0" presId="urn:microsoft.com/office/officeart/2005/8/layout/venn1"/>
    <dgm:cxn modelId="{3E6C4A9B-8890-4F59-A152-003972780536}" type="presParOf" srcId="{07AA0EEA-66EA-4F39-8545-20353CD82399}" destId="{4F2BDE4C-E81F-40B1-A290-0821CF67CB74}" srcOrd="1" destOrd="0" presId="urn:microsoft.com/office/officeart/2005/8/layout/venn1"/>
    <dgm:cxn modelId="{D7DCE0ED-9036-40EE-9E0F-B0254D4CD1A8}" type="presParOf" srcId="{07AA0EEA-66EA-4F39-8545-20353CD82399}" destId="{7611DC0A-A21B-444A-9748-520FF4CBBA25}" srcOrd="2" destOrd="0" presId="urn:microsoft.com/office/officeart/2005/8/layout/venn1"/>
    <dgm:cxn modelId="{047ADEB8-1666-40A5-BB95-26727A5F0784}" type="presParOf" srcId="{07AA0EEA-66EA-4F39-8545-20353CD82399}" destId="{5A71B7E6-3CCF-4C9A-B6E1-6B8308CC5E83}" srcOrd="3" destOrd="0" presId="urn:microsoft.com/office/officeart/2005/8/layout/venn1"/>
    <dgm:cxn modelId="{01D967FE-ECDE-4DAF-8D5E-BC769FCA371D}" type="presParOf" srcId="{07AA0EEA-66EA-4F39-8545-20353CD82399}" destId="{CF79B0CB-BC00-4153-ABD3-22798F116995}" srcOrd="4" destOrd="0" presId="urn:microsoft.com/office/officeart/2005/8/layout/venn1"/>
    <dgm:cxn modelId="{FF612094-D8F8-4F20-A0BB-105464517DD7}" type="presParOf" srcId="{07AA0EEA-66EA-4F39-8545-20353CD82399}" destId="{80077FC4-31DE-44AF-9443-696E3E1AE8D9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A2FE29-3A2F-4E70-966E-37D41FA3F04D}">
      <dsp:nvSpPr>
        <dsp:cNvPr id="0" name=""/>
        <dsp:cNvSpPr/>
      </dsp:nvSpPr>
      <dsp:spPr>
        <a:xfrm>
          <a:off x="2372677" y="116867"/>
          <a:ext cx="3787633" cy="363813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активность в процессе физического воспитания</a:t>
          </a:r>
          <a:r>
            <a:rPr lang="ru-RU" sz="1300" kern="1200" dirty="0" smtClean="0"/>
            <a:t>; </a:t>
          </a:r>
          <a:endParaRPr lang="ru-RU" sz="1300" kern="1200" dirty="0"/>
        </a:p>
      </dsp:txBody>
      <dsp:txXfrm>
        <a:off x="2877695" y="753540"/>
        <a:ext cx="2777598" cy="1637161"/>
      </dsp:txXfrm>
    </dsp:sp>
    <dsp:sp modelId="{7611DC0A-A21B-444A-9748-520FF4CBBA25}">
      <dsp:nvSpPr>
        <dsp:cNvPr id="0" name=""/>
        <dsp:cNvSpPr/>
      </dsp:nvSpPr>
      <dsp:spPr>
        <a:xfrm>
          <a:off x="4787676" y="2444290"/>
          <a:ext cx="3709267" cy="3416686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спонтанная физическая активность в свободное время</a:t>
          </a:r>
          <a:endParaRPr lang="ru-RU" sz="2400" kern="1200" dirty="0"/>
        </a:p>
      </dsp:txBody>
      <dsp:txXfrm>
        <a:off x="5922094" y="3326934"/>
        <a:ext cx="2225560" cy="1879177"/>
      </dsp:txXfrm>
    </dsp:sp>
    <dsp:sp modelId="{CF79B0CB-BC00-4153-ABD3-22798F116995}">
      <dsp:nvSpPr>
        <dsp:cNvPr id="0" name=""/>
        <dsp:cNvSpPr/>
      </dsp:nvSpPr>
      <dsp:spPr>
        <a:xfrm>
          <a:off x="0" y="2251854"/>
          <a:ext cx="3781357" cy="3403585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smtClean="0"/>
            <a:t>физическая активность, осуществляемая во время обучения, общественно полезной и трудовой деятельности</a:t>
          </a:r>
          <a:endParaRPr lang="ru-RU" sz="2400" kern="1200" dirty="0"/>
        </a:p>
      </dsp:txBody>
      <dsp:txXfrm>
        <a:off x="356077" y="3131114"/>
        <a:ext cx="2268814" cy="18719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231319-4EB4-4B37-A0B5-72D1CEE4BD96}" type="datetimeFigureOut">
              <a:rPr lang="ru-RU" smtClean="0"/>
              <a:t>07.09.2016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8EA43C-C45D-45DC-B860-A960EE772A8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2281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8EA43C-C45D-45DC-B860-A960EE772A8D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7374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3216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211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1806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4160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18806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2980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89384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83895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2053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2480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34213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08187-406D-48AB-8D46-51B74FA426A4}" type="datetimeFigureOut">
              <a:rPr lang="ru-RU" smtClean="0"/>
              <a:t>06.09.2016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545ECD-19C9-477C-9A85-E6C0783A2A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5503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1600_1200_20100116094940368538-1024x76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0262"/>
            <a:ext cx="8856984" cy="6639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476672"/>
            <a:ext cx="7772400" cy="2232248"/>
          </a:xfrm>
        </p:spPr>
        <p:txBody>
          <a:bodyPr>
            <a:noAutofit/>
          </a:bodyPr>
          <a:lstStyle/>
          <a:p>
            <a:r>
              <a:rPr lang="ru-RU" b="1" dirty="0">
                <a:solidFill>
                  <a:schemeClr val="accent4">
                    <a:lumMod val="50000"/>
                  </a:schemeClr>
                </a:solidFill>
              </a:rPr>
              <a:t>Формы организации физического воспитания в дошкольном учреждении</a:t>
            </a:r>
            <a:br>
              <a:rPr lang="ru-RU" b="1" dirty="0">
                <a:solidFill>
                  <a:schemeClr val="accent4">
                    <a:lumMod val="50000"/>
                  </a:schemeClr>
                </a:solidFill>
              </a:rPr>
            </a:br>
            <a:endParaRPr lang="ru-RU" b="1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158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67544" y="548680"/>
            <a:ext cx="8229600" cy="576064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План </a:t>
            </a:r>
            <a:br>
              <a:rPr lang="ru-RU" b="1" dirty="0" smtClean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79512" y="908720"/>
            <a:ext cx="8712968" cy="5616624"/>
          </a:xfrm>
        </p:spPr>
        <p:txBody>
          <a:bodyPr>
            <a:normAutofit fontScale="85000" lnSpcReduction="20000"/>
          </a:bodyPr>
          <a:lstStyle/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Общая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характеристика форм организации физического воспитания и дошкольном учреждении.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Специфическое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обучающих, физкультурно-оздоровительных, физкультурно-массовых, коррекционных форм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организации физического воспитания.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Модель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двигательного режима в дошкольном учреждении.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требования, ведущие к усовершенствованию двигательного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режима.</a:t>
            </a:r>
          </a:p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Средние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объема двигательной активности (в условных шагах) для детей в зависимости от их возраста.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14350" lvl="0" indent="-514350">
              <a:buAutoNum type="arabicPeriod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Особенности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двигательной активности дошкольников.</a:t>
            </a:r>
          </a:p>
        </p:txBody>
      </p:sp>
    </p:spTree>
    <p:extLst>
      <p:ext uri="{BB962C8B-B14F-4D97-AF65-F5344CB8AC3E}">
        <p14:creationId xmlns:p14="http://schemas.microsoft.com/office/powerpoint/2010/main" val="2052693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8712968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algn="l"/>
            <a:r>
              <a:rPr lang="ru-RU" dirty="0" smtClean="0"/>
              <a:t>1.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3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работы по физическому воспитанию с дошкольниками представляют </a:t>
            </a:r>
            <a:r>
              <a:rPr lang="ru-RU" sz="36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собой комплекс оздоровительно-образовательных мероприятий</a:t>
            </a:r>
            <a:r>
              <a:rPr lang="ru-RU" sz="3600" i="1" dirty="0" smtClean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600" i="1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основу которых составляет </a:t>
            </a:r>
            <a:r>
              <a:rPr lang="ru-RU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двигательная </a:t>
            </a:r>
            <a:r>
              <a:rPr lang="ru-RU" sz="36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деятельность.</a:t>
            </a:r>
            <a:endParaRPr lang="ru-RU" sz="3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812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16632"/>
            <a:ext cx="8856984" cy="6552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algn="ctr">
              <a:buNone/>
            </a:pP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этот комплекс входят: </a:t>
            </a:r>
          </a:p>
          <a:p>
            <a:pPr lvl="0" algn="just">
              <a:buFontTx/>
              <a:buChar char="-"/>
            </a:pP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самостоятельная двигательная деятельность; </a:t>
            </a:r>
          </a:p>
          <a:p>
            <a:pPr lvl="0" algn="just">
              <a:buFontTx/>
              <a:buChar char="-"/>
            </a:pPr>
            <a:r>
              <a:rPr lang="ru-RU" sz="44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организованные физкультурные мероприятия. </a:t>
            </a:r>
            <a:endParaRPr lang="ru-RU" sz="4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73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4000" dirty="0" smtClean="0">
                <a:latin typeface="+mj-lt"/>
              </a:rPr>
              <a:t>Самостоятельные движения детей всех возрастов должны составлять не менее </a:t>
            </a:r>
            <a:r>
              <a:rPr lang="ru-RU" sz="4000" b="1" i="1" dirty="0" smtClean="0">
                <a:solidFill>
                  <a:srgbClr val="C00000"/>
                </a:solidFill>
                <a:latin typeface="+mj-lt"/>
              </a:rPr>
              <a:t>2/3 объема </a:t>
            </a:r>
            <a:r>
              <a:rPr lang="ru-RU" sz="4000" dirty="0" smtClean="0">
                <a:latin typeface="+mj-lt"/>
              </a:rPr>
              <a:t>их общей двигательной активности. </a:t>
            </a:r>
            <a:endParaRPr lang="ru-RU" sz="4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89241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 lnSpcReduction="10000"/>
          </a:bodyPr>
          <a:lstStyle/>
          <a:p>
            <a:pPr marL="0" lvl="0" indent="0" algn="just">
              <a:buNone/>
            </a:pPr>
            <a:r>
              <a:rPr lang="ru-RU" sz="4000" dirty="0" smtClean="0"/>
              <a:t>Это можно объяснить тем, что потребность детей в движении наиболее полно реализуется в </a:t>
            </a:r>
            <a:r>
              <a:rPr lang="ru-RU" sz="4000" i="1" dirty="0" smtClean="0"/>
              <a:t>самостоятельной деятельности. </a:t>
            </a:r>
          </a:p>
          <a:p>
            <a:pPr marL="0" lvl="0" indent="0" algn="just">
              <a:buNone/>
            </a:pPr>
            <a:r>
              <a:rPr lang="ru-RU" sz="4000" dirty="0" smtClean="0"/>
              <a:t>Она наименее утомительна из всех форм двигательной активности и содействует индивидуализации двигательного режима.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89135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83264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3600" dirty="0" smtClean="0"/>
              <a:t>Кроме того, именно в самостоятельной деятельности ребенок в наибольшей степени проявляет свое двигательное творчество, а также уровень владения двигательными умениями. </a:t>
            </a:r>
          </a:p>
          <a:p>
            <a:pPr marL="0" lvl="0" indent="0" algn="just">
              <a:buNone/>
            </a:pPr>
            <a:r>
              <a:rPr lang="ru-RU" sz="3600" dirty="0" smtClean="0"/>
              <a:t>Содержание этой деятельности определяется самими детьми, однако это не значит, что взрослые могут не обращать на нее внимания.</a:t>
            </a:r>
          </a:p>
          <a:p>
            <a:pPr marL="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74515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2.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47260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dirty="0"/>
              <a:t>К организованным формам двигательной активности относятся:</a:t>
            </a:r>
          </a:p>
          <a:p>
            <a:pPr marL="0" indent="0" algn="just">
              <a:buNone/>
            </a:pPr>
            <a:r>
              <a:rPr lang="ru-RU" i="1" dirty="0"/>
              <a:t>физкультурные занятия;</a:t>
            </a:r>
            <a:endParaRPr lang="ru-RU" dirty="0"/>
          </a:p>
          <a:p>
            <a:pPr marL="0" indent="0" algn="just">
              <a:buNone/>
            </a:pPr>
            <a:r>
              <a:rPr lang="ru-RU" i="1" dirty="0"/>
              <a:t>физкультурно-оздоровительная работа в течение дня (утренняя гимнастика, физкультминутки, подвижные игры и физические упражнения на прогулке, закаливающие мероприятия);</a:t>
            </a:r>
            <a:endParaRPr lang="ru-RU" dirty="0"/>
          </a:p>
          <a:p>
            <a:pPr marL="0" indent="0" algn="just">
              <a:buNone/>
            </a:pPr>
            <a:r>
              <a:rPr lang="ru-RU" i="1" dirty="0"/>
              <a:t>активный отдых (физкультурные досуги и праздники, дни здоровья, каникулы;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859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i="1" dirty="0" smtClean="0"/>
              <a:t>домашние задания по физкультуре;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i="1" dirty="0" smtClean="0"/>
              <a:t>индивидуальная и дифференцированная работа (с детьми, имеющими отклонения в физическом и двигательном развитии);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i="1" dirty="0" smtClean="0"/>
              <a:t>секционно-кружковые занятия;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i="1" dirty="0" smtClean="0"/>
              <a:t>профилактические и реабилитационные мероприятия (по плану врача).</a:t>
            </a:r>
            <a:endParaRPr lang="ru-RU" sz="3600" dirty="0" smtClean="0"/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3653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3.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Двигательный режим в </a:t>
            </a:r>
            <a:r>
              <a:rPr lang="ru-RU" sz="4000" dirty="0" smtClean="0"/>
              <a:t>дошкольных учреждениях включает </a:t>
            </a:r>
            <a:r>
              <a:rPr lang="ru-RU" sz="4000" dirty="0"/>
              <a:t>динамическую деятельность детей, как </a:t>
            </a:r>
            <a:r>
              <a:rPr lang="ru-RU" sz="4000" b="1" i="1" dirty="0"/>
              <a:t>организованную, так и самостоятельную.</a:t>
            </a:r>
          </a:p>
          <a:p>
            <a:pPr marL="0" indent="0" algn="just">
              <a:buNone/>
            </a:pPr>
            <a:endParaRPr lang="ru-RU" sz="4000" b="1" i="1" dirty="0"/>
          </a:p>
        </p:txBody>
      </p:sp>
    </p:spTree>
    <p:extLst>
      <p:ext uri="{BB962C8B-B14F-4D97-AF65-F5344CB8AC3E}">
        <p14:creationId xmlns:p14="http://schemas.microsoft.com/office/powerpoint/2010/main" val="777625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84576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При разработке рационального двигательного режима важно:</a:t>
            </a:r>
          </a:p>
          <a:p>
            <a:pPr marL="0" indent="0" algn="just">
              <a:buNone/>
            </a:pPr>
            <a:r>
              <a:rPr lang="ru-RU" sz="3600" dirty="0" smtClean="0"/>
              <a:t>-обеспечить удовлетворение биологической потребности детей в двигательной активности;</a:t>
            </a:r>
          </a:p>
          <a:p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09934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- предусмотреть рациональное содержание двигательной активности, основанное на оптимальном соотношении разных видов занятий, подобранных с учетом возрастных и индивидуальных особенностей.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982096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pPr algn="l"/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4006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b="1" dirty="0"/>
              <a:t>Движение</a:t>
            </a:r>
            <a:r>
              <a:rPr lang="ru-RU" sz="3600" dirty="0"/>
              <a:t> – средство гармоничного развития </a:t>
            </a:r>
            <a:r>
              <a:rPr lang="ru-RU" sz="3600" dirty="0" smtClean="0"/>
              <a:t>личности, </a:t>
            </a:r>
            <a:r>
              <a:rPr lang="ru-RU" sz="3600" dirty="0"/>
              <a:t>главное проявление </a:t>
            </a:r>
            <a:r>
              <a:rPr lang="ru-RU" sz="3600" dirty="0" smtClean="0"/>
              <a:t>жизни.</a:t>
            </a:r>
          </a:p>
          <a:p>
            <a:pPr marL="0" indent="0" algn="just">
              <a:buNone/>
            </a:pPr>
            <a:r>
              <a:rPr lang="ru-RU" sz="3600" dirty="0"/>
              <a:t>Ограничение движений или их нарушение неблагоприятно сказывается на всех жизненных процессах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0281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 smtClean="0"/>
              <a:t>Это не только путь к здоровью, но и к развитию интеллекта. </a:t>
            </a:r>
          </a:p>
          <a:p>
            <a:pPr marL="0" indent="0" algn="just">
              <a:buNone/>
            </a:pPr>
            <a:r>
              <a:rPr lang="ru-RU" sz="3600" dirty="0" smtClean="0"/>
              <a:t>Движение, особенно пальцев рук, стимулирует развитие и деятельность мозга, различных его отделов.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30094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/>
              <a:t>Развитие двигательных умений и их качество имеют значительный диапазон и зависят не только от индивидуально-типологических особенностей ребенка (генетические свойства), но и от условий воспитания, от правильного режима сна, бодрствования, питания, занятий гимнастикой.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807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В основе традиционных методик физического воспитания в дошкольных учреждениях лежит схема формирования </a:t>
            </a:r>
            <a:r>
              <a:rPr lang="ru-RU" sz="3600" b="1" dirty="0"/>
              <a:t>двигательных навыков,</a:t>
            </a:r>
            <a:r>
              <a:rPr lang="ru-RU" sz="3600" dirty="0"/>
              <a:t> заложенная еще в первой трети XX столетия (учение И.П. Павлова). </a:t>
            </a:r>
            <a:endParaRPr lang="ru-RU" sz="3600" dirty="0" smtClean="0"/>
          </a:p>
        </p:txBody>
      </p:sp>
    </p:spTree>
    <p:extLst>
      <p:ext uri="{BB962C8B-B14F-4D97-AF65-F5344CB8AC3E}">
        <p14:creationId xmlns:p14="http://schemas.microsoft.com/office/powerpoint/2010/main" val="244404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 algn="just">
              <a:buNone/>
            </a:pPr>
            <a:r>
              <a:rPr lang="ru-RU" sz="4000" dirty="0" smtClean="0"/>
              <a:t>Взрослый демонстрирует движение -дети многократно его воспроизводят, образуется </a:t>
            </a:r>
            <a:r>
              <a:rPr lang="ru-RU" sz="4000" i="1" dirty="0" smtClean="0"/>
              <a:t>динамический стереотип </a:t>
            </a:r>
            <a:r>
              <a:rPr lang="ru-RU" sz="4000" dirty="0" smtClean="0"/>
              <a:t>(навык) с переносом усвоенного образца в новые ситуации и окончательным его закреплением.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63063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544616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/>
              <a:t>В дни плановых физкультурных занятий движение обусловливает около </a:t>
            </a:r>
            <a:r>
              <a:rPr lang="ru-RU" dirty="0">
                <a:solidFill>
                  <a:srgbClr val="C00000"/>
                </a:solidFill>
              </a:rPr>
              <a:t>10 %</a:t>
            </a:r>
            <a:r>
              <a:rPr lang="ru-RU" dirty="0"/>
              <a:t> времени активного состояния ребенка;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22–25</a:t>
            </a:r>
            <a:r>
              <a:rPr lang="ru-RU" dirty="0">
                <a:solidFill>
                  <a:srgbClr val="C00000"/>
                </a:solidFill>
              </a:rPr>
              <a:t> %</a:t>
            </a:r>
            <a:r>
              <a:rPr lang="ru-RU" dirty="0"/>
              <a:t> времени занимают подвижные игры во время </a:t>
            </a:r>
            <a:r>
              <a:rPr lang="ru-RU" dirty="0" smtClean="0"/>
              <a:t>прогулок</a:t>
            </a:r>
            <a:r>
              <a:rPr lang="ru-RU" dirty="0"/>
              <a:t>;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>
                <a:solidFill>
                  <a:srgbClr val="C00000"/>
                </a:solidFill>
              </a:rPr>
              <a:t>10–15</a:t>
            </a:r>
            <a:r>
              <a:rPr lang="ru-RU" dirty="0">
                <a:solidFill>
                  <a:srgbClr val="C00000"/>
                </a:solidFill>
              </a:rPr>
              <a:t> %</a:t>
            </a:r>
            <a:r>
              <a:rPr lang="ru-RU" dirty="0"/>
              <a:t> дают активные перемещения, утренняя гигиеническая гимнастика, трудовые процессы и т. д., обусловливая в совокупности с вышеперечисленными режимными моментами около </a:t>
            </a:r>
            <a:r>
              <a:rPr lang="ru-RU" dirty="0">
                <a:solidFill>
                  <a:srgbClr val="C00000"/>
                </a:solidFill>
              </a:rPr>
              <a:t>45–50 %</a:t>
            </a:r>
            <a:r>
              <a:rPr lang="ru-RU" dirty="0"/>
              <a:t> времени пребывания в детском саду.</a:t>
            </a:r>
          </a:p>
        </p:txBody>
      </p:sp>
    </p:spTree>
    <p:extLst>
      <p:ext uri="{BB962C8B-B14F-4D97-AF65-F5344CB8AC3E}">
        <p14:creationId xmlns:p14="http://schemas.microsoft.com/office/powerpoint/2010/main" val="4197720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61662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Без активного движения дети проводят более 50 % времени, в то время как оптимальной опорной плотностью движений для них является </a:t>
            </a:r>
            <a:r>
              <a:rPr lang="ru-RU" b="1" i="1" dirty="0">
                <a:solidFill>
                  <a:srgbClr val="C00000"/>
                </a:solidFill>
              </a:rPr>
              <a:t>70–75 %. </a:t>
            </a:r>
            <a:endParaRPr lang="ru-RU" b="1" i="1" dirty="0" smtClean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ru-RU" dirty="0" smtClean="0"/>
              <a:t>В </a:t>
            </a:r>
            <a:r>
              <a:rPr lang="ru-RU" dirty="0"/>
              <a:t>структуре малоподвижных моментов около 25 % занимает дневной </a:t>
            </a:r>
            <a:r>
              <a:rPr lang="ru-RU" dirty="0" smtClean="0"/>
              <a:t>сон;</a:t>
            </a:r>
          </a:p>
          <a:p>
            <a:pPr marL="0" indent="0" algn="just">
              <a:buNone/>
            </a:pPr>
            <a:r>
              <a:rPr lang="ru-RU" dirty="0" smtClean="0"/>
              <a:t> </a:t>
            </a:r>
            <a:r>
              <a:rPr lang="ru-RU" dirty="0"/>
              <a:t>около 10–12 % – </a:t>
            </a:r>
            <a:r>
              <a:rPr lang="ru-RU" dirty="0" smtClean="0"/>
              <a:t>питание; </a:t>
            </a:r>
          </a:p>
          <a:p>
            <a:pPr marL="0" indent="0" algn="just">
              <a:buNone/>
            </a:pPr>
            <a:r>
              <a:rPr lang="ru-RU" dirty="0" smtClean="0"/>
              <a:t>6–8</a:t>
            </a:r>
            <a:r>
              <a:rPr lang="ru-RU" dirty="0"/>
              <a:t>% – вынужденное ожидание при подготовке к </a:t>
            </a:r>
            <a:r>
              <a:rPr lang="ru-RU" dirty="0" smtClean="0"/>
              <a:t>еде; </a:t>
            </a:r>
          </a:p>
          <a:p>
            <a:pPr marL="0" indent="0" algn="just">
              <a:buNone/>
            </a:pPr>
            <a:r>
              <a:rPr lang="ru-RU" dirty="0" smtClean="0"/>
              <a:t>15–17</a:t>
            </a:r>
            <a:r>
              <a:rPr lang="ru-RU" dirty="0"/>
              <a:t> % – занятия за столом.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427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/>
              <a:t>Двигательная активность</a:t>
            </a:r>
            <a:r>
              <a:rPr lang="ru-RU" dirty="0"/>
              <a:t> - это основа индивидуального развития и жизнеобеспечения организма ребенка.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Она </a:t>
            </a:r>
            <a:r>
              <a:rPr lang="ru-RU" dirty="0"/>
              <a:t>подчинена основному закону здоровья: приобретаем, расходуя</a:t>
            </a:r>
            <a:r>
              <a:rPr lang="ru-RU" dirty="0" smtClean="0"/>
              <a:t>,- </a:t>
            </a:r>
            <a:r>
              <a:rPr lang="ru-RU" dirty="0"/>
              <a:t>сформулированному И.А. Аршавским. </a:t>
            </a:r>
          </a:p>
        </p:txBody>
      </p:sp>
    </p:spTree>
    <p:extLst>
      <p:ext uri="{BB962C8B-B14F-4D97-AF65-F5344CB8AC3E}">
        <p14:creationId xmlns:p14="http://schemas.microsoft.com/office/powerpoint/2010/main" val="2972766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Теория индивидуального развития ребенка основана на </a:t>
            </a:r>
            <a:r>
              <a:rPr lang="ru-RU" sz="3600" i="1" dirty="0" smtClean="0"/>
              <a:t>энергетическом правиле двигательной активности</a:t>
            </a:r>
            <a:r>
              <a:rPr lang="ru-RU" sz="3600" dirty="0" smtClean="0"/>
              <a:t>. </a:t>
            </a:r>
          </a:p>
          <a:p>
            <a:pPr marL="0" indent="0" algn="just">
              <a:buNone/>
            </a:pPr>
            <a:r>
              <a:rPr lang="ru-RU" sz="3600" dirty="0" smtClean="0"/>
              <a:t>Согласно этой теории, особенности энергетики на уровне целостного организма и его клеточных элементов находятся в прямой зависимости от характера функционирования скелетных мышц в разные возрастные периоды.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85121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 smtClean="0"/>
              <a:t>Двигательная активность является фактором функциональной индукции воспитательных процессов (анаболизма).</a:t>
            </a:r>
          </a:p>
          <a:p>
            <a:pPr algn="just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335622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dirty="0"/>
              <a:t>Учеными установлена прямая зависимость между </a:t>
            </a:r>
            <a:r>
              <a:rPr lang="ru-RU" sz="4400" i="1" dirty="0"/>
              <a:t>уровнем двигательной активности и их словарным запасом, развитием речи, мышлением. </a:t>
            </a:r>
          </a:p>
        </p:txBody>
      </p:sp>
    </p:spTree>
    <p:extLst>
      <p:ext uri="{BB962C8B-B14F-4D97-AF65-F5344CB8AC3E}">
        <p14:creationId xmlns:p14="http://schemas.microsoft.com/office/powerpoint/2010/main" val="2882288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Они отмечают, что под действием физических упражнений, двигательной активности в организме возрастает синтез биологически активных соединений, которые улучшают сон, благоприятно влияют на настроение детей, повышают их умственную и физическую работоспособность. 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829873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Понятие </a:t>
            </a:r>
            <a:r>
              <a:rPr lang="ru-RU" sz="4000" b="1" dirty="0">
                <a:solidFill>
                  <a:srgbClr val="C00000"/>
                </a:solidFill>
              </a:rPr>
              <a:t>«двигательная активность»</a:t>
            </a:r>
            <a:r>
              <a:rPr lang="ru-RU" sz="4000" dirty="0"/>
              <a:t> включает в себя сумму движений, выполняемых человеком в процессе его жизнедеятельности. </a:t>
            </a:r>
          </a:p>
        </p:txBody>
      </p:sp>
      <p:pic>
        <p:nvPicPr>
          <p:cNvPr id="6146" name="Picture 2" descr="small_information_items_136-300x30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3602" y="3284984"/>
            <a:ext cx="3312854" cy="3290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61971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772816"/>
            <a:ext cx="8229600" cy="475252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400" dirty="0" smtClean="0"/>
              <a:t>В детском возрасте двигательную активность можно условно разделить на </a:t>
            </a:r>
            <a:r>
              <a:rPr lang="ru-RU" sz="4400" b="1" dirty="0" smtClean="0">
                <a:solidFill>
                  <a:srgbClr val="C00000"/>
                </a:solidFill>
              </a:rPr>
              <a:t>3</a:t>
            </a:r>
            <a:r>
              <a:rPr lang="ru-RU" sz="4400" dirty="0" smtClean="0"/>
              <a:t> составные части:</a:t>
            </a:r>
          </a:p>
        </p:txBody>
      </p:sp>
    </p:spTree>
    <p:extLst>
      <p:ext uri="{BB962C8B-B14F-4D97-AF65-F5344CB8AC3E}">
        <p14:creationId xmlns:p14="http://schemas.microsoft.com/office/powerpoint/2010/main" val="1603431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34305210"/>
              </p:ext>
            </p:extLst>
          </p:nvPr>
        </p:nvGraphicFramePr>
        <p:xfrm>
          <a:off x="395536" y="764704"/>
          <a:ext cx="8496944" cy="59046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8489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96752"/>
            <a:ext cx="8568952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4000" dirty="0"/>
              <a:t>К характеристикам двигательной активности можно отнести такие </a:t>
            </a:r>
            <a:r>
              <a:rPr lang="ru-RU" sz="4000" dirty="0" smtClean="0"/>
              <a:t>параметры:</a:t>
            </a:r>
          </a:p>
          <a:p>
            <a:pPr marL="0" indent="0" algn="just">
              <a:buNone/>
            </a:pPr>
            <a:r>
              <a:rPr lang="ru-RU" sz="4000" dirty="0" smtClean="0"/>
              <a:t> -«уровень </a:t>
            </a:r>
            <a:r>
              <a:rPr lang="ru-RU" sz="4000" dirty="0"/>
              <a:t>двигательной активности</a:t>
            </a:r>
            <a:r>
              <a:rPr lang="ru-RU" sz="4000" dirty="0" smtClean="0"/>
              <a:t>»;</a:t>
            </a:r>
          </a:p>
          <a:p>
            <a:pPr marL="0" indent="0" algn="just">
              <a:buNone/>
            </a:pPr>
            <a:r>
              <a:rPr lang="ru-RU" sz="4000" dirty="0" smtClean="0"/>
              <a:t> - «двигательный </a:t>
            </a:r>
            <a:r>
              <a:rPr lang="ru-RU" sz="4000" dirty="0"/>
              <a:t>тип».</a:t>
            </a:r>
          </a:p>
          <a:p>
            <a:pPr algn="just"/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641014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404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68863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По данным литературы, выделяют три уровня </a:t>
            </a:r>
            <a:r>
              <a:rPr lang="ru-RU" b="1" dirty="0"/>
              <a:t>двигательной активности: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- </a:t>
            </a:r>
            <a:r>
              <a:rPr lang="ru-RU" b="1" i="1" dirty="0">
                <a:solidFill>
                  <a:srgbClr val="C00000"/>
                </a:solidFill>
              </a:rPr>
              <a:t>Высокий уровень</a:t>
            </a:r>
            <a:r>
              <a:rPr lang="ru-RU" dirty="0"/>
              <a:t>. Для детей характерны высокая подвижность, высокий уровень развития основных видов движений, достаточно богатый двигательный опыт, позволяющий обогащать свою самостоятельную деятельность.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Некоторые </a:t>
            </a:r>
            <a:r>
              <a:rPr lang="ru-RU" dirty="0"/>
              <a:t>дети этой группы отличаются повышенной психомоторной возбудимостью, </a:t>
            </a:r>
            <a:r>
              <a:rPr lang="ru-RU" dirty="0" err="1"/>
              <a:t>гиперактивностью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1428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- Дети </a:t>
            </a:r>
            <a:r>
              <a:rPr lang="ru-RU" b="1" i="1" dirty="0" smtClean="0">
                <a:solidFill>
                  <a:srgbClr val="C00000"/>
                </a:solidFill>
              </a:rPr>
              <a:t>со средним </a:t>
            </a:r>
            <a:r>
              <a:rPr lang="ru-RU" dirty="0" smtClean="0"/>
              <a:t>уровнем двигательной активности имеют средние и высокие показатели физической подготовленности и высокий уровень развития двигательных качеств. </a:t>
            </a:r>
          </a:p>
          <a:p>
            <a:pPr marL="0" indent="0" algn="just">
              <a:buNone/>
            </a:pPr>
            <a:r>
              <a:rPr lang="ru-RU" dirty="0" smtClean="0"/>
              <a:t>Для них характерно разнообразие самостоятельной двигательной деятельности.</a:t>
            </a:r>
          </a:p>
        </p:txBody>
      </p:sp>
    </p:spTree>
    <p:extLst>
      <p:ext uri="{BB962C8B-B14F-4D97-AF65-F5344CB8AC3E}">
        <p14:creationId xmlns:p14="http://schemas.microsoft.com/office/powerpoint/2010/main" val="4292715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/>
              <a:t>- </a:t>
            </a:r>
            <a:r>
              <a:rPr lang="ru-RU" b="1" i="1" dirty="0" smtClean="0">
                <a:solidFill>
                  <a:srgbClr val="C00000"/>
                </a:solidFill>
              </a:rPr>
              <a:t>Низкий уровень</a:t>
            </a:r>
            <a:r>
              <a:rPr lang="ru-RU" dirty="0" smtClean="0"/>
              <a:t> двигательной активности - малоподвижные дети. У них наблюдается отставание показателей развития основных видов движений и физических качеств от возрастных нормативов, общая пассивность, застенчивость, обидчивость. </a:t>
            </a:r>
          </a:p>
          <a:p>
            <a:pPr marL="0" indent="0" algn="just">
              <a:buNone/>
            </a:pPr>
            <a:r>
              <a:rPr lang="ru-RU" dirty="0" smtClean="0"/>
              <a:t>Не выявляются какие-либо закономерные изменения в реакциях сердечно-сосудистой системы на физическую нагрузку.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1616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Под </a:t>
            </a:r>
            <a:r>
              <a:rPr lang="ru-RU" sz="3600" b="1" dirty="0"/>
              <a:t>«двигательным типом»</a:t>
            </a:r>
            <a:r>
              <a:rPr lang="ru-RU" sz="3600" dirty="0"/>
              <a:t> понимается набор индивидуальных двигательных особенностей, присущих данному ребенку. 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dirty="0" smtClean="0"/>
              <a:t>Каждый </a:t>
            </a:r>
            <a:r>
              <a:rPr lang="ru-RU" sz="3600" dirty="0"/>
              <a:t>ребенок обладает своим типом двигательной активности. </a:t>
            </a:r>
          </a:p>
        </p:txBody>
      </p:sp>
    </p:spTree>
    <p:extLst>
      <p:ext uri="{BB962C8B-B14F-4D97-AF65-F5344CB8AC3E}">
        <p14:creationId xmlns:p14="http://schemas.microsoft.com/office/powerpoint/2010/main" val="2386521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836712"/>
            <a:ext cx="8291264" cy="5688632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3600" dirty="0"/>
              <a:t>Л.М. Лазарев выделяет следующие двигательные типы ребенка:</a:t>
            </a:r>
          </a:p>
          <a:p>
            <a:pPr marL="0" indent="0" algn="just">
              <a:buNone/>
            </a:pPr>
            <a:r>
              <a:rPr lang="ru-RU" sz="3600" dirty="0"/>
              <a:t>- </a:t>
            </a:r>
            <a:r>
              <a:rPr lang="ru-RU" sz="3600" i="1" dirty="0">
                <a:solidFill>
                  <a:srgbClr val="C00000"/>
                </a:solidFill>
              </a:rPr>
              <a:t>Взрывной</a:t>
            </a:r>
            <a:r>
              <a:rPr lang="ru-RU" sz="3600" dirty="0"/>
              <a:t>. Дети с этим типом двигательной активности предпочитают быстрое, непродолжительное по времени движение;</a:t>
            </a:r>
          </a:p>
          <a:p>
            <a:pPr marL="0" indent="0" algn="just">
              <a:buNone/>
            </a:pPr>
            <a:r>
              <a:rPr lang="ru-RU" sz="3600" dirty="0"/>
              <a:t>- </a:t>
            </a:r>
            <a:r>
              <a:rPr lang="ru-RU" sz="3600" i="1" dirty="0">
                <a:solidFill>
                  <a:srgbClr val="C00000"/>
                </a:solidFill>
              </a:rPr>
              <a:t>Циклический.</a:t>
            </a:r>
            <a:r>
              <a:rPr lang="ru-RU" sz="3600" dirty="0"/>
              <a:t> Дети циклическим типом двигательной активности склонны к длительным, монотонным движениям (лыжи, бег на длительной дистанции);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208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dirty="0" smtClean="0"/>
              <a:t>- </a:t>
            </a:r>
            <a:r>
              <a:rPr lang="ru-RU" sz="3600" i="1" dirty="0" smtClean="0">
                <a:solidFill>
                  <a:srgbClr val="C00000"/>
                </a:solidFill>
              </a:rPr>
              <a:t>Пластический</a:t>
            </a:r>
            <a:r>
              <a:rPr lang="ru-RU" sz="3600" dirty="0" smtClean="0"/>
              <a:t>. Дети с пластическим типом движений предпочитают мягкие, плавные движения;</a:t>
            </a:r>
          </a:p>
          <a:p>
            <a:pPr marL="0" indent="0" algn="just">
              <a:buNone/>
            </a:pPr>
            <a:r>
              <a:rPr lang="ru-RU" sz="3600" dirty="0" smtClean="0"/>
              <a:t>- </a:t>
            </a:r>
            <a:r>
              <a:rPr lang="ru-RU" sz="3600" i="1" dirty="0" smtClean="0">
                <a:solidFill>
                  <a:srgbClr val="C00000"/>
                </a:solidFill>
              </a:rPr>
              <a:t>Силовой.</a:t>
            </a:r>
            <a:r>
              <a:rPr lang="ru-RU" sz="3600" dirty="0" smtClean="0"/>
              <a:t> Дети с силовым типом предпочитают силовые нагрузки.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70064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В настоящее время общепринятыми критериями оценки суточной двигательной активности являются: </a:t>
            </a:r>
            <a:r>
              <a:rPr lang="ru-RU" sz="3600" i="1" dirty="0"/>
              <a:t>ее продолжительность, объем и интенсивность</a:t>
            </a:r>
            <a:r>
              <a:rPr lang="ru-RU" sz="36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767991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Индивидуальные различия в этих показателях настолько велики, что специалисты рекомендуют условно делить детей на группы </a:t>
            </a:r>
            <a:r>
              <a:rPr lang="ru-RU" sz="3600" i="1" dirty="0" smtClean="0">
                <a:solidFill>
                  <a:srgbClr val="C00000"/>
                </a:solidFill>
              </a:rPr>
              <a:t>большой, средней и малой подвижности</a:t>
            </a:r>
            <a:r>
              <a:rPr lang="ru-RU" sz="3600" dirty="0" smtClean="0"/>
              <a:t>. </a:t>
            </a:r>
          </a:p>
          <a:p>
            <a:pPr marL="0" indent="0" algn="just">
              <a:buNone/>
            </a:pPr>
            <a:r>
              <a:rPr lang="ru-RU" sz="3600" dirty="0" smtClean="0"/>
              <a:t>Это дает определенные ориентиры для руководства двигательной деятельностью детей. 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925207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713387"/>
          </a:xfrm>
        </p:spPr>
        <p:txBody>
          <a:bodyPr/>
          <a:lstStyle/>
          <a:p>
            <a:pPr marL="0" indent="0" algn="just">
              <a:buNone/>
            </a:pPr>
            <a:r>
              <a:rPr lang="ru-RU" sz="3600" dirty="0"/>
              <a:t>Правильная организация двигательной активности детей в повседневной жизни обеспечивает выполнение </a:t>
            </a:r>
            <a:r>
              <a:rPr lang="ru-RU" sz="3600" i="1" dirty="0"/>
              <a:t>двигательного режима</a:t>
            </a:r>
            <a:r>
              <a:rPr lang="ru-RU" sz="3600" dirty="0"/>
              <a:t>, необходимого для здорового физического состояния ребёнка и его психики в течение дня</a:t>
            </a:r>
            <a:r>
              <a:rPr lang="ru-RU" sz="3600" dirty="0" smtClean="0"/>
              <a:t>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1066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b="1" i="1" dirty="0">
                <a:solidFill>
                  <a:srgbClr val="FF0000"/>
                </a:solidFill>
              </a:rPr>
              <a:t>Двигательный режим </a:t>
            </a:r>
            <a:r>
              <a:rPr lang="ru-RU" sz="3600" dirty="0"/>
              <a:t>- одно из основных слагаемых здоровья. В него входят не только учебно-тренировочные занятия. 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dirty="0" smtClean="0"/>
              <a:t>Двигательный </a:t>
            </a:r>
            <a:r>
              <a:rPr lang="ru-RU" sz="3600" dirty="0"/>
              <a:t>режим - это как раз то, о чем точно сказал </a:t>
            </a:r>
            <a:r>
              <a:rPr lang="ru-RU" sz="3600" dirty="0" smtClean="0"/>
              <a:t>Семашко: </a:t>
            </a:r>
            <a:r>
              <a:rPr lang="ru-RU" sz="3600" dirty="0"/>
              <a:t>«Физкультура - 24 часа в сутки!»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623989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363272" cy="4968552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4000" b="1" dirty="0"/>
              <a:t>Двигательный режим</a:t>
            </a:r>
            <a:r>
              <a:rPr lang="ru-RU" sz="4000" dirty="0"/>
              <a:t>  - это рациональное сочетание различных видов, форм и содержания двигательной активности ребенка. </a:t>
            </a:r>
            <a:endParaRPr lang="ru-RU" sz="4000" dirty="0" smtClean="0"/>
          </a:p>
        </p:txBody>
      </p:sp>
      <p:pic>
        <p:nvPicPr>
          <p:cNvPr id="5122" name="Picture 2" descr="sport3_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933056"/>
            <a:ext cx="3800475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08416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В него включаются все виды </a:t>
            </a:r>
            <a:r>
              <a:rPr lang="ru-RU" sz="3600" i="1" dirty="0" smtClean="0"/>
              <a:t>организованной и самостоятельной деятельности</a:t>
            </a:r>
            <a:r>
              <a:rPr lang="ru-RU" sz="3600" dirty="0" smtClean="0"/>
              <a:t>, в которых четко выступают локомоторные (связанные с перемещением в пространстве) движения детей. 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02405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В литературе встречаются термины «достаточный двигательный режим», «нормальный», «повышенный». </a:t>
            </a:r>
          </a:p>
          <a:p>
            <a:pPr marL="0" indent="0" algn="just">
              <a:buNone/>
            </a:pPr>
            <a:r>
              <a:rPr lang="ru-RU" sz="3600" dirty="0" smtClean="0"/>
              <a:t>Все они ориентируют на обеспечение оптимальной двигательной активности детей.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40394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Назначение его не только в удовлетворении потребности детей в движении. </a:t>
            </a:r>
            <a:endParaRPr lang="ru-RU" sz="3600" dirty="0" smtClean="0"/>
          </a:p>
          <a:p>
            <a:pPr marL="0" indent="0" algn="just">
              <a:buNone/>
            </a:pPr>
            <a:r>
              <a:rPr lang="ru-RU" sz="3600" dirty="0" smtClean="0"/>
              <a:t>Не </a:t>
            </a:r>
            <a:r>
              <a:rPr lang="ru-RU" sz="3600" dirty="0"/>
              <a:t>менее важна содержательная сторона - </a:t>
            </a:r>
            <a:r>
              <a:rPr lang="ru-RU" sz="3600" i="1" dirty="0"/>
              <a:t>разнообразие движений, видов и форм деятельности.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029030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1125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/>
              <a:t>В основу разработки двигательного режима должен быть положен </a:t>
            </a:r>
            <a:r>
              <a:rPr lang="ru-RU" b="1" dirty="0"/>
              <a:t>ряд принципов </a:t>
            </a:r>
            <a:r>
              <a:rPr lang="ru-RU" dirty="0"/>
              <a:t>(</a:t>
            </a:r>
            <a:r>
              <a:rPr lang="ru-RU" i="1" dirty="0"/>
              <a:t>оздоровительная направленность, </a:t>
            </a:r>
            <a:r>
              <a:rPr lang="ru-RU" i="1" dirty="0" smtClean="0"/>
              <a:t>естественное стимулирование</a:t>
            </a:r>
            <a:r>
              <a:rPr lang="ru-RU" i="1" dirty="0"/>
              <a:t>  </a:t>
            </a:r>
            <a:r>
              <a:rPr lang="ru-RU" i="1" dirty="0" smtClean="0"/>
              <a:t>двигательной активности </a:t>
            </a:r>
            <a:r>
              <a:rPr lang="ru-RU" i="1" dirty="0"/>
              <a:t>и интеллектуальной активности</a:t>
            </a:r>
            <a:r>
              <a:rPr lang="ru-RU" dirty="0"/>
              <a:t>) с учётом преемственности и своеобразия педагогических воздействий в разных возрастных группах. </a:t>
            </a:r>
          </a:p>
        </p:txBody>
      </p:sp>
    </p:spTree>
    <p:extLst>
      <p:ext uri="{BB962C8B-B14F-4D97-AF65-F5344CB8AC3E}">
        <p14:creationId xmlns:p14="http://schemas.microsoft.com/office/powerpoint/2010/main" val="3074922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Среди них важное место отводится </a:t>
            </a:r>
            <a:r>
              <a:rPr lang="ru-RU" sz="3600" b="1" dirty="0" smtClean="0"/>
              <a:t>принципу индивидуально дифференцированного подхода</a:t>
            </a:r>
            <a:r>
              <a:rPr lang="ru-RU" sz="3600" dirty="0" smtClean="0"/>
              <a:t>, который позволяет обеспечить максимальное развитие каждого ребёнка, мобилизацию его активности и самостоятельности.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45168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/>
              <a:t>4.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dirty="0"/>
              <a:t>Современные требования предполагают разработку такой модели двигательного режима детей дошкольного возраста, в которой должен быть представлен перечень разных видов занятий по физической культуре, а также отражены особенности их организации.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5078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Для решения многогранных задач в процессе оптимизации двигательной активности необходимо выполнять некоторые основные требования, ведущие к усовершенствованию двигательного режима в </a:t>
            </a:r>
            <a:r>
              <a:rPr lang="ru-RU" sz="3600" dirty="0" smtClean="0"/>
              <a:t>УДО.</a:t>
            </a:r>
            <a:endParaRPr lang="ru-RU" sz="3600" dirty="0"/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069494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1. </a:t>
            </a:r>
            <a:r>
              <a:rPr lang="ru-RU" b="1" i="1" u="sng" dirty="0"/>
              <a:t>Рациональное сочетание разных видов занятий.</a:t>
            </a:r>
            <a:r>
              <a:rPr lang="ru-RU" b="1" i="1" dirty="0"/>
              <a:t> 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Рациональное сочетание разных видов занятий и форм двигательной деятельности, осуществляемой под руководством педагога, должно представлять собой определенный двигательный режим, в котором общая продолжительность двигательной активности детей составляет не менее 60% от периода бодрствования.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149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2034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b="1" i="1" dirty="0"/>
              <a:t>2. </a:t>
            </a:r>
            <a:r>
              <a:rPr lang="ru-RU" sz="3600" b="1" i="1" u="sng" dirty="0"/>
              <a:t>Введение дополнительных занятий.</a:t>
            </a:r>
            <a:r>
              <a:rPr lang="ru-RU" sz="3600" b="1" i="1" dirty="0"/>
              <a:t> </a:t>
            </a:r>
            <a:endParaRPr lang="ru-RU" sz="3600" dirty="0"/>
          </a:p>
          <a:p>
            <a:pPr marL="0" indent="0" algn="just">
              <a:buNone/>
            </a:pPr>
            <a:r>
              <a:rPr lang="ru-RU" sz="3600" dirty="0"/>
              <a:t>Оптимизация двигательной активности детей в режиме дня может быть достигнута за счет внесения наряду с общепринятыми формами работы дополнительных занятий по физической культуре: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12931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328592"/>
          </a:xfrm>
        </p:spPr>
        <p:txBody>
          <a:bodyPr>
            <a:normAutofit/>
          </a:bodyPr>
          <a:lstStyle/>
          <a:p>
            <a:pPr algn="just"/>
            <a:r>
              <a:rPr lang="ru-RU" i="1" dirty="0" smtClean="0"/>
              <a:t>гимнастика после сна;</a:t>
            </a:r>
            <a:r>
              <a:rPr lang="ru-RU" dirty="0" smtClean="0"/>
              <a:t> </a:t>
            </a:r>
          </a:p>
          <a:p>
            <a:pPr algn="just"/>
            <a:r>
              <a:rPr lang="ru-RU" i="1" dirty="0" smtClean="0"/>
              <a:t>пробежка по массажным дорожкам;</a:t>
            </a:r>
            <a:r>
              <a:rPr lang="ru-RU" dirty="0" smtClean="0"/>
              <a:t> </a:t>
            </a:r>
          </a:p>
          <a:p>
            <a:pPr algn="just"/>
            <a:r>
              <a:rPr lang="ru-RU" i="1" dirty="0" smtClean="0"/>
              <a:t>упражнения с использованием спортивных комплексов;</a:t>
            </a:r>
            <a:r>
              <a:rPr lang="ru-RU" dirty="0" smtClean="0"/>
              <a:t> </a:t>
            </a:r>
            <a:endParaRPr lang="ru-RU" i="1" dirty="0" smtClean="0"/>
          </a:p>
          <a:p>
            <a:r>
              <a:rPr lang="ru-RU" i="1" dirty="0" smtClean="0"/>
              <a:t>ритмическая гимнастика;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произвольное плавание и игры в бассейне;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упражнения для формирования правильной осанки, свода стопы;</a:t>
            </a:r>
            <a:r>
              <a:rPr lang="ru-RU" dirty="0" smtClean="0"/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7307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616624"/>
          </a:xfrm>
        </p:spPr>
        <p:txBody>
          <a:bodyPr>
            <a:normAutofit lnSpcReduction="10000"/>
          </a:bodyPr>
          <a:lstStyle/>
          <a:p>
            <a:r>
              <a:rPr lang="ru-RU" i="1" dirty="0" smtClean="0"/>
              <a:t>дыхательная гимнастика;</a:t>
            </a:r>
            <a:r>
              <a:rPr lang="ru-RU" dirty="0" smtClean="0"/>
              <a:t> </a:t>
            </a:r>
          </a:p>
          <a:p>
            <a:r>
              <a:rPr lang="ru-RU" i="1" dirty="0" err="1" smtClean="0"/>
              <a:t>логоритмическая</a:t>
            </a:r>
            <a:r>
              <a:rPr lang="ru-RU" i="1" dirty="0" smtClean="0"/>
              <a:t> гимнастика;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релаксационные упражнения;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упражнения для развития мелкой моторики;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двигательная разминка между занятиями;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прогулки-походы;</a:t>
            </a:r>
            <a:r>
              <a:rPr lang="ru-RU" dirty="0" smtClean="0"/>
              <a:t> </a:t>
            </a:r>
          </a:p>
          <a:p>
            <a:r>
              <a:rPr lang="ru-RU" i="1" dirty="0" smtClean="0"/>
              <a:t>дифференцированные двигательные задания, направленные на регулирование двигательной активности детей.</a:t>
            </a:r>
            <a:r>
              <a:rPr lang="ru-RU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75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3600" b="1" i="1" dirty="0"/>
              <a:t>3. </a:t>
            </a:r>
            <a:r>
              <a:rPr lang="ru-RU" sz="3600" b="1" i="1" u="sng" dirty="0"/>
              <a:t>Сочетание движений разной интенсивности.</a:t>
            </a:r>
            <a:r>
              <a:rPr lang="ru-RU" sz="3600" b="1" i="1" dirty="0"/>
              <a:t> </a:t>
            </a:r>
            <a:endParaRPr lang="ru-RU" sz="3600" dirty="0"/>
          </a:p>
          <a:p>
            <a:pPr marL="0" indent="0" algn="just">
              <a:buNone/>
            </a:pPr>
            <a:r>
              <a:rPr lang="ru-RU" sz="3600" dirty="0"/>
              <a:t>Оздоровительный эффект разных комплексов физических упражнений и подвижных игр может быть обеспечен при </a:t>
            </a:r>
            <a:r>
              <a:rPr lang="ru-RU" sz="3600" dirty="0" smtClean="0"/>
              <a:t>целесообразном </a:t>
            </a:r>
            <a:r>
              <a:rPr lang="ru-RU" sz="3600" dirty="0"/>
              <a:t>сочетании движений с разной степенью интенсивности. 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82886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60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764704"/>
            <a:ext cx="8640960" cy="5616624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4. </a:t>
            </a:r>
            <a:r>
              <a:rPr lang="ru-RU" b="1" i="1" u="sng" dirty="0"/>
              <a:t>Эффективная организация учебных занятий.</a:t>
            </a:r>
            <a:r>
              <a:rPr lang="ru-RU" b="1" i="1" dirty="0"/>
              <a:t> 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Эффективность учебных занятий по физической культуре </a:t>
            </a:r>
            <a:r>
              <a:rPr lang="ru-RU" dirty="0" smtClean="0"/>
              <a:t>зависит </a:t>
            </a:r>
            <a:r>
              <a:rPr lang="ru-RU" dirty="0"/>
              <a:t>от правильного распределения детей по уровню двигательной активности, условий проведения (в помещении или на улице), содержания занятий и методики педагогической работы, а также от индивидуальных особенностей детей.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Важно </a:t>
            </a:r>
            <a:r>
              <a:rPr lang="ru-RU" dirty="0"/>
              <a:t>обеспечить моторную плотность занятия в пределах оптимальных величин – 75-90%.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7335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b="1" i="1" dirty="0"/>
              <a:t>5. </a:t>
            </a:r>
            <a:r>
              <a:rPr lang="ru-RU" b="1" i="1" u="sng" dirty="0"/>
              <a:t>Учет индивидуальных особенностей двигательной активности детей и самостоятельной деятельности.</a:t>
            </a:r>
            <a:r>
              <a:rPr lang="ru-RU" b="1" i="1" dirty="0"/>
              <a:t> </a:t>
            </a:r>
            <a:endParaRPr lang="ru-RU" dirty="0"/>
          </a:p>
          <a:p>
            <a:pPr marL="0" indent="0" algn="just">
              <a:buNone/>
            </a:pPr>
            <a:r>
              <a:rPr lang="ru-RU" b="1" i="1" dirty="0"/>
              <a:t>6. </a:t>
            </a:r>
            <a:r>
              <a:rPr lang="ru-RU" b="1" i="1" u="sng" dirty="0"/>
              <a:t>Дифференцированный подход с учетом индивидуального уровня двигательной активности детей.</a:t>
            </a:r>
            <a:r>
              <a:rPr lang="ru-RU" b="1" i="1" dirty="0"/>
              <a:t> </a:t>
            </a:r>
            <a:endParaRPr lang="ru-RU" dirty="0"/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6964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08720"/>
            <a:ext cx="8229600" cy="521744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b="1" i="1" dirty="0"/>
              <a:t>7. </a:t>
            </a:r>
            <a:r>
              <a:rPr lang="ru-RU" b="1" i="1" u="sng" dirty="0"/>
              <a:t>Проведение коррекционной работы.</a:t>
            </a:r>
            <a:r>
              <a:rPr lang="ru-RU" b="1" i="1" dirty="0"/>
              <a:t> </a:t>
            </a:r>
            <a:endParaRPr lang="ru-RU" dirty="0"/>
          </a:p>
          <a:p>
            <a:pPr marL="0" indent="0" algn="just">
              <a:buNone/>
            </a:pPr>
            <a:r>
              <a:rPr lang="ru-RU" dirty="0"/>
              <a:t>Коррекционную работу целесообразно систематически проводить с ослабленными, ЧДБ, имеющими различные отклонения в физическом развитии детьми. </a:t>
            </a:r>
            <a:endParaRPr lang="ru-RU" dirty="0" smtClean="0"/>
          </a:p>
          <a:p>
            <a:pPr marL="0" indent="0" algn="just">
              <a:buNone/>
            </a:pPr>
            <a:r>
              <a:rPr lang="ru-RU" dirty="0" smtClean="0"/>
              <a:t>При </a:t>
            </a:r>
            <a:r>
              <a:rPr lang="ru-RU" dirty="0"/>
              <a:t>этом необходимо осуществлять тщательный отбор определенных комплексов упражнений, методов и приемов педагогического воздействия с учетом состояния здоровья и физического развития каждого ребенка (в соответствии с рекомендациями медиков).</a:t>
            </a:r>
          </a:p>
          <a:p>
            <a:pPr marL="0" indent="0" algn="just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605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b="1" i="1" dirty="0"/>
              <a:t>8. </a:t>
            </a:r>
            <a:r>
              <a:rPr lang="ru-RU" b="1" i="1" u="sng" dirty="0"/>
              <a:t>Организация активного отдыха детей.</a:t>
            </a:r>
            <a:r>
              <a:rPr lang="ru-RU" b="1" i="1" dirty="0"/>
              <a:t> </a:t>
            </a:r>
            <a:endParaRPr lang="ru-RU" dirty="0"/>
          </a:p>
          <a:p>
            <a:pPr marL="0" indent="0">
              <a:buNone/>
            </a:pPr>
            <a:r>
              <a:rPr lang="ru-RU" b="1" i="1" dirty="0"/>
              <a:t>9. </a:t>
            </a:r>
            <a:r>
              <a:rPr lang="ru-RU" b="1" i="1" u="sng" dirty="0"/>
              <a:t>Работа с родителями.</a:t>
            </a:r>
            <a:r>
              <a:rPr lang="ru-RU" b="1" i="1" dirty="0"/>
              <a:t> </a:t>
            </a:r>
            <a:endParaRPr lang="ru-RU" dirty="0"/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36035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94122"/>
          </a:xfrm>
        </p:spPr>
        <p:txBody>
          <a:bodyPr/>
          <a:lstStyle/>
          <a:p>
            <a:pPr algn="l"/>
            <a:r>
              <a:rPr lang="ru-RU" dirty="0" smtClean="0"/>
              <a:t>5.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4857403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3600" dirty="0"/>
              <a:t>В процессе жизнедеятельности человек выполняет разнообразные движения, объем которых определяется биологическими особенностями организма, а их реализация зависит от социальных факторов.</a:t>
            </a:r>
          </a:p>
          <a:p>
            <a:pPr marL="0" indent="0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11001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/>
              <a:t>Оптимальный двигательный режим должен удовлетворять естественную биологическую потребность ребенка в движении (</a:t>
            </a:r>
            <a:r>
              <a:rPr lang="ru-RU" sz="3600" dirty="0" err="1"/>
              <a:t>кинезофилия</a:t>
            </a:r>
            <a:r>
              <a:rPr lang="ru-RU" sz="3600" dirty="0"/>
              <a:t>).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70336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В теории и методике физического воспитания выделяют:    </a:t>
            </a:r>
            <a:r>
              <a:rPr lang="ru-RU" sz="3600" i="1" dirty="0" smtClean="0"/>
              <a:t>регламентированную</a:t>
            </a:r>
            <a:r>
              <a:rPr lang="ru-RU" sz="3600" dirty="0" smtClean="0"/>
              <a:t>;</a:t>
            </a:r>
          </a:p>
          <a:p>
            <a:pPr marL="0" indent="0" algn="just">
              <a:buNone/>
            </a:pPr>
            <a:r>
              <a:rPr lang="ru-RU" sz="3600" i="1" dirty="0" smtClean="0"/>
              <a:t> частично – регламентированную</a:t>
            </a:r>
            <a:r>
              <a:rPr lang="ru-RU" sz="3600" dirty="0" smtClean="0"/>
              <a:t>; </a:t>
            </a:r>
            <a:r>
              <a:rPr lang="ru-RU" sz="3600" i="1" dirty="0" smtClean="0"/>
              <a:t>нерегламентированную</a:t>
            </a:r>
            <a:r>
              <a:rPr lang="ru-RU" sz="3600" dirty="0" smtClean="0"/>
              <a:t> двигательную активность.</a:t>
            </a:r>
          </a:p>
          <a:p>
            <a:pPr algn="just"/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087727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i="1" dirty="0">
                <a:solidFill>
                  <a:srgbClr val="C00000"/>
                </a:solidFill>
              </a:rPr>
              <a:t>Регламентированная двигательная активность </a:t>
            </a:r>
            <a:r>
              <a:rPr lang="ru-RU" sz="3600" dirty="0"/>
              <a:t>представляет собой суммарный объем специально избираемых и направленно воздействующих на организм дошкольников физических упражнений и двигательных действий.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7672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52596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i="1" dirty="0" smtClean="0">
                <a:solidFill>
                  <a:srgbClr val="C00000"/>
                </a:solidFill>
              </a:rPr>
              <a:t>Частично-регламентированная двигательная активность </a:t>
            </a:r>
            <a:r>
              <a:rPr lang="ru-RU" sz="3600" dirty="0" smtClean="0"/>
              <a:t>- это объём двигательных действий, возникающих по ходу решения двигательных задач (например, во время выполнения подвижных игр) .</a:t>
            </a:r>
          </a:p>
          <a:p>
            <a:pPr marL="0" indent="0" algn="just">
              <a:buNone/>
            </a:pP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500962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buNone/>
            </a:pPr>
            <a:r>
              <a:rPr lang="ru-RU" sz="3600" i="1" dirty="0" smtClean="0">
                <a:solidFill>
                  <a:srgbClr val="C00000"/>
                </a:solidFill>
              </a:rPr>
              <a:t>Нерегламентированная</a:t>
            </a:r>
            <a:r>
              <a:rPr lang="ru-RU" sz="3600" dirty="0" smtClean="0"/>
              <a:t> двигательная активность включает объём спонтанно выполняемых двигательных действий (например, в быту).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882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За </a:t>
            </a:r>
            <a:r>
              <a:rPr lang="ru-RU" dirty="0"/>
              <a:t>время пребывания ребенка в </a:t>
            </a:r>
            <a:r>
              <a:rPr lang="ru-RU" dirty="0" smtClean="0"/>
              <a:t>УДО </a:t>
            </a:r>
            <a:r>
              <a:rPr lang="ru-RU" dirty="0"/>
              <a:t>использование разных форм физического воспитания должно обеспечивать двигательную активность в пределах от 9000 до 15 000 движений, что соответствует физиологическим потребностям организма дошкольника. </a:t>
            </a:r>
          </a:p>
        </p:txBody>
      </p:sp>
    </p:spTree>
    <p:extLst>
      <p:ext uri="{BB962C8B-B14F-4D97-AF65-F5344CB8AC3E}">
        <p14:creationId xmlns:p14="http://schemas.microsoft.com/office/powerpoint/2010/main" val="316685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/>
              <a:t>Продолжительность двигательной активности детей за период бодрствования должна составлять не менее 50-60% времени, при этом 90 - средней и малой интенсивности, 10-15% - большой. </a:t>
            </a:r>
          </a:p>
        </p:txBody>
      </p:sp>
    </p:spTree>
    <p:extLst>
      <p:ext uri="{BB962C8B-B14F-4D97-AF65-F5344CB8AC3E}">
        <p14:creationId xmlns:p14="http://schemas.microsoft.com/office/powerpoint/2010/main" val="176753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836712"/>
            <a:ext cx="8640960" cy="528945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/>
              <a:t>Определяется по следующим параметрам:</a:t>
            </a:r>
          </a:p>
          <a:p>
            <a:pPr algn="just"/>
            <a:r>
              <a:rPr lang="ru-RU" dirty="0"/>
              <a:t>Определяется объем двигательной </a:t>
            </a:r>
            <a:r>
              <a:rPr lang="ru-RU" dirty="0" smtClean="0"/>
              <a:t>активности</a:t>
            </a:r>
            <a:r>
              <a:rPr lang="ru-RU" dirty="0" smtClean="0"/>
              <a:t> (используют шагомер, или хронометр. -10-15 т. шагов. Зависит от поры года). Хронометраж – секундомером фиксируют двигательную активность.</a:t>
            </a:r>
          </a:p>
          <a:p>
            <a:pPr lvl="0" algn="just"/>
            <a:r>
              <a:rPr lang="ru-RU" dirty="0" smtClean="0"/>
              <a:t>Продолжительность </a:t>
            </a:r>
            <a:r>
              <a:rPr lang="ru-RU" dirty="0"/>
              <a:t>двигательной деятельности на продолжительность </a:t>
            </a:r>
            <a:r>
              <a:rPr lang="ru-RU" dirty="0" smtClean="0"/>
              <a:t>суток (</a:t>
            </a:r>
            <a:r>
              <a:rPr lang="ru-RU" dirty="0" smtClean="0"/>
              <a:t>с помощью обычных часов (нормируют соотношение покоя и двигательной активности).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72030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>
            <a:normAutofit/>
          </a:bodyPr>
          <a:lstStyle/>
          <a:p>
            <a:pPr algn="just"/>
            <a:r>
              <a:rPr lang="ru-RU" sz="3600" dirty="0" smtClean="0"/>
              <a:t>Интенсивность двигательной деятельности (можно сделать вывод по внешним признакам: покраснение лица, сильному сердцебиению и т.д.).</a:t>
            </a:r>
          </a:p>
        </p:txBody>
      </p:sp>
      <p:pic>
        <p:nvPicPr>
          <p:cNvPr id="7170" name="Picture 2" descr="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645025"/>
            <a:ext cx="5218988" cy="2925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40910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/>
              <a:t>6.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07"/>
          <a:stretch/>
        </p:blipFill>
        <p:spPr>
          <a:xfrm>
            <a:off x="1721429" y="620688"/>
            <a:ext cx="5232451" cy="6068087"/>
          </a:xfrm>
        </p:spPr>
      </p:pic>
    </p:spTree>
    <p:extLst>
      <p:ext uri="{BB962C8B-B14F-4D97-AF65-F5344CB8AC3E}">
        <p14:creationId xmlns:p14="http://schemas.microsoft.com/office/powerpoint/2010/main" val="3396789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</TotalTime>
  <Words>1609</Words>
  <Application>Microsoft Office PowerPoint</Application>
  <PresentationFormat>Экран (4:3)</PresentationFormat>
  <Paragraphs>140</Paragraphs>
  <Slides>66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66</vt:i4>
      </vt:variant>
    </vt:vector>
  </HeadingPairs>
  <TitlesOfParts>
    <vt:vector size="67" baseType="lpstr">
      <vt:lpstr>Тема Office</vt:lpstr>
      <vt:lpstr>Формы организации физического воспитания в дошкольном учреждении </vt:lpstr>
      <vt:lpstr>План  </vt:lpstr>
      <vt:lpstr>1.</vt:lpstr>
      <vt:lpstr>Презентация PowerPoint</vt:lpstr>
      <vt:lpstr>Презентация PowerPoint</vt:lpstr>
      <vt:lpstr>Презентация PowerPoint</vt:lpstr>
      <vt:lpstr>Презентация PowerPoint</vt:lpstr>
      <vt:lpstr>2.</vt:lpstr>
      <vt:lpstr>Презентация PowerPoint</vt:lpstr>
      <vt:lpstr>3.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4.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5.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6.</vt:lpstr>
    </vt:vector>
  </TitlesOfParts>
  <Company>Infobel 2010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организации физического воспитания в дошкольном учреждении</dc:title>
  <dc:creator>Нюша</dc:creator>
  <cp:lastModifiedBy>Нюша</cp:lastModifiedBy>
  <cp:revision>16</cp:revision>
  <dcterms:created xsi:type="dcterms:W3CDTF">2016-09-06T20:23:53Z</dcterms:created>
  <dcterms:modified xsi:type="dcterms:W3CDTF">2016-09-06T23:45:21Z</dcterms:modified>
</cp:coreProperties>
</file>