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  <p:sldMasterId id="2147483708" r:id="rId2"/>
  </p:sldMasterIdLst>
  <p:sldIdLst>
    <p:sldId id="257" r:id="rId3"/>
    <p:sldId id="259" r:id="rId4"/>
    <p:sldId id="258" r:id="rId5"/>
    <p:sldId id="260" r:id="rId6"/>
    <p:sldId id="266" r:id="rId7"/>
    <p:sldId id="262" r:id="rId8"/>
    <p:sldId id="263" r:id="rId9"/>
    <p:sldId id="264" r:id="rId10"/>
    <p:sldId id="267" r:id="rId11"/>
    <p:sldId id="268" r:id="rId12"/>
    <p:sldId id="269" r:id="rId13"/>
    <p:sldId id="265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FFE2"/>
    <a:srgbClr val="488412"/>
    <a:srgbClr val="0C96A4"/>
    <a:srgbClr val="1D4D93"/>
    <a:srgbClr val="352CEC"/>
    <a:srgbClr val="F31D0D"/>
    <a:srgbClr val="3403E7"/>
    <a:srgbClr val="EF5F0F"/>
    <a:srgbClr val="00FF00"/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03447BB-5D67-496B-8E87-E561075AD55C}" styleName="Темный стиль 1 — акцент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269D01E-BC32-4049-B463-5C60D7B0CCD2}" styleName="Стиль из темы 2 - акцент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Стиль из темы 2 -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144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65EAF-8190-46CF-B847-166D86502B7D}" type="datetimeFigureOut">
              <a:rPr lang="ru-RU" smtClean="0"/>
              <a:t>17.01.2024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69F96-4490-4A77-8499-14E17AAC77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11047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65EAF-8190-46CF-B847-166D86502B7D}" type="datetimeFigureOut">
              <a:rPr lang="ru-RU" smtClean="0"/>
              <a:t>17.01.2024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69F96-4490-4A77-8499-14E17AAC77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2746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65EAF-8190-46CF-B847-166D86502B7D}" type="datetimeFigureOut">
              <a:rPr lang="ru-RU" smtClean="0"/>
              <a:t>17.01.2024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69F96-4490-4A77-8499-14E17AAC77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75121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65EAF-8190-46CF-B847-166D86502B7D}" type="datetimeFigureOut">
              <a:rPr lang="ru-RU" smtClean="0"/>
              <a:t>17.01.2024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69F96-4490-4A77-8499-14E17AAC77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63735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65EAF-8190-46CF-B847-166D86502B7D}" type="datetimeFigureOut">
              <a:rPr lang="ru-RU" smtClean="0"/>
              <a:t>17.01.2024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69F96-4490-4A77-8499-14E17AAC77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01292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65EAF-8190-46CF-B847-166D86502B7D}" type="datetimeFigureOut">
              <a:rPr lang="ru-RU" smtClean="0"/>
              <a:t>17.01.2024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69F96-4490-4A77-8499-14E17AAC77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21891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65EAF-8190-46CF-B847-166D86502B7D}" type="datetimeFigureOut">
              <a:rPr lang="ru-RU" smtClean="0"/>
              <a:t>17.01.2024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69F96-4490-4A77-8499-14E17AAC77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91223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65EAF-8190-46CF-B847-166D86502B7D}" type="datetimeFigureOut">
              <a:rPr lang="ru-RU" smtClean="0"/>
              <a:t>17.01.2024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69F96-4490-4A77-8499-14E17AAC77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98535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65EAF-8190-46CF-B847-166D86502B7D}" type="datetimeFigureOut">
              <a:rPr lang="ru-RU" smtClean="0"/>
              <a:t>17.01.2024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69F96-4490-4A77-8499-14E17AAC77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17662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65EAF-8190-46CF-B847-166D86502B7D}" type="datetimeFigureOut">
              <a:rPr lang="ru-RU" smtClean="0"/>
              <a:t>17.01.2024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69F96-4490-4A77-8499-14E17AAC77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40707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65EAF-8190-46CF-B847-166D86502B7D}" type="datetimeFigureOut">
              <a:rPr lang="ru-RU" smtClean="0"/>
              <a:t>17.01.2024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469F96-4490-4A77-8499-14E17AAC77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84601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88AC23-D7AD-4FA1-9601-EBE6B69556D1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7437F5-F6BB-4957-AB68-9671B2F9D18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74874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17634D-1BE7-4D10-89EF-4F79C737CDF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C89B30-930C-4177-A95B-C95C29528EB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03265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0BF55F-D3D1-4ABC-B8FE-2AE014C555D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65E734-7559-4BC8-9076-BF98C5045DB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14567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F10E2F-84B2-40BB-8947-DAF026A8D7B6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4DBD80-6B46-4BB8-8949-5A4DA341626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23603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0474C0-2D23-4EDA-88E1-15CEB71A0D2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0F7ABC-C1BF-4C77-91DE-589B8445573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81925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8C169F-6B96-416D-B43E-4C76D2722E46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24E4CF-AC62-46DD-AE34-878DECD0335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83955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F67C26-C51D-41CF-B266-156F0E14750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5FBF8C-C304-411C-82BE-8456EE6D380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20705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D8D6C7-22D0-41C5-8D68-7BFB8815097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B240FA-FC93-4567-80D9-04502F2DD63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60746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4DC96F-1F6F-4D87-8E8C-B8F5DAE3522A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A9F877-5233-4622-965C-EE61659E429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41377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75FB1B-885C-4168-AC15-77630E81B769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42B997-985D-4530-A8BA-33CD5CC9ED9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60818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F1AA02-3698-4410-A798-17A31AB3F427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3E688A-162F-474E-A156-744536D53A8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85467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C65EAF-8190-46CF-B847-166D86502B7D}" type="datetimeFigureOut">
              <a:rPr lang="ru-RU" smtClean="0"/>
              <a:t>17.01.2024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469F96-4490-4A77-8499-14E17AAC77C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439401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2FE50FB-A375-4766-8E03-8776BA5FF155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17.01.2024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9F3A412-C125-471B-A619-D2B05DBBDF7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2028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2" descr="C:\Documents and Settings\777\Рабочий стол\копияя\майра\ФОНдар\skachat-krasivyj-fon-dlya-prezentacii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78793" cy="6858000"/>
          </a:xfrm>
          <a:solidFill>
            <a:srgbClr val="66FFFF"/>
          </a:solidFill>
        </p:spPr>
      </p:pic>
      <p:sp>
        <p:nvSpPr>
          <p:cNvPr id="5" name="Прямоугольник 4"/>
          <p:cNvSpPr/>
          <p:nvPr/>
        </p:nvSpPr>
        <p:spPr>
          <a:xfrm>
            <a:off x="1500168" y="82849"/>
            <a:ext cx="356002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16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b="1" i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b="1" i="1" dirty="0">
              <a:solidFill>
                <a:schemeClr val="accent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500166" y="3286124"/>
            <a:ext cx="4955822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                  </a:t>
            </a:r>
          </a:p>
          <a:p>
            <a:r>
              <a:rPr lang="kk-KZ" sz="2000" b="1" i="1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b="1" i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857622" y="4500570"/>
            <a:ext cx="12025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i="1" dirty="0">
                <a:latin typeface="Times New Roman" pitchFamily="18" charset="0"/>
                <a:cs typeface="Times New Roman" pitchFamily="18" charset="0"/>
              </a:rPr>
              <a:t>2019 жыл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03566" y="2577737"/>
            <a:ext cx="3413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«ФФ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7087" y="2203501"/>
            <a:ext cx="4694643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«Функциональная грамотность в ДОУ</a:t>
            </a:r>
            <a:r>
              <a:rPr lang="ru-RU" sz="4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1338667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2" descr="C:\Documents and Settings\777\Рабочий стол\копияя\майра\ФОНдар\0187954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1410789" y="1210491"/>
            <a:ext cx="6775269" cy="40113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>
              <a:lnSpc>
                <a:spcPts val="3360"/>
              </a:lnSpc>
            </a:pPr>
            <a:r>
              <a:rPr lang="ru-RU" sz="2800" b="1" dirty="0">
                <a:solidFill>
                  <a:srgbClr val="C00000"/>
                </a:solidFill>
                <a:latin typeface="Bahnschrift SemiBol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Функциональная грамотность – это способность человека использовать приобретаемые в течение жизни знания, умения и навыки для решения широкого диапазона жизненных задач в различных сферах человеческой деятельности, общения и социальных отношений.                 </a:t>
            </a:r>
            <a:r>
              <a:rPr lang="ru-RU" sz="2800" dirty="0">
                <a:solidFill>
                  <a:srgbClr val="000000"/>
                </a:solidFill>
                <a:latin typeface="Bahnschrift SemiBold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    </a:t>
            </a:r>
          </a:p>
          <a:p>
            <a:pPr algn="r"/>
            <a:r>
              <a:rPr lang="ru-RU" sz="2800" b="1" dirty="0">
                <a:solidFill>
                  <a:srgbClr val="C000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 </a:t>
            </a:r>
            <a:endParaRPr lang="ru-RU" sz="2800" b="1" dirty="0">
              <a:solidFill>
                <a:srgbClr val="C0000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85645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2" descr="C:\Documents and Settings\777\Рабочий стол\копияя\майра\ФОНдар\0187954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86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8" name="TextBox 4"/>
          <p:cNvSpPr txBox="1">
            <a:spLocks noChangeArrowheads="1"/>
          </p:cNvSpPr>
          <p:nvPr/>
        </p:nvSpPr>
        <p:spPr bwMode="auto">
          <a:xfrm>
            <a:off x="1393373" y="530078"/>
            <a:ext cx="6792685" cy="12003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accent6">
                <a:lumMod val="75000"/>
              </a:schemeClr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Средством раскрытия учебных навыков, умений старших дошкольников является функциональная грамотность.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 </a:t>
            </a:r>
            <a:endParaRPr lang="ru-RU" sz="2800" b="1" dirty="0">
              <a:solidFill>
                <a:schemeClr val="tx2">
                  <a:lumMod val="75000"/>
                </a:schemeClr>
              </a:solidFill>
              <a:latin typeface="Segoe UI Black" panose="020B0A02040204020203" pitchFamily="34" charset="0"/>
              <a:ea typeface="Segoe UI Black" panose="020B0A02040204020203" pitchFamily="34" charset="0"/>
              <a:cs typeface="Times New Roman" pitchFamily="18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1122069" y="2515034"/>
            <a:ext cx="2793118" cy="2459031"/>
          </a:xfrm>
          <a:prstGeom prst="ellipse">
            <a:avLst/>
          </a:prstGeom>
          <a:solidFill>
            <a:srgbClr val="FFC000"/>
          </a:solidFill>
          <a:ln w="57150"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chemeClr val="tx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anose="02020603050405020304" pitchFamily="18" charset="0"/>
              </a:rPr>
              <a:t>В старшем дошкольный возрасте дети овладевают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071941" y="1924698"/>
            <a:ext cx="2595154" cy="64633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571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lvl="0" algn="ctr"/>
            <a:r>
              <a:rPr lang="ru-RU" dirty="0">
                <a:solidFill>
                  <a:prstClr val="black"/>
                </a:solidFill>
                <a:latin typeface="Arial Black" panose="020B0A04020102020204" pitchFamily="34" charset="0"/>
              </a:rPr>
              <a:t>Базовой основой чтения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071941" y="2792484"/>
            <a:ext cx="2595154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571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Arial Black" panose="020B0A04020102020204" pitchFamily="34" charset="0"/>
              </a:rPr>
              <a:t>Письма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47344" y="3354035"/>
            <a:ext cx="2595154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571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Arial Black" panose="020B0A04020102020204" pitchFamily="34" charset="0"/>
              </a:rPr>
              <a:t>Математики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147344" y="3944822"/>
            <a:ext cx="2595154" cy="120032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571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Arial Black" panose="020B0A04020102020204" pitchFamily="34" charset="0"/>
              </a:rPr>
              <a:t>Основами естественно-научных представлений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147344" y="5346995"/>
            <a:ext cx="2595154" cy="92333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571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Arial Black" panose="020B0A04020102020204" pitchFamily="34" charset="0"/>
              </a:rPr>
              <a:t>Социально-коммуникативной компетентностью</a:t>
            </a:r>
          </a:p>
        </p:txBody>
      </p:sp>
    </p:spTree>
    <p:extLst>
      <p:ext uri="{BB962C8B-B14F-4D97-AF65-F5344CB8AC3E}">
        <p14:creationId xmlns:p14="http://schemas.microsoft.com/office/powerpoint/2010/main" val="2126316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2" descr="C:\Documents and Settings\777\Рабочий стол\копияя\майра\ФОНдар\0187954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6" name="Прямоугольник 2"/>
          <p:cNvSpPr>
            <a:spLocks noChangeArrowheads="1"/>
          </p:cNvSpPr>
          <p:nvPr/>
        </p:nvSpPr>
        <p:spPr bwMode="auto">
          <a:xfrm>
            <a:off x="857250" y="571500"/>
            <a:ext cx="785815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k-KZ" sz="2800" b="1" i="1" dirty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kk-KZ" sz="2800" b="1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498266" y="950361"/>
            <a:ext cx="6922923" cy="397031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sz="2800" dirty="0">
                <a:ln w="0">
                  <a:solidFill>
                    <a:srgbClr val="002060"/>
                  </a:solidFill>
                </a:ln>
                <a:solidFill>
                  <a:srgbClr val="F31D0D"/>
                </a:solidFill>
                <a:effectLst>
                  <a:reflection blurRad="6350" stA="53000" endA="300" endPos="35500" dir="5400000" sy="-90000" algn="bl" rotWithShape="0"/>
                </a:effectLst>
                <a:latin typeface="Arial Black" panose="020B0A04020102020204" pitchFamily="34" charset="0"/>
                <a:ea typeface="Times New Roman" panose="02020603050405020304" pitchFamily="18" charset="0"/>
              </a:rPr>
              <a:t>Задача педагога: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rgbClr val="352CEC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помочь детям с легкостью воспринимать окружающий их мир;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rgbClr val="352CEC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научить адаптироваться в любых ситуациях, быть инициативным, способным творчески мыслить, находить нестандартные решения и идти к поставленной цели с желанием победить</a:t>
            </a:r>
            <a:r>
              <a:rPr lang="ru-RU" sz="2800" b="1" dirty="0">
                <a:solidFill>
                  <a:srgbClr val="352CE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ru-RU" sz="2800" b="1" dirty="0">
              <a:solidFill>
                <a:srgbClr val="352CE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51297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16B309-41E2-4A9F-BF31-1D89EAEAC7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D0FAADB-4F52-4644-947A-46A5E647BE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2FB1E0E-8D5A-49F8-A7EA-D99EC9F82C76}"/>
              </a:ext>
            </a:extLst>
          </p:cNvPr>
          <p:cNvPicPr/>
          <p:nvPr/>
        </p:nvPicPr>
        <p:blipFill rotWithShape="1">
          <a:blip r:embed="rId2"/>
          <a:srcRect l="25387" t="17771" r="23846" b="14985"/>
          <a:stretch/>
        </p:blipFill>
        <p:spPr bwMode="auto">
          <a:xfrm>
            <a:off x="457200" y="274639"/>
            <a:ext cx="7772400" cy="616836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2238198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2" descr="C:\Documents and Settings\777\Рабочий стол\копияя\майра\ФОНдар\0187954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6" name="Прямоугольник 2"/>
          <p:cNvSpPr>
            <a:spLocks noChangeArrowheads="1"/>
          </p:cNvSpPr>
          <p:nvPr/>
        </p:nvSpPr>
        <p:spPr bwMode="auto">
          <a:xfrm>
            <a:off x="857250" y="571500"/>
            <a:ext cx="785815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k-KZ" sz="2800" b="1" i="1" dirty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kk-KZ" sz="2800" b="1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553567" y="904041"/>
            <a:ext cx="6465520" cy="415498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n w="12700">
                  <a:solidFill>
                    <a:schemeClr val="accent5"/>
                  </a:solidFill>
                  <a:prstDash val="solid"/>
                </a:ln>
                <a:solidFill>
                  <a:srgbClr val="C0000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Факторы влияющие на развитие функциональной грамотности в дошкольном образовании: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b="1" dirty="0">
                <a:solidFill>
                  <a:srgbClr val="352CEC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Содержание процесса воспитания;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b="1" dirty="0">
                <a:solidFill>
                  <a:srgbClr val="352CEC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Формы и методы воспитания;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b="1" dirty="0">
                <a:solidFill>
                  <a:srgbClr val="352CEC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Программа дошкольного образования;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b="1" dirty="0">
                <a:solidFill>
                  <a:srgbClr val="352CEC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Наличие дружелюбной среды;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ru-RU" sz="2400" b="1" dirty="0">
                <a:solidFill>
                  <a:srgbClr val="352CEC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Активная роль родителей в процессе воспитания.</a:t>
            </a:r>
          </a:p>
          <a:p>
            <a:pPr marL="342900" indent="-342900" algn="ctr">
              <a:buFont typeface="Wingdings" panose="05000000000000000000" pitchFamily="2" charset="2"/>
              <a:buChar char="ü"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4881762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2" descr="C:\Documents and Settings\777\Рабочий стол\копияя\майра\ФОНдар\0187954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6" name="Прямоугольник 2"/>
          <p:cNvSpPr>
            <a:spLocks noChangeArrowheads="1"/>
          </p:cNvSpPr>
          <p:nvPr/>
        </p:nvSpPr>
        <p:spPr bwMode="auto">
          <a:xfrm>
            <a:off x="857250" y="571500"/>
            <a:ext cx="785815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k-KZ" sz="2800" b="1" i="1" dirty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kk-KZ" sz="2800" b="1" i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314994" y="415452"/>
            <a:ext cx="6409509" cy="12003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n w="12700">
                  <a:solidFill>
                    <a:schemeClr val="accent5"/>
                  </a:solidFill>
                  <a:prstDash val="solid"/>
                </a:ln>
                <a:solidFill>
                  <a:srgbClr val="7030A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Эффективные формы работы по формированию функциональной грамотности</a:t>
            </a:r>
            <a:endParaRPr lang="ru-RU" sz="2400" dirty="0">
              <a:solidFill>
                <a:srgbClr val="7030A0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864911" y="2650761"/>
            <a:ext cx="5017831" cy="3693319"/>
          </a:xfrm>
          <a:prstGeom prst="rect">
            <a:avLst/>
          </a:prstGeom>
          <a:solidFill>
            <a:srgbClr val="D9FFE2"/>
          </a:solidFill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n w="12700">
                  <a:solidFill>
                    <a:schemeClr val="accent5"/>
                  </a:solidFill>
                  <a:prstDash val="solid"/>
                </a:ln>
                <a:solidFill>
                  <a:srgbClr val="1D4D93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Ситуации-иллюстрации</a:t>
            </a:r>
          </a:p>
          <a:p>
            <a:r>
              <a:rPr lang="ru-RU" sz="2000" dirty="0">
                <a:ln w="12700">
                  <a:solidFill>
                    <a:schemeClr val="accent5"/>
                  </a:solidFill>
                  <a:prstDash val="solid"/>
                </a:ln>
                <a:solidFill>
                  <a:srgbClr val="1D4D93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(младший дошкольный возраст)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n w="1270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Ситуации-упражнения</a:t>
            </a:r>
          </a:p>
          <a:p>
            <a:r>
              <a:rPr lang="ru-RU" sz="2000" dirty="0">
                <a:ln w="12700">
                  <a:solidFill>
                    <a:schemeClr val="accent5"/>
                  </a:solidFill>
                  <a:prstDash val="solid"/>
                </a:ln>
                <a:solidFill>
                  <a:srgbClr val="FF000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(средний дошкольный возраст)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n w="12700">
                  <a:solidFill>
                    <a:schemeClr val="accent5"/>
                  </a:solidFill>
                  <a:prstDash val="solid"/>
                </a:ln>
                <a:solidFill>
                  <a:srgbClr val="48841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Ситуации-проблемы</a:t>
            </a:r>
          </a:p>
          <a:p>
            <a:r>
              <a:rPr lang="ru-RU" sz="2000" dirty="0">
                <a:ln w="12700">
                  <a:solidFill>
                    <a:schemeClr val="accent5"/>
                  </a:solidFill>
                  <a:prstDash val="solid"/>
                </a:ln>
                <a:solidFill>
                  <a:srgbClr val="488412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(старший дошкольный возраст)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n w="12700">
                  <a:solidFill>
                    <a:schemeClr val="accent5"/>
                  </a:solidFill>
                  <a:prstDash val="solid"/>
                </a:ln>
                <a:solidFill>
                  <a:srgbClr val="7030A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Ситуации-оценки</a:t>
            </a:r>
          </a:p>
          <a:p>
            <a:r>
              <a:rPr lang="ru-RU" sz="2000" dirty="0">
                <a:ln w="12700">
                  <a:solidFill>
                    <a:schemeClr val="accent5"/>
                  </a:solidFill>
                  <a:prstDash val="solid"/>
                </a:ln>
                <a:solidFill>
                  <a:srgbClr val="7030A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(подготовительная к школе группа)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n w="12700">
                  <a:solidFill>
                    <a:schemeClr val="accent5"/>
                  </a:solidFill>
                  <a:prstDash val="solid"/>
                </a:ln>
                <a:solidFill>
                  <a:srgbClr val="C0000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Сценарии-общения (</a:t>
            </a:r>
            <a:r>
              <a:rPr lang="ru-RU" dirty="0">
                <a:ln w="12700">
                  <a:solidFill>
                    <a:schemeClr val="accent5"/>
                  </a:solidFill>
                  <a:prstDash val="solid"/>
                </a:ln>
                <a:solidFill>
                  <a:srgbClr val="C0000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разговор воспитателя с   детьми, игра-путешествие, игра-беседа, игра-драматизация, игра-импровизация)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027612" y="1677694"/>
            <a:ext cx="2643965" cy="8309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n w="12700">
                  <a:solidFill>
                    <a:schemeClr val="accent5"/>
                  </a:solidFill>
                  <a:prstDash val="solid"/>
                </a:ln>
                <a:solidFill>
                  <a:srgbClr val="C0000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Дидактическая</a:t>
            </a:r>
            <a:r>
              <a:rPr lang="ru-RU" sz="2000" dirty="0">
                <a:ln w="12700">
                  <a:solidFill>
                    <a:schemeClr val="accent5"/>
                  </a:solidFill>
                  <a:prstDash val="solid"/>
                </a:ln>
                <a:solidFill>
                  <a:srgbClr val="C0000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 </a:t>
            </a:r>
            <a:r>
              <a:rPr lang="ru-RU" sz="2400" dirty="0">
                <a:ln w="12700">
                  <a:solidFill>
                    <a:schemeClr val="accent5"/>
                  </a:solidFill>
                  <a:prstDash val="solid"/>
                </a:ln>
                <a:solidFill>
                  <a:srgbClr val="C0000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игра</a:t>
            </a:r>
            <a:endParaRPr lang="ru-RU" sz="2400" dirty="0">
              <a:solidFill>
                <a:srgbClr val="C00000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350899" y="1615734"/>
            <a:ext cx="3591318" cy="8309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n w="12700">
                  <a:solidFill>
                    <a:schemeClr val="accent5"/>
                  </a:solidFill>
                  <a:prstDash val="solid"/>
                </a:ln>
                <a:solidFill>
                  <a:srgbClr val="C00000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Игровые обучающие ситуации</a:t>
            </a:r>
            <a:endParaRPr lang="ru-RU" sz="2400" dirty="0">
              <a:solidFill>
                <a:srgbClr val="C00000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92870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2" descr="C:\Documents and Settings\777\Рабочий стол\копияя\майра\ФОНдар\0187954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1259632" y="400561"/>
            <a:ext cx="7043275" cy="83099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400" b="1" spc="50" dirty="0">
                <a:ln w="11430"/>
                <a:latin typeface="Segoe UI Black" panose="020B0A02040204020203" pitchFamily="34" charset="0"/>
                <a:ea typeface="Segoe UI Black" panose="020B0A02040204020203" pitchFamily="34" charset="0"/>
                <a:cs typeface="Times New Roman" pitchFamily="18" charset="0"/>
              </a:rPr>
              <a:t>Методы и приемы по формированию функциональной грамотности</a:t>
            </a:r>
            <a:endParaRPr lang="ru-RU" sz="2400" b="1" spc="50" dirty="0">
              <a:ln w="11430"/>
              <a:latin typeface="Segoe UI Black" panose="020B0A02040204020203" pitchFamily="34" charset="0"/>
              <a:ea typeface="Segoe UI Black" panose="020B0A02040204020203" pitchFamily="34" charset="0"/>
              <a:cs typeface="Times New Roman" pitchFamily="18" charset="0"/>
            </a:endParaRPr>
          </a:p>
        </p:txBody>
      </p:sp>
      <p:graphicFrame>
        <p:nvGraphicFramePr>
          <p:cNvPr id="4" name="Group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7429309"/>
              </p:ext>
            </p:extLst>
          </p:nvPr>
        </p:nvGraphicFramePr>
        <p:xfrm>
          <a:off x="333430" y="1420761"/>
          <a:ext cx="8477139" cy="5115995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31344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658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69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171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0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Развитие навыков чтения и письма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20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Математическая грамотность       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0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Естественно-научная грамотность</a:t>
                      </a: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880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0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Методы, приемы, д/игры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lang="ru-RU" sz="2000" b="1" kern="1200" dirty="0">
                          <a:effectLst/>
                        </a:rPr>
                        <a:t>«Буква – звук» 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lang="ru-RU" sz="2000" b="1" kern="1200" dirty="0">
                          <a:effectLst/>
                        </a:rPr>
                        <a:t> «Какой звук?» </a:t>
                      </a:r>
                      <a:endParaRPr kumimoji="0" lang="kk-KZ" sz="2000" b="1" u="none" strike="noStrike" cap="none" normalizeH="0" baseline="0" dirty="0">
                        <a:ln>
                          <a:noFill/>
                        </a:ln>
                        <a:effectLst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kumimoji="0" lang="kk-KZ" sz="20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«Отсюда- туда» (серия сюжетных картинок «Теремок»)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kk-KZ" sz="20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«Веселые песенки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kern="1200" dirty="0">
                          <a:effectLst/>
                        </a:rPr>
                        <a:t>Словесные д/и: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kern="1200" dirty="0">
                          <a:effectLst/>
                        </a:rPr>
                        <a:t>«Назови друзей»,  «Как без ссор решить спор».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kern="1200" dirty="0">
                          <a:effectLst/>
                        </a:rPr>
                        <a:t>5. </a:t>
                      </a:r>
                      <a:r>
                        <a:rPr lang="ru-RU" sz="2000" b="1" kern="1200" dirty="0" err="1">
                          <a:effectLst/>
                        </a:rPr>
                        <a:t>Мнемотехнология</a:t>
                      </a:r>
                      <a:r>
                        <a:rPr lang="ru-RU" sz="2000" b="1" kern="1200" dirty="0">
                          <a:effectLst/>
                        </a:rPr>
                        <a:t> (составление рассказа)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kern="1200" dirty="0">
                          <a:effectLst/>
                        </a:rPr>
                        <a:t>6.</a:t>
                      </a:r>
                      <a:r>
                        <a:rPr lang="ru-RU" sz="2000" b="1" kern="1200" baseline="0" dirty="0">
                          <a:effectLst/>
                        </a:rPr>
                        <a:t> «Назови и опиши»</a:t>
                      </a:r>
                      <a:endParaRPr lang="ru-RU" sz="2000" b="1" i="1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None/>
                        <a:tabLst/>
                      </a:pPr>
                      <a:r>
                        <a:rPr kumimoji="0" lang="kk-KZ" sz="20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Методы, приемы, д/игры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kk-KZ" sz="20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«Сколько?» 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kk-KZ" sz="20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«Какой?»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kk-KZ" sz="20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«День-ночь»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kk-KZ" sz="20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«Дни недели»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kk-KZ" sz="20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«Засели домик»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kk-KZ" sz="20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«Назови соседей»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kk-KZ" sz="20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«Найди ошибку»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</a:pPr>
                      <a:r>
                        <a:rPr kumimoji="0" lang="kk-KZ" sz="20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«Реши и найди ответ»</a:t>
                      </a:r>
                      <a:endParaRPr kumimoji="0" lang="kk-KZ" sz="20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0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Методы, приемы, д/игры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kk-KZ" sz="20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«Автобусная остановка»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kk-KZ" sz="20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«Да-нет»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kk-KZ" sz="20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«Диаграмма Венна»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kk-KZ" sz="20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«Хорошо-плохо»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kk-KZ" sz="20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«Ярмарка»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kk-KZ" sz="20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Лето-зима»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kk-KZ" sz="20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«Летит, плавает, ползает»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kk-KZ" sz="20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«Что кому?»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k-KZ" sz="2000" b="1" u="none" strike="noStrike" cap="none" normalizeH="0" baseline="0" dirty="0">
                        <a:ln>
                          <a:noFill/>
                        </a:ln>
                        <a:effectLst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000" b="1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 </a:t>
                      </a:r>
                      <a:endParaRPr kumimoji="0" lang="ru-RU" sz="20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421720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C646C8-D4F8-4D99-BB06-026D3EEDD7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4836E8C-7F40-4E76-80EE-71EE4F3C4A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056EC7C-E6DA-44B4-A412-2D2E03B1D44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846" t="17779" r="24000" b="25851"/>
          <a:stretch/>
        </p:blipFill>
        <p:spPr>
          <a:xfrm>
            <a:off x="222002" y="545441"/>
            <a:ext cx="8464798" cy="5348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4929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8E2628-F833-4973-8245-A29CEC5759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9CED7B8-FE59-46E3-8514-8BA21E63DD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D590B5D-09C9-41A6-836E-48ADC3CB261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000" t="18326" r="23692" b="20926"/>
          <a:stretch/>
        </p:blipFill>
        <p:spPr>
          <a:xfrm>
            <a:off x="129643" y="274639"/>
            <a:ext cx="8914419" cy="6051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2064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BC25C9-D65F-49D5-845A-383F5E32A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0B06AE8-14D0-4E86-A611-A9EC024D3D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s://fs.znanio.ru/d5af0e/9d/6e/17fb72f4ba46fa97578c22a452490ff6eb.jpg">
            <a:extLst>
              <a:ext uri="{FF2B5EF4-FFF2-40B4-BE49-F238E27FC236}">
                <a16:creationId xmlns:a16="http://schemas.microsoft.com/office/drawing/2014/main" id="{C8DD1D13-38EB-48DF-9C2B-311F266AC8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0"/>
            <a:ext cx="91281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34508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2" descr="C:\Documents and Settings\777\Рабочий стол\копияя\майра\ФОНдар\0187954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1259632" y="2036311"/>
            <a:ext cx="6840760" cy="290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47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TextBox 5"/>
          <p:cNvSpPr txBox="1">
            <a:spLocks noChangeArrowheads="1"/>
          </p:cNvSpPr>
          <p:nvPr/>
        </p:nvSpPr>
        <p:spPr bwMode="auto">
          <a:xfrm>
            <a:off x="1773438" y="1809990"/>
            <a:ext cx="6046859" cy="2339102"/>
          </a:xfrm>
          <a:prstGeom prst="rect">
            <a:avLst/>
          </a:prstGeom>
          <a:solidFill>
            <a:srgbClr val="D9FFE2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kk-KZ" b="1" dirty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</a:t>
            </a:r>
            <a:r>
              <a:rPr lang="kk-KZ" sz="3200" b="1" dirty="0">
                <a:solidFill>
                  <a:srgbClr val="C000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itchFamily="18" charset="0"/>
              </a:rPr>
              <a:t>БЛАГОДАРЮ</a:t>
            </a:r>
          </a:p>
          <a:p>
            <a:pPr algn="ctr"/>
            <a:r>
              <a:rPr lang="kk-KZ" sz="3200" b="1" dirty="0">
                <a:solidFill>
                  <a:srgbClr val="C000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itchFamily="18" charset="0"/>
              </a:rPr>
              <a:t>ЗА</a:t>
            </a:r>
          </a:p>
          <a:p>
            <a:pPr algn="ctr"/>
            <a:r>
              <a:rPr lang="kk-KZ" sz="3200" b="1" dirty="0">
                <a:solidFill>
                  <a:srgbClr val="C00000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Times New Roman" pitchFamily="18" charset="0"/>
              </a:rPr>
              <a:t>ВНИМАНИЕ!</a:t>
            </a:r>
          </a:p>
          <a:p>
            <a:pPr algn="ctr"/>
            <a:endParaRPr lang="kk-KZ" sz="3200" b="1" dirty="0">
              <a:solidFill>
                <a:srgbClr val="C00000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78774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3E4F19A7-A959-40BB-972C-4880BAF8EB09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202</TotalTime>
  <Words>361</Words>
  <Application>Microsoft Office PowerPoint</Application>
  <PresentationFormat>Экран (4:3)</PresentationFormat>
  <Paragraphs>76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23" baseType="lpstr">
      <vt:lpstr>Arial</vt:lpstr>
      <vt:lpstr>Arial Black</vt:lpstr>
      <vt:lpstr>Arial Narrow</vt:lpstr>
      <vt:lpstr>Bahnschrift SemiBold</vt:lpstr>
      <vt:lpstr>Calibri</vt:lpstr>
      <vt:lpstr>Calibri Light</vt:lpstr>
      <vt:lpstr>Segoe UI Black</vt:lpstr>
      <vt:lpstr>Times New Roman</vt:lpstr>
      <vt:lpstr>Wingdings</vt:lpstr>
      <vt:lpstr>Office Theme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Урусмамбетов Назир Залимович</cp:lastModifiedBy>
  <cp:revision>24</cp:revision>
  <cp:lastPrinted>2021-10-27T13:37:06Z</cp:lastPrinted>
  <dcterms:created xsi:type="dcterms:W3CDTF">2021-10-23T16:09:43Z</dcterms:created>
  <dcterms:modified xsi:type="dcterms:W3CDTF">2024-01-17T20:40:47Z</dcterms:modified>
</cp:coreProperties>
</file>