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  <p:sldMasterId id="2147483744" r:id="rId9"/>
  </p:sldMasterIdLst>
  <p:sldIdLst>
    <p:sldId id="256" r:id="rId10"/>
    <p:sldId id="262" r:id="rId11"/>
    <p:sldId id="257" r:id="rId12"/>
    <p:sldId id="258" r:id="rId13"/>
    <p:sldId id="261" r:id="rId14"/>
    <p:sldId id="263" r:id="rId15"/>
    <p:sldId id="259" r:id="rId16"/>
    <p:sldId id="265" r:id="rId17"/>
    <p:sldId id="260" r:id="rId18"/>
    <p:sldId id="266" r:id="rId19"/>
    <p:sldId id="267" r:id="rId20"/>
    <p:sldId id="268" r:id="rId21"/>
    <p:sldId id="270" r:id="rId22"/>
    <p:sldId id="269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64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D6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theme" Target="theme/theme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8051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2177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6586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974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8528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7157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9635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32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853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262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8019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7EAF463A-BC7C-46EE-9F1E-7F377CCA4891}" type="datetimeFigureOut">
              <a:rPr lang="en-US" smtClean="0">
                <a:solidFill>
                  <a:srgbClr val="464653"/>
                </a:solidFill>
              </a:rPr>
              <a:pPr/>
              <a:t>4/8/2019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A483448D-3A78-4528-A469-B745A65DA48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7404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srgbClr val="464653"/>
                </a:solidFill>
              </a:rPr>
              <a:pPr/>
              <a:t>4/8/2019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4727598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7EAF463A-BC7C-46EE-9F1E-7F377CCA4891}" type="datetimeFigureOut">
              <a:rPr lang="en-US" smtClean="0">
                <a:solidFill>
                  <a:srgbClr val="DDE9EC"/>
                </a:solidFill>
              </a:rPr>
              <a:pPr/>
              <a:t>4/8/2019</a:t>
            </a:fld>
            <a:endParaRPr lang="en-US">
              <a:solidFill>
                <a:srgbClr val="DDE9E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>
              <a:solidFill>
                <a:srgbClr val="DDE9E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A483448D-3A78-4528-A469-B745A65DA480}" type="slidenum">
              <a:rPr lang="en-US" smtClean="0">
                <a:solidFill>
                  <a:srgbClr val="DDE9EC"/>
                </a:solidFill>
              </a:rPr>
              <a:pPr/>
              <a:t>‹#›</a:t>
            </a:fld>
            <a:endParaRPr lang="en-US">
              <a:solidFill>
                <a:srgbClr val="DDE9E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3550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srgbClr val="464653"/>
                </a:solidFill>
              </a:rPr>
              <a:pPr/>
              <a:t>4/8/2019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707393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srgbClr val="464653"/>
                </a:solidFill>
              </a:rPr>
              <a:pPr/>
              <a:t>4/8/2019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359775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srgbClr val="464653"/>
                </a:solidFill>
              </a:rPr>
              <a:pPr/>
              <a:t>4/8/2019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5366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srgbClr val="464653"/>
                </a:solidFill>
              </a:rPr>
              <a:pPr/>
              <a:t>4/8/2019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1960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srgbClr val="464653"/>
                </a:solidFill>
              </a:rPr>
              <a:pPr/>
              <a:t>4/8/2019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9677296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srgbClr val="DDE9EC"/>
                </a:solidFill>
              </a:rPr>
              <a:pPr/>
              <a:t>4/8/2019</a:t>
            </a:fld>
            <a:endParaRPr lang="en-US">
              <a:solidFill>
                <a:srgbClr val="DDE9EC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DE9EC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srgbClr val="DDE9EC"/>
                </a:solidFill>
              </a:rPr>
              <a:pPr/>
              <a:t>‹#›</a:t>
            </a:fld>
            <a:endParaRPr lang="en-US">
              <a:solidFill>
                <a:srgbClr val="DDE9EC"/>
              </a:solidFill>
            </a:endParaRP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3634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srgbClr val="464653"/>
                </a:solidFill>
              </a:rPr>
              <a:pPr/>
              <a:t>4/8/2019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47613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srgbClr val="464653"/>
                </a:solidFill>
              </a:rPr>
              <a:pPr/>
              <a:t>4/8/2019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6058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7EAF463A-BC7C-46EE-9F1E-7F377CCA4891}" type="datetimeFigureOut">
              <a:rPr lang="en-US" smtClean="0">
                <a:solidFill>
                  <a:srgbClr val="464653"/>
                </a:solidFill>
              </a:rPr>
              <a:pPr/>
              <a:t>4/8/2019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A483448D-3A78-4528-A469-B745A65DA48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1902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srgbClr val="464653"/>
                </a:solidFill>
              </a:rPr>
              <a:pPr/>
              <a:t>4/8/2019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7490432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7EAF463A-BC7C-46EE-9F1E-7F377CCA4891}" type="datetimeFigureOut">
              <a:rPr lang="en-US" smtClean="0">
                <a:solidFill>
                  <a:srgbClr val="DDE9EC"/>
                </a:solidFill>
              </a:rPr>
              <a:pPr/>
              <a:t>4/8/2019</a:t>
            </a:fld>
            <a:endParaRPr lang="en-US">
              <a:solidFill>
                <a:srgbClr val="DDE9E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>
              <a:solidFill>
                <a:srgbClr val="DDE9E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A483448D-3A78-4528-A469-B745A65DA480}" type="slidenum">
              <a:rPr lang="en-US" smtClean="0">
                <a:solidFill>
                  <a:srgbClr val="DDE9EC"/>
                </a:solidFill>
              </a:rPr>
              <a:pPr/>
              <a:t>‹#›</a:t>
            </a:fld>
            <a:endParaRPr lang="en-US">
              <a:solidFill>
                <a:srgbClr val="DDE9E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2804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srgbClr val="464653"/>
                </a:solidFill>
              </a:rPr>
              <a:pPr/>
              <a:t>4/8/2019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8495846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srgbClr val="464653"/>
                </a:solidFill>
              </a:rPr>
              <a:pPr/>
              <a:t>4/8/2019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6604875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srgbClr val="464653"/>
                </a:solidFill>
              </a:rPr>
              <a:pPr/>
              <a:t>4/8/2019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396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srgbClr val="464653"/>
                </a:solidFill>
              </a:rPr>
              <a:pPr/>
              <a:t>4/8/2019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5724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srgbClr val="464653"/>
                </a:solidFill>
              </a:rPr>
              <a:pPr/>
              <a:t>4/8/2019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57880956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srgbClr val="DDE9EC"/>
                </a:solidFill>
              </a:rPr>
              <a:pPr/>
              <a:t>4/8/2019</a:t>
            </a:fld>
            <a:endParaRPr lang="en-US">
              <a:solidFill>
                <a:srgbClr val="DDE9EC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DE9EC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srgbClr val="DDE9EC"/>
                </a:solidFill>
              </a:rPr>
              <a:pPr/>
              <a:t>‹#›</a:t>
            </a:fld>
            <a:endParaRPr lang="en-US">
              <a:solidFill>
                <a:srgbClr val="DDE9EC"/>
              </a:solidFill>
            </a:endParaRP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0950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srgbClr val="464653"/>
                </a:solidFill>
              </a:rPr>
              <a:pPr/>
              <a:t>4/8/2019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7484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srgbClr val="464653"/>
                </a:solidFill>
              </a:rPr>
              <a:pPr/>
              <a:t>4/8/2019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2534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7EAF463A-BC7C-46EE-9F1E-7F377CCA4891}" type="datetimeFigureOut">
              <a:rPr lang="en-US" smtClean="0">
                <a:solidFill>
                  <a:srgbClr val="464653"/>
                </a:solidFill>
              </a:rPr>
              <a:pPr/>
              <a:t>4/8/2019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A483448D-3A78-4528-A469-B745A65DA48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38264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srgbClr val="464653"/>
                </a:solidFill>
              </a:rPr>
              <a:pPr/>
              <a:t>4/8/2019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17512326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7EAF463A-BC7C-46EE-9F1E-7F377CCA4891}" type="datetimeFigureOut">
              <a:rPr lang="en-US" smtClean="0">
                <a:solidFill>
                  <a:srgbClr val="DDE9EC"/>
                </a:solidFill>
              </a:rPr>
              <a:pPr/>
              <a:t>4/8/2019</a:t>
            </a:fld>
            <a:endParaRPr lang="en-US">
              <a:solidFill>
                <a:srgbClr val="DDE9E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>
              <a:solidFill>
                <a:srgbClr val="DDE9E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A483448D-3A78-4528-A469-B745A65DA480}" type="slidenum">
              <a:rPr lang="en-US" smtClean="0">
                <a:solidFill>
                  <a:srgbClr val="DDE9EC"/>
                </a:solidFill>
              </a:rPr>
              <a:pPr/>
              <a:t>‹#›</a:t>
            </a:fld>
            <a:endParaRPr lang="en-US">
              <a:solidFill>
                <a:srgbClr val="DDE9E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0418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srgbClr val="464653"/>
                </a:solidFill>
              </a:rPr>
              <a:pPr/>
              <a:t>4/8/2019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75245194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srgbClr val="464653"/>
                </a:solidFill>
              </a:rPr>
              <a:pPr/>
              <a:t>4/8/2019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02376335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srgbClr val="464653"/>
                </a:solidFill>
              </a:rPr>
              <a:pPr/>
              <a:t>4/8/2019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62182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srgbClr val="464653"/>
                </a:solidFill>
              </a:rPr>
              <a:pPr/>
              <a:t>4/8/2019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35862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srgbClr val="464653"/>
                </a:solidFill>
              </a:rPr>
              <a:pPr/>
              <a:t>4/8/2019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33104259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srgbClr val="DDE9EC"/>
                </a:solidFill>
              </a:rPr>
              <a:pPr/>
              <a:t>4/8/2019</a:t>
            </a:fld>
            <a:endParaRPr lang="en-US">
              <a:solidFill>
                <a:srgbClr val="DDE9EC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DE9EC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srgbClr val="DDE9EC"/>
                </a:solidFill>
              </a:rPr>
              <a:pPr/>
              <a:t>‹#›</a:t>
            </a:fld>
            <a:endParaRPr lang="en-US">
              <a:solidFill>
                <a:srgbClr val="DDE9EC"/>
              </a:solidFill>
            </a:endParaRP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082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srgbClr val="464653"/>
                </a:solidFill>
              </a:rPr>
              <a:pPr/>
              <a:t>4/8/2019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31259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srgbClr val="464653"/>
                </a:solidFill>
              </a:rPr>
              <a:pPr/>
              <a:t>4/8/2019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4215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7EAF463A-BC7C-46EE-9F1E-7F377CCA4891}" type="datetimeFigureOut">
              <a:rPr lang="en-US" smtClean="0">
                <a:solidFill>
                  <a:srgbClr val="464653"/>
                </a:solidFill>
              </a:rPr>
              <a:pPr/>
              <a:t>4/8/2019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A483448D-3A78-4528-A469-B745A65DA48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20906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srgbClr val="464653"/>
                </a:solidFill>
              </a:rPr>
              <a:pPr/>
              <a:t>4/8/2019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04837494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7EAF463A-BC7C-46EE-9F1E-7F377CCA4891}" type="datetimeFigureOut">
              <a:rPr lang="en-US" smtClean="0">
                <a:solidFill>
                  <a:srgbClr val="DDE9EC"/>
                </a:solidFill>
              </a:rPr>
              <a:pPr/>
              <a:t>4/8/2019</a:t>
            </a:fld>
            <a:endParaRPr lang="en-US">
              <a:solidFill>
                <a:srgbClr val="DDE9E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>
              <a:solidFill>
                <a:srgbClr val="DDE9E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A483448D-3A78-4528-A469-B745A65DA480}" type="slidenum">
              <a:rPr lang="en-US" smtClean="0">
                <a:solidFill>
                  <a:srgbClr val="DDE9EC"/>
                </a:solidFill>
              </a:rPr>
              <a:pPr/>
              <a:t>‹#›</a:t>
            </a:fld>
            <a:endParaRPr lang="en-US">
              <a:solidFill>
                <a:srgbClr val="DDE9E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5617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srgbClr val="464653"/>
                </a:solidFill>
              </a:rPr>
              <a:pPr/>
              <a:t>4/8/2019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41154355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srgbClr val="464653"/>
                </a:solidFill>
              </a:rPr>
              <a:pPr/>
              <a:t>4/8/2019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07431465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srgbClr val="464653"/>
                </a:solidFill>
              </a:rPr>
              <a:pPr/>
              <a:t>4/8/2019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3418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srgbClr val="464653"/>
                </a:solidFill>
              </a:rPr>
              <a:pPr/>
              <a:t>4/8/2019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32825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srgbClr val="464653"/>
                </a:solidFill>
              </a:rPr>
              <a:pPr/>
              <a:t>4/8/2019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17285511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srgbClr val="DDE9EC"/>
                </a:solidFill>
              </a:rPr>
              <a:pPr/>
              <a:t>4/8/2019</a:t>
            </a:fld>
            <a:endParaRPr lang="en-US">
              <a:solidFill>
                <a:srgbClr val="DDE9EC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DE9EC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srgbClr val="DDE9EC"/>
                </a:solidFill>
              </a:rPr>
              <a:pPr/>
              <a:t>‹#›</a:t>
            </a:fld>
            <a:endParaRPr lang="en-US">
              <a:solidFill>
                <a:srgbClr val="DDE9EC"/>
              </a:solidFill>
            </a:endParaRP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3537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srgbClr val="464653"/>
                </a:solidFill>
              </a:rPr>
              <a:pPr/>
              <a:t>4/8/2019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38122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srgbClr val="464653"/>
                </a:solidFill>
              </a:rPr>
              <a:pPr/>
              <a:t>4/8/2019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32703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34879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78699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50293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95497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403401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02808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23500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52505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50721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07265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13439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33078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95721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6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4295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38027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05016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32994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85160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592282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72024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22844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61315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29190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41090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02580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42080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89193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31221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09526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2663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02690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04752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61315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29190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41090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02580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42080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89193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31221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09526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2663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02690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5193-CCD0-4295-BAB7-6847B37247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CB2C-0028-4B89-9B4F-6EBE85D58EBB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047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CC5193-CCD0-4295-BAB7-6847B372471B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DCB2C-0028-4B89-9B4F-6EBE85D58E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2228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EAF463A-BC7C-46EE-9F1E-7F377CCA4891}" type="datetimeFigureOut">
              <a:rPr lang="en-US" smtClean="0">
                <a:solidFill>
                  <a:srgbClr val="464653"/>
                </a:solidFill>
              </a:rPr>
              <a:pPr/>
              <a:t>4/8/2019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483448D-3A78-4528-A469-B745A65DA48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598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EAF463A-BC7C-46EE-9F1E-7F377CCA4891}" type="datetimeFigureOut">
              <a:rPr lang="en-US" smtClean="0">
                <a:solidFill>
                  <a:srgbClr val="464653"/>
                </a:solidFill>
              </a:rPr>
              <a:pPr/>
              <a:t>4/8/2019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483448D-3A78-4528-A469-B745A65DA48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417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EAF463A-BC7C-46EE-9F1E-7F377CCA4891}" type="datetimeFigureOut">
              <a:rPr lang="en-US" smtClean="0">
                <a:solidFill>
                  <a:srgbClr val="464653"/>
                </a:solidFill>
              </a:rPr>
              <a:pPr/>
              <a:t>4/8/2019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483448D-3A78-4528-A469-B745A65DA48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415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EAF463A-BC7C-46EE-9F1E-7F377CCA4891}" type="datetimeFigureOut">
              <a:rPr lang="en-US" smtClean="0">
                <a:solidFill>
                  <a:srgbClr val="464653"/>
                </a:solidFill>
              </a:rPr>
              <a:pPr/>
              <a:t>4/8/2019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483448D-3A78-4528-A469-B745A65DA480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032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CC5193-CCD0-4295-BAB7-6847B37247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DCB2C-0028-4B89-9B4F-6EBE85D58EBB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483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CC5193-CCD0-4295-BAB7-6847B37247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DCB2C-0028-4B89-9B4F-6EBE85D58EBB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73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CC5193-CCD0-4295-BAB7-6847B37247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DCB2C-0028-4B89-9B4F-6EBE85D58EBB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762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CC5193-CCD0-4295-BAB7-6847B37247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08.04.2019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DCB2C-0028-4B89-9B4F-6EBE85D58EBB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762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4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7.xml"/><Relationship Id="rId6" Type="http://schemas.openxmlformats.org/officeDocument/2006/relationships/hyperlink" Target="http://podrobnosti.ua/photo/2002/07/05/29721_2.jpg" TargetMode="External"/><Relationship Id="rId5" Type="http://schemas.openxmlformats.org/officeDocument/2006/relationships/image" Target="../media/image23.jpeg"/><Relationship Id="rId4" Type="http://schemas.openxmlformats.org/officeDocument/2006/relationships/hyperlink" Target="http://www.segodnya.ua/img/forall/a/100514/37.jpg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6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9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574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Катя\Desktop\Новая папка\green%20hands%20altered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0" y="-243408"/>
            <a:ext cx="9144000" cy="710140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187624" y="1124744"/>
            <a:ext cx="7704856" cy="4598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Теперь, когда мы научились</a:t>
            </a:r>
            <a:br>
              <a:rPr lang="ru-RU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</a:br>
            <a:r>
              <a:rPr lang="ru-RU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Летать по воздуху, как птицы,</a:t>
            </a:r>
            <a:br>
              <a:rPr lang="ru-RU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</a:br>
            <a:r>
              <a:rPr lang="ru-RU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Плавать под водой, как рыбы,</a:t>
            </a:r>
            <a:br>
              <a:rPr lang="ru-RU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</a:br>
            <a:r>
              <a:rPr lang="ru-RU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Нам не хватает только одного:</a:t>
            </a:r>
            <a:br>
              <a:rPr lang="ru-RU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</a:br>
            <a:r>
              <a:rPr lang="ru-RU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Научиться жить на земле, как люди.</a:t>
            </a:r>
          </a:p>
          <a:p>
            <a:pPr>
              <a:defRPr/>
            </a:pPr>
            <a:endParaRPr lang="ru-RU" sz="36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r">
              <a:defRPr/>
            </a:pPr>
            <a:r>
              <a:rPr lang="ru-RU" sz="3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БЕРНАР ШОУ</a:t>
            </a:r>
            <a:endParaRPr lang="ru-RU" sz="3200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endParaRPr lang="ru-RU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438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ТОЛЕРАНТНОСТЬ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67544" y="1916832"/>
            <a:ext cx="8229600" cy="216024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</a:rPr>
              <a:t>Толерантность (от лат. </a:t>
            </a:r>
            <a:r>
              <a:rPr lang="ru-RU" sz="2800" dirty="0" err="1">
                <a:solidFill>
                  <a:schemeClr val="bg1"/>
                </a:solidFill>
              </a:rPr>
              <a:t>tolerantia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smtClean="0">
                <a:solidFill>
                  <a:schemeClr val="bg1"/>
                </a:solidFill>
              </a:rPr>
              <a:t>= </a:t>
            </a:r>
            <a:r>
              <a:rPr lang="ru-RU" sz="2800" dirty="0">
                <a:solidFill>
                  <a:schemeClr val="bg1"/>
                </a:solidFill>
              </a:rPr>
              <a:t>терпение) — социологический термин, обозначающий терпимость к чужому образу жизни, поведению, обычаям, чувствам, мнениям, идеям, верованиям.</a:t>
            </a:r>
          </a:p>
        </p:txBody>
      </p:sp>
    </p:spTree>
    <p:extLst>
      <p:ext uri="{BB962C8B-B14F-4D97-AF65-F5344CB8AC3E}">
        <p14:creationId xmlns:p14="http://schemas.microsoft.com/office/powerpoint/2010/main" val="1132056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424936" cy="6192688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3100" dirty="0"/>
              <a:t>В соответствии с Декларацией принципов толерантности (ЮНЕСКО, 1995 г.) </a:t>
            </a:r>
            <a:r>
              <a:rPr lang="ru-RU" sz="31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ТОЛЕРАНТНОСТЬ</a:t>
            </a:r>
            <a:r>
              <a:rPr lang="ru-RU" sz="3100" dirty="0" smtClean="0"/>
              <a:t> </a:t>
            </a:r>
            <a:r>
              <a:rPr lang="ru-RU" sz="3100" dirty="0"/>
              <a:t>определяется следующим образом: ценность и социальная норма гражданского общества, проявляющаяся в праве всех индивидов гражданского общества быть различными, обеспечении устойчивой гармонии между различными конфессиями, политическими, этническими и другими социальными группами, уважении к разнообразию различных мировых культур, цивилизаций и народов, готовности к пониманию и сотрудничеству с людьми, различающимися по внешности, языку, убеждениям, обычаям и верованиям</a:t>
            </a:r>
            <a:r>
              <a:rPr lang="ru-RU" sz="3100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4072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5124" name="Picture 4" descr="GE011_350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6" descr="200px-Talleyrand-perigor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765175"/>
            <a:ext cx="4357687" cy="547211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126" name="Text Box 7"/>
          <p:cNvSpPr txBox="1">
            <a:spLocks noChangeArrowheads="1"/>
          </p:cNvSpPr>
          <p:nvPr/>
        </p:nvSpPr>
        <p:spPr bwMode="auto">
          <a:xfrm>
            <a:off x="5004048" y="620688"/>
            <a:ext cx="3942363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ШАРЛЬ ТАЛЕЙРАН</a:t>
            </a:r>
          </a:p>
          <a:p>
            <a:pPr algn="ctr"/>
            <a:endParaRPr lang="ru-RU" sz="2400" dirty="0" smtClean="0">
              <a:solidFill>
                <a:prstClr val="black"/>
              </a:solidFill>
            </a:endParaRPr>
          </a:p>
          <a:p>
            <a:pPr algn="ctr"/>
            <a:r>
              <a:rPr lang="ru-RU" sz="2400" dirty="0" smtClean="0">
                <a:solidFill>
                  <a:prstClr val="black"/>
                </a:solidFill>
              </a:rPr>
              <a:t>французский </a:t>
            </a:r>
            <a:r>
              <a:rPr lang="ru-RU" sz="2400" dirty="0">
                <a:solidFill>
                  <a:prstClr val="black"/>
                </a:solidFill>
              </a:rPr>
              <a:t>политический и государственный деятель, </a:t>
            </a:r>
            <a:r>
              <a:rPr lang="ru-RU" sz="2400" dirty="0" smtClean="0">
                <a:solidFill>
                  <a:prstClr val="black"/>
                </a:solidFill>
              </a:rPr>
              <a:t>дипломат,</a:t>
            </a:r>
          </a:p>
          <a:p>
            <a:pPr algn="ctr"/>
            <a:r>
              <a:rPr lang="ru-RU" sz="2400" dirty="0" smtClean="0">
                <a:solidFill>
                  <a:prstClr val="black"/>
                </a:solidFill>
              </a:rPr>
              <a:t>министр </a:t>
            </a:r>
            <a:r>
              <a:rPr lang="ru-RU" sz="2400" dirty="0">
                <a:solidFill>
                  <a:prstClr val="black"/>
                </a:solidFill>
              </a:rPr>
              <a:t>иностранных </a:t>
            </a:r>
            <a:r>
              <a:rPr lang="ru-RU" sz="2400" dirty="0" smtClean="0">
                <a:solidFill>
                  <a:prstClr val="black"/>
                </a:solidFill>
              </a:rPr>
              <a:t>дел</a:t>
            </a:r>
          </a:p>
          <a:p>
            <a:pPr algn="ctr"/>
            <a:endParaRPr lang="ru-RU" sz="2400" dirty="0">
              <a:solidFill>
                <a:prstClr val="black"/>
              </a:solidFill>
            </a:endParaRPr>
          </a:p>
          <a:p>
            <a:pPr algn="ctr"/>
            <a:r>
              <a:rPr lang="ru-RU" sz="2000" dirty="0">
                <a:solidFill>
                  <a:prstClr val="black"/>
                </a:solidFill>
              </a:rPr>
              <a:t> </a:t>
            </a:r>
            <a:r>
              <a:rPr lang="ru-RU" sz="2400" dirty="0">
                <a:solidFill>
                  <a:prstClr val="black"/>
                </a:solidFill>
              </a:rPr>
              <a:t>Один из самых выдающихся дипломатов, мастер тонкой дипломатической интриги.</a:t>
            </a:r>
            <a:r>
              <a:rPr lang="ru-RU" dirty="0">
                <a:solidFill>
                  <a:prstClr val="black"/>
                </a:solidFill>
              </a:rPr>
              <a:t/>
            </a:r>
            <a:br>
              <a:rPr lang="ru-RU" dirty="0">
                <a:solidFill>
                  <a:prstClr val="black"/>
                </a:solidFill>
              </a:rPr>
            </a:b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251901"/>
      </p:ext>
    </p:extLst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978632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757808" y="332656"/>
            <a:ext cx="7772400" cy="110998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Понятия, находящиеся в дихотомии с «толерантностью»:</a:t>
            </a: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611560" y="1628800"/>
            <a:ext cx="8064896" cy="792088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1"/>
                </a:solidFill>
              </a:rPr>
              <a:t>КСЕНОФОБИЯ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5" name="Подзаголовок 3"/>
          <p:cNvSpPr txBox="1">
            <a:spLocks/>
          </p:cNvSpPr>
          <p:nvPr/>
        </p:nvSpPr>
        <p:spPr>
          <a:xfrm>
            <a:off x="611923" y="2564904"/>
            <a:ext cx="8064896" cy="79208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dirty="0" smtClean="0">
                <a:solidFill>
                  <a:schemeClr val="tx1"/>
                </a:solidFill>
              </a:rPr>
              <a:t>ЭКСТРЕМИЗМ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6" name="Подзаголовок 3"/>
          <p:cNvSpPr txBox="1">
            <a:spLocks/>
          </p:cNvSpPr>
          <p:nvPr/>
        </p:nvSpPr>
        <p:spPr>
          <a:xfrm>
            <a:off x="637256" y="3573016"/>
            <a:ext cx="8064896" cy="79208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dirty="0" smtClean="0">
                <a:solidFill>
                  <a:schemeClr val="tx1"/>
                </a:solidFill>
              </a:rPr>
              <a:t>МИГРАНТОФОБИЯ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7" name="Подзаголовок 3"/>
          <p:cNvSpPr txBox="1">
            <a:spLocks/>
          </p:cNvSpPr>
          <p:nvPr/>
        </p:nvSpPr>
        <p:spPr>
          <a:xfrm>
            <a:off x="611923" y="4581128"/>
            <a:ext cx="8064896" cy="79208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dirty="0" smtClean="0">
                <a:solidFill>
                  <a:schemeClr val="tx1"/>
                </a:solidFill>
              </a:rPr>
              <a:t>НАЦИОНАЛИЗМ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8" name="Подзаголовок 3"/>
          <p:cNvSpPr txBox="1">
            <a:spLocks/>
          </p:cNvSpPr>
          <p:nvPr/>
        </p:nvSpPr>
        <p:spPr>
          <a:xfrm>
            <a:off x="627947" y="5589240"/>
            <a:ext cx="8064896" cy="79208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dirty="0" smtClean="0">
                <a:solidFill>
                  <a:schemeClr val="tx1"/>
                </a:solidFill>
              </a:rPr>
              <a:t>РАСИЗМ</a:t>
            </a:r>
            <a:endParaRPr lang="ru-RU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196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6408712" cy="864096"/>
          </a:xfr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400" b="1" dirty="0" smtClean="0"/>
              <a:t>АНТИМИГРАНТСКИЕ НАСТРОЕНИЯ БАЗИРУЮТСЯ НА СЛЕДУЮЩИХ АРГУМЕНТАХ:</a:t>
            </a:r>
            <a:endParaRPr lang="ru-RU" sz="2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1196752"/>
            <a:ext cx="6153472" cy="518457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1800" dirty="0" smtClean="0"/>
              <a:t>неконтролируемый приток мигрантов резко осложняет социальную обстановку, дестабилизируя рынки труда, жилья, способствуя повышению нагрузки на социальную и инженерную инфраструктуру; </a:t>
            </a:r>
          </a:p>
          <a:p>
            <a:r>
              <a:rPr lang="ru-RU" sz="1800" dirty="0" smtClean="0"/>
              <a:t>миграция ухудшает санитарно-эпидемиологическую обстановку; </a:t>
            </a:r>
          </a:p>
          <a:p>
            <a:r>
              <a:rPr lang="ru-RU" sz="1800" dirty="0" smtClean="0"/>
              <a:t>миграция способствует криминализации обстановки и росту преступности; </a:t>
            </a:r>
          </a:p>
          <a:p>
            <a:r>
              <a:rPr lang="ru-RU" sz="1800" dirty="0" smtClean="0"/>
              <a:t>иногда мигранты захватывают ключевые позиции в социально-экономической жизни; возникает конкуренция в сфере разделения труда;</a:t>
            </a:r>
          </a:p>
          <a:p>
            <a:r>
              <a:rPr lang="ru-RU" sz="1800" dirty="0" smtClean="0"/>
              <a:t>миграцию рассматривают как особый вид оружия, позволяющего существенно ослаблять и дестабилизировать ситуацию в регионе или в государстве в целом; вытеснение коренных народов с исконных территорий, из органов власти, силовых структур и бизнеса.</a:t>
            </a:r>
          </a:p>
          <a:p>
            <a:endParaRPr lang="ru-RU" sz="18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2447" y="332656"/>
            <a:ext cx="2481553" cy="1994974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isometricOffAxis2Left"/>
            <a:lightRig rig="threePt" dir="t"/>
          </a:scene3d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92997" y="2636912"/>
            <a:ext cx="2743200" cy="31908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isometricOffAxis1Righ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649869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467544" y="1556792"/>
            <a:ext cx="8280920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467544" y="404664"/>
            <a:ext cx="8280920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Современные конфликты в своем большинстве возникают в городах и районах, характеризующихся быстрой сменой этнического состава населения.</a:t>
            </a:r>
            <a:endParaRPr kumimoji="0" lang="ru-RU" sz="20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931742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800" b="1" dirty="0" smtClean="0"/>
              <a:t>ЭКСТРЕМИЗМ</a:t>
            </a:r>
            <a:endParaRPr lang="ru-RU" sz="4800" b="1" dirty="0"/>
          </a:p>
        </p:txBody>
      </p:sp>
      <p:pic>
        <p:nvPicPr>
          <p:cNvPr id="4" name="Picture 2" descr="G:\sx_254424040_d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528" y="1844824"/>
            <a:ext cx="3136497" cy="2502069"/>
          </a:xfrm>
          <a:prstGeom prst="rect">
            <a:avLst/>
          </a:prstGeom>
          <a:noFill/>
        </p:spPr>
      </p:pic>
      <p:pic>
        <p:nvPicPr>
          <p:cNvPr id="5" name="Picture 6" descr="n53n-s3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844824"/>
            <a:ext cx="2937716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G:\251554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26986" y="2132856"/>
            <a:ext cx="2078037" cy="3600400"/>
          </a:xfrm>
          <a:prstGeom prst="rect">
            <a:avLst/>
          </a:prstGeom>
          <a:noFill/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346893"/>
            <a:ext cx="3038091" cy="2322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781" y="4527928"/>
            <a:ext cx="2873105" cy="214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8068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СКИНХЕДЫ</a:t>
            </a:r>
            <a:endParaRPr lang="ru-RU" dirty="0"/>
          </a:p>
        </p:txBody>
      </p:sp>
      <p:pic>
        <p:nvPicPr>
          <p:cNvPr id="1026" name="Picture 2" descr="C:\Users\Super\Desktop\photo-28-liverpool-u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5389" y="1124744"/>
            <a:ext cx="3672408" cy="276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G:\22full.xlarge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7535" y="3918860"/>
            <a:ext cx="5468115" cy="27809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964473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СКИНХЕДЫ</a:t>
            </a:r>
            <a:endParaRPr lang="ru-RU" dirty="0"/>
          </a:p>
        </p:txBody>
      </p:sp>
      <p:pic>
        <p:nvPicPr>
          <p:cNvPr id="2050" name="Picture 2" descr="C:\Users\Super\Desktop\88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43337"/>
            <a:ext cx="2680609" cy="423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im0-tub.yandex.net/i?id=22624173-42-7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455277"/>
            <a:ext cx="2878346" cy="4214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G:\20244738_the_redskin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88113" y="1443335"/>
            <a:ext cx="3296055" cy="42267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366475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628800"/>
            <a:ext cx="8229600" cy="2952328"/>
          </a:xfrm>
        </p:spPr>
        <p:txBody>
          <a:bodyPr>
            <a:normAutofit fontScale="90000"/>
          </a:bodyPr>
          <a:lstStyle/>
          <a:p>
            <a:r>
              <a:rPr lang="ru-RU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МИР РАЗНООБРАЗЕН</a:t>
            </a:r>
            <a:br>
              <a:rPr lang="ru-RU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br>
              <a:rPr lang="ru-RU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требует толерантного отношения друг к другу</a:t>
            </a:r>
            <a:endParaRPr lang="ru-RU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136101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852192" y="548680"/>
            <a:ext cx="774065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u="none" strike="noStrike" kern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</a:rPr>
              <a:t>ТОЛЕРАНТНОСТЬ </a:t>
            </a:r>
            <a:r>
              <a:rPr kumimoji="0" lang="ru-RU" sz="4000" b="1" u="none" strike="noStrike" kern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</a:rPr>
              <a:t>–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u="none" strike="noStrike" kern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</a:rPr>
              <a:t>слово заимствованное,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u="none" strike="noStrike" kern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</a:rPr>
              <a:t>а поэтому мало понятное.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u="none" strike="noStrike" kern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</a:rPr>
              <a:t>Ближайшие синонимы: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828492" y="3284984"/>
            <a:ext cx="7740650" cy="70788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u="none" strike="noStrike" kern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</a:rPr>
              <a:t>ТЕРПИМОСТЬ</a:t>
            </a:r>
            <a:endParaRPr kumimoji="0" lang="ru-RU" sz="4000" b="1" u="none" strike="noStrike" kern="0" normalizeH="0" baseline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980892" y="4320171"/>
            <a:ext cx="7740650" cy="70788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u="none" strike="noStrike" kern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</a:rPr>
              <a:t>УВАЖЕНИЕ К ЧУЖОМУ МНЕНИЮ</a:t>
            </a:r>
            <a:endParaRPr kumimoji="0" lang="ru-RU" sz="4000" b="1" u="none" strike="noStrike" kern="0" normalizeH="0" baseline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987030" y="5445224"/>
            <a:ext cx="7740650" cy="70788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u="none" strike="noStrike" kern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</a:rPr>
              <a:t>ЛОЯЛЬНОСТЬ</a:t>
            </a:r>
            <a:endParaRPr kumimoji="0" lang="ru-RU" sz="4000" b="1" u="none" strike="noStrike" kern="0" normalizeH="0" baseline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5172471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img0.liveinternet.ru/images/attach/c/0/38/180/38180068_Hra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.ip-parket.ru/storage/3f521dd259a7dfdca33ac984b015d2f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74994"/>
            <a:ext cx="4644008" cy="3483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Картинка 248 из 4544">
            <a:hlinkClick r:id="rId4"/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4572000" y="3374994"/>
            <a:ext cx="4564324" cy="3473516"/>
          </a:xfrm>
          <a:prstGeom prst="rect">
            <a:avLst/>
          </a:prstGeom>
          <a:gradFill rotWithShape="1">
            <a:gsLst>
              <a:gs pos="0">
                <a:srgbClr val="D2DA7A">
                  <a:shade val="63000"/>
                </a:srgbClr>
              </a:gs>
              <a:gs pos="30000">
                <a:srgbClr val="D2DA7A">
                  <a:shade val="90000"/>
                  <a:satMod val="110000"/>
                </a:srgbClr>
              </a:gs>
              <a:gs pos="45000">
                <a:srgbClr val="D2DA7A">
                  <a:shade val="100000"/>
                  <a:satMod val="118000"/>
                </a:srgbClr>
              </a:gs>
              <a:gs pos="55000">
                <a:srgbClr val="D2DA7A">
                  <a:shade val="100000"/>
                  <a:satMod val="118000"/>
                </a:srgbClr>
              </a:gs>
              <a:gs pos="73000">
                <a:srgbClr val="D2DA7A">
                  <a:shade val="90000"/>
                  <a:satMod val="110000"/>
                </a:srgbClr>
              </a:gs>
              <a:gs pos="100000">
                <a:srgbClr val="D2DA7A">
                  <a:shade val="63000"/>
                </a:srgbClr>
              </a:gs>
            </a:gsLst>
            <a:lin ang="950000" scaled="1"/>
          </a:gradFill>
          <a:ln>
            <a:noFill/>
          </a:ln>
          <a:effectLst>
            <a:softEdge rad="112500"/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rgbClr val="D2DA7A"/>
            </a:contourClr>
          </a:sp3d>
        </p:spPr>
      </p:pic>
      <p:pic>
        <p:nvPicPr>
          <p:cNvPr id="7" name="Picture 9" descr="Картинка 248 из 4544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-1" y="0"/>
            <a:ext cx="4572001" cy="3374994"/>
          </a:xfrm>
          <a:prstGeom prst="rect">
            <a:avLst/>
          </a:prstGeom>
          <a:gradFill rotWithShape="1">
            <a:gsLst>
              <a:gs pos="0">
                <a:srgbClr val="727CA3">
                  <a:shade val="63000"/>
                </a:srgbClr>
              </a:gs>
              <a:gs pos="30000">
                <a:srgbClr val="727CA3">
                  <a:shade val="90000"/>
                  <a:satMod val="110000"/>
                </a:srgbClr>
              </a:gs>
              <a:gs pos="45000">
                <a:srgbClr val="727CA3">
                  <a:shade val="100000"/>
                  <a:satMod val="118000"/>
                </a:srgbClr>
              </a:gs>
              <a:gs pos="55000">
                <a:srgbClr val="727CA3">
                  <a:shade val="100000"/>
                  <a:satMod val="118000"/>
                </a:srgbClr>
              </a:gs>
              <a:gs pos="73000">
                <a:srgbClr val="727CA3">
                  <a:shade val="90000"/>
                  <a:satMod val="110000"/>
                </a:srgbClr>
              </a:gs>
              <a:gs pos="100000">
                <a:srgbClr val="727CA3">
                  <a:shade val="63000"/>
                </a:srgbClr>
              </a:gs>
            </a:gsLst>
            <a:lin ang="950000" scaled="1"/>
          </a:gradFill>
          <a:ln>
            <a:noFill/>
          </a:ln>
          <a:effectLst>
            <a:softEdge rad="112500"/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rgbClr val="727CA3"/>
            </a:contourClr>
          </a:sp3d>
        </p:spPr>
      </p:pic>
    </p:spTree>
    <p:extLst>
      <p:ext uri="{BB962C8B-B14F-4D97-AF65-F5344CB8AC3E}">
        <p14:creationId xmlns:p14="http://schemas.microsoft.com/office/powerpoint/2010/main" val="2824532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852192" y="548680"/>
            <a:ext cx="77406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000" b="1" kern="0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БЫТЬ ТОЛЕРАНТНЫМ</a:t>
            </a:r>
            <a:endParaRPr lang="ru-RU" sz="4000" b="1" kern="0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828492" y="1628800"/>
            <a:ext cx="7740650" cy="132343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4000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Надо знать свои традиции и обычаи и уважать свою историю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825089" y="3356992"/>
            <a:ext cx="7740650" cy="132343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4000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Надо знать традиции и обычаи людей, с которыми общаешься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852192" y="5013176"/>
            <a:ext cx="7740650" cy="132343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4000" b="1" kern="0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Надо относится </a:t>
            </a:r>
            <a:r>
              <a:rPr lang="ru-RU" sz="4000" b="1" kern="0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 чужой культуре как </a:t>
            </a:r>
            <a:r>
              <a:rPr lang="ru-RU" sz="4000" b="1" kern="0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 своей собственной</a:t>
            </a:r>
            <a:endParaRPr lang="ru-RU" sz="4000" b="1" kern="0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190915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i1.i.ua/prikol/pic/9/8/2402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52736"/>
            <a:ext cx="7126608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84062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D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molproekt.perspektiva-inva.ru/work/files/390/pigarev_-_tolerant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16632"/>
            <a:ext cx="5044566" cy="649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82515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D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www.tolerance.hrworld.ru/Main/poster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908720"/>
            <a:ext cx="7488417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40244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D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www.free-lancers.net/posted_files/N7F57EEE208B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692696"/>
            <a:ext cx="7617454" cy="5046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23646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D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kolyan.net/uploads/posts/2009-11/1257442604_x_16e77e2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692696"/>
            <a:ext cx="6552728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44321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D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sudarushkina.clan.su/_ph/10/58342297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5" y="332656"/>
            <a:ext cx="4448175" cy="629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44321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D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insidernews.ru/wp-content/uploads/2010/11/deti-lubiat-peterbur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48680"/>
            <a:ext cx="7620000" cy="549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48863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97182722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326</Words>
  <Application>Microsoft Office PowerPoint</Application>
  <PresentationFormat>Экран (4:3)</PresentationFormat>
  <Paragraphs>40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9</vt:i4>
      </vt:variant>
      <vt:variant>
        <vt:lpstr>Заголовки слайдов</vt:lpstr>
      </vt:variant>
      <vt:variant>
        <vt:i4>24</vt:i4>
      </vt:variant>
    </vt:vector>
  </HeadingPairs>
  <TitlesOfParts>
    <vt:vector size="33" baseType="lpstr">
      <vt:lpstr>Тема Office</vt:lpstr>
      <vt:lpstr>Начальная</vt:lpstr>
      <vt:lpstr>1_Начальная</vt:lpstr>
      <vt:lpstr>2_Начальная</vt:lpstr>
      <vt:lpstr>3_Начальная</vt:lpstr>
      <vt:lpstr>1_Тема Office</vt:lpstr>
      <vt:lpstr>2_Тема Office</vt:lpstr>
      <vt:lpstr>3_Тема Office</vt:lpstr>
      <vt:lpstr>4_Тема Office</vt:lpstr>
      <vt:lpstr>Презентация PowerPoint</vt:lpstr>
      <vt:lpstr>Презентация PowerPoint</vt:lpstr>
      <vt:lpstr>ТОЛЕРАНТНОСТЬ</vt:lpstr>
      <vt:lpstr>В соответствии с Декларацией принципов толерантности (ЮНЕСКО, 1995 г.) ТОЛЕРАНТНОСТЬ определяется следующим образом: ценность и социальная норма гражданского общества, проявляющаяся в праве всех индивидов гражданского общества быть различными, обеспечении устойчивой гармонии между различными конфессиями, политическими, этническими и другими социальными группами, уважении к разнообразию различных мировых культур, цивилизаций и народов, готовности к пониманию и сотрудничеству с людьми, различающимися по внешности, языку, убеждениям, обычаям и верованиям.</vt:lpstr>
      <vt:lpstr>Презентация PowerPoint</vt:lpstr>
      <vt:lpstr>Презентация PowerPoint</vt:lpstr>
      <vt:lpstr>Понятия, находящиеся в дихотомии с «толерантностью»:</vt:lpstr>
      <vt:lpstr>АНТИМИГРАНТСКИЕ НАСТРОЕНИЯ БАЗИРУЮТСЯ НА СЛЕДУЮЩИХ АРГУМЕНТАХ:</vt:lpstr>
      <vt:lpstr>Презентация PowerPoint</vt:lpstr>
      <vt:lpstr>ЭКСТРЕМИЗМ</vt:lpstr>
      <vt:lpstr>СКИНХЕДЫ</vt:lpstr>
      <vt:lpstr>СКИНХЕДЫ</vt:lpstr>
      <vt:lpstr>МИР РАЗНООБРАЗЕН и требует толерантного отношения друг к другу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Super</dc:creator>
  <cp:lastModifiedBy>Admin</cp:lastModifiedBy>
  <cp:revision>14</cp:revision>
  <dcterms:created xsi:type="dcterms:W3CDTF">2011-06-08T06:25:50Z</dcterms:created>
  <dcterms:modified xsi:type="dcterms:W3CDTF">2019-04-08T12:07:59Z</dcterms:modified>
</cp:coreProperties>
</file>