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9" r:id="rId5"/>
    <p:sldId id="266" r:id="rId6"/>
    <p:sldId id="259" r:id="rId7"/>
    <p:sldId id="276" r:id="rId8"/>
    <p:sldId id="267" r:id="rId9"/>
    <p:sldId id="262" r:id="rId10"/>
    <p:sldId id="263" r:id="rId11"/>
    <p:sldId id="264" r:id="rId12"/>
    <p:sldId id="282" r:id="rId13"/>
    <p:sldId id="268" r:id="rId14"/>
    <p:sldId id="269" r:id="rId15"/>
    <p:sldId id="283" r:id="rId16"/>
    <p:sldId id="275" r:id="rId17"/>
    <p:sldId id="277" r:id="rId18"/>
    <p:sldId id="280" r:id="rId19"/>
    <p:sldId id="270" r:id="rId20"/>
    <p:sldId id="271" r:id="rId21"/>
    <p:sldId id="272" r:id="rId22"/>
    <p:sldId id="273" r:id="rId23"/>
    <p:sldId id="274" r:id="rId24"/>
    <p:sldId id="278" r:id="rId25"/>
    <p:sldId id="284" r:id="rId26"/>
    <p:sldId id="285" r:id="rId2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12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10EE797-FC95-40BD-902E-C9238A5AAA27}"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8DE6FCFB-8E06-4A4E-8344-790BD712D580}"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ECE32C48-3C04-4944-AA36-5EE86D531064}"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A30F3B8-F59C-4795-88BC-49564D6DDA2B}"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C56937FF-846E-49CB-8906-1D7FD4D4871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1CCDBCF0-3203-4AA1-B9A8-9D60E63FD42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9259CB78-EDF5-4711-960F-94AA0335E4D8}"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1CACB51-EF56-481F-9625-A3056A536028}"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5E7C21E-5F69-4AE3-9DFF-AA815724114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E39EC47-E63F-400B-BBB6-DDF5FA05132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83463E9-26BA-4CAE-BAC2-497B090DB9F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4FD3A441-A333-4CD2-9EB3-9AC0119058C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27088" y="2492375"/>
            <a:ext cx="7921625" cy="1728788"/>
          </a:xfrm>
        </p:spPr>
        <p:txBody>
          <a:bodyPr/>
          <a:lstStyle/>
          <a:p>
            <a:pPr eaLnBrk="1" hangingPunct="1"/>
            <a:r>
              <a:rPr lang="ru-RU" smtClean="0">
                <a:solidFill>
                  <a:srgbClr val="FF0000"/>
                </a:solidFill>
                <a:latin typeface="Times New Roman" pitchFamily="18" charset="0"/>
              </a:rPr>
              <a:t>Огнезащита</a:t>
            </a:r>
            <a:r>
              <a:rPr lang="en-US" smtClean="0">
                <a:solidFill>
                  <a:srgbClr val="FF0000"/>
                </a:solidFill>
                <a:latin typeface="Times New Roman" pitchFamily="18" charset="0"/>
              </a:rPr>
              <a:t/>
            </a:r>
            <a:br>
              <a:rPr lang="en-US" smtClean="0">
                <a:solidFill>
                  <a:srgbClr val="FF0000"/>
                </a:solidFill>
                <a:latin typeface="Times New Roman" pitchFamily="18" charset="0"/>
              </a:rPr>
            </a:br>
            <a:r>
              <a:rPr lang="ru-RU" smtClean="0">
                <a:solidFill>
                  <a:srgbClr val="FF0000"/>
                </a:solidFill>
                <a:latin typeface="Times New Roman" pitchFamily="18" charset="0"/>
              </a:rPr>
              <a:t>школ</a:t>
            </a:r>
          </a:p>
        </p:txBody>
      </p:sp>
      <p:pic>
        <p:nvPicPr>
          <p:cNvPr id="2051" name="Picture 6" descr="школа 1"/>
          <p:cNvPicPr>
            <a:picLocks noChangeAspect="1" noChangeArrowheads="1"/>
          </p:cNvPicPr>
          <p:nvPr/>
        </p:nvPicPr>
        <p:blipFill>
          <a:blip r:embed="rId2"/>
          <a:srcRect/>
          <a:stretch>
            <a:fillRect/>
          </a:stretch>
        </p:blipFill>
        <p:spPr bwMode="auto">
          <a:xfrm>
            <a:off x="179388" y="188913"/>
            <a:ext cx="3333750" cy="2143125"/>
          </a:xfrm>
          <a:prstGeom prst="rect">
            <a:avLst/>
          </a:prstGeom>
          <a:noFill/>
          <a:ln w="76200">
            <a:solidFill>
              <a:schemeClr val="bg2"/>
            </a:solidFill>
            <a:miter lim="800000"/>
            <a:headEnd/>
            <a:tailEnd/>
          </a:ln>
        </p:spPr>
      </p:pic>
      <p:pic>
        <p:nvPicPr>
          <p:cNvPr id="2052" name="Picture 7" descr="школа 2"/>
          <p:cNvPicPr>
            <a:picLocks noChangeAspect="1" noChangeArrowheads="1"/>
          </p:cNvPicPr>
          <p:nvPr/>
        </p:nvPicPr>
        <p:blipFill>
          <a:blip r:embed="rId3"/>
          <a:srcRect/>
          <a:stretch>
            <a:fillRect/>
          </a:stretch>
        </p:blipFill>
        <p:spPr bwMode="auto">
          <a:xfrm>
            <a:off x="5508625" y="188913"/>
            <a:ext cx="3433763" cy="2159000"/>
          </a:xfrm>
          <a:prstGeom prst="rect">
            <a:avLst/>
          </a:prstGeom>
          <a:noFill/>
          <a:ln w="76200">
            <a:solidFill>
              <a:schemeClr val="bg2"/>
            </a:solidFill>
            <a:miter lim="800000"/>
            <a:headEnd/>
            <a:tailEnd/>
          </a:ln>
        </p:spPr>
      </p:pic>
      <p:pic>
        <p:nvPicPr>
          <p:cNvPr id="2053" name="Picture 8" descr="школа 3"/>
          <p:cNvPicPr>
            <a:picLocks noChangeAspect="1" noChangeArrowheads="1"/>
          </p:cNvPicPr>
          <p:nvPr/>
        </p:nvPicPr>
        <p:blipFill>
          <a:blip r:embed="rId4"/>
          <a:srcRect/>
          <a:stretch>
            <a:fillRect/>
          </a:stretch>
        </p:blipFill>
        <p:spPr bwMode="auto">
          <a:xfrm>
            <a:off x="179388" y="4437063"/>
            <a:ext cx="3422650" cy="2159000"/>
          </a:xfrm>
          <a:prstGeom prst="rect">
            <a:avLst/>
          </a:prstGeom>
          <a:noFill/>
          <a:ln w="76200">
            <a:solidFill>
              <a:schemeClr val="bg2"/>
            </a:solidFill>
            <a:miter lim="800000"/>
            <a:headEnd/>
            <a:tailEnd/>
          </a:ln>
        </p:spPr>
      </p:pic>
      <p:pic>
        <p:nvPicPr>
          <p:cNvPr id="2054" name="Picture 9" descr="школа 4"/>
          <p:cNvPicPr>
            <a:picLocks noChangeAspect="1" noChangeArrowheads="1"/>
          </p:cNvPicPr>
          <p:nvPr/>
        </p:nvPicPr>
        <p:blipFill>
          <a:blip r:embed="rId5"/>
          <a:srcRect/>
          <a:stretch>
            <a:fillRect/>
          </a:stretch>
        </p:blipFill>
        <p:spPr bwMode="auto">
          <a:xfrm>
            <a:off x="5580063" y="4437063"/>
            <a:ext cx="3332162" cy="2159000"/>
          </a:xfrm>
          <a:prstGeom prst="rect">
            <a:avLst/>
          </a:prstGeom>
          <a:noFill/>
          <a:ln w="76200">
            <a:solidFill>
              <a:schemeClr val="bg2"/>
            </a:solidFill>
            <a:miter lim="800000"/>
            <a:headEnd/>
            <a:tailEnd/>
          </a:ln>
        </p:spPr>
      </p:pic>
      <p:pic>
        <p:nvPicPr>
          <p:cNvPr id="2055" name="Picture 10" descr="масляные краски 1"/>
          <p:cNvPicPr>
            <a:picLocks noChangeAspect="1" noChangeArrowheads="1"/>
          </p:cNvPicPr>
          <p:nvPr/>
        </p:nvPicPr>
        <p:blipFill>
          <a:blip r:embed="rId6"/>
          <a:srcRect/>
          <a:stretch>
            <a:fillRect/>
          </a:stretch>
        </p:blipFill>
        <p:spPr bwMode="auto">
          <a:xfrm>
            <a:off x="539750" y="2636838"/>
            <a:ext cx="2376488" cy="1439862"/>
          </a:xfrm>
          <a:prstGeom prst="rect">
            <a:avLst/>
          </a:prstGeom>
          <a:noFill/>
          <a:ln w="57150">
            <a:solidFill>
              <a:schemeClr val="bg2"/>
            </a:solidFill>
            <a:miter lim="800000"/>
            <a:headEnd/>
            <a:tailEnd/>
          </a:ln>
        </p:spPr>
      </p:pic>
      <p:pic>
        <p:nvPicPr>
          <p:cNvPr id="2056" name="Picture 11" descr="покрытие озс45Д"/>
          <p:cNvPicPr>
            <a:picLocks noChangeAspect="1" noChangeArrowheads="1"/>
          </p:cNvPicPr>
          <p:nvPr/>
        </p:nvPicPr>
        <p:blipFill>
          <a:blip r:embed="rId7"/>
          <a:srcRect/>
          <a:stretch>
            <a:fillRect/>
          </a:stretch>
        </p:blipFill>
        <p:spPr bwMode="auto">
          <a:xfrm>
            <a:off x="3851275" y="188913"/>
            <a:ext cx="1289050" cy="2447925"/>
          </a:xfrm>
          <a:prstGeom prst="rect">
            <a:avLst/>
          </a:prstGeom>
          <a:noFill/>
          <a:ln w="57150">
            <a:solidFill>
              <a:schemeClr val="bg2"/>
            </a:solidFill>
            <a:miter lim="800000"/>
            <a:headEnd/>
            <a:tailEnd/>
          </a:ln>
        </p:spPr>
      </p:pic>
      <p:pic>
        <p:nvPicPr>
          <p:cNvPr id="2057" name="Picture 12" descr="огнтушитель 3"/>
          <p:cNvPicPr>
            <a:picLocks noChangeAspect="1" noChangeArrowheads="1"/>
          </p:cNvPicPr>
          <p:nvPr/>
        </p:nvPicPr>
        <p:blipFill>
          <a:blip r:embed="rId8"/>
          <a:srcRect/>
          <a:stretch>
            <a:fillRect/>
          </a:stretch>
        </p:blipFill>
        <p:spPr bwMode="auto">
          <a:xfrm>
            <a:off x="4067175" y="4221163"/>
            <a:ext cx="1119188" cy="2447925"/>
          </a:xfrm>
          <a:prstGeom prst="rect">
            <a:avLst/>
          </a:prstGeom>
          <a:noFill/>
          <a:ln w="57150">
            <a:solidFill>
              <a:schemeClr val="bg2"/>
            </a:solidFill>
            <a:miter lim="800000"/>
            <a:headEnd/>
            <a:tailEnd/>
          </a:ln>
        </p:spPr>
      </p:pic>
      <p:pic>
        <p:nvPicPr>
          <p:cNvPr id="2058" name="Picture 13" descr="обои 1"/>
          <p:cNvPicPr>
            <a:picLocks noChangeAspect="1" noChangeArrowheads="1"/>
          </p:cNvPicPr>
          <p:nvPr/>
        </p:nvPicPr>
        <p:blipFill>
          <a:blip r:embed="rId9"/>
          <a:srcRect/>
          <a:stretch>
            <a:fillRect/>
          </a:stretch>
        </p:blipFill>
        <p:spPr bwMode="auto">
          <a:xfrm>
            <a:off x="6516688" y="2708275"/>
            <a:ext cx="2300287" cy="1441450"/>
          </a:xfrm>
          <a:prstGeom prst="rect">
            <a:avLst/>
          </a:prstGeom>
          <a:noFill/>
          <a:ln w="57150">
            <a:solidFill>
              <a:schemeClr val="bg2"/>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7"/>
          <p:cNvSpPr>
            <a:spLocks noGrp="1" noChangeArrowheads="1"/>
          </p:cNvSpPr>
          <p:nvPr>
            <p:ph type="title"/>
          </p:nvPr>
        </p:nvSpPr>
        <p:spPr>
          <a:xfrm>
            <a:off x="457200" y="274638"/>
            <a:ext cx="8229600" cy="706437"/>
          </a:xfrm>
        </p:spPr>
        <p:txBody>
          <a:bodyPr/>
          <a:lstStyle/>
          <a:p>
            <a:pPr eaLnBrk="1" hangingPunct="1"/>
            <a:r>
              <a:rPr lang="ru-RU" sz="4000" smtClean="0">
                <a:solidFill>
                  <a:srgbClr val="FF0000"/>
                </a:solidFill>
                <a:latin typeface="Times New Roman" pitchFamily="18" charset="0"/>
              </a:rPr>
              <a:t>Общие сведения</a:t>
            </a:r>
          </a:p>
        </p:txBody>
      </p:sp>
      <p:sp>
        <p:nvSpPr>
          <p:cNvPr id="3075" name="Rectangle 8"/>
          <p:cNvSpPr>
            <a:spLocks noGrp="1" noChangeArrowheads="1"/>
          </p:cNvSpPr>
          <p:nvPr>
            <p:ph type="body" sz="half" idx="1"/>
          </p:nvPr>
        </p:nvSpPr>
        <p:spPr>
          <a:xfrm>
            <a:off x="0" y="981075"/>
            <a:ext cx="4787900" cy="3095625"/>
          </a:xfrm>
        </p:spPr>
        <p:txBody>
          <a:bodyPr/>
          <a:lstStyle/>
          <a:p>
            <a:pPr algn="just" eaLnBrk="1" hangingPunct="1">
              <a:lnSpc>
                <a:spcPct val="80000"/>
              </a:lnSpc>
            </a:pPr>
            <a:r>
              <a:rPr lang="ru-RU" sz="1800" smtClean="0">
                <a:latin typeface="Times New Roman" pitchFamily="18" charset="0"/>
              </a:rPr>
              <a:t>В настоящее время здания общеобразовательных школ строят, как правило, по типовым проектам высотой в 3 – 5 этажей с применением крупноэлементных несгораемых стен, панелей перекрытий, лестниц. </a:t>
            </a:r>
          </a:p>
          <a:p>
            <a:pPr algn="just" eaLnBrk="1" hangingPunct="1">
              <a:lnSpc>
                <a:spcPct val="80000"/>
              </a:lnSpc>
            </a:pPr>
            <a:r>
              <a:rPr lang="ru-RU" sz="1800" smtClean="0">
                <a:latin typeface="Times New Roman" pitchFamily="18" charset="0"/>
              </a:rPr>
              <a:t>Особенности развития пожаров в зданиях школ в основном обусловлены коридорной планировкой этажей и наличием в классных комнатах, лабораториях и мастерских значительного количества мебели, инвентаря и шкафов с учебно-наглядными пособиями. </a:t>
            </a:r>
          </a:p>
        </p:txBody>
      </p:sp>
      <p:sp>
        <p:nvSpPr>
          <p:cNvPr id="3076" name="Rectangle 9"/>
          <p:cNvSpPr>
            <a:spLocks noGrp="1" noChangeArrowheads="1"/>
          </p:cNvSpPr>
          <p:nvPr>
            <p:ph type="body" sz="half" idx="2"/>
          </p:nvPr>
        </p:nvSpPr>
        <p:spPr>
          <a:xfrm>
            <a:off x="4716463" y="4076700"/>
            <a:ext cx="4038600" cy="2447925"/>
          </a:xfrm>
        </p:spPr>
        <p:txBody>
          <a:bodyPr/>
          <a:lstStyle/>
          <a:p>
            <a:pPr algn="just" eaLnBrk="1" hangingPunct="1">
              <a:lnSpc>
                <a:spcPct val="80000"/>
              </a:lnSpc>
            </a:pPr>
            <a:r>
              <a:rPr lang="ru-RU" sz="1800" smtClean="0">
                <a:latin typeface="Times New Roman" pitchFamily="18" charset="0"/>
              </a:rPr>
              <a:t>Пожарная нагрузка в помещениях современной школы составляет 50 – 70 кг/м</a:t>
            </a:r>
            <a:r>
              <a:rPr lang="ru-RU" sz="1800" baseline="30000" smtClean="0">
                <a:latin typeface="Times New Roman" pitchFamily="18" charset="0"/>
              </a:rPr>
              <a:t>3</a:t>
            </a:r>
            <a:r>
              <a:rPr lang="ru-RU" sz="1800" smtClean="0">
                <a:latin typeface="Times New Roman" pitchFamily="18" charset="0"/>
              </a:rPr>
              <a:t>. Значит, по статистике и теоретическим расчетам средняя продолжительность пожара в школе составляет </a:t>
            </a:r>
            <a:r>
              <a:rPr lang="en-US" sz="1800" smtClean="0">
                <a:latin typeface="Times New Roman" pitchFamily="18" charset="0"/>
              </a:rPr>
              <a:t>45 – 50 </a:t>
            </a:r>
            <a:r>
              <a:rPr lang="ru-RU" sz="1800" smtClean="0">
                <a:latin typeface="Times New Roman" pitchFamily="18" charset="0"/>
              </a:rPr>
              <a:t>мин.</a:t>
            </a:r>
          </a:p>
          <a:p>
            <a:pPr algn="just" eaLnBrk="1" hangingPunct="1">
              <a:lnSpc>
                <a:spcPct val="80000"/>
              </a:lnSpc>
            </a:pPr>
            <a:r>
              <a:rPr lang="ru-RU" sz="1800" smtClean="0">
                <a:latin typeface="Times New Roman" pitchFamily="18" charset="0"/>
              </a:rPr>
              <a:t>Следовательно, предел огнестойкости строительных конструкций школы не должен быть меньше 1 часа. </a:t>
            </a:r>
          </a:p>
        </p:txBody>
      </p:sp>
      <p:pic>
        <p:nvPicPr>
          <p:cNvPr id="3077" name="Picture 11" descr="коридор"/>
          <p:cNvPicPr>
            <a:picLocks noChangeAspect="1" noChangeArrowheads="1"/>
          </p:cNvPicPr>
          <p:nvPr/>
        </p:nvPicPr>
        <p:blipFill>
          <a:blip r:embed="rId2"/>
          <a:srcRect/>
          <a:stretch>
            <a:fillRect/>
          </a:stretch>
        </p:blipFill>
        <p:spPr bwMode="auto">
          <a:xfrm>
            <a:off x="5580063" y="1341438"/>
            <a:ext cx="2879725" cy="2160587"/>
          </a:xfrm>
          <a:prstGeom prst="rect">
            <a:avLst/>
          </a:prstGeom>
          <a:noFill/>
          <a:ln w="76200">
            <a:solidFill>
              <a:schemeClr val="bg2"/>
            </a:solidFill>
            <a:miter lim="800000"/>
            <a:headEnd/>
            <a:tailEnd/>
          </a:ln>
        </p:spPr>
      </p:pic>
      <p:pic>
        <p:nvPicPr>
          <p:cNvPr id="3078" name="Picture 12" descr="коридор 2"/>
          <p:cNvPicPr>
            <a:picLocks noChangeAspect="1" noChangeArrowheads="1"/>
          </p:cNvPicPr>
          <p:nvPr/>
        </p:nvPicPr>
        <p:blipFill>
          <a:blip r:embed="rId3"/>
          <a:srcRect/>
          <a:stretch>
            <a:fillRect/>
          </a:stretch>
        </p:blipFill>
        <p:spPr bwMode="auto">
          <a:xfrm>
            <a:off x="900113" y="4221163"/>
            <a:ext cx="3232150" cy="2160587"/>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p:txBody>
          <a:bodyPr/>
          <a:lstStyle/>
          <a:p>
            <a:pPr eaLnBrk="1" hangingPunct="1"/>
            <a:r>
              <a:rPr lang="ru-RU" sz="4000" smtClean="0">
                <a:solidFill>
                  <a:srgbClr val="FF0000"/>
                </a:solidFill>
                <a:latin typeface="Times New Roman" pitchFamily="18" charset="0"/>
              </a:rPr>
              <a:t>Поведение бетонных конструкций в условиях пожара</a:t>
            </a:r>
          </a:p>
        </p:txBody>
      </p:sp>
      <p:sp>
        <p:nvSpPr>
          <p:cNvPr id="4099" name="Rectangle 7"/>
          <p:cNvSpPr>
            <a:spLocks noGrp="1" noChangeArrowheads="1"/>
          </p:cNvSpPr>
          <p:nvPr>
            <p:ph type="body" idx="1"/>
          </p:nvPr>
        </p:nvSpPr>
        <p:spPr>
          <a:xfrm>
            <a:off x="468313" y="1844675"/>
            <a:ext cx="4906962" cy="4060825"/>
          </a:xfrm>
        </p:spPr>
        <p:txBody>
          <a:bodyPr/>
          <a:lstStyle/>
          <a:p>
            <a:pPr algn="just" eaLnBrk="1" hangingPunct="1">
              <a:lnSpc>
                <a:spcPct val="80000"/>
              </a:lnSpc>
            </a:pPr>
            <a:r>
              <a:rPr lang="ru-RU" sz="1800" smtClean="0">
                <a:latin typeface="Times New Roman" pitchFamily="18" charset="0"/>
              </a:rPr>
              <a:t>Бетон относиться к негорючим материалам и</a:t>
            </a:r>
            <a:r>
              <a:rPr lang="en-US" sz="1800" smtClean="0">
                <a:latin typeface="Times New Roman" pitchFamily="18" charset="0"/>
              </a:rPr>
              <a:t> </a:t>
            </a:r>
            <a:r>
              <a:rPr lang="ru-RU" sz="1800" smtClean="0">
                <a:latin typeface="Times New Roman" pitchFamily="18" charset="0"/>
              </a:rPr>
              <a:t>потому изготовленные из него строительные конструкции являются достаточно стойкими к воздействию огня. </a:t>
            </a:r>
          </a:p>
          <a:p>
            <a:pPr algn="just" eaLnBrk="1" hangingPunct="1">
              <a:lnSpc>
                <a:spcPct val="80000"/>
              </a:lnSpc>
            </a:pPr>
            <a:r>
              <a:rPr lang="ru-RU" sz="1800" smtClean="0">
                <a:latin typeface="Times New Roman" pitchFamily="18" charset="0"/>
              </a:rPr>
              <a:t>Но при достижении критической температуры 500 °С, арматура, расположенная  внутри  бетонных панелей теряет свои механические свойства и бетонные конструкции начинают деформироваться, что приводит к необратимым повреждениям зданий. </a:t>
            </a:r>
          </a:p>
          <a:p>
            <a:pPr algn="just" eaLnBrk="1" hangingPunct="1">
              <a:lnSpc>
                <a:spcPct val="80000"/>
              </a:lnSpc>
            </a:pPr>
            <a:r>
              <a:rPr lang="ru-RU" sz="1800" smtClean="0">
                <a:latin typeface="Times New Roman" pitchFamily="18" charset="0"/>
              </a:rPr>
              <a:t>Главное направление в обеспечение пожарной безопасности бетонных конструкций – защита их от прямого теплового воздействия пожара и повышение огнестойкости с помощью теплоизоляционных материалов</a:t>
            </a:r>
            <a:r>
              <a:rPr lang="ru-RU" sz="1800" smtClean="0"/>
              <a:t>. </a:t>
            </a:r>
          </a:p>
        </p:txBody>
      </p:sp>
      <p:pic>
        <p:nvPicPr>
          <p:cNvPr id="4100" name="Picture 8" descr="костер в пещере 1"/>
          <p:cNvPicPr>
            <a:picLocks noChangeAspect="1" noChangeArrowheads="1" noCrop="1"/>
          </p:cNvPicPr>
          <p:nvPr/>
        </p:nvPicPr>
        <p:blipFill>
          <a:blip r:embed="rId2"/>
          <a:srcRect/>
          <a:stretch>
            <a:fillRect/>
          </a:stretch>
        </p:blipFill>
        <p:spPr bwMode="auto">
          <a:xfrm>
            <a:off x="5651500" y="1628775"/>
            <a:ext cx="2914650" cy="4319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a:xfrm>
            <a:off x="468313" y="0"/>
            <a:ext cx="8229600" cy="706438"/>
          </a:xfrm>
        </p:spPr>
        <p:txBody>
          <a:bodyPr/>
          <a:lstStyle/>
          <a:p>
            <a:pPr eaLnBrk="1" hangingPunct="1"/>
            <a:r>
              <a:rPr lang="ru-RU" sz="4000" smtClean="0">
                <a:solidFill>
                  <a:srgbClr val="FF0000"/>
                </a:solidFill>
                <a:latin typeface="Times New Roman" pitchFamily="18" charset="0"/>
              </a:rPr>
              <a:t>Облицовочные материалы</a:t>
            </a:r>
          </a:p>
        </p:txBody>
      </p:sp>
      <p:sp>
        <p:nvSpPr>
          <p:cNvPr id="5123" name="Rectangle 5"/>
          <p:cNvSpPr>
            <a:spLocks noGrp="1" noChangeArrowheads="1"/>
          </p:cNvSpPr>
          <p:nvPr>
            <p:ph type="body" idx="1"/>
          </p:nvPr>
        </p:nvSpPr>
        <p:spPr>
          <a:xfrm>
            <a:off x="468313" y="836613"/>
            <a:ext cx="4114800" cy="3384550"/>
          </a:xfrm>
        </p:spPr>
        <p:txBody>
          <a:bodyPr/>
          <a:lstStyle/>
          <a:p>
            <a:pPr algn="just" eaLnBrk="1" hangingPunct="1">
              <a:lnSpc>
                <a:spcPct val="80000"/>
              </a:lnSpc>
            </a:pPr>
            <a:r>
              <a:rPr lang="ru-RU" sz="1600" smtClean="0">
                <a:latin typeface="Times New Roman" pitchFamily="18" charset="0"/>
              </a:rPr>
              <a:t>Наилучшим способом защиты бетонных конструкций от  теплового воздействия открытого пламени является облицовка стен специальными огнестойкими материалами на основе минераловатных или вермикулитсодержащих материалов.</a:t>
            </a:r>
          </a:p>
          <a:p>
            <a:pPr algn="just" eaLnBrk="1" hangingPunct="1">
              <a:lnSpc>
                <a:spcPct val="80000"/>
              </a:lnSpc>
            </a:pPr>
            <a:r>
              <a:rPr lang="ru-RU" sz="1600" smtClean="0">
                <a:latin typeface="Times New Roman" pitchFamily="18" charset="0"/>
              </a:rPr>
              <a:t>Плиты огнезащитного материала крепятся с помощью силикатного клея (толщина слоя ~ 2 мм). Закрепление изоляционного материала осуществляется обработкой стыковочных швов вручную (при небольших объемах работ). В случае больших объемов работ делается предварительная обработка швов - V образный разрез.</a:t>
            </a:r>
            <a:endParaRPr lang="ru-RU" sz="1600" smtClean="0"/>
          </a:p>
        </p:txBody>
      </p:sp>
      <p:pic>
        <p:nvPicPr>
          <p:cNvPr id="5124" name="Picture 7" descr="плитка 1"/>
          <p:cNvPicPr>
            <a:picLocks noChangeAspect="1" noChangeArrowheads="1"/>
          </p:cNvPicPr>
          <p:nvPr/>
        </p:nvPicPr>
        <p:blipFill>
          <a:blip r:embed="rId2"/>
          <a:srcRect/>
          <a:stretch>
            <a:fillRect/>
          </a:stretch>
        </p:blipFill>
        <p:spPr bwMode="auto">
          <a:xfrm>
            <a:off x="4716463" y="1052513"/>
            <a:ext cx="4062412" cy="2159000"/>
          </a:xfrm>
          <a:prstGeom prst="rect">
            <a:avLst/>
          </a:prstGeom>
          <a:noFill/>
          <a:ln w="76200">
            <a:solidFill>
              <a:schemeClr val="bg2"/>
            </a:solidFill>
            <a:miter lim="800000"/>
            <a:headEnd/>
            <a:tailEnd/>
          </a:ln>
        </p:spPr>
      </p:pic>
      <p:pic>
        <p:nvPicPr>
          <p:cNvPr id="5125" name="Picture 8" descr="анимашка плитка"/>
          <p:cNvPicPr>
            <a:picLocks noChangeAspect="1" noChangeArrowheads="1" noCrop="1"/>
          </p:cNvPicPr>
          <p:nvPr/>
        </p:nvPicPr>
        <p:blipFill>
          <a:blip r:embed="rId3"/>
          <a:srcRect/>
          <a:stretch>
            <a:fillRect/>
          </a:stretch>
        </p:blipFill>
        <p:spPr bwMode="auto">
          <a:xfrm>
            <a:off x="1042988" y="4437063"/>
            <a:ext cx="3022600" cy="2159000"/>
          </a:xfrm>
          <a:prstGeom prst="rect">
            <a:avLst/>
          </a:prstGeom>
          <a:noFill/>
          <a:ln w="9525">
            <a:noFill/>
            <a:miter lim="800000"/>
            <a:headEnd/>
            <a:tailEnd/>
          </a:ln>
        </p:spPr>
      </p:pic>
      <p:pic>
        <p:nvPicPr>
          <p:cNvPr id="5126" name="Picture 9" descr="плитка"/>
          <p:cNvPicPr>
            <a:picLocks noChangeAspect="1" noChangeArrowheads="1"/>
          </p:cNvPicPr>
          <p:nvPr/>
        </p:nvPicPr>
        <p:blipFill>
          <a:blip r:embed="rId4"/>
          <a:srcRect/>
          <a:stretch>
            <a:fillRect/>
          </a:stretch>
        </p:blipFill>
        <p:spPr bwMode="auto">
          <a:xfrm>
            <a:off x="5724525" y="3573463"/>
            <a:ext cx="2224088" cy="2878137"/>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68313" y="0"/>
            <a:ext cx="8229600" cy="908050"/>
          </a:xfrm>
        </p:spPr>
        <p:txBody>
          <a:bodyPr/>
          <a:lstStyle/>
          <a:p>
            <a:pPr eaLnBrk="1" hangingPunct="1"/>
            <a:r>
              <a:rPr lang="ru-RU" smtClean="0">
                <a:solidFill>
                  <a:srgbClr val="FF0000"/>
                </a:solidFill>
                <a:latin typeface="Times New Roman" pitchFamily="18" charset="0"/>
              </a:rPr>
              <a:t>Облицовочные материалы</a:t>
            </a:r>
          </a:p>
        </p:txBody>
      </p:sp>
      <p:sp>
        <p:nvSpPr>
          <p:cNvPr id="6147" name="Rectangle 3"/>
          <p:cNvSpPr>
            <a:spLocks noGrp="1" noChangeArrowheads="1"/>
          </p:cNvSpPr>
          <p:nvPr>
            <p:ph type="body" sz="half" idx="1"/>
          </p:nvPr>
        </p:nvSpPr>
        <p:spPr>
          <a:xfrm>
            <a:off x="468313" y="1052513"/>
            <a:ext cx="4038600" cy="1800225"/>
          </a:xfrm>
        </p:spPr>
        <p:txBody>
          <a:bodyPr/>
          <a:lstStyle/>
          <a:p>
            <a:pPr algn="just" eaLnBrk="1" hangingPunct="1">
              <a:lnSpc>
                <a:spcPct val="80000"/>
              </a:lnSpc>
            </a:pPr>
            <a:r>
              <a:rPr lang="ru-RU" sz="1800" smtClean="0">
                <a:latin typeface="Times New Roman" pitchFamily="18" charset="0"/>
              </a:rPr>
              <a:t>Уникальными огнезащитными свойствами обладают вермикулитосодержащие изделия.</a:t>
            </a:r>
          </a:p>
          <a:p>
            <a:pPr algn="just" eaLnBrk="1" hangingPunct="1">
              <a:lnSpc>
                <a:spcPct val="80000"/>
              </a:lnSpc>
            </a:pPr>
            <a:r>
              <a:rPr lang="ru-RU" sz="1800" smtClean="0">
                <a:latin typeface="Times New Roman" pitchFamily="18" charset="0"/>
              </a:rPr>
              <a:t>При толщине вермикулитовой плиты всего 50 мм, время, в течение которого бетонная конструкция сохраняет свои механические свойства, повышается до 150 минут.</a:t>
            </a:r>
          </a:p>
        </p:txBody>
      </p:sp>
      <p:sp>
        <p:nvSpPr>
          <p:cNvPr id="6148" name="Rectangle 4"/>
          <p:cNvSpPr>
            <a:spLocks noGrp="1" noChangeArrowheads="1"/>
          </p:cNvSpPr>
          <p:nvPr>
            <p:ph type="body" sz="half" idx="2"/>
          </p:nvPr>
        </p:nvSpPr>
        <p:spPr>
          <a:xfrm>
            <a:off x="4787900" y="3573463"/>
            <a:ext cx="4038600" cy="2376487"/>
          </a:xfrm>
        </p:spPr>
        <p:txBody>
          <a:bodyPr/>
          <a:lstStyle/>
          <a:p>
            <a:pPr algn="just" eaLnBrk="1" hangingPunct="1">
              <a:lnSpc>
                <a:spcPct val="80000"/>
              </a:lnSpc>
            </a:pPr>
            <a:r>
              <a:rPr lang="ru-RU" sz="1800" smtClean="0">
                <a:latin typeface="Times New Roman" pitchFamily="18" charset="0"/>
              </a:rPr>
              <a:t>В силу высокой отражательной способности частиц вермикулита, их упругости, низкой теплопроводности, огнезащита хорошо сохраняет целостность, отличается высокой трещиностойкостью при пожаре. </a:t>
            </a:r>
          </a:p>
          <a:p>
            <a:pPr algn="just" eaLnBrk="1" hangingPunct="1">
              <a:lnSpc>
                <a:spcPct val="80000"/>
              </a:lnSpc>
            </a:pPr>
            <a:r>
              <a:rPr lang="ru-RU" sz="1800" smtClean="0">
                <a:latin typeface="Times New Roman" pitchFamily="18" charset="0"/>
              </a:rPr>
              <a:t>Кроме того, хорошими теплоизоляционными свойствами обладает огнезащитное покрытие «МОНОЛИТ». Оно повышает предел огнестойкости бетонных конструкций до 4-х часов </a:t>
            </a:r>
          </a:p>
        </p:txBody>
      </p:sp>
      <p:pic>
        <p:nvPicPr>
          <p:cNvPr id="6149" name="Picture 5" descr="вермикулит"/>
          <p:cNvPicPr>
            <a:picLocks noChangeAspect="1" noChangeArrowheads="1"/>
          </p:cNvPicPr>
          <p:nvPr/>
        </p:nvPicPr>
        <p:blipFill>
          <a:blip r:embed="rId2"/>
          <a:srcRect/>
          <a:stretch>
            <a:fillRect/>
          </a:stretch>
        </p:blipFill>
        <p:spPr bwMode="auto">
          <a:xfrm>
            <a:off x="5292725" y="981075"/>
            <a:ext cx="3286125" cy="2160588"/>
          </a:xfrm>
          <a:prstGeom prst="rect">
            <a:avLst/>
          </a:prstGeom>
          <a:noFill/>
          <a:ln w="76200">
            <a:solidFill>
              <a:schemeClr val="bg2"/>
            </a:solidFill>
            <a:miter lim="800000"/>
            <a:headEnd/>
            <a:tailEnd/>
          </a:ln>
        </p:spPr>
      </p:pic>
      <p:pic>
        <p:nvPicPr>
          <p:cNvPr id="6150" name="Picture 6" descr="вермикулитовые плиты"/>
          <p:cNvPicPr>
            <a:picLocks noChangeAspect="1" noChangeArrowheads="1"/>
          </p:cNvPicPr>
          <p:nvPr/>
        </p:nvPicPr>
        <p:blipFill>
          <a:blip r:embed="rId3"/>
          <a:srcRect/>
          <a:stretch>
            <a:fillRect/>
          </a:stretch>
        </p:blipFill>
        <p:spPr bwMode="auto">
          <a:xfrm>
            <a:off x="1042988" y="3860800"/>
            <a:ext cx="2936875" cy="2159000"/>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8313" y="0"/>
            <a:ext cx="8229600" cy="633413"/>
          </a:xfrm>
        </p:spPr>
        <p:txBody>
          <a:bodyPr/>
          <a:lstStyle/>
          <a:p>
            <a:pPr eaLnBrk="1" hangingPunct="1"/>
            <a:r>
              <a:rPr lang="ru-RU" sz="4000" smtClean="0">
                <a:solidFill>
                  <a:srgbClr val="FF0000"/>
                </a:solidFill>
                <a:latin typeface="Times New Roman" pitchFamily="18" charset="0"/>
              </a:rPr>
              <a:t>Огнезащитные пасты и штукатурки</a:t>
            </a:r>
          </a:p>
        </p:txBody>
      </p:sp>
      <p:sp>
        <p:nvSpPr>
          <p:cNvPr id="7171" name="Rectangle 3"/>
          <p:cNvSpPr>
            <a:spLocks noGrp="1" noChangeArrowheads="1"/>
          </p:cNvSpPr>
          <p:nvPr>
            <p:ph type="body" sz="half" idx="1"/>
          </p:nvPr>
        </p:nvSpPr>
        <p:spPr>
          <a:xfrm>
            <a:off x="250825" y="3041650"/>
            <a:ext cx="4392613" cy="3411538"/>
          </a:xfrm>
        </p:spPr>
        <p:txBody>
          <a:bodyPr/>
          <a:lstStyle/>
          <a:p>
            <a:pPr algn="just" eaLnBrk="1" hangingPunct="1">
              <a:lnSpc>
                <a:spcPct val="80000"/>
              </a:lnSpc>
            </a:pPr>
            <a:r>
              <a:rPr lang="ru-RU" sz="1600" smtClean="0">
                <a:latin typeface="Times New Roman" pitchFamily="18" charset="0"/>
              </a:rPr>
              <a:t>В случае же, когда облицовка стен из эстетических или экономических соображений не возможна, огнезащита строительных конструкций из бетона может осуществляться при помощи огнезащитных паст и штукатурок. </a:t>
            </a:r>
          </a:p>
          <a:p>
            <a:pPr algn="just" eaLnBrk="1" hangingPunct="1">
              <a:lnSpc>
                <a:spcPct val="80000"/>
              </a:lnSpc>
            </a:pPr>
            <a:r>
              <a:rPr lang="ru-RU" sz="1600" smtClean="0">
                <a:latin typeface="Times New Roman" pitchFamily="18" charset="0"/>
              </a:rPr>
              <a:t>Толщина слоя огнезащитных паст обычно не превышает 0,5 - 1 см, штукатурок – от 2 до 4 см. </a:t>
            </a:r>
          </a:p>
          <a:p>
            <a:pPr algn="just" eaLnBrk="1" hangingPunct="1">
              <a:lnSpc>
                <a:spcPct val="80000"/>
              </a:lnSpc>
            </a:pPr>
            <a:r>
              <a:rPr lang="ru-RU" sz="1600" smtClean="0">
                <a:latin typeface="Times New Roman" pitchFamily="18" charset="0"/>
              </a:rPr>
              <a:t>Среди самых распространенных средств этого вида можно назвать огнезащитную вермикулитвую пасту ОПВ</a:t>
            </a:r>
            <a:r>
              <a:rPr lang="en-US" sz="1600" smtClean="0">
                <a:latin typeface="Times New Roman" pitchFamily="18" charset="0"/>
              </a:rPr>
              <a:t>-1</a:t>
            </a:r>
            <a:r>
              <a:rPr lang="ru-RU" sz="1600" smtClean="0">
                <a:latin typeface="Times New Roman" pitchFamily="18" charset="0"/>
              </a:rPr>
              <a:t> (повышает предел огнестойкости до 2,5 часов), огнезащитные штукатурка ОФП-МВ (предел огнестойкости – 1,5 часа), ОПВ-180, и ВПМ (предел огнестойкости 3 часа)</a:t>
            </a:r>
            <a:endParaRPr lang="ru-RU" sz="1200" smtClean="0">
              <a:latin typeface="Times New Roman" pitchFamily="18" charset="0"/>
            </a:endParaRPr>
          </a:p>
        </p:txBody>
      </p:sp>
      <p:sp>
        <p:nvSpPr>
          <p:cNvPr id="7172" name="Rectangle 4"/>
          <p:cNvSpPr>
            <a:spLocks noGrp="1" noChangeArrowheads="1"/>
          </p:cNvSpPr>
          <p:nvPr>
            <p:ph type="body" sz="half" idx="2"/>
          </p:nvPr>
        </p:nvSpPr>
        <p:spPr>
          <a:xfrm>
            <a:off x="4716463" y="765175"/>
            <a:ext cx="4243387" cy="3671888"/>
          </a:xfrm>
        </p:spPr>
        <p:txBody>
          <a:bodyPr/>
          <a:lstStyle/>
          <a:p>
            <a:pPr algn="just" eaLnBrk="1" hangingPunct="1">
              <a:lnSpc>
                <a:spcPct val="80000"/>
              </a:lnSpc>
            </a:pPr>
            <a:r>
              <a:rPr lang="ru-RU" sz="1600" smtClean="0">
                <a:latin typeface="Times New Roman" pitchFamily="18" charset="0"/>
              </a:rPr>
              <a:t>Огнезащитный состав «Файрекс-500» - при пожаре образует лёгкую пенистую теплоизолирующую структуру, которая герметизирую пустоты, препятствует скрытому распространению огня.</a:t>
            </a:r>
          </a:p>
          <a:p>
            <a:pPr algn="just" eaLnBrk="1" hangingPunct="1">
              <a:lnSpc>
                <a:spcPct val="80000"/>
              </a:lnSpc>
            </a:pPr>
            <a:r>
              <a:rPr lang="ru-RU" sz="1600" smtClean="0">
                <a:latin typeface="Times New Roman" pitchFamily="18" charset="0"/>
              </a:rPr>
              <a:t>Простейшие огнезащитные пасты делаются с использованием "тощих" глин в смеси с водным раствором сульфитно-дрожжевого щелока (СДЩ) или гипсового теста Применять огнезащитные пасты и штукатурки рекомендуется в сухих помещениях (при относительной влажности воздуха менее 65 %).</a:t>
            </a:r>
          </a:p>
          <a:p>
            <a:pPr algn="just" eaLnBrk="1" hangingPunct="1">
              <a:lnSpc>
                <a:spcPct val="80000"/>
              </a:lnSpc>
            </a:pPr>
            <a:r>
              <a:rPr lang="ru-RU" sz="1600" smtClean="0">
                <a:latin typeface="Times New Roman" pitchFamily="18" charset="0"/>
              </a:rPr>
              <a:t>На обрабатываемые поверхности пасты и штукатурки наносят обмазкой, или механическим нанесением, например, набрызгом  или напылением</a:t>
            </a:r>
          </a:p>
        </p:txBody>
      </p:sp>
      <p:pic>
        <p:nvPicPr>
          <p:cNvPr id="7173" name="Picture 5" descr="ogonia9"/>
          <p:cNvPicPr>
            <a:picLocks noChangeAspect="1" noChangeArrowheads="1"/>
          </p:cNvPicPr>
          <p:nvPr/>
        </p:nvPicPr>
        <p:blipFill>
          <a:blip r:embed="rId2"/>
          <a:srcRect/>
          <a:stretch>
            <a:fillRect/>
          </a:stretch>
        </p:blipFill>
        <p:spPr bwMode="auto">
          <a:xfrm>
            <a:off x="6011863" y="4508500"/>
            <a:ext cx="2317750" cy="2160588"/>
          </a:xfrm>
          <a:prstGeom prst="rect">
            <a:avLst/>
          </a:prstGeom>
          <a:noFill/>
          <a:ln w="76200">
            <a:solidFill>
              <a:schemeClr val="bg2"/>
            </a:solidFill>
            <a:miter lim="800000"/>
            <a:headEnd/>
            <a:tailEnd/>
          </a:ln>
        </p:spPr>
      </p:pic>
      <p:pic>
        <p:nvPicPr>
          <p:cNvPr id="7174" name="Picture 6" descr="нанесение"/>
          <p:cNvPicPr>
            <a:picLocks noChangeAspect="1" noChangeArrowheads="1"/>
          </p:cNvPicPr>
          <p:nvPr/>
        </p:nvPicPr>
        <p:blipFill>
          <a:blip r:embed="rId3"/>
          <a:srcRect t="10106"/>
          <a:stretch>
            <a:fillRect/>
          </a:stretch>
        </p:blipFill>
        <p:spPr bwMode="auto">
          <a:xfrm>
            <a:off x="1258888" y="981075"/>
            <a:ext cx="2673350" cy="1798638"/>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ru-RU" sz="6000" b="1" u="sng" smtClean="0">
                <a:solidFill>
                  <a:srgbClr val="FF0000"/>
                </a:solidFill>
                <a:latin typeface="Times New Roman" pitchFamily="18" charset="0"/>
              </a:rPr>
              <a:t>Внимание !!!</a:t>
            </a:r>
          </a:p>
        </p:txBody>
      </p:sp>
      <p:sp>
        <p:nvSpPr>
          <p:cNvPr id="35843" name="Rectangle 3"/>
          <p:cNvSpPr>
            <a:spLocks noGrp="1" noChangeArrowheads="1"/>
          </p:cNvSpPr>
          <p:nvPr>
            <p:ph type="body" idx="1"/>
          </p:nvPr>
        </p:nvSpPr>
        <p:spPr>
          <a:xfrm>
            <a:off x="457200" y="1600200"/>
            <a:ext cx="8229600" cy="2765425"/>
          </a:xfrm>
        </p:spPr>
        <p:txBody>
          <a:bodyPr/>
          <a:lstStyle/>
          <a:p>
            <a:pPr algn="ctr" eaLnBrk="1" hangingPunct="1">
              <a:lnSpc>
                <a:spcPct val="90000"/>
              </a:lnSpc>
            </a:pPr>
            <a:r>
              <a:rPr lang="ru-RU" b="1" smtClean="0">
                <a:solidFill>
                  <a:srgbClr val="FF0000"/>
                </a:solidFill>
                <a:latin typeface="Times New Roman" pitchFamily="18" charset="0"/>
              </a:rPr>
              <a:t>Согласно требованиям норм пожарной безопасности в помещениях, где находятся дети, стены и потолки категорически запрещается оклеивать бумагой или обоями, а также окрашивать масляной краской.</a:t>
            </a:r>
            <a:r>
              <a:rPr lang="ru-RU" b="1" smtClean="0">
                <a:solidFill>
                  <a:srgbClr val="FF0000"/>
                </a:solidFill>
              </a:rPr>
              <a:t> </a:t>
            </a:r>
          </a:p>
        </p:txBody>
      </p:sp>
      <p:pic>
        <p:nvPicPr>
          <p:cNvPr id="35844" name="Picture 4" descr="масляные краски 1"/>
          <p:cNvPicPr>
            <a:picLocks noChangeAspect="1" noChangeArrowheads="1"/>
          </p:cNvPicPr>
          <p:nvPr/>
        </p:nvPicPr>
        <p:blipFill>
          <a:blip r:embed="rId2"/>
          <a:srcRect/>
          <a:stretch>
            <a:fillRect/>
          </a:stretch>
        </p:blipFill>
        <p:spPr bwMode="auto">
          <a:xfrm>
            <a:off x="611188" y="4365625"/>
            <a:ext cx="2698750" cy="2159000"/>
          </a:xfrm>
          <a:prstGeom prst="rect">
            <a:avLst/>
          </a:prstGeom>
          <a:noFill/>
          <a:ln w="76200">
            <a:solidFill>
              <a:schemeClr val="bg2"/>
            </a:solidFill>
            <a:miter lim="800000"/>
            <a:headEnd/>
            <a:tailEnd/>
          </a:ln>
        </p:spPr>
      </p:pic>
      <p:sp>
        <p:nvSpPr>
          <p:cNvPr id="35846" name="AutoShape 6"/>
          <p:cNvSpPr>
            <a:spLocks noChangeArrowheads="1"/>
          </p:cNvSpPr>
          <p:nvPr/>
        </p:nvSpPr>
        <p:spPr bwMode="auto">
          <a:xfrm rot="-2665804">
            <a:off x="179388" y="5229225"/>
            <a:ext cx="3559175" cy="396875"/>
          </a:xfrm>
          <a:prstGeom prst="wave">
            <a:avLst>
              <a:gd name="adj1" fmla="val 19190"/>
              <a:gd name="adj2" fmla="val 10000"/>
            </a:avLst>
          </a:prstGeom>
          <a:solidFill>
            <a:srgbClr val="FF0000"/>
          </a:solidFill>
          <a:ln w="9525">
            <a:solidFill>
              <a:schemeClr val="tx1"/>
            </a:solidFill>
            <a:round/>
            <a:headEnd/>
            <a:tailEnd/>
          </a:ln>
        </p:spPr>
        <p:txBody>
          <a:bodyPr wrap="none" anchor="ctr"/>
          <a:lstStyle/>
          <a:p>
            <a:endParaRPr lang="ru-RU"/>
          </a:p>
        </p:txBody>
      </p:sp>
      <p:sp>
        <p:nvSpPr>
          <p:cNvPr id="35847" name="AutoShape 7"/>
          <p:cNvSpPr>
            <a:spLocks noChangeArrowheads="1"/>
          </p:cNvSpPr>
          <p:nvPr/>
        </p:nvSpPr>
        <p:spPr bwMode="auto">
          <a:xfrm rot="2454517">
            <a:off x="276225" y="5356225"/>
            <a:ext cx="3384550" cy="180975"/>
          </a:xfrm>
          <a:prstGeom prst="wave">
            <a:avLst>
              <a:gd name="adj1" fmla="val 0"/>
              <a:gd name="adj2" fmla="val -10000"/>
            </a:avLst>
          </a:prstGeom>
          <a:solidFill>
            <a:srgbClr val="FF0000"/>
          </a:solidFill>
          <a:ln w="9525">
            <a:solidFill>
              <a:schemeClr val="tx1"/>
            </a:solidFill>
            <a:round/>
            <a:headEnd/>
            <a:tailEnd/>
          </a:ln>
        </p:spPr>
        <p:txBody>
          <a:bodyPr wrap="none" anchor="ctr"/>
          <a:lstStyle/>
          <a:p>
            <a:endParaRPr lang="ru-RU"/>
          </a:p>
        </p:txBody>
      </p:sp>
      <p:pic>
        <p:nvPicPr>
          <p:cNvPr id="35848" name="Picture 8" descr="обои 1"/>
          <p:cNvPicPr>
            <a:picLocks noChangeAspect="1" noChangeArrowheads="1"/>
          </p:cNvPicPr>
          <p:nvPr/>
        </p:nvPicPr>
        <p:blipFill>
          <a:blip r:embed="rId3"/>
          <a:srcRect/>
          <a:stretch>
            <a:fillRect/>
          </a:stretch>
        </p:blipFill>
        <p:spPr bwMode="auto">
          <a:xfrm>
            <a:off x="5148263" y="4365625"/>
            <a:ext cx="3448050" cy="2160588"/>
          </a:xfrm>
          <a:prstGeom prst="rect">
            <a:avLst/>
          </a:prstGeom>
          <a:noFill/>
          <a:ln w="76200">
            <a:solidFill>
              <a:schemeClr val="bg2"/>
            </a:solidFill>
            <a:miter lim="800000"/>
            <a:headEnd/>
            <a:tailEnd/>
          </a:ln>
        </p:spPr>
      </p:pic>
      <p:sp>
        <p:nvSpPr>
          <p:cNvPr id="35849" name="AutoShape 9"/>
          <p:cNvSpPr>
            <a:spLocks noChangeArrowheads="1"/>
          </p:cNvSpPr>
          <p:nvPr/>
        </p:nvSpPr>
        <p:spPr bwMode="auto">
          <a:xfrm rot="9016740">
            <a:off x="4679950" y="5300663"/>
            <a:ext cx="4464050" cy="358775"/>
          </a:xfrm>
          <a:prstGeom prst="wave">
            <a:avLst>
              <a:gd name="adj1" fmla="val 13005"/>
              <a:gd name="adj2" fmla="val -10000"/>
            </a:avLst>
          </a:prstGeom>
          <a:solidFill>
            <a:srgbClr val="FF0000"/>
          </a:solidFill>
          <a:ln w="9525">
            <a:solidFill>
              <a:schemeClr val="tx1"/>
            </a:solidFill>
            <a:round/>
            <a:headEnd/>
            <a:tailEnd/>
          </a:ln>
        </p:spPr>
        <p:txBody>
          <a:bodyPr wrap="none" anchor="ctr"/>
          <a:lstStyle/>
          <a:p>
            <a:endParaRPr lang="ru-RU"/>
          </a:p>
        </p:txBody>
      </p:sp>
      <p:sp>
        <p:nvSpPr>
          <p:cNvPr id="35850" name="AutoShape 10"/>
          <p:cNvSpPr>
            <a:spLocks noChangeArrowheads="1"/>
          </p:cNvSpPr>
          <p:nvPr/>
        </p:nvSpPr>
        <p:spPr bwMode="auto">
          <a:xfrm rot="1766913">
            <a:off x="4811713" y="5229225"/>
            <a:ext cx="4332287" cy="363538"/>
          </a:xfrm>
          <a:prstGeom prst="wave">
            <a:avLst>
              <a:gd name="adj1" fmla="val 13005"/>
              <a:gd name="adj2" fmla="val 10000"/>
            </a:avLst>
          </a:prstGeom>
          <a:solidFill>
            <a:srgbClr val="FF0000"/>
          </a:solidFill>
          <a:ln w="9525">
            <a:solidFill>
              <a:schemeClr val="tx1"/>
            </a:solidFill>
            <a:round/>
            <a:headEnd/>
            <a:tailEnd/>
          </a:ln>
        </p:spPr>
        <p:txBody>
          <a:bodyPr wrap="none" anchor="ct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withEffect">
                                  <p:stCondLst>
                                    <p:cond delay="0"/>
                                  </p:stCondLst>
                                  <p:childTnLst>
                                    <p:anim calcmode="discrete" valueType="str">
                                      <p:cBhvr>
                                        <p:cTn id="6" dur="1000" fill="hold"/>
                                        <p:tgtEl>
                                          <p:spTgt spid="35842"/>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6" presetClass="entr" presetSubtype="32" fill="hold" nodeType="afterEffect">
                                  <p:stCondLst>
                                    <p:cond delay="0"/>
                                  </p:stCondLst>
                                  <p:childTnLst>
                                    <p:set>
                                      <p:cBhvr>
                                        <p:cTn id="9" dur="1" fill="hold">
                                          <p:stCondLst>
                                            <p:cond delay="0"/>
                                          </p:stCondLst>
                                        </p:cTn>
                                        <p:tgtEl>
                                          <p:spTgt spid="35844"/>
                                        </p:tgtEl>
                                        <p:attrNameLst>
                                          <p:attrName>style.visibility</p:attrName>
                                        </p:attrNameLst>
                                      </p:cBhvr>
                                      <p:to>
                                        <p:strVal val="visible"/>
                                      </p:to>
                                    </p:set>
                                    <p:animEffect transition="in" filter="circle(out)">
                                      <p:cBhvr>
                                        <p:cTn id="10" dur="1000"/>
                                        <p:tgtEl>
                                          <p:spTgt spid="35844"/>
                                        </p:tgtEl>
                                      </p:cBhvr>
                                    </p:animEffect>
                                  </p:childTnLst>
                                </p:cTn>
                              </p:par>
                              <p:par>
                                <p:cTn id="11" presetID="6" presetClass="entr" presetSubtype="32" fill="hold" nodeType="withEffect">
                                  <p:stCondLst>
                                    <p:cond delay="0"/>
                                  </p:stCondLst>
                                  <p:childTnLst>
                                    <p:set>
                                      <p:cBhvr>
                                        <p:cTn id="12" dur="1" fill="hold">
                                          <p:stCondLst>
                                            <p:cond delay="0"/>
                                          </p:stCondLst>
                                        </p:cTn>
                                        <p:tgtEl>
                                          <p:spTgt spid="35848"/>
                                        </p:tgtEl>
                                        <p:attrNameLst>
                                          <p:attrName>style.visibility</p:attrName>
                                        </p:attrNameLst>
                                      </p:cBhvr>
                                      <p:to>
                                        <p:strVal val="visible"/>
                                      </p:to>
                                    </p:set>
                                    <p:animEffect transition="in" filter="circle(out)">
                                      <p:cBhvr>
                                        <p:cTn id="13" dur="1000"/>
                                        <p:tgtEl>
                                          <p:spTgt spid="35848"/>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35843">
                                            <p:txEl>
                                              <p:pRg st="0" end="0"/>
                                            </p:txEl>
                                          </p:spTgt>
                                        </p:tgtEl>
                                        <p:attrNameLst>
                                          <p:attrName>style.visibility</p:attrName>
                                        </p:attrNameLst>
                                      </p:cBhvr>
                                      <p:to>
                                        <p:strVal val="visible"/>
                                      </p:to>
                                    </p:set>
                                    <p:animEffect transition="in" filter="fade">
                                      <p:cBhvr>
                                        <p:cTn id="17" dur="5000"/>
                                        <p:tgtEl>
                                          <p:spTgt spid="3584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846"/>
                                        </p:tgtEl>
                                        <p:attrNameLst>
                                          <p:attrName>style.visibility</p:attrName>
                                        </p:attrNameLst>
                                      </p:cBhvr>
                                      <p:to>
                                        <p:strVal val="visible"/>
                                      </p:to>
                                    </p:set>
                                    <p:animEffect transition="in" filter="fade">
                                      <p:cBhvr>
                                        <p:cTn id="22" dur="1000"/>
                                        <p:tgtEl>
                                          <p:spTgt spid="3584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847"/>
                                        </p:tgtEl>
                                        <p:attrNameLst>
                                          <p:attrName>style.visibility</p:attrName>
                                        </p:attrNameLst>
                                      </p:cBhvr>
                                      <p:to>
                                        <p:strVal val="visible"/>
                                      </p:to>
                                    </p:set>
                                    <p:animEffect transition="in" filter="fade">
                                      <p:cBhvr>
                                        <p:cTn id="25" dur="1000"/>
                                        <p:tgtEl>
                                          <p:spTgt spid="3584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849"/>
                                        </p:tgtEl>
                                        <p:attrNameLst>
                                          <p:attrName>style.visibility</p:attrName>
                                        </p:attrNameLst>
                                      </p:cBhvr>
                                      <p:to>
                                        <p:strVal val="visible"/>
                                      </p:to>
                                    </p:set>
                                    <p:animEffect transition="in" filter="fade">
                                      <p:cBhvr>
                                        <p:cTn id="28" dur="1000"/>
                                        <p:tgtEl>
                                          <p:spTgt spid="3584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5850"/>
                                        </p:tgtEl>
                                        <p:attrNameLst>
                                          <p:attrName>style.visibility</p:attrName>
                                        </p:attrNameLst>
                                      </p:cBhvr>
                                      <p:to>
                                        <p:strVal val="visible"/>
                                      </p:to>
                                    </p:set>
                                    <p:animEffect transition="in" filter="fade">
                                      <p:cBhvr>
                                        <p:cTn id="31" dur="1000"/>
                                        <p:tgtEl>
                                          <p:spTgt spid="35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6" grpId="0" animBg="1"/>
      <p:bldP spid="35847" grpId="0" animBg="1"/>
      <p:bldP spid="35849" grpId="0" animBg="1"/>
      <p:bldP spid="3585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68313" y="188913"/>
            <a:ext cx="8229600" cy="706437"/>
          </a:xfrm>
        </p:spPr>
        <p:txBody>
          <a:bodyPr/>
          <a:lstStyle/>
          <a:p>
            <a:pPr eaLnBrk="1" hangingPunct="1"/>
            <a:r>
              <a:rPr lang="ru-RU" sz="4000" smtClean="0">
                <a:solidFill>
                  <a:srgbClr val="FF0000"/>
                </a:solidFill>
                <a:latin typeface="Times New Roman" pitchFamily="18" charset="0"/>
              </a:rPr>
              <a:t>Древесина и изделия из нее</a:t>
            </a:r>
          </a:p>
        </p:txBody>
      </p:sp>
      <p:sp>
        <p:nvSpPr>
          <p:cNvPr id="9219" name="Rectangle 3"/>
          <p:cNvSpPr>
            <a:spLocks noGrp="1" noChangeArrowheads="1"/>
          </p:cNvSpPr>
          <p:nvPr>
            <p:ph type="body" sz="half" idx="1"/>
          </p:nvPr>
        </p:nvSpPr>
        <p:spPr>
          <a:xfrm>
            <a:off x="468313" y="3429000"/>
            <a:ext cx="4038600" cy="3095625"/>
          </a:xfrm>
        </p:spPr>
        <p:txBody>
          <a:bodyPr/>
          <a:lstStyle/>
          <a:p>
            <a:pPr algn="just" eaLnBrk="1" hangingPunct="1">
              <a:lnSpc>
                <a:spcPct val="80000"/>
              </a:lnSpc>
            </a:pPr>
            <a:r>
              <a:rPr lang="ru-RU" sz="1700" smtClean="0">
                <a:latin typeface="Times New Roman" pitchFamily="18" charset="0"/>
              </a:rPr>
              <a:t>В классных комнатах, кабинетах и других помещениях школ сосредоточено огромное количество изделий из дерева. Это столы, парты, стулья, шкафы с документацией и учебными материалами и многое другое. </a:t>
            </a:r>
          </a:p>
          <a:p>
            <a:pPr algn="just" eaLnBrk="1" hangingPunct="1">
              <a:lnSpc>
                <a:spcPct val="80000"/>
              </a:lnSpc>
            </a:pPr>
            <a:r>
              <a:rPr lang="ru-RU" sz="1700" smtClean="0">
                <a:latin typeface="Times New Roman" pitchFamily="18" charset="0"/>
              </a:rPr>
              <a:t>Древесина относится к традиционным сгораемым материалам. Высокую пожарную опасность древесины определяет достаточно высокая скорость распространения огня по конструкциям из нее. </a:t>
            </a:r>
          </a:p>
        </p:txBody>
      </p:sp>
      <p:sp>
        <p:nvSpPr>
          <p:cNvPr id="9220" name="Rectangle 4"/>
          <p:cNvSpPr>
            <a:spLocks noGrp="1" noChangeArrowheads="1"/>
          </p:cNvSpPr>
          <p:nvPr>
            <p:ph type="body" sz="half" idx="2"/>
          </p:nvPr>
        </p:nvSpPr>
        <p:spPr>
          <a:xfrm>
            <a:off x="4643438" y="1052513"/>
            <a:ext cx="4038600" cy="2087562"/>
          </a:xfrm>
        </p:spPr>
        <p:txBody>
          <a:bodyPr/>
          <a:lstStyle/>
          <a:p>
            <a:pPr algn="just" eaLnBrk="1" hangingPunct="1">
              <a:lnSpc>
                <a:spcPct val="80000"/>
              </a:lnSpc>
            </a:pPr>
            <a:r>
              <a:rPr lang="ru-RU" sz="1700" smtClean="0">
                <a:latin typeface="Times New Roman" pitchFamily="18" charset="0"/>
              </a:rPr>
              <a:t>В этой связи задача огнезащиты деревянных конструкций заключается в переводе древесины в группу трудносгораемых материалов, так как трудносгораемые материалы, как правило, разрушаются лишь в зоне непосредственного действия огня и ограниченно распространяют горение за ее пределами.</a:t>
            </a:r>
          </a:p>
        </p:txBody>
      </p:sp>
      <p:pic>
        <p:nvPicPr>
          <p:cNvPr id="9221" name="Picture 5" descr="классная комната 1"/>
          <p:cNvPicPr>
            <a:picLocks noChangeAspect="1" noChangeArrowheads="1"/>
          </p:cNvPicPr>
          <p:nvPr/>
        </p:nvPicPr>
        <p:blipFill>
          <a:blip r:embed="rId2"/>
          <a:srcRect/>
          <a:stretch>
            <a:fillRect/>
          </a:stretch>
        </p:blipFill>
        <p:spPr bwMode="auto">
          <a:xfrm>
            <a:off x="5508625" y="3860800"/>
            <a:ext cx="2879725" cy="2160588"/>
          </a:xfrm>
          <a:prstGeom prst="rect">
            <a:avLst/>
          </a:prstGeom>
          <a:noFill/>
          <a:ln w="76200">
            <a:solidFill>
              <a:schemeClr val="bg2"/>
            </a:solidFill>
            <a:miter lim="800000"/>
            <a:headEnd/>
            <a:tailEnd/>
          </a:ln>
        </p:spPr>
      </p:pic>
      <p:pic>
        <p:nvPicPr>
          <p:cNvPr id="9222" name="Picture 6" descr="парта 2"/>
          <p:cNvPicPr>
            <a:picLocks noChangeAspect="1" noChangeArrowheads="1"/>
          </p:cNvPicPr>
          <p:nvPr/>
        </p:nvPicPr>
        <p:blipFill>
          <a:blip r:embed="rId3"/>
          <a:srcRect/>
          <a:stretch>
            <a:fillRect/>
          </a:stretch>
        </p:blipFill>
        <p:spPr bwMode="auto">
          <a:xfrm>
            <a:off x="1042988" y="981075"/>
            <a:ext cx="3243262" cy="2160588"/>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490537"/>
          </a:xfrm>
        </p:spPr>
        <p:txBody>
          <a:bodyPr/>
          <a:lstStyle/>
          <a:p>
            <a:pPr eaLnBrk="1" hangingPunct="1"/>
            <a:r>
              <a:rPr lang="ru-RU" sz="3600" smtClean="0">
                <a:solidFill>
                  <a:srgbClr val="FF0000"/>
                </a:solidFill>
                <a:latin typeface="Times New Roman" pitchFamily="18" charset="0"/>
              </a:rPr>
              <a:t>Огнезащита деревянных конструкций</a:t>
            </a:r>
          </a:p>
        </p:txBody>
      </p:sp>
      <p:sp>
        <p:nvSpPr>
          <p:cNvPr id="10243" name="Rectangle 3"/>
          <p:cNvSpPr>
            <a:spLocks noGrp="1" noChangeArrowheads="1"/>
          </p:cNvSpPr>
          <p:nvPr>
            <p:ph type="body" sz="half" idx="1"/>
          </p:nvPr>
        </p:nvSpPr>
        <p:spPr>
          <a:xfrm>
            <a:off x="468313" y="1268413"/>
            <a:ext cx="4038600" cy="2520950"/>
          </a:xfrm>
        </p:spPr>
        <p:txBody>
          <a:bodyPr/>
          <a:lstStyle/>
          <a:p>
            <a:pPr algn="just" eaLnBrk="1" hangingPunct="1">
              <a:lnSpc>
                <a:spcPct val="80000"/>
              </a:lnSpc>
            </a:pPr>
            <a:r>
              <a:rPr lang="ru-RU" sz="1600" smtClean="0">
                <a:latin typeface="Times New Roman" pitchFamily="18" charset="0"/>
              </a:rPr>
              <a:t>Огнезащита древесины осуществляется различными способами, наиболее эффективными из которых являются обработка огнезащитными покрытиями и пропитка специальными составами</a:t>
            </a:r>
            <a:r>
              <a:rPr lang="en-US" sz="1600" smtClean="0">
                <a:latin typeface="Times New Roman" pitchFamily="18" charset="0"/>
              </a:rPr>
              <a:t> </a:t>
            </a:r>
            <a:r>
              <a:rPr lang="ru-RU" sz="1600" smtClean="0">
                <a:latin typeface="Times New Roman" pitchFamily="18" charset="0"/>
              </a:rPr>
              <a:t>(антипиренами).</a:t>
            </a:r>
          </a:p>
          <a:p>
            <a:pPr algn="just" eaLnBrk="1" hangingPunct="1">
              <a:lnSpc>
                <a:spcPct val="80000"/>
              </a:lnSpc>
            </a:pPr>
            <a:r>
              <a:rPr lang="ru-RU" sz="1600" smtClean="0">
                <a:latin typeface="Times New Roman" pitchFamily="18" charset="0"/>
              </a:rPr>
              <a:t>В зависимости от назначения и области применения средства, используемые для огнезащиты древесины и изделий из нее, подразделяются на следующие виды</a:t>
            </a:r>
          </a:p>
        </p:txBody>
      </p:sp>
      <p:sp>
        <p:nvSpPr>
          <p:cNvPr id="10244" name="Rectangle 4"/>
          <p:cNvSpPr>
            <a:spLocks noGrp="1" noChangeArrowheads="1"/>
          </p:cNvSpPr>
          <p:nvPr>
            <p:ph type="body" sz="half" idx="2"/>
          </p:nvPr>
        </p:nvSpPr>
        <p:spPr>
          <a:xfrm>
            <a:off x="4787900" y="3994150"/>
            <a:ext cx="4038600" cy="2863850"/>
          </a:xfrm>
        </p:spPr>
        <p:txBody>
          <a:bodyPr/>
          <a:lstStyle/>
          <a:p>
            <a:pPr algn="just" eaLnBrk="1" hangingPunct="1">
              <a:lnSpc>
                <a:spcPct val="80000"/>
              </a:lnSpc>
            </a:pPr>
            <a:r>
              <a:rPr lang="ru-RU" sz="1600" b="1" smtClean="0">
                <a:latin typeface="Times New Roman" pitchFamily="18" charset="0"/>
              </a:rPr>
              <a:t>лаки</a:t>
            </a:r>
            <a:r>
              <a:rPr lang="ru-RU" sz="1600" smtClean="0">
                <a:latin typeface="Times New Roman" pitchFamily="18" charset="0"/>
              </a:rPr>
              <a:t> - образующие на защищаемой поверхности тонкую прозрачную пленку, позволяющую сохранить текстуру древесины, обладающие декоративными свойствами и защищающие от возгорания;</a:t>
            </a:r>
            <a:br>
              <a:rPr lang="ru-RU" sz="1600" smtClean="0">
                <a:latin typeface="Times New Roman" pitchFamily="18" charset="0"/>
              </a:rPr>
            </a:br>
            <a:r>
              <a:rPr lang="ru-RU" sz="1600" b="1" smtClean="0">
                <a:latin typeface="Times New Roman" pitchFamily="18" charset="0"/>
              </a:rPr>
              <a:t>краски, эмали</a:t>
            </a:r>
            <a:r>
              <a:rPr lang="ru-RU" sz="1600" smtClean="0">
                <a:latin typeface="Times New Roman" pitchFamily="18" charset="0"/>
              </a:rPr>
              <a:t> - образующие на защищаемой поверхности тонкий непрозрачный слой различных цветов и оттенков, придающих декоративный вид, препятствующих возгоранию, распространению пламени по поверхности и защищающих от воздействия влаги;</a:t>
            </a:r>
          </a:p>
        </p:txBody>
      </p:sp>
      <p:pic>
        <p:nvPicPr>
          <p:cNvPr id="10245" name="Picture 5" descr="нанесение краски 1"/>
          <p:cNvPicPr>
            <a:picLocks noChangeAspect="1" noChangeArrowheads="1"/>
          </p:cNvPicPr>
          <p:nvPr/>
        </p:nvPicPr>
        <p:blipFill>
          <a:blip r:embed="rId2"/>
          <a:srcRect/>
          <a:stretch>
            <a:fillRect/>
          </a:stretch>
        </p:blipFill>
        <p:spPr bwMode="auto">
          <a:xfrm>
            <a:off x="5867400" y="1412875"/>
            <a:ext cx="2298700" cy="2286000"/>
          </a:xfrm>
          <a:prstGeom prst="rect">
            <a:avLst/>
          </a:prstGeom>
          <a:noFill/>
          <a:ln w="76200">
            <a:solidFill>
              <a:schemeClr val="bg2"/>
            </a:solidFill>
            <a:miter lim="800000"/>
            <a:headEnd/>
            <a:tailEnd/>
          </a:ln>
        </p:spPr>
      </p:pic>
      <p:pic>
        <p:nvPicPr>
          <p:cNvPr id="10246" name="Picture 7" descr="нанесение краски 2"/>
          <p:cNvPicPr>
            <a:picLocks noChangeAspect="1" noChangeArrowheads="1"/>
          </p:cNvPicPr>
          <p:nvPr/>
        </p:nvPicPr>
        <p:blipFill>
          <a:blip r:embed="rId3"/>
          <a:srcRect/>
          <a:stretch>
            <a:fillRect/>
          </a:stretch>
        </p:blipFill>
        <p:spPr bwMode="auto">
          <a:xfrm>
            <a:off x="1476375" y="4292600"/>
            <a:ext cx="2235200" cy="2286000"/>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ru-RU" sz="3600" b="1" smtClean="0">
                <a:solidFill>
                  <a:srgbClr val="FF0000"/>
                </a:solidFill>
                <a:latin typeface="Times New Roman" pitchFamily="18" charset="0"/>
              </a:rPr>
              <a:t>"ПРОТЕРМ ВУД-1"</a:t>
            </a:r>
            <a:r>
              <a:rPr lang="ru-RU" sz="4000" b="1" smtClean="0">
                <a:latin typeface="Times New Roman" pitchFamily="18" charset="0"/>
              </a:rPr>
              <a:t/>
            </a:r>
            <a:br>
              <a:rPr lang="ru-RU" sz="4000" b="1" smtClean="0">
                <a:latin typeface="Times New Roman" pitchFamily="18" charset="0"/>
              </a:rPr>
            </a:br>
            <a:r>
              <a:rPr lang="ru-RU" sz="1800" b="1" smtClean="0">
                <a:solidFill>
                  <a:schemeClr val="accent2"/>
                </a:solidFill>
                <a:latin typeface="Times New Roman" pitchFamily="18" charset="0"/>
              </a:rPr>
              <a:t>КРАСКА ОГНЕЗАЩИТНАЯ ДЛЯ ДЕРЕВЯННЫХ КОНСТРУКЦИЙ</a:t>
            </a:r>
            <a:r>
              <a:rPr lang="ru-RU" sz="4000" smtClean="0"/>
              <a:t> </a:t>
            </a:r>
          </a:p>
        </p:txBody>
      </p:sp>
      <p:sp>
        <p:nvSpPr>
          <p:cNvPr id="11267" name="Rectangle 3"/>
          <p:cNvSpPr>
            <a:spLocks noGrp="1" noChangeArrowheads="1"/>
          </p:cNvSpPr>
          <p:nvPr>
            <p:ph type="body" sz="half" idx="1"/>
          </p:nvPr>
        </p:nvSpPr>
        <p:spPr>
          <a:xfrm>
            <a:off x="395288" y="1773238"/>
            <a:ext cx="4095750" cy="4464050"/>
          </a:xfrm>
        </p:spPr>
        <p:txBody>
          <a:bodyPr/>
          <a:lstStyle/>
          <a:p>
            <a:pPr algn="just" eaLnBrk="1" hangingPunct="1">
              <a:lnSpc>
                <a:spcPct val="80000"/>
              </a:lnSpc>
            </a:pPr>
            <a:r>
              <a:rPr lang="ru-RU" sz="1800" smtClean="0">
                <a:latin typeface="Times New Roman" pitchFamily="18" charset="0"/>
              </a:rPr>
              <a:t>Эффективным противопожарным средством можно назвать огнезащитную вспучивающуюся краску «Протерм Вуд», изготовленную на основе водорастворимых искусственных смол. В ней отсутствуют компоненты, содержащие формальдегиды и галогены. </a:t>
            </a:r>
          </a:p>
          <a:p>
            <a:pPr algn="just" eaLnBrk="1" hangingPunct="1">
              <a:lnSpc>
                <a:spcPct val="80000"/>
              </a:lnSpc>
            </a:pPr>
            <a:r>
              <a:rPr lang="ru-RU" sz="1800" smtClean="0">
                <a:latin typeface="Times New Roman" pitchFamily="18" charset="0"/>
              </a:rPr>
              <a:t>Краска предназначена для огнезащиты конструкций из дерева, ДСП и ДВП. При высокой температуре красочный слой вспучивается и некоторое время препятствует возгоранию дерева. Благодаря своим защитным свойствам краска «Протерм Вуд» переводит древесину в разряд трудносгораемых материалов.</a:t>
            </a:r>
          </a:p>
        </p:txBody>
      </p:sp>
      <p:sp>
        <p:nvSpPr>
          <p:cNvPr id="11268" name="Rectangle 5"/>
          <p:cNvSpPr>
            <a:spLocks noGrp="1" noChangeArrowheads="1"/>
          </p:cNvSpPr>
          <p:nvPr>
            <p:ph type="body" sz="half" idx="2"/>
          </p:nvPr>
        </p:nvSpPr>
        <p:spPr>
          <a:xfrm>
            <a:off x="4643438" y="1773238"/>
            <a:ext cx="4038600" cy="2160587"/>
          </a:xfrm>
        </p:spPr>
        <p:txBody>
          <a:bodyPr/>
          <a:lstStyle/>
          <a:p>
            <a:pPr eaLnBrk="1" hangingPunct="1">
              <a:lnSpc>
                <a:spcPct val="90000"/>
              </a:lnSpc>
            </a:pPr>
            <a:r>
              <a:rPr lang="ru-RU" sz="1800" smtClean="0">
                <a:latin typeface="Times New Roman" pitchFamily="18" charset="0"/>
              </a:rPr>
              <a:t>Краску белого цвета используют в тех случаях, когда внешний вид поверхности не имеет значения (чердаки, подсобные помещения). Когда необходимо сохранить текстуру древесины, целесообразно использовать прозрачную краску «Протерм Вуд».</a:t>
            </a:r>
          </a:p>
        </p:txBody>
      </p:sp>
      <p:pic>
        <p:nvPicPr>
          <p:cNvPr id="11269" name="Picture 6" descr="proterm_wood"/>
          <p:cNvPicPr>
            <a:picLocks noChangeAspect="1" noChangeArrowheads="1"/>
          </p:cNvPicPr>
          <p:nvPr/>
        </p:nvPicPr>
        <p:blipFill>
          <a:blip r:embed="rId2"/>
          <a:srcRect/>
          <a:stretch>
            <a:fillRect/>
          </a:stretch>
        </p:blipFill>
        <p:spPr bwMode="auto">
          <a:xfrm>
            <a:off x="4643438" y="3933825"/>
            <a:ext cx="3959225" cy="2233613"/>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68313" y="0"/>
            <a:ext cx="8229600" cy="1143000"/>
          </a:xfrm>
        </p:spPr>
        <p:txBody>
          <a:bodyPr/>
          <a:lstStyle/>
          <a:p>
            <a:pPr eaLnBrk="1" hangingPunct="1"/>
            <a:r>
              <a:rPr lang="ru-RU" sz="3200" b="1" smtClean="0">
                <a:solidFill>
                  <a:srgbClr val="FF0000"/>
                </a:solidFill>
                <a:latin typeface="Times New Roman" pitchFamily="18" charset="0"/>
              </a:rPr>
              <a:t>Огнезащитная краска "ПИРЕКС"</a:t>
            </a:r>
            <a:r>
              <a:rPr lang="ru-RU" sz="4000" b="1" smtClean="0">
                <a:solidFill>
                  <a:srgbClr val="FF0000"/>
                </a:solidFill>
                <a:latin typeface="Times New Roman" pitchFamily="18" charset="0"/>
              </a:rPr>
              <a:t/>
            </a:r>
            <a:br>
              <a:rPr lang="ru-RU" sz="4000" b="1" smtClean="0">
                <a:solidFill>
                  <a:srgbClr val="FF0000"/>
                </a:solidFill>
                <a:latin typeface="Times New Roman" pitchFamily="18" charset="0"/>
              </a:rPr>
            </a:br>
            <a:r>
              <a:rPr lang="ru-RU" sz="1600" smtClean="0">
                <a:solidFill>
                  <a:schemeClr val="accent2"/>
                </a:solidFill>
                <a:latin typeface="Times New Roman" pitchFamily="18" charset="0"/>
              </a:rPr>
              <a:t>1-я группа огнезащиты, водно-дисперсионная краска для древесины)</a:t>
            </a:r>
            <a:r>
              <a:rPr lang="ru-RU" sz="4000" smtClean="0"/>
              <a:t> </a:t>
            </a:r>
          </a:p>
        </p:txBody>
      </p:sp>
      <p:sp>
        <p:nvSpPr>
          <p:cNvPr id="12291" name="Rectangle 3"/>
          <p:cNvSpPr>
            <a:spLocks noGrp="1" noChangeArrowheads="1"/>
          </p:cNvSpPr>
          <p:nvPr>
            <p:ph type="body" sz="half" idx="1"/>
          </p:nvPr>
        </p:nvSpPr>
        <p:spPr>
          <a:xfrm>
            <a:off x="179388" y="1341438"/>
            <a:ext cx="4608512" cy="4895850"/>
          </a:xfrm>
        </p:spPr>
        <p:txBody>
          <a:bodyPr/>
          <a:lstStyle/>
          <a:p>
            <a:pPr eaLnBrk="1" hangingPunct="1">
              <a:lnSpc>
                <a:spcPct val="80000"/>
              </a:lnSpc>
            </a:pPr>
            <a:r>
              <a:rPr lang="ru-RU" sz="1600" smtClean="0">
                <a:latin typeface="Times New Roman" pitchFamily="18" charset="0"/>
              </a:rPr>
              <a:t>Огнезащитная водно-дисперсионная краска "Пирекс®" (ТУ 2316-020-13238275-01) представляет собой суспензию целевых компонентов и пигментов в водных дисперсиях синтетических полимеров с добавлением биоцидных, модифицирующих, стабилизирующих и других добавок. Огнезащитное действие краски основано на том, что при высокой температуре на поверхности древесины образуется теплозащитный экран из твердой негорючей пены. </a:t>
            </a:r>
          </a:p>
          <a:p>
            <a:pPr eaLnBrk="1" hangingPunct="1">
              <a:lnSpc>
                <a:spcPct val="80000"/>
              </a:lnSpc>
            </a:pPr>
            <a:r>
              <a:rPr lang="ru-RU" sz="1600" smtClean="0">
                <a:latin typeface="Times New Roman" pitchFamily="18" charset="0"/>
              </a:rPr>
              <a:t>Краска "Пирекс®" предназначается для огнезащитной окраски деревянных, фанерных, древесно-стружечных и древесноволокнистых поверхностей. Краска предназначена для применения в жилых и промышленных зданиях и сооружениях внутри помещений. Краской следует окрашивать любые деревянные поверхности, для которых существует опасность возгорания: стены, двери, потолки, стропильные системы, закрытые мансардные конструкции, стеллажи и т.п.</a:t>
            </a:r>
          </a:p>
        </p:txBody>
      </p:sp>
      <p:sp>
        <p:nvSpPr>
          <p:cNvPr id="12292" name="Rectangle 4"/>
          <p:cNvSpPr>
            <a:spLocks noGrp="1" noChangeArrowheads="1"/>
          </p:cNvSpPr>
          <p:nvPr>
            <p:ph type="body" sz="half" idx="2"/>
          </p:nvPr>
        </p:nvSpPr>
        <p:spPr>
          <a:xfrm>
            <a:off x="4643438" y="1341438"/>
            <a:ext cx="4038600" cy="2160587"/>
          </a:xfrm>
        </p:spPr>
        <p:txBody>
          <a:bodyPr/>
          <a:lstStyle/>
          <a:p>
            <a:pPr eaLnBrk="1" hangingPunct="1">
              <a:lnSpc>
                <a:spcPct val="80000"/>
              </a:lnSpc>
            </a:pPr>
            <a:r>
              <a:rPr lang="ru-RU" sz="1600" b="1" smtClean="0">
                <a:latin typeface="Times New Roman" pitchFamily="18" charset="0"/>
              </a:rPr>
              <a:t>Расход не менее 300 г/м2</a:t>
            </a:r>
            <a:r>
              <a:rPr lang="ru-RU" sz="1600" smtClean="0">
                <a:latin typeface="Times New Roman" pitchFamily="18" charset="0"/>
              </a:rPr>
              <a:t> (в пересчете на неразбавленную краску). Время сушки между слоями при температуре окружающего воздуха и окрашиваемой поверхности 20°С и выше не менее 1 часа. Если температура ниже 15°С, допускается увеличить продолжительность высушивания каждого слоя покрытия до 24 часов.</a:t>
            </a:r>
          </a:p>
          <a:p>
            <a:pPr eaLnBrk="1" hangingPunct="1">
              <a:lnSpc>
                <a:spcPct val="80000"/>
              </a:lnSpc>
            </a:pPr>
            <a:endParaRPr lang="ru-RU" sz="1600" smtClean="0">
              <a:latin typeface="Times New Roman" pitchFamily="18" charset="0"/>
            </a:endParaRPr>
          </a:p>
        </p:txBody>
      </p:sp>
      <p:pic>
        <p:nvPicPr>
          <p:cNvPr id="12293" name="Picture 5" descr="Огнезащитная водно-дисперсионная краска &quot;ПИРЕКС&quot;"/>
          <p:cNvPicPr>
            <a:picLocks noChangeAspect="1" noChangeArrowheads="1"/>
          </p:cNvPicPr>
          <p:nvPr/>
        </p:nvPicPr>
        <p:blipFill>
          <a:blip r:embed="rId2"/>
          <a:srcRect/>
          <a:stretch>
            <a:fillRect/>
          </a:stretch>
        </p:blipFill>
        <p:spPr bwMode="auto">
          <a:xfrm>
            <a:off x="5508625" y="3789363"/>
            <a:ext cx="2501900" cy="2519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Grp="1" noChangeArrowheads="1"/>
          </p:cNvSpPr>
          <p:nvPr>
            <p:ph type="title"/>
          </p:nvPr>
        </p:nvSpPr>
        <p:spPr>
          <a:xfrm>
            <a:off x="457200" y="274638"/>
            <a:ext cx="8229600" cy="777875"/>
          </a:xfrm>
        </p:spPr>
        <p:txBody>
          <a:bodyPr/>
          <a:lstStyle/>
          <a:p>
            <a:pPr eaLnBrk="1" hangingPunct="1"/>
            <a:r>
              <a:rPr lang="ru-RU" sz="4000" b="1" smtClean="0">
                <a:solidFill>
                  <a:srgbClr val="FF0000"/>
                </a:solidFill>
                <a:latin typeface="Times New Roman" pitchFamily="18" charset="0"/>
              </a:rPr>
              <a:t>Огнезащитное покрытие ОЗК-45Д</a:t>
            </a:r>
            <a:endParaRPr lang="ru-RU" b="1" smtClean="0">
              <a:latin typeface="Times New Roman" pitchFamily="18" charset="0"/>
            </a:endParaRPr>
          </a:p>
        </p:txBody>
      </p:sp>
      <p:sp>
        <p:nvSpPr>
          <p:cNvPr id="13315" name="Rectangle 6"/>
          <p:cNvSpPr>
            <a:spLocks noGrp="1" noChangeArrowheads="1"/>
          </p:cNvSpPr>
          <p:nvPr>
            <p:ph type="body" idx="1"/>
          </p:nvPr>
        </p:nvSpPr>
        <p:spPr>
          <a:xfrm>
            <a:off x="3851275" y="1341438"/>
            <a:ext cx="4835525" cy="5256212"/>
          </a:xfrm>
        </p:spPr>
        <p:txBody>
          <a:bodyPr/>
          <a:lstStyle/>
          <a:p>
            <a:pPr algn="just" eaLnBrk="1" hangingPunct="1">
              <a:lnSpc>
                <a:spcPct val="80000"/>
              </a:lnSpc>
            </a:pPr>
            <a:r>
              <a:rPr lang="ru-RU" sz="1800" smtClean="0">
                <a:latin typeface="Times New Roman" pitchFamily="18" charset="0"/>
              </a:rPr>
              <a:t>Огнезащитное покрытие ОЗК-45Д - водно-дисперсионная композиция для защиты деревянных конструкций</a:t>
            </a:r>
            <a:endParaRPr lang="ru-RU" sz="1800" b="1" smtClean="0">
              <a:latin typeface="Times New Roman" pitchFamily="18" charset="0"/>
            </a:endParaRPr>
          </a:p>
          <a:p>
            <a:pPr algn="just" eaLnBrk="1" hangingPunct="1">
              <a:lnSpc>
                <a:spcPct val="80000"/>
              </a:lnSpc>
            </a:pPr>
            <a:r>
              <a:rPr lang="ru-RU" sz="1800" b="1" smtClean="0">
                <a:latin typeface="Times New Roman" pitchFamily="18" charset="0"/>
              </a:rPr>
              <a:t>СПОСОБ ПРИМЕНЕНИЯ ОГНЕЗА-ЩИТНОГО   ПОКРЫТИЯ ОЗК-45Д</a:t>
            </a:r>
          </a:p>
          <a:p>
            <a:pPr algn="just" eaLnBrk="1" hangingPunct="1">
              <a:lnSpc>
                <a:spcPct val="80000"/>
              </a:lnSpc>
            </a:pPr>
            <a:r>
              <a:rPr lang="ru-RU" sz="1800" smtClean="0">
                <a:latin typeface="Times New Roman" pitchFamily="18" charset="0"/>
              </a:rPr>
              <a:t>Краску следует наносить на готовые деревянные конструкции, не подвергающиеся последующей механической обработке, влажность которых составляет не более 15%. </a:t>
            </a:r>
          </a:p>
          <a:p>
            <a:pPr algn="just" eaLnBrk="1" hangingPunct="1">
              <a:lnSpc>
                <a:spcPct val="80000"/>
              </a:lnSpc>
            </a:pPr>
            <a:r>
              <a:rPr lang="ru-RU" sz="1800" smtClean="0">
                <a:latin typeface="Times New Roman" pitchFamily="18" charset="0"/>
              </a:rPr>
              <a:t>Перед нанесением необходимо тщательно перемешать краску до однородной консистенции. </a:t>
            </a:r>
          </a:p>
          <a:p>
            <a:pPr algn="just" eaLnBrk="1" hangingPunct="1">
              <a:lnSpc>
                <a:spcPct val="80000"/>
              </a:lnSpc>
            </a:pPr>
            <a:r>
              <a:rPr lang="ru-RU" sz="1800" smtClean="0">
                <a:latin typeface="Times New Roman" pitchFamily="18" charset="0"/>
              </a:rPr>
              <a:t>Допустимо разбавление краски водой (не более 10%) до рабочей вязкости. </a:t>
            </a:r>
          </a:p>
          <a:p>
            <a:pPr algn="just" eaLnBrk="1" hangingPunct="1">
              <a:lnSpc>
                <a:spcPct val="80000"/>
              </a:lnSpc>
            </a:pPr>
            <a:r>
              <a:rPr lang="ru-RU" sz="1800" smtClean="0">
                <a:latin typeface="Times New Roman" pitchFamily="18" charset="0"/>
              </a:rPr>
              <a:t>Нанесение краски производится в 2 слоя кистью, валиком или методом воздушного и безвоздушного распыления. Сушка каждого слоя не менее 5 часов. </a:t>
            </a:r>
          </a:p>
        </p:txBody>
      </p:sp>
      <p:pic>
        <p:nvPicPr>
          <p:cNvPr id="13316" name="Picture 9" descr="ozk-45d"/>
          <p:cNvPicPr>
            <a:picLocks noChangeAspect="1" noChangeArrowheads="1"/>
          </p:cNvPicPr>
          <p:nvPr/>
        </p:nvPicPr>
        <p:blipFill>
          <a:blip r:embed="rId2"/>
          <a:srcRect/>
          <a:stretch>
            <a:fillRect/>
          </a:stretch>
        </p:blipFill>
        <p:spPr bwMode="auto">
          <a:xfrm>
            <a:off x="1187450" y="1412875"/>
            <a:ext cx="2274888" cy="4324350"/>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91513" cy="2217737"/>
          </a:xfrm>
        </p:spPr>
        <p:txBody>
          <a:bodyPr/>
          <a:lstStyle/>
          <a:p>
            <a:pPr eaLnBrk="1" hangingPunct="1"/>
            <a:r>
              <a:rPr lang="ru-RU" sz="4000" b="1" i="1" smtClean="0">
                <a:solidFill>
                  <a:srgbClr val="FF0000"/>
                </a:solidFill>
                <a:latin typeface="Times New Roman" pitchFamily="18" charset="0"/>
              </a:rPr>
              <a:t>ВНИМАНИЮ РУКОВОДИТЕЛЕЙ ПРЕДПРИЯТИЙ И ОРГАНИЗАЦИЙ !!!</a:t>
            </a:r>
            <a:endParaRPr lang="ru-RU" sz="4000" smtClean="0">
              <a:latin typeface="Times New Roman" pitchFamily="18" charset="0"/>
            </a:endParaRPr>
          </a:p>
        </p:txBody>
      </p:sp>
      <p:sp>
        <p:nvSpPr>
          <p:cNvPr id="22531" name="Rectangle 3"/>
          <p:cNvSpPr>
            <a:spLocks noGrp="1" noChangeArrowheads="1"/>
          </p:cNvSpPr>
          <p:nvPr>
            <p:ph type="body" idx="1"/>
          </p:nvPr>
        </p:nvSpPr>
        <p:spPr>
          <a:xfrm>
            <a:off x="457200" y="2565400"/>
            <a:ext cx="8229600" cy="3560763"/>
          </a:xfrm>
        </p:spPr>
        <p:txBody>
          <a:bodyPr/>
          <a:lstStyle/>
          <a:p>
            <a:pPr algn="ctr" eaLnBrk="1" hangingPunct="1">
              <a:lnSpc>
                <a:spcPct val="90000"/>
              </a:lnSpc>
            </a:pPr>
            <a:r>
              <a:rPr lang="ru-RU" sz="2400" b="1" i="1" smtClean="0">
                <a:solidFill>
                  <a:srgbClr val="FF0000"/>
                </a:solidFill>
                <a:latin typeface="Times New Roman" pitchFamily="18" charset="0"/>
              </a:rPr>
              <a:t>В соответствие со СНиП деревянные элементы и конструкции зданий, предназначенных для пребывания в них людей, должны быть в обязательном порядке обработаны специальными огнезащитными составами, удовлетворяющими</a:t>
            </a:r>
            <a:r>
              <a:rPr lang="ru-RU" sz="2400" smtClean="0">
                <a:solidFill>
                  <a:srgbClr val="FF0000"/>
                </a:solidFill>
                <a:latin typeface="Times New Roman" pitchFamily="18" charset="0"/>
              </a:rPr>
              <a:t> </a:t>
            </a:r>
            <a:r>
              <a:rPr lang="ru-RU" sz="2400" b="1" i="1" smtClean="0">
                <a:solidFill>
                  <a:srgbClr val="FF0000"/>
                </a:solidFill>
                <a:latin typeface="Times New Roman" pitchFamily="18" charset="0"/>
              </a:rPr>
              <a:t>нормам пожарной безопасности.</a:t>
            </a:r>
          </a:p>
          <a:p>
            <a:pPr algn="ctr" eaLnBrk="1" hangingPunct="1">
              <a:lnSpc>
                <a:spcPct val="90000"/>
              </a:lnSpc>
            </a:pPr>
            <a:r>
              <a:rPr lang="ru-RU" sz="2400" b="1" i="1" smtClean="0">
                <a:solidFill>
                  <a:srgbClr val="FF0000"/>
                </a:solidFill>
                <a:latin typeface="Times New Roman" pitchFamily="18" charset="0"/>
              </a:rPr>
              <a:t>Не следует путать огнезащитные краски и составы с просто </a:t>
            </a:r>
            <a:r>
              <a:rPr lang="ru-RU" sz="2400" b="1" i="1" u="sng" smtClean="0">
                <a:solidFill>
                  <a:srgbClr val="FF0000"/>
                </a:solidFill>
                <a:latin typeface="Times New Roman" pitchFamily="18" charset="0"/>
              </a:rPr>
              <a:t>огнестойкими</a:t>
            </a:r>
            <a:r>
              <a:rPr lang="ru-RU" sz="2400" b="1" i="1" smtClean="0">
                <a:solidFill>
                  <a:srgbClr val="FF0000"/>
                </a:solidFill>
                <a:latin typeface="Times New Roman" pitchFamily="18" charset="0"/>
              </a:rPr>
              <a:t>, так как их свойства значительно различаются.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500"/>
                                  </p:stCondLst>
                                  <p:childTnLst>
                                    <p:anim calcmode="discrete" valueType="str">
                                      <p:cBhvr>
                                        <p:cTn id="6" dur="1000" fill="hold"/>
                                        <p:tgtEl>
                                          <p:spTgt spid="22530"/>
                                        </p:tgtEl>
                                        <p:attrNameLst>
                                          <p:attrName>style.visibility</p:attrName>
                                        </p:attrNameLst>
                                      </p:cBhvr>
                                      <p:tavLst>
                                        <p:tav tm="0">
                                          <p:val>
                                            <p:strVal val="hidden"/>
                                          </p:val>
                                        </p:tav>
                                        <p:tav tm="50000">
                                          <p:val>
                                            <p:strVal val="visible"/>
                                          </p:val>
                                        </p:tav>
                                      </p:tavLst>
                                    </p:anim>
                                  </p:childTnLst>
                                </p:cTn>
                              </p:par>
                            </p:childTnLst>
                          </p:cTn>
                        </p:par>
                        <p:par>
                          <p:cTn id="7" fill="hold">
                            <p:stCondLst>
                              <p:cond delay="1500"/>
                            </p:stCondLst>
                            <p:childTnLst>
                              <p:par>
                                <p:cTn id="8" presetID="10" presetClass="entr" presetSubtype="0" fill="hold" nodeType="afterEffect">
                                  <p:stCondLst>
                                    <p:cond delay="0"/>
                                  </p:stCondLst>
                                  <p:childTnLst>
                                    <p:set>
                                      <p:cBhvr>
                                        <p:cTn id="9" dur="1" fill="hold">
                                          <p:stCondLst>
                                            <p:cond delay="0"/>
                                          </p:stCondLst>
                                        </p:cTn>
                                        <p:tgtEl>
                                          <p:spTgt spid="22531">
                                            <p:txEl>
                                              <p:pRg st="0" end="0"/>
                                            </p:txEl>
                                          </p:spTgt>
                                        </p:tgtEl>
                                        <p:attrNameLst>
                                          <p:attrName>style.visibility</p:attrName>
                                        </p:attrNameLst>
                                      </p:cBhvr>
                                      <p:to>
                                        <p:strVal val="visible"/>
                                      </p:to>
                                    </p:set>
                                    <p:animEffect transition="in" filter="fade">
                                      <p:cBhvr>
                                        <p:cTn id="10" dur="1000"/>
                                        <p:tgtEl>
                                          <p:spTgt spid="22531">
                                            <p:txEl>
                                              <p:pRg st="0" end="0"/>
                                            </p:txEl>
                                          </p:spTgt>
                                        </p:tgtEl>
                                      </p:cBhvr>
                                    </p:animEffect>
                                  </p:childTnLst>
                                </p:cTn>
                              </p:par>
                            </p:childTnLst>
                          </p:cTn>
                        </p:par>
                        <p:par>
                          <p:cTn id="11" fill="hold">
                            <p:stCondLst>
                              <p:cond delay="2500"/>
                            </p:stCondLst>
                            <p:childTnLst>
                              <p:par>
                                <p:cTn id="12" presetID="10" presetClass="entr" presetSubtype="0" fill="hold" nodeType="afterEffect">
                                  <p:stCondLst>
                                    <p:cond delay="0"/>
                                  </p:stCondLst>
                                  <p:childTnLst>
                                    <p:set>
                                      <p:cBhvr>
                                        <p:cTn id="13" dur="1" fill="hold">
                                          <p:stCondLst>
                                            <p:cond delay="0"/>
                                          </p:stCondLst>
                                        </p:cTn>
                                        <p:tgtEl>
                                          <p:spTgt spid="22531">
                                            <p:txEl>
                                              <p:pRg st="1" end="1"/>
                                            </p:txEl>
                                          </p:spTgt>
                                        </p:tgtEl>
                                        <p:attrNameLst>
                                          <p:attrName>style.visibility</p:attrName>
                                        </p:attrNameLst>
                                      </p:cBhvr>
                                      <p:to>
                                        <p:strVal val="visible"/>
                                      </p:to>
                                    </p:set>
                                    <p:animEffect transition="in" filter="fade">
                                      <p:cBhvr>
                                        <p:cTn id="14" dur="1000"/>
                                        <p:tgtEl>
                                          <p:spTgt spid="225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74638"/>
            <a:ext cx="8229600" cy="633412"/>
          </a:xfrm>
        </p:spPr>
        <p:txBody>
          <a:bodyPr/>
          <a:lstStyle/>
          <a:p>
            <a:pPr eaLnBrk="1" hangingPunct="1"/>
            <a:r>
              <a:rPr lang="ru-RU" sz="4000" smtClean="0">
                <a:solidFill>
                  <a:srgbClr val="FF0000"/>
                </a:solidFill>
                <a:latin typeface="Times New Roman" pitchFamily="18" charset="0"/>
              </a:rPr>
              <a:t>Спортзалы и мастерские</a:t>
            </a:r>
          </a:p>
        </p:txBody>
      </p:sp>
      <p:sp>
        <p:nvSpPr>
          <p:cNvPr id="15363" name="Rectangle 3"/>
          <p:cNvSpPr>
            <a:spLocks noGrp="1" noChangeArrowheads="1"/>
          </p:cNvSpPr>
          <p:nvPr>
            <p:ph type="body" sz="half" idx="1"/>
          </p:nvPr>
        </p:nvSpPr>
        <p:spPr>
          <a:xfrm>
            <a:off x="468313" y="1052513"/>
            <a:ext cx="4038600" cy="3241675"/>
          </a:xfrm>
        </p:spPr>
        <p:txBody>
          <a:bodyPr/>
          <a:lstStyle/>
          <a:p>
            <a:pPr algn="just" eaLnBrk="1" hangingPunct="1">
              <a:lnSpc>
                <a:spcPct val="80000"/>
              </a:lnSpc>
            </a:pPr>
            <a:r>
              <a:rPr lang="ru-RU" sz="1600" smtClean="0">
                <a:latin typeface="Times New Roman" pitchFamily="18" charset="0"/>
              </a:rPr>
              <a:t>В школе к таким помещениям можно отнести спортивные залы, полы которых в большинстве случаев деревянные, а также столярные мастерские, в которых сосредотачивается большое количество рабочей древесины и деревянных верстаков, а также древесной стружки и опилок, которые способствуют быстрому загоранию. </a:t>
            </a:r>
          </a:p>
          <a:p>
            <a:pPr algn="just" eaLnBrk="1" hangingPunct="1">
              <a:lnSpc>
                <a:spcPct val="80000"/>
              </a:lnSpc>
            </a:pPr>
            <a:r>
              <a:rPr lang="ru-RU" sz="1600" smtClean="0">
                <a:latin typeface="Times New Roman" pitchFamily="18" charset="0"/>
              </a:rPr>
              <a:t>Поэтому в таких помещениях все деревянные конструкции обязательно должны быть обработаны специальными огнезащитными составами - антипиренами.</a:t>
            </a:r>
          </a:p>
          <a:p>
            <a:pPr algn="just" eaLnBrk="1" hangingPunct="1">
              <a:lnSpc>
                <a:spcPct val="80000"/>
              </a:lnSpc>
            </a:pPr>
            <a:r>
              <a:rPr lang="ru-RU" sz="1600" smtClean="0">
                <a:latin typeface="Times New Roman" pitchFamily="18" charset="0"/>
              </a:rPr>
              <a:t>.</a:t>
            </a:r>
          </a:p>
        </p:txBody>
      </p:sp>
      <p:sp>
        <p:nvSpPr>
          <p:cNvPr id="15364" name="Rectangle 6"/>
          <p:cNvSpPr>
            <a:spLocks noGrp="1" noChangeArrowheads="1"/>
          </p:cNvSpPr>
          <p:nvPr>
            <p:ph type="body" sz="half" idx="2"/>
          </p:nvPr>
        </p:nvSpPr>
        <p:spPr>
          <a:xfrm>
            <a:off x="4787900" y="2924175"/>
            <a:ext cx="4038600" cy="3671888"/>
          </a:xfrm>
        </p:spPr>
        <p:txBody>
          <a:bodyPr/>
          <a:lstStyle/>
          <a:p>
            <a:pPr algn="just" eaLnBrk="1" hangingPunct="1">
              <a:lnSpc>
                <a:spcPct val="80000"/>
              </a:lnSpc>
            </a:pPr>
            <a:r>
              <a:rPr lang="ru-RU" sz="1600" smtClean="0">
                <a:latin typeface="Times New Roman" pitchFamily="18" charset="0"/>
              </a:rPr>
              <a:t>При воздействии огня на материал применение антипиренов базируется на плавлении легкоплавких веществ, вводимых в состав материала (например, солей борной кислоты - буры, Na2B4O7, солей фосфорной и кремниевой кислот: диаммоний фосфат, аммофос, сернокислый аммат), или на разложении при нагревании веществ, выделяющих газы, не поддерживающие горение (например, аммиак, сернистый газ). В первом случае часть тепла расходуется на плавление антипиренов, что повышает температуру воспламенения, во втором - негорючие газы, выделяющиеся при разложении солей, препятствуют распространению пламени.</a:t>
            </a:r>
            <a:br>
              <a:rPr lang="ru-RU" sz="1600" smtClean="0">
                <a:latin typeface="Times New Roman" pitchFamily="18" charset="0"/>
              </a:rPr>
            </a:br>
            <a:endParaRPr lang="ru-RU" sz="1600" smtClean="0">
              <a:latin typeface="Times New Roman" pitchFamily="18" charset="0"/>
            </a:endParaRPr>
          </a:p>
        </p:txBody>
      </p:sp>
      <p:pic>
        <p:nvPicPr>
          <p:cNvPr id="15365" name="Picture 4" descr="мастерская"/>
          <p:cNvPicPr>
            <a:picLocks noChangeAspect="1" noChangeArrowheads="1"/>
          </p:cNvPicPr>
          <p:nvPr/>
        </p:nvPicPr>
        <p:blipFill>
          <a:blip r:embed="rId2"/>
          <a:srcRect/>
          <a:stretch>
            <a:fillRect/>
          </a:stretch>
        </p:blipFill>
        <p:spPr bwMode="auto">
          <a:xfrm>
            <a:off x="5580063" y="908050"/>
            <a:ext cx="2698750" cy="1798638"/>
          </a:xfrm>
          <a:prstGeom prst="rect">
            <a:avLst/>
          </a:prstGeom>
          <a:noFill/>
          <a:ln w="76200">
            <a:solidFill>
              <a:schemeClr val="bg2"/>
            </a:solidFill>
            <a:miter lim="800000"/>
            <a:headEnd/>
            <a:tailEnd/>
          </a:ln>
        </p:spPr>
      </p:pic>
      <p:pic>
        <p:nvPicPr>
          <p:cNvPr id="15366" name="Picture 5" descr="спортзал"/>
          <p:cNvPicPr>
            <a:picLocks noChangeAspect="1" noChangeArrowheads="1"/>
          </p:cNvPicPr>
          <p:nvPr/>
        </p:nvPicPr>
        <p:blipFill>
          <a:blip r:embed="rId3"/>
          <a:srcRect/>
          <a:stretch>
            <a:fillRect/>
          </a:stretch>
        </p:blipFill>
        <p:spPr bwMode="auto">
          <a:xfrm>
            <a:off x="1258888" y="4292600"/>
            <a:ext cx="2879725" cy="2160588"/>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457200" y="274638"/>
            <a:ext cx="8229600" cy="706437"/>
          </a:xfrm>
        </p:spPr>
        <p:txBody>
          <a:bodyPr/>
          <a:lstStyle/>
          <a:p>
            <a:pPr eaLnBrk="1" hangingPunct="1"/>
            <a:r>
              <a:rPr lang="ru-RU" sz="4000" smtClean="0">
                <a:solidFill>
                  <a:srgbClr val="FF0000"/>
                </a:solidFill>
                <a:latin typeface="Times New Roman" pitchFamily="18" charset="0"/>
              </a:rPr>
              <a:t>Антиперены</a:t>
            </a:r>
          </a:p>
        </p:txBody>
      </p:sp>
      <p:sp>
        <p:nvSpPr>
          <p:cNvPr id="16387" name="Rectangle 5"/>
          <p:cNvSpPr>
            <a:spLocks noGrp="1" noChangeArrowheads="1"/>
          </p:cNvSpPr>
          <p:nvPr>
            <p:ph type="body" sz="half" idx="1"/>
          </p:nvPr>
        </p:nvSpPr>
        <p:spPr>
          <a:xfrm>
            <a:off x="452438" y="1052513"/>
            <a:ext cx="4038600" cy="3529012"/>
          </a:xfrm>
        </p:spPr>
        <p:txBody>
          <a:bodyPr/>
          <a:lstStyle/>
          <a:p>
            <a:pPr algn="just" eaLnBrk="1" hangingPunct="1">
              <a:lnSpc>
                <a:spcPct val="80000"/>
              </a:lnSpc>
            </a:pPr>
            <a:r>
              <a:rPr lang="ru-RU" sz="1600" smtClean="0">
                <a:latin typeface="Times New Roman" pitchFamily="18" charset="0"/>
              </a:rPr>
              <a:t>Одним из лучших антипиренов является диаммоний фосфат (NH4)2HPO4 (аммоний фосфорнокислый двузамещенный), который при нагревании выделяет окислы фосфора, покрывающие древесину защитной плёнкой, и негорючий газ - аммиак. Диаммоний фосфат обычно применяется в смеси с сульфатом аммония (NH4)SO4</a:t>
            </a:r>
          </a:p>
        </p:txBody>
      </p:sp>
      <p:sp>
        <p:nvSpPr>
          <p:cNvPr id="16388" name="Rectangle 6"/>
          <p:cNvSpPr>
            <a:spLocks noGrp="1" noChangeArrowheads="1"/>
          </p:cNvSpPr>
          <p:nvPr>
            <p:ph type="body" sz="half" idx="2"/>
          </p:nvPr>
        </p:nvSpPr>
        <p:spPr>
          <a:xfrm>
            <a:off x="4643438" y="1052513"/>
            <a:ext cx="4038600" cy="4608512"/>
          </a:xfrm>
        </p:spPr>
        <p:txBody>
          <a:bodyPr/>
          <a:lstStyle/>
          <a:p>
            <a:pPr algn="just" eaLnBrk="1" hangingPunct="1">
              <a:lnSpc>
                <a:spcPct val="80000"/>
              </a:lnSpc>
            </a:pPr>
            <a:r>
              <a:rPr lang="ru-RU" sz="1600" smtClean="0">
                <a:latin typeface="Times New Roman" pitchFamily="18" charset="0"/>
              </a:rPr>
              <a:t>Хорошим антипиреном является также смесь фосфорнокислого натрия с сульфатом аммония.</a:t>
            </a:r>
            <a:br>
              <a:rPr lang="ru-RU" sz="1600" smtClean="0">
                <a:latin typeface="Times New Roman" pitchFamily="18" charset="0"/>
              </a:rPr>
            </a:br>
            <a:r>
              <a:rPr lang="ru-RU" sz="1600" smtClean="0">
                <a:latin typeface="Times New Roman" pitchFamily="18" charset="0"/>
              </a:rPr>
              <a:t>В качестве антипирена может быть использована и смесь буры с борной кислотой (в соотношении 1:1).</a:t>
            </a:r>
          </a:p>
          <a:p>
            <a:pPr algn="just" eaLnBrk="1" hangingPunct="1">
              <a:lnSpc>
                <a:spcPct val="80000"/>
              </a:lnSpc>
            </a:pPr>
            <a:r>
              <a:rPr lang="ru-RU" sz="1600" smtClean="0">
                <a:latin typeface="Times New Roman" pitchFamily="18" charset="0"/>
              </a:rPr>
              <a:t>Для комбинированной защиты деревянных конструкций от огня и гниения в антипирены должны добавляться антисептики (например, фтористый натрий), не снижающие огнезащитных свойств антипиренов. </a:t>
            </a:r>
          </a:p>
          <a:p>
            <a:pPr algn="just" eaLnBrk="1" hangingPunct="1">
              <a:lnSpc>
                <a:spcPct val="80000"/>
              </a:lnSpc>
            </a:pPr>
            <a:r>
              <a:rPr lang="ru-RU" sz="1600" smtClean="0">
                <a:latin typeface="Times New Roman" pitchFamily="18" charset="0"/>
              </a:rPr>
              <a:t>Антипирены в большинстве своем  неводостойкие, и для защиты от выщелачивания пропитанные ими деревянные конструкции во влажных условиях эксплуатации следует покрывать атмосферостойкими или влагостойкими огнезащитными красками.</a:t>
            </a:r>
          </a:p>
          <a:p>
            <a:pPr algn="just" eaLnBrk="1" hangingPunct="1">
              <a:lnSpc>
                <a:spcPct val="80000"/>
              </a:lnSpc>
            </a:pPr>
            <a:r>
              <a:rPr lang="ru-RU" sz="1600" smtClean="0">
                <a:latin typeface="Times New Roman" pitchFamily="18" charset="0"/>
              </a:rPr>
              <a:t>Антипирены вводятся в древесину пропиткой в автоклавах или в горяче-холодных ваннах, а также при поверхностной обработке путем нанесения кистью или краскопультом. </a:t>
            </a:r>
            <a:br>
              <a:rPr lang="ru-RU" sz="1600" smtClean="0">
                <a:latin typeface="Times New Roman" pitchFamily="18" charset="0"/>
              </a:rPr>
            </a:br>
            <a:endParaRPr lang="ru-RU" sz="1600" smtClean="0">
              <a:latin typeface="Times New Roman" pitchFamily="18" charset="0"/>
            </a:endParaRPr>
          </a:p>
        </p:txBody>
      </p:sp>
      <p:pic>
        <p:nvPicPr>
          <p:cNvPr id="16389" name="Picture 7" descr="antipireny"/>
          <p:cNvPicPr>
            <a:picLocks noChangeAspect="1" noChangeArrowheads="1"/>
          </p:cNvPicPr>
          <p:nvPr/>
        </p:nvPicPr>
        <p:blipFill>
          <a:blip r:embed="rId2"/>
          <a:srcRect/>
          <a:stretch>
            <a:fillRect/>
          </a:stretch>
        </p:blipFill>
        <p:spPr bwMode="auto">
          <a:xfrm>
            <a:off x="971550" y="3357563"/>
            <a:ext cx="3343275" cy="2879725"/>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561975"/>
          </a:xfrm>
        </p:spPr>
        <p:txBody>
          <a:bodyPr/>
          <a:lstStyle/>
          <a:p>
            <a:pPr eaLnBrk="1" hangingPunct="1"/>
            <a:r>
              <a:rPr lang="ru-RU" sz="3600" smtClean="0">
                <a:solidFill>
                  <a:srgbClr val="FF0000"/>
                </a:solidFill>
                <a:latin typeface="Times New Roman" pitchFamily="18" charset="0"/>
              </a:rPr>
              <a:t>Состав "ФЕНИЛАКС"</a:t>
            </a:r>
            <a:endParaRPr lang="ru-RU" sz="3600" smtClean="0">
              <a:latin typeface="Times New Roman" pitchFamily="18" charset="0"/>
            </a:endParaRPr>
          </a:p>
        </p:txBody>
      </p:sp>
      <p:sp>
        <p:nvSpPr>
          <p:cNvPr id="17411" name="Rectangle 4"/>
          <p:cNvSpPr>
            <a:spLocks noGrp="1" noChangeArrowheads="1"/>
          </p:cNvSpPr>
          <p:nvPr>
            <p:ph type="body" sz="half" idx="1"/>
          </p:nvPr>
        </p:nvSpPr>
        <p:spPr>
          <a:xfrm>
            <a:off x="381000" y="1168400"/>
            <a:ext cx="4378325" cy="4410075"/>
          </a:xfrm>
        </p:spPr>
        <p:txBody>
          <a:bodyPr/>
          <a:lstStyle/>
          <a:p>
            <a:pPr eaLnBrk="1" hangingPunct="1">
              <a:lnSpc>
                <a:spcPct val="80000"/>
              </a:lnSpc>
            </a:pPr>
            <a:r>
              <a:rPr lang="ru-RU" sz="1600" smtClean="0">
                <a:latin typeface="Times New Roman" pitchFamily="18" charset="0"/>
              </a:rPr>
              <a:t>Огнезащитный состав "Фенилакс" (ТУ 2389-024-13238275-03) представляет собой водный раствор антипиренов, антисептиков и целевых добавок </a:t>
            </a:r>
          </a:p>
          <a:p>
            <a:pPr eaLnBrk="1" hangingPunct="1">
              <a:lnSpc>
                <a:spcPct val="80000"/>
              </a:lnSpc>
            </a:pPr>
            <a:r>
              <a:rPr lang="ru-RU" sz="1600" smtClean="0">
                <a:latin typeface="Times New Roman" pitchFamily="18" charset="0"/>
              </a:rPr>
              <a:t>Предназначен для огнезащитной обработки зданий и сооружений внутри и снаружи. </a:t>
            </a:r>
            <a:r>
              <a:rPr lang="ru-RU" sz="1600" b="1" smtClean="0">
                <a:latin typeface="Times New Roman" pitchFamily="18" charset="0"/>
              </a:rPr>
              <a:t>О</a:t>
            </a:r>
            <a:r>
              <a:rPr lang="ru-RU" sz="1600" b="1" i="1" smtClean="0">
                <a:latin typeface="Times New Roman" pitchFamily="18" charset="0"/>
              </a:rPr>
              <a:t>беспечивает:</a:t>
            </a:r>
            <a:endParaRPr lang="ru-RU" sz="1600" smtClean="0">
              <a:latin typeface="Times New Roman" pitchFamily="18" charset="0"/>
            </a:endParaRPr>
          </a:p>
          <a:p>
            <a:pPr eaLnBrk="1" hangingPunct="1">
              <a:lnSpc>
                <a:spcPct val="80000"/>
              </a:lnSpc>
            </a:pPr>
            <a:r>
              <a:rPr lang="ru-RU" sz="1600" smtClean="0">
                <a:latin typeface="Times New Roman" pitchFamily="18" charset="0"/>
              </a:rPr>
              <a:t>эффективную огнезащиту древесины в соответствии с ГОСТ 16363 по 1-ой (трудносгораемая древесина) или 2-ой (трудновоспламеняемая древесина) группе (в зависимости от расхода); </a:t>
            </a:r>
          </a:p>
          <a:p>
            <a:pPr eaLnBrk="1" hangingPunct="1">
              <a:lnSpc>
                <a:spcPct val="80000"/>
              </a:lnSpc>
            </a:pPr>
            <a:r>
              <a:rPr lang="ru-RU" sz="1600" smtClean="0">
                <a:latin typeface="Times New Roman" pitchFamily="18" charset="0"/>
              </a:rPr>
              <a:t>надежную защиту древесины от гниения, плесени, синевы и других биопоражений. </a:t>
            </a:r>
          </a:p>
          <a:p>
            <a:pPr eaLnBrk="1" hangingPunct="1">
              <a:lnSpc>
                <a:spcPct val="80000"/>
              </a:lnSpc>
            </a:pPr>
            <a:endParaRPr lang="ru-RU" sz="1600" smtClean="0">
              <a:latin typeface="Times New Roman" pitchFamily="18" charset="0"/>
            </a:endParaRPr>
          </a:p>
        </p:txBody>
      </p:sp>
      <p:sp>
        <p:nvSpPr>
          <p:cNvPr id="17412" name="Rectangle 5"/>
          <p:cNvSpPr>
            <a:spLocks noGrp="1" noChangeArrowheads="1"/>
          </p:cNvSpPr>
          <p:nvPr>
            <p:ph type="body" sz="half" idx="2"/>
          </p:nvPr>
        </p:nvSpPr>
        <p:spPr>
          <a:xfrm>
            <a:off x="4572000" y="1196975"/>
            <a:ext cx="4378325" cy="5472113"/>
          </a:xfrm>
        </p:spPr>
        <p:txBody>
          <a:bodyPr/>
          <a:lstStyle/>
          <a:p>
            <a:pPr eaLnBrk="1" hangingPunct="1">
              <a:lnSpc>
                <a:spcPct val="80000"/>
              </a:lnSpc>
            </a:pPr>
            <a:r>
              <a:rPr lang="ru-RU" sz="1600" smtClean="0">
                <a:latin typeface="Times New Roman" pitchFamily="18" charset="0"/>
              </a:rPr>
              <a:t>Состав "Фенилакс" следует наносить на свободную от других покрытий, чистую поверхность воздушно-сухой древесины (максимально допустимая влажность - 30%) с помощью кисти, распылителя, методом окунания, обеспечивая требуемый (в зависимости от группы огнезащитной эффективности) расход. </a:t>
            </a:r>
          </a:p>
          <a:p>
            <a:pPr eaLnBrk="1" hangingPunct="1">
              <a:lnSpc>
                <a:spcPct val="80000"/>
              </a:lnSpc>
            </a:pPr>
            <a:r>
              <a:rPr lang="ru-RU" sz="1600" smtClean="0">
                <a:latin typeface="Times New Roman" pitchFamily="18" charset="0"/>
              </a:rPr>
              <a:t>Состав допускается наносить в один или несколько слоев (время выдержки между слоями не менее 2-3 часов). Температура воздуха, состава и древесины должна быть не ниже +5°С. </a:t>
            </a:r>
          </a:p>
          <a:p>
            <a:pPr eaLnBrk="1" hangingPunct="1">
              <a:lnSpc>
                <a:spcPct val="80000"/>
              </a:lnSpc>
            </a:pPr>
            <a:r>
              <a:rPr lang="ru-RU" sz="1600" smtClean="0">
                <a:latin typeface="Times New Roman" pitchFamily="18" charset="0"/>
              </a:rPr>
              <a:t>Использованный состав (находившийся в контакте с древесиной, кистью и пр.) не следует сливать обратно в тару с чистым составом.</a:t>
            </a:r>
          </a:p>
          <a:p>
            <a:pPr eaLnBrk="1" hangingPunct="1">
              <a:lnSpc>
                <a:spcPct val="80000"/>
              </a:lnSpc>
            </a:pPr>
            <a:r>
              <a:rPr lang="ru-RU" sz="1600" u="sng" smtClean="0">
                <a:latin typeface="Times New Roman" pitchFamily="18" charset="0"/>
              </a:rPr>
              <a:t>Расход состава</a:t>
            </a:r>
            <a:r>
              <a:rPr lang="ru-RU" sz="1600" smtClean="0">
                <a:latin typeface="Times New Roman" pitchFamily="18" charset="0"/>
              </a:rPr>
              <a:t> составляет </a:t>
            </a:r>
            <a:r>
              <a:rPr lang="ru-RU" sz="1600" b="1" smtClean="0">
                <a:latin typeface="Times New Roman" pitchFamily="18" charset="0"/>
              </a:rPr>
              <a:t>300 г/ м2 - для 2-ой группы</a:t>
            </a:r>
            <a:r>
              <a:rPr lang="ru-RU" sz="1600" smtClean="0">
                <a:latin typeface="Times New Roman" pitchFamily="18" charset="0"/>
              </a:rPr>
              <a:t> и </a:t>
            </a:r>
            <a:r>
              <a:rPr lang="ru-RU" sz="1600" b="1" smtClean="0">
                <a:latin typeface="Times New Roman" pitchFamily="18" charset="0"/>
              </a:rPr>
              <a:t>500 г/ м2 - для 1-ой группы</a:t>
            </a:r>
            <a:r>
              <a:rPr lang="ru-RU" sz="1600" smtClean="0">
                <a:latin typeface="Times New Roman" pitchFamily="18" charset="0"/>
              </a:rPr>
              <a:t> огнезащитной эффективности. </a:t>
            </a:r>
          </a:p>
          <a:p>
            <a:pPr eaLnBrk="1" hangingPunct="1">
              <a:lnSpc>
                <a:spcPct val="80000"/>
              </a:lnSpc>
            </a:pPr>
            <a:r>
              <a:rPr lang="ru-RU" sz="1600" smtClean="0">
                <a:latin typeface="Times New Roman" pitchFamily="18" charset="0"/>
              </a:rPr>
              <a:t>Эффективность огнебиозащиты 2-4 года, не менее.</a:t>
            </a:r>
          </a:p>
        </p:txBody>
      </p:sp>
      <p:pic>
        <p:nvPicPr>
          <p:cNvPr id="17413" name="Picture 6" descr="Огнезащита древесины - состав ФЕНИЛАКС"/>
          <p:cNvPicPr>
            <a:picLocks noChangeAspect="1" noChangeArrowheads="1"/>
          </p:cNvPicPr>
          <p:nvPr/>
        </p:nvPicPr>
        <p:blipFill>
          <a:blip r:embed="rId2"/>
          <a:srcRect l="5074" t="5040" r="5074" b="5040"/>
          <a:stretch>
            <a:fillRect/>
          </a:stretch>
        </p:blipFill>
        <p:spPr bwMode="auto">
          <a:xfrm>
            <a:off x="1547813" y="4365625"/>
            <a:ext cx="2089150" cy="2105025"/>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ru-RU" smtClean="0">
                <a:solidFill>
                  <a:srgbClr val="FF0000"/>
                </a:solidFill>
                <a:latin typeface="Times New Roman" pitchFamily="18" charset="0"/>
              </a:rPr>
              <a:t>Внимание !!!</a:t>
            </a:r>
          </a:p>
        </p:txBody>
      </p:sp>
      <p:sp>
        <p:nvSpPr>
          <p:cNvPr id="36867" name="Rectangle 3"/>
          <p:cNvSpPr>
            <a:spLocks noGrp="1" noChangeArrowheads="1"/>
          </p:cNvSpPr>
          <p:nvPr>
            <p:ph type="body" idx="1"/>
          </p:nvPr>
        </p:nvSpPr>
        <p:spPr/>
        <p:txBody>
          <a:bodyPr/>
          <a:lstStyle/>
          <a:p>
            <a:pPr algn="ctr" eaLnBrk="1" hangingPunct="1"/>
            <a:r>
              <a:rPr lang="ru-RU" b="1" smtClean="0">
                <a:solidFill>
                  <a:srgbClr val="FF0000"/>
                </a:solidFill>
                <a:latin typeface="Times New Roman" pitchFamily="18" charset="0"/>
              </a:rPr>
              <a:t>Панели из ДСП, ДВП, MDF не годятся для отделки путей эвакуации и помещений с массовым пребыванием людей.</a:t>
            </a:r>
          </a:p>
        </p:txBody>
      </p:sp>
      <p:pic>
        <p:nvPicPr>
          <p:cNvPr id="36868" name="Picture 4" descr="dsp 1"/>
          <p:cNvPicPr>
            <a:picLocks noChangeAspect="1" noChangeArrowheads="1"/>
          </p:cNvPicPr>
          <p:nvPr/>
        </p:nvPicPr>
        <p:blipFill>
          <a:blip r:embed="rId2"/>
          <a:srcRect/>
          <a:stretch>
            <a:fillRect/>
          </a:stretch>
        </p:blipFill>
        <p:spPr bwMode="auto">
          <a:xfrm>
            <a:off x="6516688" y="4437063"/>
            <a:ext cx="1670050" cy="2159000"/>
          </a:xfrm>
          <a:prstGeom prst="rect">
            <a:avLst/>
          </a:prstGeom>
          <a:solidFill>
            <a:schemeClr val="bg1"/>
          </a:solidFill>
          <a:ln w="76200">
            <a:solidFill>
              <a:schemeClr val="bg2"/>
            </a:solidFill>
            <a:miter lim="800000"/>
            <a:headEnd/>
            <a:tailEnd/>
          </a:ln>
        </p:spPr>
      </p:pic>
      <p:pic>
        <p:nvPicPr>
          <p:cNvPr id="36869" name="Picture 5" descr="dsp"/>
          <p:cNvPicPr>
            <a:picLocks noChangeAspect="1" noChangeArrowheads="1"/>
          </p:cNvPicPr>
          <p:nvPr/>
        </p:nvPicPr>
        <p:blipFill>
          <a:blip r:embed="rId3"/>
          <a:srcRect l="6146" t="7559" r="9218" b="11339"/>
          <a:stretch>
            <a:fillRect/>
          </a:stretch>
        </p:blipFill>
        <p:spPr bwMode="auto">
          <a:xfrm>
            <a:off x="827088" y="4292600"/>
            <a:ext cx="2771775" cy="2159000"/>
          </a:xfrm>
          <a:prstGeom prst="rect">
            <a:avLst/>
          </a:prstGeom>
          <a:noFill/>
          <a:ln w="76200">
            <a:solidFill>
              <a:schemeClr val="bg2"/>
            </a:solidFill>
            <a:miter lim="800000"/>
            <a:headEnd/>
            <a:tailEnd/>
          </a:ln>
        </p:spPr>
      </p:pic>
      <p:sp>
        <p:nvSpPr>
          <p:cNvPr id="36870" name="AutoShape 6"/>
          <p:cNvSpPr>
            <a:spLocks noChangeArrowheads="1"/>
          </p:cNvSpPr>
          <p:nvPr/>
        </p:nvSpPr>
        <p:spPr bwMode="auto">
          <a:xfrm rot="-2267926">
            <a:off x="49213" y="5295900"/>
            <a:ext cx="4173537" cy="255588"/>
          </a:xfrm>
          <a:prstGeom prst="wave">
            <a:avLst>
              <a:gd name="adj1" fmla="val 13005"/>
              <a:gd name="adj2" fmla="val -2671"/>
            </a:avLst>
          </a:prstGeom>
          <a:solidFill>
            <a:srgbClr val="FF0000"/>
          </a:solidFill>
          <a:ln w="9525">
            <a:solidFill>
              <a:schemeClr val="tx1"/>
            </a:solidFill>
            <a:round/>
            <a:headEnd/>
            <a:tailEnd/>
          </a:ln>
        </p:spPr>
        <p:txBody>
          <a:bodyPr wrap="none" anchor="ctr"/>
          <a:lstStyle/>
          <a:p>
            <a:pPr algn="ctr"/>
            <a:endParaRPr lang="ru-RU"/>
          </a:p>
        </p:txBody>
      </p:sp>
      <p:sp>
        <p:nvSpPr>
          <p:cNvPr id="36871" name="AutoShape 7"/>
          <p:cNvSpPr>
            <a:spLocks noChangeArrowheads="1"/>
          </p:cNvSpPr>
          <p:nvPr/>
        </p:nvSpPr>
        <p:spPr bwMode="auto">
          <a:xfrm rot="-8611245">
            <a:off x="0" y="5229225"/>
            <a:ext cx="4173538" cy="255588"/>
          </a:xfrm>
          <a:prstGeom prst="wave">
            <a:avLst>
              <a:gd name="adj1" fmla="val 13005"/>
              <a:gd name="adj2" fmla="val -2671"/>
            </a:avLst>
          </a:prstGeom>
          <a:solidFill>
            <a:srgbClr val="FF0000"/>
          </a:solidFill>
          <a:ln w="9525">
            <a:solidFill>
              <a:schemeClr val="tx1"/>
            </a:solidFill>
            <a:round/>
            <a:headEnd/>
            <a:tailEnd/>
          </a:ln>
        </p:spPr>
        <p:txBody>
          <a:bodyPr wrap="none" anchor="ctr"/>
          <a:lstStyle/>
          <a:p>
            <a:endParaRPr lang="ru-RU"/>
          </a:p>
        </p:txBody>
      </p:sp>
      <p:sp>
        <p:nvSpPr>
          <p:cNvPr id="36872" name="AutoShape 8"/>
          <p:cNvSpPr>
            <a:spLocks noChangeArrowheads="1"/>
          </p:cNvSpPr>
          <p:nvPr/>
        </p:nvSpPr>
        <p:spPr bwMode="auto">
          <a:xfrm rot="-3026734">
            <a:off x="5834063" y="5264150"/>
            <a:ext cx="3236912" cy="287338"/>
          </a:xfrm>
          <a:prstGeom prst="wave">
            <a:avLst>
              <a:gd name="adj1" fmla="val 13005"/>
              <a:gd name="adj2" fmla="val -2671"/>
            </a:avLst>
          </a:prstGeom>
          <a:solidFill>
            <a:srgbClr val="FF0000"/>
          </a:solidFill>
          <a:ln w="9525">
            <a:solidFill>
              <a:schemeClr val="tx1"/>
            </a:solidFill>
            <a:round/>
            <a:headEnd/>
            <a:tailEnd/>
          </a:ln>
        </p:spPr>
        <p:txBody>
          <a:bodyPr wrap="none" anchor="ctr"/>
          <a:lstStyle/>
          <a:p>
            <a:endParaRPr lang="ru-RU"/>
          </a:p>
        </p:txBody>
      </p:sp>
      <p:sp>
        <p:nvSpPr>
          <p:cNvPr id="36873" name="AutoShape 9"/>
          <p:cNvSpPr>
            <a:spLocks noChangeArrowheads="1"/>
          </p:cNvSpPr>
          <p:nvPr/>
        </p:nvSpPr>
        <p:spPr bwMode="auto">
          <a:xfrm rot="-7974878">
            <a:off x="5611813" y="5300663"/>
            <a:ext cx="3532187" cy="306387"/>
          </a:xfrm>
          <a:prstGeom prst="wave">
            <a:avLst>
              <a:gd name="adj1" fmla="val 13005"/>
              <a:gd name="adj2" fmla="val -2671"/>
            </a:avLst>
          </a:prstGeom>
          <a:solidFill>
            <a:srgbClr val="FF0000"/>
          </a:solidFill>
          <a:ln w="9525">
            <a:solidFill>
              <a:schemeClr val="tx1"/>
            </a:solidFill>
            <a:round/>
            <a:headEnd/>
            <a:tailEnd/>
          </a:ln>
        </p:spPr>
        <p:txBody>
          <a:bodyPr wrap="none" anchor="ct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childTnLst>
                                    <p:anim calcmode="discrete" valueType="str">
                                      <p:cBhvr>
                                        <p:cTn id="6" dur="1000" fill="hold"/>
                                        <p:tgtEl>
                                          <p:spTgt spid="36866"/>
                                        </p:tgtEl>
                                        <p:attrNameLst>
                                          <p:attrName>style.visibility</p:attrName>
                                        </p:attrNameLst>
                                      </p:cBhvr>
                                      <p:tavLst>
                                        <p:tav tm="0">
                                          <p:val>
                                            <p:strVal val="hidden"/>
                                          </p:val>
                                        </p:tav>
                                        <p:tav tm="50000">
                                          <p:val>
                                            <p:strVal val="visible"/>
                                          </p:val>
                                        </p:tav>
                                      </p:tavLst>
                                    </p:anim>
                                  </p:childTnLst>
                                </p:cTn>
                              </p:par>
                              <p:par>
                                <p:cTn id="7" presetID="10" presetClass="entr" presetSubtype="0" fill="hold" nodeType="withEffect">
                                  <p:stCondLst>
                                    <p:cond delay="0"/>
                                  </p:stCondLst>
                                  <p:childTnLst>
                                    <p:set>
                                      <p:cBhvr>
                                        <p:cTn id="8" dur="1" fill="hold">
                                          <p:stCondLst>
                                            <p:cond delay="0"/>
                                          </p:stCondLst>
                                        </p:cTn>
                                        <p:tgtEl>
                                          <p:spTgt spid="36869"/>
                                        </p:tgtEl>
                                        <p:attrNameLst>
                                          <p:attrName>style.visibility</p:attrName>
                                        </p:attrNameLst>
                                      </p:cBhvr>
                                      <p:to>
                                        <p:strVal val="visible"/>
                                      </p:to>
                                    </p:set>
                                    <p:animEffect transition="in" filter="fade">
                                      <p:cBhvr>
                                        <p:cTn id="9" dur="1000"/>
                                        <p:tgtEl>
                                          <p:spTgt spid="36869"/>
                                        </p:tgtEl>
                                      </p:cBhvr>
                                    </p:animEffect>
                                  </p:childTnLst>
                                </p:cTn>
                              </p:par>
                              <p:par>
                                <p:cTn id="10" presetID="10" presetClass="entr" presetSubtype="0" fill="hold" nodeType="withEffect">
                                  <p:stCondLst>
                                    <p:cond delay="0"/>
                                  </p:stCondLst>
                                  <p:childTnLst>
                                    <p:set>
                                      <p:cBhvr>
                                        <p:cTn id="11" dur="1" fill="hold">
                                          <p:stCondLst>
                                            <p:cond delay="0"/>
                                          </p:stCondLst>
                                        </p:cTn>
                                        <p:tgtEl>
                                          <p:spTgt spid="36868"/>
                                        </p:tgtEl>
                                        <p:attrNameLst>
                                          <p:attrName>style.visibility</p:attrName>
                                        </p:attrNameLst>
                                      </p:cBhvr>
                                      <p:to>
                                        <p:strVal val="visible"/>
                                      </p:to>
                                    </p:set>
                                    <p:animEffect transition="in" filter="fade">
                                      <p:cBhvr>
                                        <p:cTn id="12" dur="1000"/>
                                        <p:tgtEl>
                                          <p:spTgt spid="3686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6867">
                                            <p:txEl>
                                              <p:pRg st="0" end="0"/>
                                            </p:txEl>
                                          </p:spTgt>
                                        </p:tgtEl>
                                        <p:attrNameLst>
                                          <p:attrName>style.visibility</p:attrName>
                                        </p:attrNameLst>
                                      </p:cBhvr>
                                      <p:to>
                                        <p:strVal val="visible"/>
                                      </p:to>
                                    </p:set>
                                    <p:animEffect transition="in" filter="fade">
                                      <p:cBhvr>
                                        <p:cTn id="16" dur="1000"/>
                                        <p:tgtEl>
                                          <p:spTgt spid="36867">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6870"/>
                                        </p:tgtEl>
                                        <p:attrNameLst>
                                          <p:attrName>style.visibility</p:attrName>
                                        </p:attrNameLst>
                                      </p:cBhvr>
                                      <p:to>
                                        <p:strVal val="visible"/>
                                      </p:to>
                                    </p:set>
                                    <p:animEffect transition="in" filter="fade">
                                      <p:cBhvr>
                                        <p:cTn id="21" dur="2000"/>
                                        <p:tgtEl>
                                          <p:spTgt spid="3687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871"/>
                                        </p:tgtEl>
                                        <p:attrNameLst>
                                          <p:attrName>style.visibility</p:attrName>
                                        </p:attrNameLst>
                                      </p:cBhvr>
                                      <p:to>
                                        <p:strVal val="visible"/>
                                      </p:to>
                                    </p:set>
                                    <p:animEffect transition="in" filter="fade">
                                      <p:cBhvr>
                                        <p:cTn id="24" dur="2000"/>
                                        <p:tgtEl>
                                          <p:spTgt spid="3687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6872"/>
                                        </p:tgtEl>
                                        <p:attrNameLst>
                                          <p:attrName>style.visibility</p:attrName>
                                        </p:attrNameLst>
                                      </p:cBhvr>
                                      <p:to>
                                        <p:strVal val="visible"/>
                                      </p:to>
                                    </p:set>
                                    <p:animEffect transition="in" filter="fade">
                                      <p:cBhvr>
                                        <p:cTn id="27" dur="2000"/>
                                        <p:tgtEl>
                                          <p:spTgt spid="3687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6873"/>
                                        </p:tgtEl>
                                        <p:attrNameLst>
                                          <p:attrName>style.visibility</p:attrName>
                                        </p:attrNameLst>
                                      </p:cBhvr>
                                      <p:to>
                                        <p:strVal val="visible"/>
                                      </p:to>
                                    </p:set>
                                    <p:animEffect transition="in" filter="fade">
                                      <p:cBhvr>
                                        <p:cTn id="30" dur="2000"/>
                                        <p:tgtEl>
                                          <p:spTgt spid="368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p:bldP spid="36870" grpId="0" animBg="1"/>
      <p:bldP spid="36871" grpId="0" animBg="1"/>
      <p:bldP spid="36872" grpId="0" animBg="1"/>
      <p:bldP spid="3687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8229600" cy="706437"/>
          </a:xfrm>
        </p:spPr>
        <p:txBody>
          <a:bodyPr/>
          <a:lstStyle/>
          <a:p>
            <a:pPr eaLnBrk="1" hangingPunct="1"/>
            <a:r>
              <a:rPr lang="ru-RU" sz="4000" b="1" smtClean="0">
                <a:solidFill>
                  <a:srgbClr val="FF0000"/>
                </a:solidFill>
                <a:latin typeface="Times New Roman" pitchFamily="18" charset="0"/>
              </a:rPr>
              <a:t>ВНИМАНИЕ !!!</a:t>
            </a:r>
          </a:p>
        </p:txBody>
      </p:sp>
      <p:sp>
        <p:nvSpPr>
          <p:cNvPr id="47107" name="Rectangle 3"/>
          <p:cNvSpPr>
            <a:spLocks noGrp="1" noChangeArrowheads="1"/>
          </p:cNvSpPr>
          <p:nvPr>
            <p:ph type="body" sz="half" idx="1"/>
          </p:nvPr>
        </p:nvSpPr>
        <p:spPr>
          <a:xfrm>
            <a:off x="468313" y="1125538"/>
            <a:ext cx="4038600" cy="1973262"/>
          </a:xfrm>
        </p:spPr>
        <p:txBody>
          <a:bodyPr/>
          <a:lstStyle/>
          <a:p>
            <a:pPr algn="ctr" eaLnBrk="1" hangingPunct="1"/>
            <a:r>
              <a:rPr lang="ru-RU" sz="2400" b="1" smtClean="0">
                <a:solidFill>
                  <a:srgbClr val="FF0000"/>
                </a:solidFill>
                <a:latin typeface="Times New Roman" pitchFamily="18" charset="0"/>
              </a:rPr>
              <a:t>Огнезащитная обработка таких панелей обязательно должна проводиться с обоих сторон.</a:t>
            </a:r>
          </a:p>
          <a:p>
            <a:pPr eaLnBrk="1" hangingPunct="1"/>
            <a:endParaRPr lang="ru-RU" sz="2400" smtClean="0">
              <a:latin typeface="Times New Roman" pitchFamily="18" charset="0"/>
            </a:endParaRPr>
          </a:p>
        </p:txBody>
      </p:sp>
      <p:sp>
        <p:nvSpPr>
          <p:cNvPr id="47110" name="Rectangle 6"/>
          <p:cNvSpPr>
            <a:spLocks noGrp="1" noChangeArrowheads="1"/>
          </p:cNvSpPr>
          <p:nvPr>
            <p:ph type="body" sz="half" idx="2"/>
          </p:nvPr>
        </p:nvSpPr>
        <p:spPr>
          <a:xfrm>
            <a:off x="611188" y="4005263"/>
            <a:ext cx="4038600" cy="2405062"/>
          </a:xfrm>
        </p:spPr>
        <p:txBody>
          <a:bodyPr/>
          <a:lstStyle/>
          <a:p>
            <a:pPr algn="ctr" eaLnBrk="1" hangingPunct="1"/>
            <a:r>
              <a:rPr lang="ru-RU" sz="2400" b="1" smtClean="0">
                <a:solidFill>
                  <a:srgbClr val="FF0000"/>
                </a:solidFill>
                <a:latin typeface="Times New Roman" pitchFamily="18" charset="0"/>
              </a:rPr>
              <a:t>Обработка уже укрепленных панелей только с одной стороны не улучшает их огнезащитные свойства.</a:t>
            </a:r>
          </a:p>
          <a:p>
            <a:pPr eaLnBrk="1" hangingPunct="1"/>
            <a:endParaRPr lang="ru-RU" sz="2400" smtClean="0">
              <a:latin typeface="Times New Roman" pitchFamily="18" charset="0"/>
            </a:endParaRPr>
          </a:p>
        </p:txBody>
      </p:sp>
      <p:sp>
        <p:nvSpPr>
          <p:cNvPr id="47112" name="AutoShape 8"/>
          <p:cNvSpPr>
            <a:spLocks noChangeArrowheads="1"/>
          </p:cNvSpPr>
          <p:nvPr/>
        </p:nvSpPr>
        <p:spPr bwMode="auto">
          <a:xfrm>
            <a:off x="6227763" y="908050"/>
            <a:ext cx="792162" cy="2663825"/>
          </a:xfrm>
          <a:prstGeom prst="cube">
            <a:avLst>
              <a:gd name="adj" fmla="val 78556"/>
            </a:avLst>
          </a:prstGeom>
          <a:solidFill>
            <a:schemeClr val="accent1"/>
          </a:solidFill>
          <a:ln w="9525">
            <a:solidFill>
              <a:schemeClr val="tx1"/>
            </a:solidFill>
            <a:miter lim="800000"/>
            <a:headEnd/>
            <a:tailEnd/>
          </a:ln>
        </p:spPr>
        <p:txBody>
          <a:bodyPr wrap="none" anchor="ctr"/>
          <a:lstStyle/>
          <a:p>
            <a:endParaRPr lang="ru-RU"/>
          </a:p>
        </p:txBody>
      </p:sp>
      <p:sp>
        <p:nvSpPr>
          <p:cNvPr id="47113" name="AutoShape 9"/>
          <p:cNvSpPr>
            <a:spLocks noChangeArrowheads="1"/>
          </p:cNvSpPr>
          <p:nvPr/>
        </p:nvSpPr>
        <p:spPr bwMode="auto">
          <a:xfrm>
            <a:off x="4498975" y="2205038"/>
            <a:ext cx="1584325" cy="287337"/>
          </a:xfrm>
          <a:prstGeom prst="notchedRightArrow">
            <a:avLst>
              <a:gd name="adj1" fmla="val 50000"/>
              <a:gd name="adj2" fmla="val 137846"/>
            </a:avLst>
          </a:prstGeom>
          <a:solidFill>
            <a:srgbClr val="FF0000"/>
          </a:solidFill>
          <a:ln w="9525">
            <a:solidFill>
              <a:schemeClr val="tx1"/>
            </a:solidFill>
            <a:miter lim="800000"/>
            <a:headEnd/>
            <a:tailEnd/>
          </a:ln>
        </p:spPr>
        <p:txBody>
          <a:bodyPr wrap="none" anchor="ctr"/>
          <a:lstStyle/>
          <a:p>
            <a:endParaRPr lang="ru-RU"/>
          </a:p>
        </p:txBody>
      </p:sp>
      <p:sp>
        <p:nvSpPr>
          <p:cNvPr id="47114" name="AutoShape 10"/>
          <p:cNvSpPr>
            <a:spLocks noChangeArrowheads="1"/>
          </p:cNvSpPr>
          <p:nvPr/>
        </p:nvSpPr>
        <p:spPr bwMode="auto">
          <a:xfrm rot="10800000">
            <a:off x="7235825" y="2060575"/>
            <a:ext cx="1657350" cy="215900"/>
          </a:xfrm>
          <a:custGeom>
            <a:avLst/>
            <a:gdLst>
              <a:gd name="T0" fmla="*/ 1243012 w 21600"/>
              <a:gd name="T1" fmla="*/ 0 h 21600"/>
              <a:gd name="T2" fmla="*/ 0 w 21600"/>
              <a:gd name="T3" fmla="*/ 107950 h 21600"/>
              <a:gd name="T4" fmla="*/ 1243012 w 21600"/>
              <a:gd name="T5" fmla="*/ 215900 h 21600"/>
              <a:gd name="T6" fmla="*/ 165735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ru-RU"/>
          </a:p>
        </p:txBody>
      </p:sp>
      <p:sp>
        <p:nvSpPr>
          <p:cNvPr id="47115" name="AutoShape 11"/>
          <p:cNvSpPr>
            <a:spLocks noChangeArrowheads="1"/>
          </p:cNvSpPr>
          <p:nvPr/>
        </p:nvSpPr>
        <p:spPr bwMode="auto">
          <a:xfrm>
            <a:off x="5651500" y="3933825"/>
            <a:ext cx="792163" cy="2663825"/>
          </a:xfrm>
          <a:prstGeom prst="cube">
            <a:avLst>
              <a:gd name="adj" fmla="val 78556"/>
            </a:avLst>
          </a:prstGeom>
          <a:solidFill>
            <a:schemeClr val="accent1"/>
          </a:solidFill>
          <a:ln w="9525">
            <a:solidFill>
              <a:schemeClr val="tx1"/>
            </a:solidFill>
            <a:miter lim="800000"/>
            <a:headEnd/>
            <a:tailEnd/>
          </a:ln>
        </p:spPr>
        <p:txBody>
          <a:bodyPr wrap="none" anchor="ctr"/>
          <a:lstStyle/>
          <a:p>
            <a:endParaRPr lang="ru-RU"/>
          </a:p>
        </p:txBody>
      </p:sp>
      <p:sp>
        <p:nvSpPr>
          <p:cNvPr id="47116" name="AutoShape 12"/>
          <p:cNvSpPr>
            <a:spLocks noChangeArrowheads="1"/>
          </p:cNvSpPr>
          <p:nvPr/>
        </p:nvSpPr>
        <p:spPr bwMode="auto">
          <a:xfrm rot="10800000">
            <a:off x="6659563" y="5013325"/>
            <a:ext cx="1657350" cy="215900"/>
          </a:xfrm>
          <a:custGeom>
            <a:avLst/>
            <a:gdLst>
              <a:gd name="T0" fmla="*/ 1243012 w 21600"/>
              <a:gd name="T1" fmla="*/ 0 h 21600"/>
              <a:gd name="T2" fmla="*/ 0 w 21600"/>
              <a:gd name="T3" fmla="*/ 107950 h 21600"/>
              <a:gd name="T4" fmla="*/ 1243012 w 21600"/>
              <a:gd name="T5" fmla="*/ 215900 h 21600"/>
              <a:gd name="T6" fmla="*/ 1657350 w 21600"/>
              <a:gd name="T7" fmla="*/ 10795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ru-RU"/>
          </a:p>
        </p:txBody>
      </p:sp>
      <p:sp>
        <p:nvSpPr>
          <p:cNvPr id="47118" name="AutoShape 14"/>
          <p:cNvSpPr>
            <a:spLocks noChangeArrowheads="1"/>
          </p:cNvSpPr>
          <p:nvPr/>
        </p:nvSpPr>
        <p:spPr bwMode="auto">
          <a:xfrm rot="-2643558">
            <a:off x="4117975" y="4948238"/>
            <a:ext cx="4176713" cy="360362"/>
          </a:xfrm>
          <a:prstGeom prst="wave">
            <a:avLst>
              <a:gd name="adj1" fmla="val 13005"/>
              <a:gd name="adj2" fmla="val 10000"/>
            </a:avLst>
          </a:prstGeom>
          <a:solidFill>
            <a:srgbClr val="FF0000"/>
          </a:solidFill>
          <a:ln w="9525">
            <a:solidFill>
              <a:schemeClr val="tx1"/>
            </a:solidFill>
            <a:round/>
            <a:headEnd/>
            <a:tailEnd/>
          </a:ln>
        </p:spPr>
        <p:txBody>
          <a:bodyPr wrap="none" anchor="ctr"/>
          <a:lstStyle/>
          <a:p>
            <a:endParaRPr lang="ru-RU"/>
          </a:p>
        </p:txBody>
      </p:sp>
      <p:sp>
        <p:nvSpPr>
          <p:cNvPr id="47119" name="AutoShape 15"/>
          <p:cNvSpPr>
            <a:spLocks noChangeArrowheads="1"/>
          </p:cNvSpPr>
          <p:nvPr/>
        </p:nvSpPr>
        <p:spPr bwMode="auto">
          <a:xfrm rot="-8538134">
            <a:off x="4787900" y="5013325"/>
            <a:ext cx="3671888" cy="360363"/>
          </a:xfrm>
          <a:prstGeom prst="wave">
            <a:avLst>
              <a:gd name="adj1" fmla="val 13005"/>
              <a:gd name="adj2" fmla="val 10000"/>
            </a:avLst>
          </a:prstGeom>
          <a:solidFill>
            <a:srgbClr val="FF0000"/>
          </a:solidFill>
          <a:ln w="9525">
            <a:solidFill>
              <a:schemeClr val="tx1"/>
            </a:solidFill>
            <a:round/>
            <a:headEnd/>
            <a:tailEnd/>
          </a:ln>
        </p:spPr>
        <p:txBody>
          <a:bodyPr wrap="none" anchor="ctr"/>
          <a:lstStyle/>
          <a:p>
            <a:endParaRPr lang="ru-RU"/>
          </a:p>
        </p:txBody>
      </p:sp>
      <p:pic>
        <p:nvPicPr>
          <p:cNvPr id="47120" name="Picture 16" descr="Огнезащита древесины - состав ФЕНИЛАКС"/>
          <p:cNvPicPr>
            <a:picLocks noChangeAspect="1" noChangeArrowheads="1"/>
          </p:cNvPicPr>
          <p:nvPr/>
        </p:nvPicPr>
        <p:blipFill>
          <a:blip r:embed="rId2"/>
          <a:srcRect/>
          <a:stretch>
            <a:fillRect/>
          </a:stretch>
        </p:blipFill>
        <p:spPr bwMode="auto">
          <a:xfrm>
            <a:off x="7885113" y="2276475"/>
            <a:ext cx="1073150" cy="1081088"/>
          </a:xfrm>
          <a:prstGeom prst="rect">
            <a:avLst/>
          </a:prstGeom>
          <a:noFill/>
          <a:ln w="9525">
            <a:noFill/>
            <a:miter lim="800000"/>
            <a:headEnd/>
            <a:tailEnd/>
          </a:ln>
        </p:spPr>
      </p:pic>
      <p:pic>
        <p:nvPicPr>
          <p:cNvPr id="47121" name="Picture 17" descr="Огнезащита древесины - состав ФЕНИЛАКС"/>
          <p:cNvPicPr>
            <a:picLocks noChangeAspect="1" noChangeArrowheads="1"/>
          </p:cNvPicPr>
          <p:nvPr/>
        </p:nvPicPr>
        <p:blipFill>
          <a:blip r:embed="rId2"/>
          <a:srcRect/>
          <a:stretch>
            <a:fillRect/>
          </a:stretch>
        </p:blipFill>
        <p:spPr bwMode="auto">
          <a:xfrm>
            <a:off x="4643438" y="1052513"/>
            <a:ext cx="1073150" cy="1081087"/>
          </a:xfrm>
          <a:prstGeom prst="rect">
            <a:avLst/>
          </a:prstGeom>
          <a:noFill/>
          <a:ln w="9525">
            <a:noFill/>
            <a:miter lim="800000"/>
            <a:headEnd/>
            <a:tailEnd/>
          </a:ln>
        </p:spPr>
      </p:pic>
      <p:pic>
        <p:nvPicPr>
          <p:cNvPr id="47122" name="Picture 18" descr="Огнезащита древесины - состав ФЕНИЛАКС"/>
          <p:cNvPicPr>
            <a:picLocks noChangeAspect="1" noChangeArrowheads="1"/>
          </p:cNvPicPr>
          <p:nvPr/>
        </p:nvPicPr>
        <p:blipFill>
          <a:blip r:embed="rId2"/>
          <a:srcRect/>
          <a:stretch>
            <a:fillRect/>
          </a:stretch>
        </p:blipFill>
        <p:spPr bwMode="auto">
          <a:xfrm>
            <a:off x="7885113" y="5229225"/>
            <a:ext cx="1073150" cy="10810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childTnLst>
                                    <p:anim calcmode="discrete" valueType="str">
                                      <p:cBhvr>
                                        <p:cTn id="6" dur="1000" fill="hold"/>
                                        <p:tgtEl>
                                          <p:spTgt spid="47106"/>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10" presetClass="entr" presetSubtype="0" fill="hold" nodeType="afterEffect">
                                  <p:stCondLst>
                                    <p:cond delay="0"/>
                                  </p:stCondLst>
                                  <p:childTnLst>
                                    <p:set>
                                      <p:cBhvr>
                                        <p:cTn id="9" dur="1" fill="hold">
                                          <p:stCondLst>
                                            <p:cond delay="0"/>
                                          </p:stCondLst>
                                        </p:cTn>
                                        <p:tgtEl>
                                          <p:spTgt spid="47107">
                                            <p:txEl>
                                              <p:pRg st="0" end="0"/>
                                            </p:txEl>
                                          </p:spTgt>
                                        </p:tgtEl>
                                        <p:attrNameLst>
                                          <p:attrName>style.visibility</p:attrName>
                                        </p:attrNameLst>
                                      </p:cBhvr>
                                      <p:to>
                                        <p:strVal val="visible"/>
                                      </p:to>
                                    </p:set>
                                    <p:animEffect transition="in" filter="fade">
                                      <p:cBhvr>
                                        <p:cTn id="10" dur="1000"/>
                                        <p:tgtEl>
                                          <p:spTgt spid="47107">
                                            <p:txEl>
                                              <p:pRg st="0" end="0"/>
                                            </p:txEl>
                                          </p:spTgt>
                                        </p:tgtEl>
                                      </p:cBhvr>
                                    </p:animEffect>
                                  </p:childTnLst>
                                </p:cTn>
                              </p:par>
                            </p:childTnLst>
                          </p:cTn>
                        </p:par>
                        <p:par>
                          <p:cTn id="11" fill="hold">
                            <p:stCondLst>
                              <p:cond delay="2000"/>
                            </p:stCondLst>
                            <p:childTnLst>
                              <p:par>
                                <p:cTn id="12" presetID="6" presetClass="entr" presetSubtype="32" fill="hold" grpId="0" nodeType="afterEffect">
                                  <p:stCondLst>
                                    <p:cond delay="0"/>
                                  </p:stCondLst>
                                  <p:childTnLst>
                                    <p:set>
                                      <p:cBhvr>
                                        <p:cTn id="13" dur="1" fill="hold">
                                          <p:stCondLst>
                                            <p:cond delay="0"/>
                                          </p:stCondLst>
                                        </p:cTn>
                                        <p:tgtEl>
                                          <p:spTgt spid="47113"/>
                                        </p:tgtEl>
                                        <p:attrNameLst>
                                          <p:attrName>style.visibility</p:attrName>
                                        </p:attrNameLst>
                                      </p:cBhvr>
                                      <p:to>
                                        <p:strVal val="visible"/>
                                      </p:to>
                                    </p:set>
                                    <p:animEffect transition="in" filter="circle(out)">
                                      <p:cBhvr>
                                        <p:cTn id="14" dur="2000"/>
                                        <p:tgtEl>
                                          <p:spTgt spid="47113"/>
                                        </p:tgtEl>
                                      </p:cBhvr>
                                    </p:animEffect>
                                  </p:childTnLst>
                                </p:cTn>
                              </p:par>
                              <p:par>
                                <p:cTn id="15" presetID="6" presetClass="entr" presetSubtype="32" fill="hold" nodeType="withEffect">
                                  <p:stCondLst>
                                    <p:cond delay="0"/>
                                  </p:stCondLst>
                                  <p:childTnLst>
                                    <p:set>
                                      <p:cBhvr>
                                        <p:cTn id="16" dur="1" fill="hold">
                                          <p:stCondLst>
                                            <p:cond delay="0"/>
                                          </p:stCondLst>
                                        </p:cTn>
                                        <p:tgtEl>
                                          <p:spTgt spid="47121"/>
                                        </p:tgtEl>
                                        <p:attrNameLst>
                                          <p:attrName>style.visibility</p:attrName>
                                        </p:attrNameLst>
                                      </p:cBhvr>
                                      <p:to>
                                        <p:strVal val="visible"/>
                                      </p:to>
                                    </p:set>
                                    <p:animEffect transition="in" filter="circle(out)">
                                      <p:cBhvr>
                                        <p:cTn id="17" dur="2000"/>
                                        <p:tgtEl>
                                          <p:spTgt spid="47121"/>
                                        </p:tgtEl>
                                      </p:cBhvr>
                                    </p:animEffect>
                                  </p:childTnLst>
                                </p:cTn>
                              </p:par>
                              <p:par>
                                <p:cTn id="18" presetID="6" presetClass="entr" presetSubtype="32" fill="hold" nodeType="withEffect">
                                  <p:stCondLst>
                                    <p:cond delay="0"/>
                                  </p:stCondLst>
                                  <p:childTnLst>
                                    <p:set>
                                      <p:cBhvr>
                                        <p:cTn id="19" dur="1" fill="hold">
                                          <p:stCondLst>
                                            <p:cond delay="0"/>
                                          </p:stCondLst>
                                        </p:cTn>
                                        <p:tgtEl>
                                          <p:spTgt spid="47120"/>
                                        </p:tgtEl>
                                        <p:attrNameLst>
                                          <p:attrName>style.visibility</p:attrName>
                                        </p:attrNameLst>
                                      </p:cBhvr>
                                      <p:to>
                                        <p:strVal val="visible"/>
                                      </p:to>
                                    </p:set>
                                    <p:animEffect transition="in" filter="circle(out)">
                                      <p:cBhvr>
                                        <p:cTn id="20" dur="2000"/>
                                        <p:tgtEl>
                                          <p:spTgt spid="47120"/>
                                        </p:tgtEl>
                                      </p:cBhvr>
                                    </p:animEffect>
                                  </p:childTnLst>
                                </p:cTn>
                              </p:par>
                              <p:par>
                                <p:cTn id="21" presetID="6" presetClass="entr" presetSubtype="32" fill="hold" grpId="0" nodeType="withEffect">
                                  <p:stCondLst>
                                    <p:cond delay="0"/>
                                  </p:stCondLst>
                                  <p:childTnLst>
                                    <p:set>
                                      <p:cBhvr>
                                        <p:cTn id="22" dur="1" fill="hold">
                                          <p:stCondLst>
                                            <p:cond delay="0"/>
                                          </p:stCondLst>
                                        </p:cTn>
                                        <p:tgtEl>
                                          <p:spTgt spid="47112"/>
                                        </p:tgtEl>
                                        <p:attrNameLst>
                                          <p:attrName>style.visibility</p:attrName>
                                        </p:attrNameLst>
                                      </p:cBhvr>
                                      <p:to>
                                        <p:strVal val="visible"/>
                                      </p:to>
                                    </p:set>
                                    <p:animEffect transition="in" filter="circle(out)">
                                      <p:cBhvr>
                                        <p:cTn id="23" dur="2000"/>
                                        <p:tgtEl>
                                          <p:spTgt spid="47112"/>
                                        </p:tgtEl>
                                      </p:cBhvr>
                                    </p:animEffect>
                                  </p:childTnLst>
                                </p:cTn>
                              </p:par>
                              <p:par>
                                <p:cTn id="24" presetID="6" presetClass="entr" presetSubtype="32" fill="hold" grpId="0" nodeType="withEffect">
                                  <p:stCondLst>
                                    <p:cond delay="0"/>
                                  </p:stCondLst>
                                  <p:childTnLst>
                                    <p:set>
                                      <p:cBhvr>
                                        <p:cTn id="25" dur="1" fill="hold">
                                          <p:stCondLst>
                                            <p:cond delay="0"/>
                                          </p:stCondLst>
                                        </p:cTn>
                                        <p:tgtEl>
                                          <p:spTgt spid="47114"/>
                                        </p:tgtEl>
                                        <p:attrNameLst>
                                          <p:attrName>style.visibility</p:attrName>
                                        </p:attrNameLst>
                                      </p:cBhvr>
                                      <p:to>
                                        <p:strVal val="visible"/>
                                      </p:to>
                                    </p:set>
                                    <p:animEffect transition="in" filter="circle(out)">
                                      <p:cBhvr>
                                        <p:cTn id="26" dur="2000"/>
                                        <p:tgtEl>
                                          <p:spTgt spid="471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7110">
                                            <p:txEl>
                                              <p:pRg st="0" end="0"/>
                                            </p:txEl>
                                          </p:spTgt>
                                        </p:tgtEl>
                                        <p:attrNameLst>
                                          <p:attrName>style.visibility</p:attrName>
                                        </p:attrNameLst>
                                      </p:cBhvr>
                                      <p:to>
                                        <p:strVal val="visible"/>
                                      </p:to>
                                    </p:set>
                                    <p:animEffect transition="in" filter="fade">
                                      <p:cBhvr>
                                        <p:cTn id="31" dur="1000"/>
                                        <p:tgtEl>
                                          <p:spTgt spid="47110">
                                            <p:txEl>
                                              <p:pRg st="0" end="0"/>
                                            </p:txEl>
                                          </p:spTgt>
                                        </p:tgtEl>
                                      </p:cBhvr>
                                    </p:animEffect>
                                  </p:childTnLst>
                                </p:cTn>
                              </p:par>
                            </p:childTnLst>
                          </p:cTn>
                        </p:par>
                        <p:par>
                          <p:cTn id="32" fill="hold">
                            <p:stCondLst>
                              <p:cond delay="1000"/>
                            </p:stCondLst>
                            <p:childTnLst>
                              <p:par>
                                <p:cTn id="33" presetID="6" presetClass="entr" presetSubtype="32" fill="hold" grpId="0" nodeType="afterEffect">
                                  <p:stCondLst>
                                    <p:cond delay="0"/>
                                  </p:stCondLst>
                                  <p:childTnLst>
                                    <p:set>
                                      <p:cBhvr>
                                        <p:cTn id="34" dur="1" fill="hold">
                                          <p:stCondLst>
                                            <p:cond delay="0"/>
                                          </p:stCondLst>
                                        </p:cTn>
                                        <p:tgtEl>
                                          <p:spTgt spid="47115"/>
                                        </p:tgtEl>
                                        <p:attrNameLst>
                                          <p:attrName>style.visibility</p:attrName>
                                        </p:attrNameLst>
                                      </p:cBhvr>
                                      <p:to>
                                        <p:strVal val="visible"/>
                                      </p:to>
                                    </p:set>
                                    <p:animEffect transition="in" filter="circle(out)">
                                      <p:cBhvr>
                                        <p:cTn id="35" dur="2000"/>
                                        <p:tgtEl>
                                          <p:spTgt spid="47115"/>
                                        </p:tgtEl>
                                      </p:cBhvr>
                                    </p:animEffect>
                                  </p:childTnLst>
                                </p:cTn>
                              </p:par>
                              <p:par>
                                <p:cTn id="36" presetID="6" presetClass="entr" presetSubtype="32" fill="hold" nodeType="withEffect">
                                  <p:stCondLst>
                                    <p:cond delay="0"/>
                                  </p:stCondLst>
                                  <p:childTnLst>
                                    <p:set>
                                      <p:cBhvr>
                                        <p:cTn id="37" dur="1" fill="hold">
                                          <p:stCondLst>
                                            <p:cond delay="0"/>
                                          </p:stCondLst>
                                        </p:cTn>
                                        <p:tgtEl>
                                          <p:spTgt spid="47122"/>
                                        </p:tgtEl>
                                        <p:attrNameLst>
                                          <p:attrName>style.visibility</p:attrName>
                                        </p:attrNameLst>
                                      </p:cBhvr>
                                      <p:to>
                                        <p:strVal val="visible"/>
                                      </p:to>
                                    </p:set>
                                    <p:animEffect transition="in" filter="circle(out)">
                                      <p:cBhvr>
                                        <p:cTn id="38" dur="2000"/>
                                        <p:tgtEl>
                                          <p:spTgt spid="47122"/>
                                        </p:tgtEl>
                                      </p:cBhvr>
                                    </p:animEffect>
                                  </p:childTnLst>
                                </p:cTn>
                              </p:par>
                              <p:par>
                                <p:cTn id="39" presetID="6" presetClass="entr" presetSubtype="32" fill="hold" grpId="0" nodeType="withEffect">
                                  <p:stCondLst>
                                    <p:cond delay="0"/>
                                  </p:stCondLst>
                                  <p:childTnLst>
                                    <p:set>
                                      <p:cBhvr>
                                        <p:cTn id="40" dur="1" fill="hold">
                                          <p:stCondLst>
                                            <p:cond delay="0"/>
                                          </p:stCondLst>
                                        </p:cTn>
                                        <p:tgtEl>
                                          <p:spTgt spid="47116"/>
                                        </p:tgtEl>
                                        <p:attrNameLst>
                                          <p:attrName>style.visibility</p:attrName>
                                        </p:attrNameLst>
                                      </p:cBhvr>
                                      <p:to>
                                        <p:strVal val="visible"/>
                                      </p:to>
                                    </p:set>
                                    <p:animEffect transition="in" filter="circle(out)">
                                      <p:cBhvr>
                                        <p:cTn id="41" dur="2000"/>
                                        <p:tgtEl>
                                          <p:spTgt spid="47116"/>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47118"/>
                                        </p:tgtEl>
                                        <p:attrNameLst>
                                          <p:attrName>style.visibility</p:attrName>
                                        </p:attrNameLst>
                                      </p:cBhvr>
                                      <p:to>
                                        <p:strVal val="visible"/>
                                      </p:to>
                                    </p:set>
                                    <p:animEffect transition="in" filter="fade">
                                      <p:cBhvr>
                                        <p:cTn id="45" dur="1000"/>
                                        <p:tgtEl>
                                          <p:spTgt spid="4711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7119"/>
                                        </p:tgtEl>
                                        <p:attrNameLst>
                                          <p:attrName>style.visibility</p:attrName>
                                        </p:attrNameLst>
                                      </p:cBhvr>
                                      <p:to>
                                        <p:strVal val="visible"/>
                                      </p:to>
                                    </p:set>
                                    <p:animEffect transition="in" filter="fade">
                                      <p:cBhvr>
                                        <p:cTn id="48" dur="1000"/>
                                        <p:tgtEl>
                                          <p:spTgt spid="47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12" grpId="0" animBg="1"/>
      <p:bldP spid="47113" grpId="0" animBg="1"/>
      <p:bldP spid="47114" grpId="0" animBg="1"/>
      <p:bldP spid="47115" grpId="0" animBg="1"/>
      <p:bldP spid="47116" grpId="0" animBg="1"/>
      <p:bldP spid="47118" grpId="0" animBg="1"/>
      <p:bldP spid="471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06437"/>
          </a:xfrm>
        </p:spPr>
        <p:txBody>
          <a:bodyPr/>
          <a:lstStyle/>
          <a:p>
            <a:pPr eaLnBrk="1" hangingPunct="1"/>
            <a:r>
              <a:rPr lang="ru-RU" sz="4000" smtClean="0">
                <a:solidFill>
                  <a:srgbClr val="FF0000"/>
                </a:solidFill>
                <a:latin typeface="Times New Roman" pitchFamily="18" charset="0"/>
              </a:rPr>
              <a:t>Химические</a:t>
            </a:r>
            <a:r>
              <a:rPr lang="ru-RU" sz="4000" smtClean="0">
                <a:solidFill>
                  <a:srgbClr val="FF0000"/>
                </a:solidFill>
              </a:rPr>
              <a:t> </a:t>
            </a:r>
            <a:r>
              <a:rPr lang="ru-RU" sz="4000" smtClean="0">
                <a:solidFill>
                  <a:srgbClr val="FF0000"/>
                </a:solidFill>
                <a:latin typeface="Times New Roman" pitchFamily="18" charset="0"/>
              </a:rPr>
              <a:t>лаборатории</a:t>
            </a:r>
          </a:p>
        </p:txBody>
      </p:sp>
      <p:sp>
        <p:nvSpPr>
          <p:cNvPr id="20483" name="Rectangle 3"/>
          <p:cNvSpPr>
            <a:spLocks noGrp="1" noChangeArrowheads="1"/>
          </p:cNvSpPr>
          <p:nvPr>
            <p:ph type="body" sz="half" idx="1"/>
          </p:nvPr>
        </p:nvSpPr>
        <p:spPr>
          <a:xfrm>
            <a:off x="250825" y="1125538"/>
            <a:ext cx="4038600" cy="4525962"/>
          </a:xfrm>
        </p:spPr>
        <p:txBody>
          <a:bodyPr/>
          <a:lstStyle/>
          <a:p>
            <a:pPr algn="just" eaLnBrk="1" hangingPunct="1">
              <a:lnSpc>
                <a:spcPct val="80000"/>
              </a:lnSpc>
            </a:pPr>
            <a:r>
              <a:rPr lang="ru-RU" sz="1600" smtClean="0">
                <a:latin typeface="Times New Roman" pitchFamily="18" charset="0"/>
              </a:rPr>
              <a:t>Согласно нормам пожарной безопасности в химических лабораториях, как особо пожароопасных помещениях, ЛВЖ и ГЖ разрешается хранить в общем количестве не более 3 кг. Для их хранения предусматривают специальный металлический ящик, установленный вдали от нагревательных приборов. </a:t>
            </a:r>
          </a:p>
          <a:p>
            <a:pPr algn="just" eaLnBrk="1" hangingPunct="1">
              <a:lnSpc>
                <a:spcPct val="80000"/>
              </a:lnSpc>
            </a:pPr>
            <a:r>
              <a:rPr lang="ru-RU" sz="1600" smtClean="0">
                <a:latin typeface="Times New Roman" pitchFamily="18" charset="0"/>
              </a:rPr>
              <a:t>Однако, металлические конструкции в условиях пожара из-за значительной теплопроводности и малой теплоемкости очень быстро прогреваются до критических температур, что вызывает их разрушение. Фактический предел огнестойкости металлических конструкций в зависимости от толщины элементов сечения составляет от 0,1 до 0,4 ч, в то время как минимальные значения требуемых пределов огнестойкости в таких случаях, составляют от 0,5 и до 2,5 ч.</a:t>
            </a:r>
          </a:p>
          <a:p>
            <a:pPr algn="just" eaLnBrk="1" hangingPunct="1">
              <a:lnSpc>
                <a:spcPct val="80000"/>
              </a:lnSpc>
            </a:pPr>
            <a:endParaRPr lang="ru-RU" sz="1600" smtClean="0">
              <a:latin typeface="Times New Roman" pitchFamily="18" charset="0"/>
            </a:endParaRPr>
          </a:p>
        </p:txBody>
      </p:sp>
      <p:sp>
        <p:nvSpPr>
          <p:cNvPr id="20484" name="Rectangle 5"/>
          <p:cNvSpPr>
            <a:spLocks noGrp="1" noChangeArrowheads="1"/>
          </p:cNvSpPr>
          <p:nvPr>
            <p:ph type="body" sz="half" idx="2"/>
          </p:nvPr>
        </p:nvSpPr>
        <p:spPr>
          <a:xfrm>
            <a:off x="4643438" y="1196975"/>
            <a:ext cx="4038600" cy="2447925"/>
          </a:xfrm>
        </p:spPr>
        <p:txBody>
          <a:bodyPr/>
          <a:lstStyle/>
          <a:p>
            <a:pPr algn="just" eaLnBrk="1" hangingPunct="1">
              <a:lnSpc>
                <a:spcPct val="80000"/>
              </a:lnSpc>
            </a:pPr>
            <a:r>
              <a:rPr lang="ru-RU" sz="1600" smtClean="0">
                <a:latin typeface="Times New Roman" pitchFamily="18" charset="0"/>
              </a:rPr>
              <a:t>В свете этого задача огнезащиты таких металлических конструкций заключается в создании на их поверхности теплоизолирующих экранов, выдерживающих высокие температуры и непосредственное действие огня. Наличие этих экранов позволяет замедлить прогревание металла и сохранять конструкции свои функции при пожаре в течение заданного периода времени.</a:t>
            </a:r>
          </a:p>
        </p:txBody>
      </p:sp>
      <p:pic>
        <p:nvPicPr>
          <p:cNvPr id="20485" name="Picture 4" descr="хим лаборат 1"/>
          <p:cNvPicPr>
            <a:picLocks noChangeAspect="1" noChangeArrowheads="1"/>
          </p:cNvPicPr>
          <p:nvPr/>
        </p:nvPicPr>
        <p:blipFill>
          <a:blip r:embed="rId2"/>
          <a:srcRect/>
          <a:stretch>
            <a:fillRect/>
          </a:stretch>
        </p:blipFill>
        <p:spPr bwMode="auto">
          <a:xfrm>
            <a:off x="4572000" y="3789363"/>
            <a:ext cx="4325938" cy="2700337"/>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ru-RU" sz="4000" smtClean="0">
                <a:solidFill>
                  <a:srgbClr val="FF0000"/>
                </a:solidFill>
                <a:latin typeface="Times New Roman" pitchFamily="18" charset="0"/>
              </a:rPr>
              <a:t>Огнезащита металлических конструкций</a:t>
            </a:r>
          </a:p>
        </p:txBody>
      </p:sp>
      <p:sp>
        <p:nvSpPr>
          <p:cNvPr id="21507" name="Rectangle 5"/>
          <p:cNvSpPr>
            <a:spLocks noGrp="1" noChangeArrowheads="1"/>
          </p:cNvSpPr>
          <p:nvPr>
            <p:ph type="body" sz="half" idx="1"/>
          </p:nvPr>
        </p:nvSpPr>
        <p:spPr>
          <a:xfrm>
            <a:off x="468313" y="1916113"/>
            <a:ext cx="4038600" cy="4525962"/>
          </a:xfrm>
        </p:spPr>
        <p:txBody>
          <a:bodyPr/>
          <a:lstStyle/>
          <a:p>
            <a:pPr eaLnBrk="1" hangingPunct="1">
              <a:lnSpc>
                <a:spcPct val="80000"/>
              </a:lnSpc>
            </a:pPr>
            <a:r>
              <a:rPr lang="ru-RU" sz="1800" smtClean="0">
                <a:latin typeface="Times New Roman" pitchFamily="18" charset="0"/>
              </a:rPr>
              <a:t>Современные методы огнезащиты металлических конструкций наряду с использованием традиционных теплоизоляционных штукатурок, состоящих из цемента или гипса, перлитового песка или вермикулита, жидкого стекла, огнезащитных покрытий из асбеста или гранулированного минерального волокна, жидкого стекла, цемента и др., предлагают использовать вспучивающиеся краски, которые  представляют сложные системы органических и неорганических компонентов. </a:t>
            </a:r>
          </a:p>
        </p:txBody>
      </p:sp>
      <p:sp>
        <p:nvSpPr>
          <p:cNvPr id="21508" name="Rectangle 6"/>
          <p:cNvSpPr>
            <a:spLocks noGrp="1" noChangeArrowheads="1"/>
          </p:cNvSpPr>
          <p:nvPr>
            <p:ph type="body" sz="half" idx="2"/>
          </p:nvPr>
        </p:nvSpPr>
        <p:spPr>
          <a:xfrm>
            <a:off x="4659313" y="1916113"/>
            <a:ext cx="4038600" cy="2044700"/>
          </a:xfrm>
        </p:spPr>
        <p:txBody>
          <a:bodyPr/>
          <a:lstStyle/>
          <a:p>
            <a:pPr eaLnBrk="1" hangingPunct="1">
              <a:lnSpc>
                <a:spcPct val="80000"/>
              </a:lnSpc>
            </a:pPr>
            <a:r>
              <a:rPr lang="ru-RU" sz="1800" smtClean="0">
                <a:latin typeface="Times New Roman" pitchFamily="18" charset="0"/>
              </a:rPr>
              <a:t>Огнезащитное действие этих красок основано на вспучивании нанесенного состава при температурах 170-200С' и образовании пористого теплоизолирующего слоя, толщина которого составляет несколько сантиметров. </a:t>
            </a:r>
          </a:p>
          <a:p>
            <a:pPr eaLnBrk="1" hangingPunct="1">
              <a:lnSpc>
                <a:spcPct val="80000"/>
              </a:lnSpc>
            </a:pPr>
            <a:endParaRPr lang="ru-RU" sz="1800" smtClean="0">
              <a:latin typeface="Times New Roman" pitchFamily="18" charset="0"/>
            </a:endParaRPr>
          </a:p>
        </p:txBody>
      </p:sp>
      <p:pic>
        <p:nvPicPr>
          <p:cNvPr id="21509" name="Picture 7" descr="p-unitherm-01"/>
          <p:cNvPicPr>
            <a:picLocks noChangeAspect="1" noChangeArrowheads="1" noCrop="1"/>
          </p:cNvPicPr>
          <p:nvPr/>
        </p:nvPicPr>
        <p:blipFill>
          <a:blip r:embed="rId2"/>
          <a:srcRect/>
          <a:stretch>
            <a:fillRect/>
          </a:stretch>
        </p:blipFill>
        <p:spPr bwMode="auto">
          <a:xfrm>
            <a:off x="5519738" y="3960813"/>
            <a:ext cx="2519362" cy="2519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Grp="1" noChangeArrowheads="1"/>
          </p:cNvSpPr>
          <p:nvPr>
            <p:ph type="title"/>
          </p:nvPr>
        </p:nvSpPr>
        <p:spPr>
          <a:xfrm>
            <a:off x="457200" y="274638"/>
            <a:ext cx="8229600" cy="490537"/>
          </a:xfrm>
        </p:spPr>
        <p:txBody>
          <a:bodyPr/>
          <a:lstStyle/>
          <a:p>
            <a:pPr eaLnBrk="1" hangingPunct="1"/>
            <a:endParaRPr lang="ru-RU" sz="4000" smtClean="0"/>
          </a:p>
        </p:txBody>
      </p:sp>
      <p:sp>
        <p:nvSpPr>
          <p:cNvPr id="22531" name="Rectangle 5"/>
          <p:cNvSpPr>
            <a:spLocks noGrp="1" noChangeArrowheads="1"/>
          </p:cNvSpPr>
          <p:nvPr>
            <p:ph type="body" sz="half" idx="1"/>
          </p:nvPr>
        </p:nvSpPr>
        <p:spPr>
          <a:xfrm>
            <a:off x="0" y="549275"/>
            <a:ext cx="4594225" cy="3455988"/>
          </a:xfrm>
        </p:spPr>
        <p:txBody>
          <a:bodyPr/>
          <a:lstStyle/>
          <a:p>
            <a:pPr algn="just" eaLnBrk="1" hangingPunct="1">
              <a:lnSpc>
                <a:spcPct val="80000"/>
              </a:lnSpc>
            </a:pPr>
            <a:r>
              <a:rPr lang="ru-RU" sz="1600" smtClean="0">
                <a:latin typeface="Times New Roman" pitchFamily="18" charset="0"/>
              </a:rPr>
              <a:t>Одним из лучших огнезащитных составов для металла является краска огнезащитная вспучивающаяся «Пирекс-Металл» (ТУ 2316-025-13238275-03 Сертификат пожарной безопасности № ССПБ.RU.ОП019.В00706), относящаяся к 4-й группе огнезащитной эффективности. Указанный результат достигается при общей толщине сухого слоя покрытия, включающего огнезащитную краску и грунтовку ГФ–021, 1.2 мм (толщина слоя грунтовки - 0.05 мм, краски 1.15 мм). </a:t>
            </a:r>
          </a:p>
          <a:p>
            <a:pPr algn="just" eaLnBrk="1" hangingPunct="1">
              <a:lnSpc>
                <a:spcPct val="80000"/>
              </a:lnSpc>
            </a:pPr>
            <a:r>
              <a:rPr lang="ru-RU" sz="1600" smtClean="0">
                <a:latin typeface="Times New Roman" pitchFamily="18" charset="0"/>
              </a:rPr>
              <a:t>Она представляет собой суспензию целевых компонентов и пигментов в водных дисперсиях синтетических полимеров с добавлением модифицирующих, стабилизирующих и других добавок. </a:t>
            </a:r>
          </a:p>
        </p:txBody>
      </p:sp>
      <p:sp>
        <p:nvSpPr>
          <p:cNvPr id="22532" name="Rectangle 6"/>
          <p:cNvSpPr>
            <a:spLocks noGrp="1" noChangeArrowheads="1"/>
          </p:cNvSpPr>
          <p:nvPr>
            <p:ph type="body" sz="half" idx="2"/>
          </p:nvPr>
        </p:nvSpPr>
        <p:spPr>
          <a:xfrm>
            <a:off x="4549775" y="549275"/>
            <a:ext cx="4414838" cy="5616575"/>
          </a:xfrm>
        </p:spPr>
        <p:txBody>
          <a:bodyPr/>
          <a:lstStyle/>
          <a:p>
            <a:pPr algn="just" eaLnBrk="1" hangingPunct="1">
              <a:lnSpc>
                <a:spcPct val="80000"/>
              </a:lnSpc>
            </a:pPr>
            <a:r>
              <a:rPr lang="ru-RU" sz="1600" smtClean="0">
                <a:latin typeface="Times New Roman" pitchFamily="18" charset="0"/>
              </a:rPr>
              <a:t>Стальные конструкции должны быть очищены от загрязнений, ржавчины и обезжирены. Перед нанесением огнезащитной краски «Пирекс-Металл» металлические поверхности должны быть в обязательном порядке загрунтованы грунтом ГФ-021 или ЭП- 0010. Окрашивание следует производить не менее, чем через 24 часа (при температуре не ниже плюс 20°) после грунтования. При более низких температурах время высыхания грунта следует увеличить. </a:t>
            </a:r>
          </a:p>
          <a:p>
            <a:pPr algn="just" eaLnBrk="1" hangingPunct="1">
              <a:lnSpc>
                <a:spcPct val="80000"/>
              </a:lnSpc>
            </a:pPr>
            <a:r>
              <a:rPr lang="ru-RU" sz="1600" smtClean="0">
                <a:latin typeface="Times New Roman" pitchFamily="18" charset="0"/>
              </a:rPr>
              <a:t>Перед нанесением краску следует тщательно перемешать. Допускается разбавление краски водой в количестве не более 15% от веса краски. Краску наносят следующими методами: </a:t>
            </a:r>
          </a:p>
          <a:p>
            <a:pPr algn="just" eaLnBrk="1" hangingPunct="1">
              <a:lnSpc>
                <a:spcPct val="80000"/>
              </a:lnSpc>
            </a:pPr>
            <a:r>
              <a:rPr lang="ru-RU" sz="1600" smtClean="0">
                <a:latin typeface="Times New Roman" pitchFamily="18" charset="0"/>
              </a:rPr>
              <a:t>-  методом безвоздушного распыления – в 2-3 слоя; </a:t>
            </a:r>
          </a:p>
          <a:p>
            <a:pPr algn="just" eaLnBrk="1" hangingPunct="1">
              <a:lnSpc>
                <a:spcPct val="80000"/>
              </a:lnSpc>
            </a:pPr>
            <a:r>
              <a:rPr lang="ru-RU" sz="1600" smtClean="0">
                <a:latin typeface="Times New Roman" pitchFamily="18" charset="0"/>
              </a:rPr>
              <a:t>-  кистью, валиком, методом пневматического распыления – в 3-5 слоев. </a:t>
            </a:r>
          </a:p>
          <a:p>
            <a:pPr algn="just" eaLnBrk="1" hangingPunct="1">
              <a:lnSpc>
                <a:spcPct val="80000"/>
              </a:lnSpc>
            </a:pPr>
            <a:r>
              <a:rPr lang="ru-RU" sz="1600" smtClean="0">
                <a:latin typeface="Times New Roman" pitchFamily="18" charset="0"/>
              </a:rPr>
              <a:t>Количество слоев определяется получением конечной толщины сухого слоя краски  не менее 1,15 мм, </a:t>
            </a:r>
          </a:p>
          <a:p>
            <a:pPr algn="just" eaLnBrk="1" hangingPunct="1">
              <a:lnSpc>
                <a:spcPct val="80000"/>
              </a:lnSpc>
            </a:pPr>
            <a:r>
              <a:rPr lang="ru-RU" sz="1600" smtClean="0">
                <a:latin typeface="Times New Roman" pitchFamily="18" charset="0"/>
              </a:rPr>
              <a:t>Время межслойной сушки должно составлять не менее 12 часов при 20°C</a:t>
            </a:r>
            <a:r>
              <a:rPr lang="ru-RU" sz="1600" smtClean="0"/>
              <a:t>. </a:t>
            </a:r>
          </a:p>
        </p:txBody>
      </p:sp>
      <p:pic>
        <p:nvPicPr>
          <p:cNvPr id="22533" name="Picture 7" descr="«Пирекс-Металл» - огнезащита металлоконструкций"/>
          <p:cNvPicPr>
            <a:picLocks noChangeAspect="1" noChangeArrowheads="1"/>
          </p:cNvPicPr>
          <p:nvPr/>
        </p:nvPicPr>
        <p:blipFill>
          <a:blip r:embed="rId2"/>
          <a:srcRect/>
          <a:stretch>
            <a:fillRect/>
          </a:stretch>
        </p:blipFill>
        <p:spPr bwMode="auto">
          <a:xfrm>
            <a:off x="1187450" y="4076700"/>
            <a:ext cx="2058988" cy="2339975"/>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8"/>
            <a:ext cx="8229600" cy="777875"/>
          </a:xfrm>
        </p:spPr>
        <p:txBody>
          <a:bodyPr/>
          <a:lstStyle/>
          <a:p>
            <a:pPr eaLnBrk="1" hangingPunct="1"/>
            <a:r>
              <a:rPr lang="ru-RU" sz="2800" b="1" smtClean="0">
                <a:solidFill>
                  <a:srgbClr val="FF0000"/>
                </a:solidFill>
                <a:latin typeface="Times New Roman" pitchFamily="18" charset="0"/>
              </a:rPr>
              <a:t>UNITHERM - ОГНЕЗАЩИТНЫЕ ПОКРЫТИЯ</a:t>
            </a:r>
            <a:r>
              <a:rPr lang="ru-RU" sz="4000" smtClean="0">
                <a:latin typeface="Times New Roman" pitchFamily="18" charset="0"/>
              </a:rPr>
              <a:t> </a:t>
            </a:r>
          </a:p>
        </p:txBody>
      </p:sp>
      <p:sp>
        <p:nvSpPr>
          <p:cNvPr id="23555" name="Rectangle 3"/>
          <p:cNvSpPr>
            <a:spLocks noGrp="1" noChangeArrowheads="1"/>
          </p:cNvSpPr>
          <p:nvPr>
            <p:ph type="body" idx="1"/>
          </p:nvPr>
        </p:nvSpPr>
        <p:spPr>
          <a:xfrm>
            <a:off x="250825" y="1052513"/>
            <a:ext cx="8713788" cy="5073650"/>
          </a:xfrm>
        </p:spPr>
        <p:txBody>
          <a:bodyPr/>
          <a:lstStyle/>
          <a:p>
            <a:pPr algn="just" eaLnBrk="1" hangingPunct="1">
              <a:lnSpc>
                <a:spcPct val="80000"/>
              </a:lnSpc>
            </a:pPr>
            <a:r>
              <a:rPr lang="ru-RU" sz="1600" smtClean="0">
                <a:latin typeface="Times New Roman" pitchFamily="18" charset="0"/>
              </a:rPr>
              <a:t>Огнезащитные составы </a:t>
            </a:r>
            <a:r>
              <a:rPr lang="ru-RU" sz="1600" b="1" smtClean="0">
                <a:latin typeface="Times New Roman" pitchFamily="18" charset="0"/>
              </a:rPr>
              <a:t>Unitherm</a:t>
            </a:r>
            <a:r>
              <a:rPr lang="ru-RU" sz="1600" smtClean="0">
                <a:latin typeface="Times New Roman" pitchFamily="18" charset="0"/>
              </a:rPr>
              <a:t> предназначены для создания тонкослойных огнезащитных покрытий, наносимых на защищаемые конструкции по технологии лакокрасочных материалов. При нагревании слой покрытия вспенивается, увеличиваясь по толщине до 40 раз. Возникающая при этом теплоизоляционная "шуба" препятствует передаче тепла к защищаемой конструкции и снижает скорость нагрева конструкции, увеличивая время, в течение которого защищаемая конструкция выполняет свои функции</a:t>
            </a:r>
          </a:p>
          <a:p>
            <a:pPr algn="just" eaLnBrk="1" hangingPunct="1">
              <a:lnSpc>
                <a:spcPct val="80000"/>
              </a:lnSpc>
            </a:pPr>
            <a:r>
              <a:rPr lang="ru-RU" sz="1600" b="1" smtClean="0">
                <a:latin typeface="Times New Roman" pitchFamily="18" charset="0"/>
              </a:rPr>
              <a:t>ОСНОВНЫЕ ПРЕИМУЩЕСТВА покрытий Unitherm</a:t>
            </a:r>
            <a:r>
              <a:rPr lang="ru-RU" sz="1600" smtClean="0">
                <a:latin typeface="Times New Roman" pitchFamily="18" charset="0"/>
              </a:rPr>
              <a:t> </a:t>
            </a:r>
          </a:p>
          <a:p>
            <a:pPr algn="just" eaLnBrk="1" hangingPunct="1">
              <a:lnSpc>
                <a:spcPct val="80000"/>
              </a:lnSpc>
            </a:pPr>
            <a:r>
              <a:rPr lang="ru-RU" sz="1600" b="1" smtClean="0">
                <a:latin typeface="Times New Roman" pitchFamily="18" charset="0"/>
              </a:rPr>
              <a:t>Высокая степень огнезащиты.</a:t>
            </a:r>
          </a:p>
          <a:p>
            <a:pPr algn="just" eaLnBrk="1" hangingPunct="1">
              <a:lnSpc>
                <a:spcPct val="80000"/>
              </a:lnSpc>
            </a:pPr>
            <a:r>
              <a:rPr lang="ru-RU" sz="1600" b="1" smtClean="0">
                <a:latin typeface="Times New Roman" pitchFamily="18" charset="0"/>
              </a:rPr>
              <a:t>Экономичность –  </a:t>
            </a:r>
            <a:r>
              <a:rPr lang="ru-RU" sz="1600" smtClean="0">
                <a:latin typeface="Times New Roman" pitchFamily="18" charset="0"/>
              </a:rPr>
              <a:t>в расчете на 1 кв. м. защищаемой площади покрытием </a:t>
            </a:r>
            <a:r>
              <a:rPr lang="ru-RU" sz="1600" b="1" smtClean="0">
                <a:latin typeface="Times New Roman" pitchFamily="18" charset="0"/>
              </a:rPr>
              <a:t>Unitherm</a:t>
            </a:r>
            <a:r>
              <a:rPr lang="ru-RU" sz="1600" smtClean="0">
                <a:latin typeface="Times New Roman" pitchFamily="18" charset="0"/>
              </a:rPr>
              <a:t> зачастую оказывается ниже, чем у покрытий российских производителей.</a:t>
            </a:r>
          </a:p>
          <a:p>
            <a:pPr algn="just" eaLnBrk="1" hangingPunct="1">
              <a:lnSpc>
                <a:spcPct val="80000"/>
              </a:lnSpc>
            </a:pPr>
            <a:r>
              <a:rPr lang="ru-RU" sz="1600" b="1" smtClean="0">
                <a:latin typeface="Times New Roman" pitchFamily="18" charset="0"/>
              </a:rPr>
              <a:t>Качество и надежность –  </a:t>
            </a:r>
            <a:r>
              <a:rPr lang="ru-RU" sz="1600" smtClean="0">
                <a:latin typeface="Times New Roman" pitchFamily="18" charset="0"/>
              </a:rPr>
              <a:t>материалы </a:t>
            </a:r>
            <a:r>
              <a:rPr lang="ru-RU" sz="1600" b="1" smtClean="0">
                <a:latin typeface="Times New Roman" pitchFamily="18" charset="0"/>
              </a:rPr>
              <a:t>Unitherm</a:t>
            </a:r>
            <a:r>
              <a:rPr lang="ru-RU" sz="1600" smtClean="0">
                <a:latin typeface="Times New Roman" pitchFamily="18" charset="0"/>
              </a:rPr>
              <a:t> широко используются во всем мире уже более 30 лет, что является лучшим доказательством их высоких показателей</a:t>
            </a:r>
            <a:endParaRPr lang="ru-RU" sz="1600" b="1" smtClean="0">
              <a:latin typeface="Times New Roman" pitchFamily="18" charset="0"/>
            </a:endParaRPr>
          </a:p>
          <a:p>
            <a:pPr algn="just" eaLnBrk="1" hangingPunct="1">
              <a:lnSpc>
                <a:spcPct val="80000"/>
              </a:lnSpc>
            </a:pPr>
            <a:r>
              <a:rPr lang="ru-RU" sz="1600" b="1" smtClean="0">
                <a:latin typeface="Times New Roman" pitchFamily="18" charset="0"/>
              </a:rPr>
              <a:t>Широкая гамма цветовых решений.</a:t>
            </a:r>
          </a:p>
          <a:p>
            <a:pPr algn="just" eaLnBrk="1" hangingPunct="1">
              <a:lnSpc>
                <a:spcPct val="80000"/>
              </a:lnSpc>
            </a:pPr>
            <a:r>
              <a:rPr lang="ru-RU" sz="1600" b="1" smtClean="0">
                <a:latin typeface="Times New Roman" pitchFamily="18" charset="0"/>
              </a:rPr>
              <a:t>Стабильность характеристик во времени – Unitherm</a:t>
            </a:r>
            <a:r>
              <a:rPr lang="ru-RU" sz="1600" smtClean="0">
                <a:latin typeface="Times New Roman" pitchFamily="18" charset="0"/>
              </a:rPr>
              <a:t> полностью сохраняет огнезащитные, адгезионные и декоративные свойства в течение всего срока эксплуатации.</a:t>
            </a:r>
            <a:endParaRPr lang="ru-RU" sz="1600" b="1" smtClean="0">
              <a:latin typeface="Times New Roman" pitchFamily="18" charset="0"/>
            </a:endParaRPr>
          </a:p>
          <a:p>
            <a:pPr algn="just" eaLnBrk="1" hangingPunct="1">
              <a:lnSpc>
                <a:spcPct val="80000"/>
              </a:lnSpc>
            </a:pPr>
            <a:r>
              <a:rPr lang="ru-RU" sz="1600" b="1" smtClean="0">
                <a:latin typeface="Times New Roman" pitchFamily="18" charset="0"/>
              </a:rPr>
              <a:t>Простота нанесении – </a:t>
            </a:r>
            <a:r>
              <a:rPr lang="ru-RU" sz="1600" smtClean="0">
                <a:latin typeface="Times New Roman" pitchFamily="18" charset="0"/>
              </a:rPr>
              <a:t>Материал наносится как обычное лакокрасочное покрытие.</a:t>
            </a:r>
            <a:endParaRPr lang="ru-RU" sz="1600" b="1" smtClean="0">
              <a:latin typeface="Times New Roman" pitchFamily="18" charset="0"/>
            </a:endParaRPr>
          </a:p>
          <a:p>
            <a:pPr algn="just" eaLnBrk="1" hangingPunct="1">
              <a:lnSpc>
                <a:spcPct val="80000"/>
              </a:lnSpc>
            </a:pPr>
            <a:r>
              <a:rPr lang="ru-RU" sz="1600" b="1" smtClean="0">
                <a:latin typeface="Times New Roman" pitchFamily="18" charset="0"/>
              </a:rPr>
              <a:t>Длительный срок службы – </a:t>
            </a:r>
            <a:r>
              <a:rPr lang="ru-RU" sz="1600" smtClean="0">
                <a:latin typeface="Times New Roman" pitchFamily="18" charset="0"/>
              </a:rPr>
              <a:t>Официально подтвержденный срок службы покрытий </a:t>
            </a:r>
            <a:r>
              <a:rPr lang="ru-RU" sz="1600" b="1" smtClean="0">
                <a:latin typeface="Times New Roman" pitchFamily="18" charset="0"/>
              </a:rPr>
              <a:t>Unitherm</a:t>
            </a:r>
            <a:r>
              <a:rPr lang="ru-RU" sz="1600" smtClean="0">
                <a:latin typeface="Times New Roman" pitchFamily="18" charset="0"/>
              </a:rPr>
              <a:t> - не менее 15 лет. </a:t>
            </a:r>
          </a:p>
          <a:p>
            <a:pPr algn="just" eaLnBrk="1" hangingPunct="1">
              <a:lnSpc>
                <a:spcPct val="80000"/>
              </a:lnSpc>
            </a:pPr>
            <a:r>
              <a:rPr lang="ru-RU" sz="1600" smtClean="0">
                <a:latin typeface="Times New Roman" pitchFamily="18" charset="0"/>
              </a:rPr>
              <a:t>Материалы UNITHERM успешно прошли испытания в ФГУ ВНИИПО МЧС России и полностью соответствуют Нормам Пожарной Безопасности.</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561975"/>
          </a:xfrm>
        </p:spPr>
        <p:txBody>
          <a:bodyPr/>
          <a:lstStyle/>
          <a:p>
            <a:pPr eaLnBrk="1" hangingPunct="1"/>
            <a:r>
              <a:rPr lang="ru-RU" sz="2800" b="1" smtClean="0">
                <a:solidFill>
                  <a:srgbClr val="FF0000"/>
                </a:solidFill>
                <a:latin typeface="Times New Roman" pitchFamily="18" charset="0"/>
              </a:rPr>
              <a:t>Нормы первичных средств пожаротушения</a:t>
            </a:r>
          </a:p>
        </p:txBody>
      </p:sp>
      <p:sp>
        <p:nvSpPr>
          <p:cNvPr id="24579" name="Rectangle 3"/>
          <p:cNvSpPr>
            <a:spLocks noGrp="1" noChangeArrowheads="1"/>
          </p:cNvSpPr>
          <p:nvPr>
            <p:ph type="body" sz="half" idx="1"/>
          </p:nvPr>
        </p:nvSpPr>
        <p:spPr>
          <a:xfrm>
            <a:off x="468313" y="1844675"/>
            <a:ext cx="3095625" cy="2016125"/>
          </a:xfrm>
        </p:spPr>
        <p:txBody>
          <a:bodyPr/>
          <a:lstStyle/>
          <a:p>
            <a:pPr algn="just" eaLnBrk="1" hangingPunct="1">
              <a:lnSpc>
                <a:spcPct val="80000"/>
              </a:lnSpc>
            </a:pPr>
            <a:r>
              <a:rPr lang="ru-RU" sz="1800" smtClean="0">
                <a:latin typeface="Times New Roman" pitchFamily="18" charset="0"/>
              </a:rPr>
              <a:t>Классы, кабинеты, аудитории, лекционные и административные помещения – 1 пенный огнетушитель емкостью 10 литров или 1 порошковый весом 5 кг. на 30 погонных метров.</a:t>
            </a:r>
          </a:p>
        </p:txBody>
      </p:sp>
      <p:sp>
        <p:nvSpPr>
          <p:cNvPr id="24580" name="Rectangle 4"/>
          <p:cNvSpPr>
            <a:spLocks noGrp="1" noChangeArrowheads="1"/>
          </p:cNvSpPr>
          <p:nvPr>
            <p:ph type="body" sz="half" idx="2"/>
          </p:nvPr>
        </p:nvSpPr>
        <p:spPr>
          <a:xfrm>
            <a:off x="6227763" y="4365625"/>
            <a:ext cx="2520950" cy="2232025"/>
          </a:xfrm>
        </p:spPr>
        <p:txBody>
          <a:bodyPr/>
          <a:lstStyle/>
          <a:p>
            <a:pPr eaLnBrk="1" hangingPunct="1">
              <a:lnSpc>
                <a:spcPct val="80000"/>
              </a:lnSpc>
            </a:pPr>
            <a:r>
              <a:rPr lang="ru-RU" sz="1800" smtClean="0">
                <a:latin typeface="Times New Roman" pitchFamily="18" charset="0"/>
              </a:rPr>
              <a:t>Кинопроекционная кинопередвижка – на 1 аппарат 1 порошковый огнетушитель весом 5 кг или 1 брезентовое или асбестовое полотно 2x2м </a:t>
            </a:r>
          </a:p>
        </p:txBody>
      </p:sp>
      <p:sp>
        <p:nvSpPr>
          <p:cNvPr id="24581" name="Rectangle 5"/>
          <p:cNvSpPr>
            <a:spLocks noChangeArrowheads="1"/>
          </p:cNvSpPr>
          <p:nvPr/>
        </p:nvSpPr>
        <p:spPr bwMode="auto">
          <a:xfrm>
            <a:off x="4932363" y="1628775"/>
            <a:ext cx="4038600" cy="2303463"/>
          </a:xfrm>
          <a:prstGeom prst="rect">
            <a:avLst/>
          </a:prstGeom>
          <a:noFill/>
          <a:ln w="9525">
            <a:noFill/>
            <a:miter lim="800000"/>
            <a:headEnd/>
            <a:tailEnd/>
          </a:ln>
        </p:spPr>
        <p:txBody>
          <a:bodyPr/>
          <a:lstStyle/>
          <a:p>
            <a:pPr marL="342900" indent="-342900">
              <a:spcBef>
                <a:spcPct val="20000"/>
              </a:spcBef>
              <a:buFontTx/>
              <a:buChar char="•"/>
            </a:pPr>
            <a:r>
              <a:rPr lang="ru-RU">
                <a:latin typeface="Times New Roman" pitchFamily="18" charset="0"/>
              </a:rPr>
              <a:t>Лаборатории химии, физики, биологии, лаборантские при них, помещения для трудового обучения (кроме мастерских по обработке металлов) – не менее одного огнетушителя с такими же характеристиками на помещение или на 100 кв.м.</a:t>
            </a:r>
          </a:p>
          <a:p>
            <a:pPr marL="342900" indent="-342900">
              <a:lnSpc>
                <a:spcPct val="80000"/>
              </a:lnSpc>
              <a:spcBef>
                <a:spcPct val="20000"/>
              </a:spcBef>
              <a:buFontTx/>
              <a:buChar char="•"/>
            </a:pPr>
            <a:endParaRPr lang="ru-RU">
              <a:latin typeface="Times New Roman" pitchFamily="18" charset="0"/>
            </a:endParaRPr>
          </a:p>
        </p:txBody>
      </p:sp>
      <p:sp>
        <p:nvSpPr>
          <p:cNvPr id="24582" name="Rectangle 7"/>
          <p:cNvSpPr>
            <a:spLocks noChangeArrowheads="1"/>
          </p:cNvSpPr>
          <p:nvPr/>
        </p:nvSpPr>
        <p:spPr bwMode="auto">
          <a:xfrm>
            <a:off x="2987675" y="5788025"/>
            <a:ext cx="4038600" cy="1069975"/>
          </a:xfrm>
          <a:prstGeom prst="rect">
            <a:avLst/>
          </a:prstGeom>
          <a:noFill/>
          <a:ln w="9525">
            <a:noFill/>
            <a:miter lim="800000"/>
            <a:headEnd/>
            <a:tailEnd/>
          </a:ln>
        </p:spPr>
        <p:txBody>
          <a:bodyPr/>
          <a:lstStyle/>
          <a:p>
            <a:pPr marL="342900" indent="-342900">
              <a:lnSpc>
                <a:spcPct val="80000"/>
              </a:lnSpc>
              <a:spcBef>
                <a:spcPct val="20000"/>
              </a:spcBef>
              <a:buFontTx/>
              <a:buChar char="•"/>
            </a:pPr>
            <a:endParaRPr lang="ru-RU"/>
          </a:p>
        </p:txBody>
      </p:sp>
      <p:sp>
        <p:nvSpPr>
          <p:cNvPr id="24583" name="Rectangle 8"/>
          <p:cNvSpPr>
            <a:spLocks noChangeArrowheads="1"/>
          </p:cNvSpPr>
          <p:nvPr/>
        </p:nvSpPr>
        <p:spPr bwMode="auto">
          <a:xfrm>
            <a:off x="611188" y="836613"/>
            <a:ext cx="7921625" cy="749300"/>
          </a:xfrm>
          <a:prstGeom prst="rect">
            <a:avLst/>
          </a:prstGeom>
          <a:noFill/>
          <a:ln w="9525">
            <a:noFill/>
            <a:miter lim="800000"/>
            <a:headEnd/>
            <a:tailEnd/>
          </a:ln>
        </p:spPr>
        <p:txBody>
          <a:bodyPr>
            <a:spAutoFit/>
          </a:bodyPr>
          <a:lstStyle/>
          <a:p>
            <a:pPr algn="just">
              <a:lnSpc>
                <a:spcPct val="80000"/>
              </a:lnSpc>
              <a:spcBef>
                <a:spcPct val="20000"/>
              </a:spcBef>
              <a:buFontTx/>
              <a:buChar char="•"/>
            </a:pPr>
            <a:r>
              <a:rPr lang="ru-RU">
                <a:latin typeface="Times New Roman" pitchFamily="18" charset="0"/>
              </a:rPr>
              <a:t>Правила пожарной безопасности для общеобразовательных школ и профессионально-технических училищ предусматривает следующие нормы наличие первичных средств пожаротушения:</a:t>
            </a:r>
          </a:p>
        </p:txBody>
      </p:sp>
      <p:pic>
        <p:nvPicPr>
          <p:cNvPr id="24584" name="Picture 9" descr="огнтушитель 3"/>
          <p:cNvPicPr>
            <a:picLocks noChangeAspect="1" noChangeArrowheads="1"/>
          </p:cNvPicPr>
          <p:nvPr/>
        </p:nvPicPr>
        <p:blipFill>
          <a:blip r:embed="rId2"/>
          <a:srcRect/>
          <a:stretch>
            <a:fillRect/>
          </a:stretch>
        </p:blipFill>
        <p:spPr bwMode="auto">
          <a:xfrm>
            <a:off x="3995738" y="1700213"/>
            <a:ext cx="1009650" cy="2209800"/>
          </a:xfrm>
          <a:prstGeom prst="rect">
            <a:avLst/>
          </a:prstGeom>
          <a:noFill/>
          <a:ln w="76200">
            <a:solidFill>
              <a:schemeClr val="bg2"/>
            </a:solidFill>
            <a:miter lim="800000"/>
            <a:headEnd/>
            <a:tailEnd/>
          </a:ln>
        </p:spPr>
      </p:pic>
      <p:sp>
        <p:nvSpPr>
          <p:cNvPr id="24585" name="Rectangle 10"/>
          <p:cNvSpPr>
            <a:spLocks noChangeArrowheads="1"/>
          </p:cNvSpPr>
          <p:nvPr/>
        </p:nvSpPr>
        <p:spPr bwMode="auto">
          <a:xfrm>
            <a:off x="2051050" y="4149725"/>
            <a:ext cx="2376488" cy="2374900"/>
          </a:xfrm>
          <a:prstGeom prst="rect">
            <a:avLst/>
          </a:prstGeom>
          <a:noFill/>
          <a:ln w="9525">
            <a:noFill/>
            <a:miter lim="800000"/>
            <a:headEnd/>
            <a:tailEnd/>
          </a:ln>
        </p:spPr>
        <p:txBody>
          <a:bodyPr/>
          <a:lstStyle/>
          <a:p>
            <a:pPr marL="342900" indent="-342900">
              <a:lnSpc>
                <a:spcPct val="90000"/>
              </a:lnSpc>
              <a:spcBef>
                <a:spcPct val="20000"/>
              </a:spcBef>
              <a:buFontTx/>
              <a:buChar char="•"/>
            </a:pPr>
            <a:r>
              <a:rPr lang="ru-RU">
                <a:latin typeface="Times New Roman" pitchFamily="18" charset="0"/>
              </a:rPr>
              <a:t>Кабинеты информатики, вычислительной техники, радиотехнические центры – 1 углекислотный огнетушитель емкостью 2 литра.</a:t>
            </a:r>
          </a:p>
        </p:txBody>
      </p:sp>
      <p:pic>
        <p:nvPicPr>
          <p:cNvPr id="24586" name="Picture 11" descr="огнетушители углекислотные"/>
          <p:cNvPicPr>
            <a:picLocks noChangeAspect="1" noChangeArrowheads="1"/>
          </p:cNvPicPr>
          <p:nvPr/>
        </p:nvPicPr>
        <p:blipFill>
          <a:blip r:embed="rId3"/>
          <a:srcRect/>
          <a:stretch>
            <a:fillRect/>
          </a:stretch>
        </p:blipFill>
        <p:spPr bwMode="auto">
          <a:xfrm>
            <a:off x="539750" y="4581525"/>
            <a:ext cx="1187450" cy="1800225"/>
          </a:xfrm>
          <a:prstGeom prst="rect">
            <a:avLst/>
          </a:prstGeom>
          <a:noFill/>
          <a:ln w="76200">
            <a:solidFill>
              <a:schemeClr val="bg2"/>
            </a:solidFill>
            <a:miter lim="800000"/>
            <a:headEnd/>
            <a:tailEnd/>
          </a:ln>
        </p:spPr>
      </p:pic>
      <p:pic>
        <p:nvPicPr>
          <p:cNvPr id="24587" name="Picture 12" descr="прошковые пердвижные"/>
          <p:cNvPicPr>
            <a:picLocks noChangeAspect="1" noChangeArrowheads="1"/>
          </p:cNvPicPr>
          <p:nvPr/>
        </p:nvPicPr>
        <p:blipFill>
          <a:blip r:embed="rId4"/>
          <a:srcRect/>
          <a:stretch>
            <a:fillRect/>
          </a:stretch>
        </p:blipFill>
        <p:spPr bwMode="auto">
          <a:xfrm>
            <a:off x="4716463" y="4508500"/>
            <a:ext cx="1552575" cy="1876425"/>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457200" y="274638"/>
            <a:ext cx="8229600" cy="850900"/>
          </a:xfrm>
        </p:spPr>
        <p:txBody>
          <a:bodyPr/>
          <a:lstStyle/>
          <a:p>
            <a:pPr eaLnBrk="1" hangingPunct="1"/>
            <a:r>
              <a:rPr lang="ru-RU" sz="2400" smtClean="0">
                <a:solidFill>
                  <a:srgbClr val="FF0000"/>
                </a:solidFill>
              </a:rPr>
              <a:t>Ручные огнетушители должны размещаться согласно требованиям пожарной безопасностим</a:t>
            </a:r>
          </a:p>
        </p:txBody>
      </p:sp>
      <p:sp>
        <p:nvSpPr>
          <p:cNvPr id="25603" name="Rectangle 3"/>
          <p:cNvSpPr>
            <a:spLocks noGrp="1" noChangeArrowheads="1"/>
          </p:cNvSpPr>
          <p:nvPr>
            <p:ph type="body" sz="half" idx="1"/>
          </p:nvPr>
        </p:nvSpPr>
        <p:spPr>
          <a:xfrm>
            <a:off x="611188" y="4913313"/>
            <a:ext cx="4038600" cy="1944687"/>
          </a:xfrm>
        </p:spPr>
        <p:txBody>
          <a:bodyPr/>
          <a:lstStyle/>
          <a:p>
            <a:pPr algn="just" eaLnBrk="1" hangingPunct="1">
              <a:lnSpc>
                <a:spcPct val="80000"/>
              </a:lnSpc>
              <a:buFontTx/>
              <a:buNone/>
            </a:pPr>
            <a:r>
              <a:rPr lang="ru-RU" sz="1200" smtClean="0"/>
              <a:t>	</a:t>
            </a:r>
            <a:r>
              <a:rPr lang="ru-RU" sz="1600" smtClean="0">
                <a:latin typeface="Times New Roman" pitchFamily="18" charset="0"/>
              </a:rPr>
              <a:t>Огнетушители должны устанавливаться таким образом, чтобы был виден имеющийся на его корпусе текст инструкции по использованию. Конструкции и внешнее оформление тумб и шкафов для размещения огнетушителей должны позволять визуально определить тип установленных в них огнетушителей.</a:t>
            </a:r>
          </a:p>
        </p:txBody>
      </p:sp>
      <p:sp>
        <p:nvSpPr>
          <p:cNvPr id="25604" name="Rectangle 5"/>
          <p:cNvSpPr>
            <a:spLocks noGrp="1" noChangeArrowheads="1"/>
          </p:cNvSpPr>
          <p:nvPr>
            <p:ph type="body" sz="half" idx="2"/>
          </p:nvPr>
        </p:nvSpPr>
        <p:spPr>
          <a:xfrm>
            <a:off x="4643438" y="1268413"/>
            <a:ext cx="4038600" cy="5329237"/>
          </a:xfrm>
        </p:spPr>
        <p:txBody>
          <a:bodyPr/>
          <a:lstStyle/>
          <a:p>
            <a:pPr eaLnBrk="1" hangingPunct="1">
              <a:lnSpc>
                <a:spcPct val="80000"/>
              </a:lnSpc>
              <a:buFontTx/>
              <a:buNone/>
            </a:pPr>
            <a:r>
              <a:rPr lang="ru-RU" sz="1600" smtClean="0">
                <a:latin typeface="Times New Roman" pitchFamily="18" charset="0"/>
              </a:rPr>
              <a:t>      </a:t>
            </a:r>
            <a:r>
              <a:rPr lang="ru-RU" sz="1700" smtClean="0">
                <a:latin typeface="Times New Roman" pitchFamily="18" charset="0"/>
              </a:rPr>
              <a:t>Огнетушители должны размещаться в легкодоступных местах, где исключено повреждение, попадание на них прямых солнечных лучей и атмосферных осадков, непосредственное воздействие отопительных и нагревательных приборов. </a:t>
            </a:r>
            <a:br>
              <a:rPr lang="ru-RU" sz="1700" smtClean="0">
                <a:latin typeface="Times New Roman" pitchFamily="18" charset="0"/>
              </a:rPr>
            </a:br>
            <a:r>
              <a:rPr lang="ru-RU" sz="1700" smtClean="0">
                <a:latin typeface="Times New Roman" pitchFamily="18" charset="0"/>
              </a:rPr>
              <a:t>При размещении огнетушителей не должны ухудшаться условия эвакуации людей. </a:t>
            </a:r>
            <a:br>
              <a:rPr lang="ru-RU" sz="1700" smtClean="0">
                <a:latin typeface="Times New Roman" pitchFamily="18" charset="0"/>
              </a:rPr>
            </a:br>
            <a:r>
              <a:rPr lang="ru-RU" sz="1700" smtClean="0">
                <a:latin typeface="Times New Roman" pitchFamily="18" charset="0"/>
              </a:rPr>
              <a:t>На период перезарядки и технического обслуживания огнетушителей, связанного с их ремонтом, взамен должны быть установлены огнетушители из резервного фонда. </a:t>
            </a:r>
            <a:br>
              <a:rPr lang="ru-RU" sz="1700" smtClean="0">
                <a:latin typeface="Times New Roman" pitchFamily="18" charset="0"/>
              </a:rPr>
            </a:br>
            <a:r>
              <a:rPr lang="ru-RU" sz="1700" smtClean="0">
                <a:latin typeface="Times New Roman" pitchFamily="18" charset="0"/>
              </a:rPr>
              <a:t>При эксплуатации и техническом обслуживании огнетушителей следует руководствоваться требованиями, изложенными в паспортах заводов-изготовителей, и утвержденными в установленном порядке регламентами технического обслуживания огнетушителей каждого типа.</a:t>
            </a:r>
          </a:p>
        </p:txBody>
      </p:sp>
      <p:sp>
        <p:nvSpPr>
          <p:cNvPr id="25605" name="Rectangle 6"/>
          <p:cNvSpPr>
            <a:spLocks noChangeArrowheads="1"/>
          </p:cNvSpPr>
          <p:nvPr/>
        </p:nvSpPr>
        <p:spPr bwMode="auto">
          <a:xfrm>
            <a:off x="611188" y="1268413"/>
            <a:ext cx="4038600" cy="1728787"/>
          </a:xfrm>
          <a:prstGeom prst="rect">
            <a:avLst/>
          </a:prstGeom>
          <a:noFill/>
          <a:ln w="9525">
            <a:noFill/>
            <a:miter lim="800000"/>
            <a:headEnd/>
            <a:tailEnd/>
          </a:ln>
        </p:spPr>
        <p:txBody>
          <a:bodyPr/>
          <a:lstStyle/>
          <a:p>
            <a:pPr marL="342900" indent="-342900" algn="just">
              <a:lnSpc>
                <a:spcPct val="80000"/>
              </a:lnSpc>
              <a:spcBef>
                <a:spcPct val="20000"/>
              </a:spcBef>
            </a:pPr>
            <a:r>
              <a:rPr lang="ru-RU" sz="1000"/>
              <a:t>	</a:t>
            </a:r>
            <a:r>
              <a:rPr lang="ru-RU" sz="1600">
                <a:latin typeface="Times New Roman" pitchFamily="18" charset="0"/>
              </a:rPr>
              <a:t>а) путем навески на вертикальные конструкции на высоте не более 1,5 м от уровня пола до нижнего торца огнетушителя; </a:t>
            </a:r>
            <a:br>
              <a:rPr lang="ru-RU" sz="1600">
                <a:latin typeface="Times New Roman" pitchFamily="18" charset="0"/>
              </a:rPr>
            </a:br>
            <a:r>
              <a:rPr lang="ru-RU" sz="1600">
                <a:latin typeface="Times New Roman" pitchFamily="18" charset="0"/>
              </a:rPr>
              <a:t>б) путем установки в пожарные шкафы совместно с пожарными кранами, в специальные тумбы или на пожарные стенды.</a:t>
            </a:r>
          </a:p>
        </p:txBody>
      </p:sp>
      <p:pic>
        <p:nvPicPr>
          <p:cNvPr id="25606" name="Picture 7" descr="щит 2"/>
          <p:cNvPicPr>
            <a:picLocks noChangeAspect="1" noChangeArrowheads="1"/>
          </p:cNvPicPr>
          <p:nvPr/>
        </p:nvPicPr>
        <p:blipFill>
          <a:blip r:embed="rId2"/>
          <a:srcRect/>
          <a:stretch>
            <a:fillRect/>
          </a:stretch>
        </p:blipFill>
        <p:spPr bwMode="auto">
          <a:xfrm>
            <a:off x="1835150" y="2924175"/>
            <a:ext cx="1905000" cy="1619250"/>
          </a:xfrm>
          <a:prstGeom prst="rect">
            <a:avLst/>
          </a:prstGeom>
          <a:noFill/>
          <a:ln w="76200">
            <a:solidFill>
              <a:schemeClr val="bg2"/>
            </a:solidFill>
            <a:miter lim="800000"/>
            <a:headEnd/>
            <a:tailEnd/>
          </a:ln>
        </p:spPr>
      </p:pic>
      <p:sp>
        <p:nvSpPr>
          <p:cNvPr id="25607" name="AutoShape 10"/>
          <p:cNvSpPr>
            <a:spLocks noChangeArrowheads="1"/>
          </p:cNvSpPr>
          <p:nvPr/>
        </p:nvSpPr>
        <p:spPr bwMode="auto">
          <a:xfrm rot="757159">
            <a:off x="468313" y="3284538"/>
            <a:ext cx="2016125" cy="215900"/>
          </a:xfrm>
          <a:prstGeom prst="chevron">
            <a:avLst>
              <a:gd name="adj" fmla="val 233456"/>
            </a:avLst>
          </a:prstGeom>
          <a:solidFill>
            <a:srgbClr val="FF0000"/>
          </a:solidFill>
          <a:ln w="9525">
            <a:solidFill>
              <a:schemeClr val="tx1"/>
            </a:solidFill>
            <a:miter lim="800000"/>
            <a:headEnd/>
            <a:tailEnd/>
          </a:ln>
        </p:spPr>
        <p:txBody>
          <a:bodyPr wrap="none" anchor="ctr"/>
          <a:lstStyle/>
          <a:p>
            <a:endParaRPr lang="ru-RU"/>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a:xfrm>
            <a:off x="468313" y="0"/>
            <a:ext cx="8229600" cy="706438"/>
          </a:xfrm>
        </p:spPr>
        <p:txBody>
          <a:bodyPr/>
          <a:lstStyle/>
          <a:p>
            <a:pPr eaLnBrk="1" hangingPunct="1"/>
            <a:r>
              <a:rPr lang="ru-RU" sz="4000" smtClean="0">
                <a:solidFill>
                  <a:srgbClr val="FF0000"/>
                </a:solidFill>
              </a:rPr>
              <a:t>Пожарные посты</a:t>
            </a:r>
          </a:p>
        </p:txBody>
      </p:sp>
      <p:sp>
        <p:nvSpPr>
          <p:cNvPr id="26627" name="Rectangle 5"/>
          <p:cNvSpPr>
            <a:spLocks noGrp="1" noChangeArrowheads="1"/>
          </p:cNvSpPr>
          <p:nvPr>
            <p:ph type="body" idx="1"/>
          </p:nvPr>
        </p:nvSpPr>
        <p:spPr>
          <a:xfrm>
            <a:off x="395288" y="765175"/>
            <a:ext cx="4475162" cy="3773488"/>
          </a:xfrm>
        </p:spPr>
        <p:txBody>
          <a:bodyPr/>
          <a:lstStyle/>
          <a:p>
            <a:pPr eaLnBrk="1" hangingPunct="1">
              <a:lnSpc>
                <a:spcPct val="80000"/>
              </a:lnSpc>
              <a:buFontTx/>
              <a:buNone/>
            </a:pPr>
            <a:r>
              <a:rPr lang="ru-RU" sz="1600" smtClean="0"/>
              <a:t>      </a:t>
            </a:r>
            <a:r>
              <a:rPr lang="ru-RU" sz="1600" smtClean="0">
                <a:latin typeface="Times New Roman" pitchFamily="18" charset="0"/>
              </a:rPr>
              <a:t>На территории зданий степеней огнестойкости, расположенных в сельской местности, следует оборудовать пожарные посты с набором следующих первичных средств пожаротушения: огнетушители пенные</a:t>
            </a:r>
          </a:p>
          <a:p>
            <a:pPr algn="ctr" eaLnBrk="1" hangingPunct="1">
              <a:lnSpc>
                <a:spcPct val="80000"/>
              </a:lnSpc>
              <a:buFontTx/>
              <a:buNone/>
            </a:pPr>
            <a:r>
              <a:rPr lang="ru-RU" sz="1600" smtClean="0">
                <a:latin typeface="Times New Roman" pitchFamily="18" charset="0"/>
              </a:rPr>
              <a:t>емкостью 10 л или </a:t>
            </a:r>
          </a:p>
          <a:p>
            <a:pPr algn="ctr" eaLnBrk="1" hangingPunct="1">
              <a:lnSpc>
                <a:spcPct val="80000"/>
              </a:lnSpc>
              <a:buFontTx/>
              <a:buNone/>
            </a:pPr>
            <a:r>
              <a:rPr lang="ru-RU" sz="1600" smtClean="0">
                <a:latin typeface="Times New Roman" pitchFamily="18" charset="0"/>
              </a:rPr>
              <a:t>порошковые емкостью 5 л - 2 шт.,</a:t>
            </a:r>
          </a:p>
          <a:p>
            <a:pPr algn="ctr" eaLnBrk="1" hangingPunct="1">
              <a:lnSpc>
                <a:spcPct val="80000"/>
              </a:lnSpc>
              <a:buFontTx/>
              <a:buNone/>
            </a:pPr>
            <a:r>
              <a:rPr lang="ru-RU" sz="1600" smtClean="0">
                <a:latin typeface="Times New Roman" pitchFamily="18" charset="0"/>
              </a:rPr>
              <a:t>ведра - 4 шт., </a:t>
            </a:r>
          </a:p>
          <a:p>
            <a:pPr algn="ctr" eaLnBrk="1" hangingPunct="1">
              <a:lnSpc>
                <a:spcPct val="80000"/>
              </a:lnSpc>
              <a:buFontTx/>
              <a:buNone/>
            </a:pPr>
            <a:r>
              <a:rPr lang="ru-RU" sz="1600" smtClean="0">
                <a:latin typeface="Times New Roman" pitchFamily="18" charset="0"/>
              </a:rPr>
              <a:t>топоры - 2 шт.,</a:t>
            </a:r>
          </a:p>
          <a:p>
            <a:pPr algn="ctr" eaLnBrk="1" hangingPunct="1">
              <a:lnSpc>
                <a:spcPct val="80000"/>
              </a:lnSpc>
              <a:buFontTx/>
              <a:buNone/>
            </a:pPr>
            <a:r>
              <a:rPr lang="ru-RU" sz="1600" smtClean="0">
                <a:latin typeface="Times New Roman" pitchFamily="18" charset="0"/>
              </a:rPr>
              <a:t>лопаты - 2 шт., </a:t>
            </a:r>
          </a:p>
          <a:p>
            <a:pPr algn="ctr" eaLnBrk="1" hangingPunct="1">
              <a:lnSpc>
                <a:spcPct val="80000"/>
              </a:lnSpc>
              <a:buFontTx/>
              <a:buNone/>
            </a:pPr>
            <a:r>
              <a:rPr lang="ru-RU" sz="1600" smtClean="0">
                <a:latin typeface="Times New Roman" pitchFamily="18" charset="0"/>
              </a:rPr>
              <a:t>багры - 2 шт., </a:t>
            </a:r>
          </a:p>
          <a:p>
            <a:pPr algn="ctr" eaLnBrk="1" hangingPunct="1">
              <a:lnSpc>
                <a:spcPct val="80000"/>
              </a:lnSpc>
              <a:buFontTx/>
              <a:buNone/>
            </a:pPr>
            <a:r>
              <a:rPr lang="ru-RU" sz="1600" smtClean="0">
                <a:latin typeface="Times New Roman" pitchFamily="18" charset="0"/>
              </a:rPr>
              <a:t>лестницы приставные - 1 шт., </a:t>
            </a:r>
          </a:p>
          <a:p>
            <a:pPr algn="ctr" eaLnBrk="1" hangingPunct="1">
              <a:lnSpc>
                <a:spcPct val="80000"/>
              </a:lnSpc>
              <a:buFontTx/>
              <a:buNone/>
            </a:pPr>
            <a:r>
              <a:rPr lang="ru-RU" sz="1600" smtClean="0">
                <a:latin typeface="Times New Roman" pitchFamily="18" charset="0"/>
              </a:rPr>
              <a:t>бочки с водой емкостью 0,25 м</a:t>
            </a:r>
            <a:r>
              <a:rPr lang="ru-RU" sz="1600" baseline="30000" smtClean="0">
                <a:latin typeface="Times New Roman" pitchFamily="18" charset="0"/>
              </a:rPr>
              <a:t>3</a:t>
            </a:r>
            <a:r>
              <a:rPr lang="ru-RU" sz="1600" smtClean="0">
                <a:latin typeface="Times New Roman" pitchFamily="18" charset="0"/>
              </a:rPr>
              <a:t> - 2 шт. </a:t>
            </a:r>
          </a:p>
          <a:p>
            <a:pPr algn="ctr" eaLnBrk="1" hangingPunct="1">
              <a:lnSpc>
                <a:spcPct val="80000"/>
              </a:lnSpc>
              <a:buFontTx/>
              <a:buNone/>
            </a:pPr>
            <a:r>
              <a:rPr lang="ru-RU" sz="1600" smtClean="0">
                <a:latin typeface="Times New Roman" pitchFamily="18" charset="0"/>
              </a:rPr>
              <a:t>     (на зимний период бочки с водой заменяются ящиками с песком емкостью по 0,25 м3).</a:t>
            </a:r>
          </a:p>
        </p:txBody>
      </p:sp>
      <p:pic>
        <p:nvPicPr>
          <p:cNvPr id="26628" name="Picture 7" descr="ящик с песком"/>
          <p:cNvPicPr>
            <a:picLocks noChangeAspect="1" noChangeArrowheads="1"/>
          </p:cNvPicPr>
          <p:nvPr/>
        </p:nvPicPr>
        <p:blipFill>
          <a:blip r:embed="rId2"/>
          <a:srcRect/>
          <a:stretch>
            <a:fillRect/>
          </a:stretch>
        </p:blipFill>
        <p:spPr bwMode="auto">
          <a:xfrm>
            <a:off x="5292725" y="4005263"/>
            <a:ext cx="1533525" cy="2159000"/>
          </a:xfrm>
          <a:prstGeom prst="rect">
            <a:avLst/>
          </a:prstGeom>
          <a:noFill/>
          <a:ln w="76200">
            <a:solidFill>
              <a:schemeClr val="bg2"/>
            </a:solidFill>
            <a:miter lim="800000"/>
            <a:headEnd/>
            <a:tailEnd/>
          </a:ln>
        </p:spPr>
      </p:pic>
      <p:pic>
        <p:nvPicPr>
          <p:cNvPr id="26629" name="Picture 8" descr="щит 3"/>
          <p:cNvPicPr>
            <a:picLocks noChangeAspect="1" noChangeArrowheads="1"/>
          </p:cNvPicPr>
          <p:nvPr/>
        </p:nvPicPr>
        <p:blipFill>
          <a:blip r:embed="rId3"/>
          <a:srcRect/>
          <a:stretch>
            <a:fillRect/>
          </a:stretch>
        </p:blipFill>
        <p:spPr bwMode="auto">
          <a:xfrm>
            <a:off x="755650" y="4508500"/>
            <a:ext cx="4059238" cy="2160588"/>
          </a:xfrm>
          <a:prstGeom prst="rect">
            <a:avLst/>
          </a:prstGeom>
          <a:noFill/>
          <a:ln w="76200">
            <a:solidFill>
              <a:schemeClr val="bg2"/>
            </a:solidFill>
            <a:miter lim="800000"/>
            <a:headEnd/>
            <a:tailEnd/>
          </a:ln>
        </p:spPr>
      </p:pic>
      <p:pic>
        <p:nvPicPr>
          <p:cNvPr id="26630" name="Picture 9" descr="щит 1"/>
          <p:cNvPicPr>
            <a:picLocks noChangeAspect="1" noChangeArrowheads="1"/>
          </p:cNvPicPr>
          <p:nvPr/>
        </p:nvPicPr>
        <p:blipFill>
          <a:blip r:embed="rId4"/>
          <a:srcRect/>
          <a:stretch>
            <a:fillRect/>
          </a:stretch>
        </p:blipFill>
        <p:spPr bwMode="auto">
          <a:xfrm>
            <a:off x="5364163" y="692150"/>
            <a:ext cx="3482975" cy="2159000"/>
          </a:xfrm>
          <a:prstGeom prst="rect">
            <a:avLst/>
          </a:prstGeom>
          <a:noFill/>
          <a:ln w="76200">
            <a:solidFill>
              <a:schemeClr val="bg2"/>
            </a:solidFill>
            <a:miter lim="800000"/>
            <a:headEnd/>
            <a:tailEnd/>
          </a:ln>
        </p:spPr>
      </p:pic>
      <p:pic>
        <p:nvPicPr>
          <p:cNvPr id="26631" name="Picture 10" descr="топоры"/>
          <p:cNvPicPr>
            <a:picLocks noChangeAspect="1" noChangeArrowheads="1"/>
          </p:cNvPicPr>
          <p:nvPr/>
        </p:nvPicPr>
        <p:blipFill>
          <a:blip r:embed="rId5"/>
          <a:srcRect/>
          <a:stretch>
            <a:fillRect/>
          </a:stretch>
        </p:blipFill>
        <p:spPr bwMode="auto">
          <a:xfrm>
            <a:off x="7235825" y="5373688"/>
            <a:ext cx="1524000" cy="952500"/>
          </a:xfrm>
          <a:prstGeom prst="rect">
            <a:avLst/>
          </a:prstGeom>
          <a:noFill/>
          <a:ln w="76200">
            <a:solidFill>
              <a:schemeClr val="bg2"/>
            </a:solidFill>
            <a:miter lim="800000"/>
            <a:headEnd/>
            <a:tailEnd/>
          </a:ln>
        </p:spPr>
      </p:pic>
      <p:pic>
        <p:nvPicPr>
          <p:cNvPr id="26632" name="Picture 11" descr="ведра пожарные"/>
          <p:cNvPicPr>
            <a:picLocks noChangeAspect="1" noChangeArrowheads="1"/>
          </p:cNvPicPr>
          <p:nvPr/>
        </p:nvPicPr>
        <p:blipFill>
          <a:blip r:embed="rId6"/>
          <a:srcRect/>
          <a:stretch>
            <a:fillRect/>
          </a:stretch>
        </p:blipFill>
        <p:spPr bwMode="auto">
          <a:xfrm>
            <a:off x="7092950" y="3789363"/>
            <a:ext cx="1790700" cy="838200"/>
          </a:xfrm>
          <a:prstGeom prst="rect">
            <a:avLst/>
          </a:prstGeom>
          <a:noFill/>
          <a:ln w="76200">
            <a:solidFill>
              <a:schemeClr val="bg2"/>
            </a:solid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ru-RU" smtClean="0">
                <a:solidFill>
                  <a:srgbClr val="FF0000"/>
                </a:solidFill>
                <a:latin typeface="Times New Roman" pitchFamily="18" charset="0"/>
              </a:rPr>
              <a:t>Внимание !!!</a:t>
            </a:r>
          </a:p>
        </p:txBody>
      </p:sp>
      <p:sp>
        <p:nvSpPr>
          <p:cNvPr id="61443" name="Rectangle 3"/>
          <p:cNvSpPr>
            <a:spLocks noGrp="1" noChangeArrowheads="1"/>
          </p:cNvSpPr>
          <p:nvPr>
            <p:ph type="body" idx="1"/>
          </p:nvPr>
        </p:nvSpPr>
        <p:spPr/>
        <p:txBody>
          <a:bodyPr/>
          <a:lstStyle/>
          <a:p>
            <a:pPr algn="ctr" eaLnBrk="1" hangingPunct="1">
              <a:lnSpc>
                <a:spcPct val="90000"/>
              </a:lnSpc>
            </a:pPr>
            <a:r>
              <a:rPr lang="ru-RU" smtClean="0">
                <a:solidFill>
                  <a:srgbClr val="FF0000"/>
                </a:solidFill>
                <a:latin typeface="Times New Roman" pitchFamily="18" charset="0"/>
              </a:rPr>
              <a:t>Повседневный контроль за сохранностью, содержанием и постоянной готовностью к действию первичных средств пожаротушения осуществляется лицами, назначенными приказом руководителя детского учреждения. </a:t>
            </a:r>
            <a:br>
              <a:rPr lang="ru-RU" smtClean="0">
                <a:solidFill>
                  <a:srgbClr val="FF0000"/>
                </a:solidFill>
                <a:latin typeface="Times New Roman" pitchFamily="18" charset="0"/>
              </a:rPr>
            </a:br>
            <a:r>
              <a:rPr lang="ru-RU" smtClean="0">
                <a:solidFill>
                  <a:srgbClr val="FF0000"/>
                </a:solidFill>
                <a:latin typeface="Times New Roman" pitchFamily="18" charset="0"/>
              </a:rPr>
              <a:t>Использование первичных средств пожаротушения для хозяйственных и прочих нужд, не связанных с тушением пожаров, запрещается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childTnLst>
                                    <p:anim calcmode="discrete" valueType="str">
                                      <p:cBhvr>
                                        <p:cTn id="6" dur="1000" fill="hold"/>
                                        <p:tgtEl>
                                          <p:spTgt spid="61442"/>
                                        </p:tgtEl>
                                        <p:attrNameLst>
                                          <p:attrName>style.visibility</p:attrName>
                                        </p:attrNameLst>
                                      </p:cBhvr>
                                      <p:tavLst>
                                        <p:tav tm="0">
                                          <p:val>
                                            <p:strVal val="hidden"/>
                                          </p:val>
                                        </p:tav>
                                        <p:tav tm="50000">
                                          <p:val>
                                            <p:strVal val="visible"/>
                                          </p:val>
                                        </p:tav>
                                      </p:tavLst>
                                    </p:anim>
                                  </p:childTnLst>
                                </p:cTn>
                              </p:par>
                              <p:par>
                                <p:cTn id="7" presetID="10" presetClass="entr" presetSubtype="0" fill="hold" nodeType="withEffect">
                                  <p:stCondLst>
                                    <p:cond delay="0"/>
                                  </p:stCondLst>
                                  <p:childTnLst>
                                    <p:set>
                                      <p:cBhvr>
                                        <p:cTn id="8" dur="1" fill="hold">
                                          <p:stCondLst>
                                            <p:cond delay="0"/>
                                          </p:stCondLst>
                                        </p:cTn>
                                        <p:tgtEl>
                                          <p:spTgt spid="61443">
                                            <p:txEl>
                                              <p:pRg st="0" end="0"/>
                                            </p:txEl>
                                          </p:spTgt>
                                        </p:tgtEl>
                                        <p:attrNameLst>
                                          <p:attrName>style.visibility</p:attrName>
                                        </p:attrNameLst>
                                      </p:cBhvr>
                                      <p:to>
                                        <p:strVal val="visible"/>
                                      </p:to>
                                    </p:set>
                                    <p:animEffect transition="in" filter="fade">
                                      <p:cBhvr>
                                        <p:cTn id="9" dur="2000"/>
                                        <p:tgtEl>
                                          <p:spTgt spid="614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646</TotalTime>
  <Words>2474</Words>
  <Application>Microsoft Office PowerPoint</Application>
  <PresentationFormat>On-screen Show (4:3)</PresentationFormat>
  <Paragraphs>128</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Times New Roman</vt:lpstr>
      <vt:lpstr>Оформление по умолчанию</vt:lpstr>
      <vt:lpstr>Огнезащита школ</vt:lpstr>
      <vt:lpstr>Общие сведения</vt:lpstr>
      <vt:lpstr>Поведение бетонных конструкций в условиях пожара</vt:lpstr>
      <vt:lpstr>Облицовочные материалы</vt:lpstr>
      <vt:lpstr>Облицовочные материалы</vt:lpstr>
      <vt:lpstr>Огнезащитные пасты и штукатурки</vt:lpstr>
      <vt:lpstr>Внимание !!!</vt:lpstr>
      <vt:lpstr>Древесина и изделия из нее</vt:lpstr>
      <vt:lpstr>Огнезащита деревянных конструкций</vt:lpstr>
      <vt:lpstr>"ПРОТЕРМ ВУД-1" КРАСКА ОГНЕЗАЩИТНАЯ ДЛЯ ДЕРЕВЯННЫХ КОНСТРУКЦИЙ </vt:lpstr>
      <vt:lpstr>Огнезащитная краска "ПИРЕКС" 1-я группа огнезащиты, водно-дисперсионная краска для древесины) </vt:lpstr>
      <vt:lpstr>Огнезащитное покрытие ОЗК-45Д</vt:lpstr>
      <vt:lpstr>ВНИМАНИЮ РУКОВОДИТЕЛЕЙ ПРЕДПРИЯТИЙ И ОРГАНИЗАЦИЙ !!!</vt:lpstr>
      <vt:lpstr>Спортзалы и мастерские</vt:lpstr>
      <vt:lpstr>Антиперены</vt:lpstr>
      <vt:lpstr>Состав "ФЕНИЛАКС"</vt:lpstr>
      <vt:lpstr>Внимание !!!</vt:lpstr>
      <vt:lpstr>ВНИМАНИЕ !!!</vt:lpstr>
      <vt:lpstr>Химические лаборатории</vt:lpstr>
      <vt:lpstr>Огнезащита металлических конструкций</vt:lpstr>
      <vt:lpstr>Slide 21</vt:lpstr>
      <vt:lpstr>UNITHERM - ОГНЕЗАЩИТНЫЕ ПОКРЫТИЯ </vt:lpstr>
      <vt:lpstr>Нормы первичных средств пожаротушения</vt:lpstr>
      <vt:lpstr>Ручные огнетушители должны размещаться согласно требованиям пожарной безопасностим</vt:lpstr>
      <vt:lpstr>Пожарные посты</vt:lpstr>
      <vt:lpstr>Внимание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www.sverdlovsk-school8.nm.ru</dc:title>
  <dc:subject>www.sverdlovsk-school8.nm.ru</dc:subject>
  <dc:creator>www.sverdlovsk-school8.nm.ru</dc:creator>
  <cp:keywords>www.sverdlovsk-school8.nm.ru</cp:keywords>
  <dc:description>www.sverdlovsk-school8.nm.ru_x000d_
www.sverdlovsk-school8.nm.ru_x000d_
www.sverdlovsk-school8.nm.ru_x000d_
www.sverdlovsk-school8.nm.ru_x000d_
www.sverdlovsk-school8.nm.ru_x000d_
www.sverdlovsk-school8.nm.ru_x000d_
www.sverdlovsk-school8.nm.ru_x000d_
www.sverdlovsk-school8.nm.ru_x000d_
www.sverdlovsk-school8.nm.ru_x000d_
www.sverdlovsk-school8.nm.ru</dc:description>
  <cp:lastModifiedBy>Windows User</cp:lastModifiedBy>
  <cp:revision>49</cp:revision>
  <dcterms:created xsi:type="dcterms:W3CDTF">2004-09-18T12:55:57Z</dcterms:created>
  <dcterms:modified xsi:type="dcterms:W3CDTF">2016-09-20T20:17:43Z</dcterms:modified>
  <cp:category>www.sverdlovsk-school8.nm.ru</cp:category>
</cp:coreProperties>
</file>