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0" autoAdjust="0"/>
    <p:restoredTop sz="94660"/>
  </p:normalViewPr>
  <p:slideViewPr>
    <p:cSldViewPr snapToGrid="0">
      <p:cViewPr varScale="1">
        <p:scale>
          <a:sx n="66" d="100"/>
          <a:sy n="66" d="100"/>
        </p:scale>
        <p:origin x="84" y="3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5565F7-20E0-4161-983F-1D107CC67A27}" type="doc">
      <dgm:prSet loTypeId="urn:microsoft.com/office/officeart/2005/8/layout/vList2" loCatId="list" qsTypeId="urn:microsoft.com/office/officeart/2005/8/quickstyle/simple1" qsCatId="simple" csTypeId="urn:microsoft.com/office/officeart/2005/8/colors/accent0_2" csCatId="mainScheme"/>
      <dgm:spPr/>
      <dgm:t>
        <a:bodyPr/>
        <a:lstStyle/>
        <a:p>
          <a:endParaRPr lang="ru-RU"/>
        </a:p>
      </dgm:t>
    </dgm:pt>
    <dgm:pt modelId="{9CDA87DA-FEC3-47AE-A906-D495D70270E6}">
      <dgm:prSet/>
      <dgm:spPr/>
      <dgm:t>
        <a:bodyPr/>
        <a:lstStyle/>
        <a:p>
          <a:pPr rtl="0"/>
          <a:r>
            <a:rPr lang="ru-RU" dirty="0" smtClean="0"/>
            <a:t>по типам взаимодействующих субъектов (граждане и мелкие служащие, фирмы и чиновники, нация и политическое руководство); </a:t>
          </a:r>
          <a:endParaRPr lang="ru-RU" dirty="0"/>
        </a:p>
      </dgm:t>
    </dgm:pt>
    <dgm:pt modelId="{9516DD65-4E09-4F57-8167-F39B14358B6E}" type="parTrans" cxnId="{6EC5C928-D67C-4AC4-9D06-9F153B76F9A1}">
      <dgm:prSet/>
      <dgm:spPr/>
      <dgm:t>
        <a:bodyPr/>
        <a:lstStyle/>
        <a:p>
          <a:endParaRPr lang="ru-RU"/>
        </a:p>
      </dgm:t>
    </dgm:pt>
    <dgm:pt modelId="{51EDD9A7-BC79-4BE4-B323-FE16A1E253B8}" type="sibTrans" cxnId="{6EC5C928-D67C-4AC4-9D06-9F153B76F9A1}">
      <dgm:prSet/>
      <dgm:spPr/>
      <dgm:t>
        <a:bodyPr/>
        <a:lstStyle/>
        <a:p>
          <a:endParaRPr lang="ru-RU"/>
        </a:p>
      </dgm:t>
    </dgm:pt>
    <dgm:pt modelId="{41698B36-2735-4522-827B-E0C7C884F7B6}">
      <dgm:prSet/>
      <dgm:spPr/>
      <dgm:t>
        <a:bodyPr/>
        <a:lstStyle/>
        <a:p>
          <a:pPr rtl="0"/>
          <a:r>
            <a:rPr lang="ru-RU" dirty="0" smtClean="0"/>
            <a:t>по типу выгоды (получение прибыли или уменьшение расходов);</a:t>
          </a:r>
          <a:endParaRPr lang="ru-RU" dirty="0"/>
        </a:p>
      </dgm:t>
    </dgm:pt>
    <dgm:pt modelId="{CBF4CB29-B889-407D-9144-1553ABEBDA04}" type="parTrans" cxnId="{368AA408-2181-43D3-8F2C-C83F94CA558F}">
      <dgm:prSet/>
      <dgm:spPr/>
      <dgm:t>
        <a:bodyPr/>
        <a:lstStyle/>
        <a:p>
          <a:endParaRPr lang="ru-RU"/>
        </a:p>
      </dgm:t>
    </dgm:pt>
    <dgm:pt modelId="{533A5C96-E2EB-4499-8AB4-EBE49DDB23D7}" type="sibTrans" cxnId="{368AA408-2181-43D3-8F2C-C83F94CA558F}">
      <dgm:prSet/>
      <dgm:spPr/>
      <dgm:t>
        <a:bodyPr/>
        <a:lstStyle/>
        <a:p>
          <a:endParaRPr lang="ru-RU"/>
        </a:p>
      </dgm:t>
    </dgm:pt>
    <dgm:pt modelId="{09B4140D-7532-487A-AAA7-549A7798F99A}">
      <dgm:prSet/>
      <dgm:spPr/>
      <dgm:t>
        <a:bodyPr/>
        <a:lstStyle/>
        <a:p>
          <a:pPr rtl="0"/>
          <a:r>
            <a:rPr lang="ru-RU" smtClean="0"/>
            <a:t>по направленности (внутренняя и внешняя);</a:t>
          </a:r>
          <a:endParaRPr lang="ru-RU"/>
        </a:p>
      </dgm:t>
    </dgm:pt>
    <dgm:pt modelId="{7E924462-59A3-4813-A0E4-E2B4E9E61555}" type="parTrans" cxnId="{2282D022-D33C-47D6-A56B-D841296E869E}">
      <dgm:prSet/>
      <dgm:spPr/>
      <dgm:t>
        <a:bodyPr/>
        <a:lstStyle/>
        <a:p>
          <a:endParaRPr lang="ru-RU"/>
        </a:p>
      </dgm:t>
    </dgm:pt>
    <dgm:pt modelId="{0BAC2905-64E7-47A3-B811-C31CB09E16A9}" type="sibTrans" cxnId="{2282D022-D33C-47D6-A56B-D841296E869E}">
      <dgm:prSet/>
      <dgm:spPr/>
      <dgm:t>
        <a:bodyPr/>
        <a:lstStyle/>
        <a:p>
          <a:endParaRPr lang="ru-RU"/>
        </a:p>
      </dgm:t>
    </dgm:pt>
    <dgm:pt modelId="{C09E0724-B4CD-4C77-91E4-D08E89B7FB45}">
      <dgm:prSet/>
      <dgm:spPr/>
      <dgm:t>
        <a:bodyPr/>
        <a:lstStyle/>
        <a:p>
          <a:pPr rtl="0"/>
          <a:r>
            <a:rPr lang="ru-RU" smtClean="0"/>
            <a:t>по способу взаимодействия субъектов, степени централизации, предсказуемости и т. д. </a:t>
          </a:r>
          <a:endParaRPr lang="ru-RU"/>
        </a:p>
      </dgm:t>
    </dgm:pt>
    <dgm:pt modelId="{46745F50-D14B-4BD4-A0CE-6BB1048E3E80}" type="parTrans" cxnId="{A8BB651B-3B97-4E13-A248-A900D712B54F}">
      <dgm:prSet/>
      <dgm:spPr/>
      <dgm:t>
        <a:bodyPr/>
        <a:lstStyle/>
        <a:p>
          <a:endParaRPr lang="ru-RU"/>
        </a:p>
      </dgm:t>
    </dgm:pt>
    <dgm:pt modelId="{290150A2-87EF-4AE2-AB00-BBC4FC177AB2}" type="sibTrans" cxnId="{A8BB651B-3B97-4E13-A248-A900D712B54F}">
      <dgm:prSet/>
      <dgm:spPr/>
      <dgm:t>
        <a:bodyPr/>
        <a:lstStyle/>
        <a:p>
          <a:endParaRPr lang="ru-RU"/>
        </a:p>
      </dgm:t>
    </dgm:pt>
    <dgm:pt modelId="{F11DABD8-A4F3-4984-863B-4AA779AE01C7}" type="pres">
      <dgm:prSet presAssocID="{045565F7-20E0-4161-983F-1D107CC67A27}" presName="linear" presStyleCnt="0">
        <dgm:presLayoutVars>
          <dgm:animLvl val="lvl"/>
          <dgm:resizeHandles val="exact"/>
        </dgm:presLayoutVars>
      </dgm:prSet>
      <dgm:spPr/>
    </dgm:pt>
    <dgm:pt modelId="{F8182CFF-CB34-41E4-89B5-5D92401B9B6E}" type="pres">
      <dgm:prSet presAssocID="{9CDA87DA-FEC3-47AE-A906-D495D70270E6}" presName="parentText" presStyleLbl="node1" presStyleIdx="0" presStyleCnt="4">
        <dgm:presLayoutVars>
          <dgm:chMax val="0"/>
          <dgm:bulletEnabled val="1"/>
        </dgm:presLayoutVars>
      </dgm:prSet>
      <dgm:spPr/>
    </dgm:pt>
    <dgm:pt modelId="{1DD3B46D-7078-48C9-9A22-722DF00DBEA4}" type="pres">
      <dgm:prSet presAssocID="{51EDD9A7-BC79-4BE4-B323-FE16A1E253B8}" presName="spacer" presStyleCnt="0"/>
      <dgm:spPr/>
    </dgm:pt>
    <dgm:pt modelId="{193A9517-E957-4D73-9211-3D2B4A3D9935}" type="pres">
      <dgm:prSet presAssocID="{41698B36-2735-4522-827B-E0C7C884F7B6}" presName="parentText" presStyleLbl="node1" presStyleIdx="1" presStyleCnt="4">
        <dgm:presLayoutVars>
          <dgm:chMax val="0"/>
          <dgm:bulletEnabled val="1"/>
        </dgm:presLayoutVars>
      </dgm:prSet>
      <dgm:spPr/>
    </dgm:pt>
    <dgm:pt modelId="{2F905D92-7146-4783-B889-B634948CB5D4}" type="pres">
      <dgm:prSet presAssocID="{533A5C96-E2EB-4499-8AB4-EBE49DDB23D7}" presName="spacer" presStyleCnt="0"/>
      <dgm:spPr/>
    </dgm:pt>
    <dgm:pt modelId="{FF4B9C19-E91A-4595-8D07-BBB1666880AC}" type="pres">
      <dgm:prSet presAssocID="{09B4140D-7532-487A-AAA7-549A7798F99A}" presName="parentText" presStyleLbl="node1" presStyleIdx="2" presStyleCnt="4">
        <dgm:presLayoutVars>
          <dgm:chMax val="0"/>
          <dgm:bulletEnabled val="1"/>
        </dgm:presLayoutVars>
      </dgm:prSet>
      <dgm:spPr/>
    </dgm:pt>
    <dgm:pt modelId="{8B18CC2D-A2B8-4BF5-A18C-0DC0C803BD25}" type="pres">
      <dgm:prSet presAssocID="{0BAC2905-64E7-47A3-B811-C31CB09E16A9}" presName="spacer" presStyleCnt="0"/>
      <dgm:spPr/>
    </dgm:pt>
    <dgm:pt modelId="{AB7AEEFB-A0D5-47A2-BA70-278A19C8520F}" type="pres">
      <dgm:prSet presAssocID="{C09E0724-B4CD-4C77-91E4-D08E89B7FB45}" presName="parentText" presStyleLbl="node1" presStyleIdx="3" presStyleCnt="4">
        <dgm:presLayoutVars>
          <dgm:chMax val="0"/>
          <dgm:bulletEnabled val="1"/>
        </dgm:presLayoutVars>
      </dgm:prSet>
      <dgm:spPr/>
    </dgm:pt>
  </dgm:ptLst>
  <dgm:cxnLst>
    <dgm:cxn modelId="{368AA408-2181-43D3-8F2C-C83F94CA558F}" srcId="{045565F7-20E0-4161-983F-1D107CC67A27}" destId="{41698B36-2735-4522-827B-E0C7C884F7B6}" srcOrd="1" destOrd="0" parTransId="{CBF4CB29-B889-407D-9144-1553ABEBDA04}" sibTransId="{533A5C96-E2EB-4499-8AB4-EBE49DDB23D7}"/>
    <dgm:cxn modelId="{FBA923BE-6196-4098-93DA-F8144ECAC02E}" type="presOf" srcId="{C09E0724-B4CD-4C77-91E4-D08E89B7FB45}" destId="{AB7AEEFB-A0D5-47A2-BA70-278A19C8520F}" srcOrd="0" destOrd="0" presId="urn:microsoft.com/office/officeart/2005/8/layout/vList2"/>
    <dgm:cxn modelId="{5006E397-1F52-4427-A1C4-96A7ABC111DF}" type="presOf" srcId="{9CDA87DA-FEC3-47AE-A906-D495D70270E6}" destId="{F8182CFF-CB34-41E4-89B5-5D92401B9B6E}" srcOrd="0" destOrd="0" presId="urn:microsoft.com/office/officeart/2005/8/layout/vList2"/>
    <dgm:cxn modelId="{CEEBDD19-EA4A-48B9-B13A-2F468F119B78}" type="presOf" srcId="{09B4140D-7532-487A-AAA7-549A7798F99A}" destId="{FF4B9C19-E91A-4595-8D07-BBB1666880AC}" srcOrd="0" destOrd="0" presId="urn:microsoft.com/office/officeart/2005/8/layout/vList2"/>
    <dgm:cxn modelId="{6EC5C928-D67C-4AC4-9D06-9F153B76F9A1}" srcId="{045565F7-20E0-4161-983F-1D107CC67A27}" destId="{9CDA87DA-FEC3-47AE-A906-D495D70270E6}" srcOrd="0" destOrd="0" parTransId="{9516DD65-4E09-4F57-8167-F39B14358B6E}" sibTransId="{51EDD9A7-BC79-4BE4-B323-FE16A1E253B8}"/>
    <dgm:cxn modelId="{A8BB651B-3B97-4E13-A248-A900D712B54F}" srcId="{045565F7-20E0-4161-983F-1D107CC67A27}" destId="{C09E0724-B4CD-4C77-91E4-D08E89B7FB45}" srcOrd="3" destOrd="0" parTransId="{46745F50-D14B-4BD4-A0CE-6BB1048E3E80}" sibTransId="{290150A2-87EF-4AE2-AB00-BBC4FC177AB2}"/>
    <dgm:cxn modelId="{2282D022-D33C-47D6-A56B-D841296E869E}" srcId="{045565F7-20E0-4161-983F-1D107CC67A27}" destId="{09B4140D-7532-487A-AAA7-549A7798F99A}" srcOrd="2" destOrd="0" parTransId="{7E924462-59A3-4813-A0E4-E2B4E9E61555}" sibTransId="{0BAC2905-64E7-47A3-B811-C31CB09E16A9}"/>
    <dgm:cxn modelId="{CA1EEE15-2D63-4BB5-A5B8-6DAF259C40C5}" type="presOf" srcId="{41698B36-2735-4522-827B-E0C7C884F7B6}" destId="{193A9517-E957-4D73-9211-3D2B4A3D9935}" srcOrd="0" destOrd="0" presId="urn:microsoft.com/office/officeart/2005/8/layout/vList2"/>
    <dgm:cxn modelId="{F5468088-7282-4064-8999-255DAE5A686A}" type="presOf" srcId="{045565F7-20E0-4161-983F-1D107CC67A27}" destId="{F11DABD8-A4F3-4984-863B-4AA779AE01C7}" srcOrd="0" destOrd="0" presId="urn:microsoft.com/office/officeart/2005/8/layout/vList2"/>
    <dgm:cxn modelId="{B21FE75A-04BB-4DDE-9F0C-212AC1937F4F}" type="presParOf" srcId="{F11DABD8-A4F3-4984-863B-4AA779AE01C7}" destId="{F8182CFF-CB34-41E4-89B5-5D92401B9B6E}" srcOrd="0" destOrd="0" presId="urn:microsoft.com/office/officeart/2005/8/layout/vList2"/>
    <dgm:cxn modelId="{F516A56C-2FD3-4CC7-884D-7BCBE0297E18}" type="presParOf" srcId="{F11DABD8-A4F3-4984-863B-4AA779AE01C7}" destId="{1DD3B46D-7078-48C9-9A22-722DF00DBEA4}" srcOrd="1" destOrd="0" presId="urn:microsoft.com/office/officeart/2005/8/layout/vList2"/>
    <dgm:cxn modelId="{0C385CE5-3580-4B3A-AEEB-D99EFD5B811E}" type="presParOf" srcId="{F11DABD8-A4F3-4984-863B-4AA779AE01C7}" destId="{193A9517-E957-4D73-9211-3D2B4A3D9935}" srcOrd="2" destOrd="0" presId="urn:microsoft.com/office/officeart/2005/8/layout/vList2"/>
    <dgm:cxn modelId="{AEE04660-0782-409D-89CA-3914B4D478BA}" type="presParOf" srcId="{F11DABD8-A4F3-4984-863B-4AA779AE01C7}" destId="{2F905D92-7146-4783-B889-B634948CB5D4}" srcOrd="3" destOrd="0" presId="urn:microsoft.com/office/officeart/2005/8/layout/vList2"/>
    <dgm:cxn modelId="{D929D12A-58BC-42D1-8264-401C2D45C11F}" type="presParOf" srcId="{F11DABD8-A4F3-4984-863B-4AA779AE01C7}" destId="{FF4B9C19-E91A-4595-8D07-BBB1666880AC}" srcOrd="4" destOrd="0" presId="urn:microsoft.com/office/officeart/2005/8/layout/vList2"/>
    <dgm:cxn modelId="{4C8DB0A9-4867-40C4-8449-C95952AE481C}" type="presParOf" srcId="{F11DABD8-A4F3-4984-863B-4AA779AE01C7}" destId="{8B18CC2D-A2B8-4BF5-A18C-0DC0C803BD25}" srcOrd="5" destOrd="0" presId="urn:microsoft.com/office/officeart/2005/8/layout/vList2"/>
    <dgm:cxn modelId="{4E2998AA-1BC9-4DF6-B7C5-B13E99E13E89}" type="presParOf" srcId="{F11DABD8-A4F3-4984-863B-4AA779AE01C7}" destId="{AB7AEEFB-A0D5-47A2-BA70-278A19C8520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E6115B-1B16-4BEA-A0FE-FE66A1E0E92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9183D835-C170-4E87-8E46-78B786F161D5}">
      <dgm:prSet/>
      <dgm:spPr/>
      <dgm:t>
        <a:bodyPr/>
        <a:lstStyle/>
        <a:p>
          <a:pPr rtl="0"/>
          <a:r>
            <a:rPr lang="ru-RU" dirty="0" smtClean="0"/>
            <a:t>(</a:t>
          </a:r>
          <a:r>
            <a:rPr lang="ru-RU" dirty="0" err="1" smtClean="0"/>
            <a:t>corruption</a:t>
          </a:r>
          <a:r>
            <a:rPr lang="ru-RU" dirty="0" smtClean="0"/>
            <a:t>) – использование служебного положения в личных целях. </a:t>
          </a:r>
        </a:p>
        <a:p>
          <a:pPr rtl="0"/>
          <a:r>
            <a:rPr lang="ru-RU" dirty="0" smtClean="0"/>
            <a:t>Коррупционная деятельность считается одним из основных видов теневой экономики.</a:t>
          </a:r>
          <a:endParaRPr lang="ru-RU" dirty="0"/>
        </a:p>
      </dgm:t>
    </dgm:pt>
    <dgm:pt modelId="{BC3F67A3-A3AC-43BA-941C-66ABBBDF1C27}" type="parTrans" cxnId="{D82FB4CE-4447-4E46-BD5D-B669669A5483}">
      <dgm:prSet/>
      <dgm:spPr/>
      <dgm:t>
        <a:bodyPr/>
        <a:lstStyle/>
        <a:p>
          <a:endParaRPr lang="ru-RU"/>
        </a:p>
      </dgm:t>
    </dgm:pt>
    <dgm:pt modelId="{67E22A95-8C13-494A-8A7D-60500E4C684E}" type="sibTrans" cxnId="{D82FB4CE-4447-4E46-BD5D-B669669A5483}">
      <dgm:prSet/>
      <dgm:spPr/>
      <dgm:t>
        <a:bodyPr/>
        <a:lstStyle/>
        <a:p>
          <a:endParaRPr lang="ru-RU"/>
        </a:p>
      </dgm:t>
    </dgm:pt>
    <dgm:pt modelId="{54D1D8C7-D6B2-4887-BEBF-6061913F4BFE}" type="pres">
      <dgm:prSet presAssocID="{6CE6115B-1B16-4BEA-A0FE-FE66A1E0E92E}" presName="Name0" presStyleCnt="0">
        <dgm:presLayoutVars>
          <dgm:chMax val="7"/>
          <dgm:dir/>
          <dgm:animLvl val="lvl"/>
          <dgm:resizeHandles val="exact"/>
        </dgm:presLayoutVars>
      </dgm:prSet>
      <dgm:spPr/>
    </dgm:pt>
    <dgm:pt modelId="{11958B0B-2390-4AF9-8B27-E5EF5AC1C4FC}" type="pres">
      <dgm:prSet presAssocID="{9183D835-C170-4E87-8E46-78B786F161D5}" presName="circle1" presStyleLbl="node1" presStyleIdx="0" presStyleCnt="1"/>
      <dgm:spPr/>
    </dgm:pt>
    <dgm:pt modelId="{562629C4-26D5-4C3E-B671-C7FA17408E93}" type="pres">
      <dgm:prSet presAssocID="{9183D835-C170-4E87-8E46-78B786F161D5}" presName="space" presStyleCnt="0"/>
      <dgm:spPr/>
    </dgm:pt>
    <dgm:pt modelId="{03E9A37A-DCAF-4F39-BA7D-6D884BA47CE0}" type="pres">
      <dgm:prSet presAssocID="{9183D835-C170-4E87-8E46-78B786F161D5}" presName="rect1" presStyleLbl="alignAcc1" presStyleIdx="0" presStyleCnt="1"/>
      <dgm:spPr/>
    </dgm:pt>
    <dgm:pt modelId="{CB88539F-E16D-488F-9F65-4AD55C5A9E5F}" type="pres">
      <dgm:prSet presAssocID="{9183D835-C170-4E87-8E46-78B786F161D5}" presName="rect1ParTxNoCh" presStyleLbl="alignAcc1" presStyleIdx="0" presStyleCnt="1">
        <dgm:presLayoutVars>
          <dgm:chMax val="1"/>
          <dgm:bulletEnabled val="1"/>
        </dgm:presLayoutVars>
      </dgm:prSet>
      <dgm:spPr/>
    </dgm:pt>
  </dgm:ptLst>
  <dgm:cxnLst>
    <dgm:cxn modelId="{B4D8327E-6DFC-4373-9DB1-B88BB9422C85}" type="presOf" srcId="{9183D835-C170-4E87-8E46-78B786F161D5}" destId="{CB88539F-E16D-488F-9F65-4AD55C5A9E5F}" srcOrd="1" destOrd="0" presId="urn:microsoft.com/office/officeart/2005/8/layout/target3"/>
    <dgm:cxn modelId="{80C8362B-E75D-4ED0-9AB0-F0A7A85C7B48}" type="presOf" srcId="{9183D835-C170-4E87-8E46-78B786F161D5}" destId="{03E9A37A-DCAF-4F39-BA7D-6D884BA47CE0}" srcOrd="0" destOrd="0" presId="urn:microsoft.com/office/officeart/2005/8/layout/target3"/>
    <dgm:cxn modelId="{341B5FA1-1832-4A71-A404-2F04669942A6}" type="presOf" srcId="{6CE6115B-1B16-4BEA-A0FE-FE66A1E0E92E}" destId="{54D1D8C7-D6B2-4887-BEBF-6061913F4BFE}" srcOrd="0" destOrd="0" presId="urn:microsoft.com/office/officeart/2005/8/layout/target3"/>
    <dgm:cxn modelId="{D82FB4CE-4447-4E46-BD5D-B669669A5483}" srcId="{6CE6115B-1B16-4BEA-A0FE-FE66A1E0E92E}" destId="{9183D835-C170-4E87-8E46-78B786F161D5}" srcOrd="0" destOrd="0" parTransId="{BC3F67A3-A3AC-43BA-941C-66ABBBDF1C27}" sibTransId="{67E22A95-8C13-494A-8A7D-60500E4C684E}"/>
    <dgm:cxn modelId="{D998E5B8-2D1F-408E-8B64-D40D1DB6B502}" type="presParOf" srcId="{54D1D8C7-D6B2-4887-BEBF-6061913F4BFE}" destId="{11958B0B-2390-4AF9-8B27-E5EF5AC1C4FC}" srcOrd="0" destOrd="0" presId="urn:microsoft.com/office/officeart/2005/8/layout/target3"/>
    <dgm:cxn modelId="{346F1656-72BE-44C8-9BED-1A3D4823BDAE}" type="presParOf" srcId="{54D1D8C7-D6B2-4887-BEBF-6061913F4BFE}" destId="{562629C4-26D5-4C3E-B671-C7FA17408E93}" srcOrd="1" destOrd="0" presId="urn:microsoft.com/office/officeart/2005/8/layout/target3"/>
    <dgm:cxn modelId="{DA89EB79-0BB6-4138-AFC5-F6F1180FF1C5}" type="presParOf" srcId="{54D1D8C7-D6B2-4887-BEBF-6061913F4BFE}" destId="{03E9A37A-DCAF-4F39-BA7D-6D884BA47CE0}" srcOrd="2" destOrd="0" presId="urn:microsoft.com/office/officeart/2005/8/layout/target3"/>
    <dgm:cxn modelId="{D0A0774D-D437-40A3-9080-B3AB87DDDAAF}" type="presParOf" srcId="{54D1D8C7-D6B2-4887-BEBF-6061913F4BFE}" destId="{CB88539F-E16D-488F-9F65-4AD55C5A9E5F}" srcOrd="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A515A6-C28A-4902-92AE-8B15F1B994CE}"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ru-RU"/>
        </a:p>
      </dgm:t>
    </dgm:pt>
    <dgm:pt modelId="{F2806B65-D5CD-4C73-89B7-34D7A4628145}">
      <dgm:prSet/>
      <dgm:spPr/>
      <dgm:t>
        <a:bodyPr/>
        <a:lstStyle/>
        <a:p>
          <a:pPr rtl="0"/>
          <a:r>
            <a:rPr lang="ru-RU" b="1" dirty="0" smtClean="0"/>
            <a:t>Бытовая коррупция</a:t>
          </a:r>
          <a:r>
            <a:rPr lang="ru-RU" dirty="0" smtClean="0"/>
            <a:t> </a:t>
          </a:r>
          <a:endParaRPr lang="ru-RU" dirty="0"/>
        </a:p>
      </dgm:t>
    </dgm:pt>
    <dgm:pt modelId="{93F9E9E3-FBFD-4E85-91F1-03F5E015C16F}" type="parTrans" cxnId="{8DF06FBF-9FEE-40E3-81E0-8029DA1A6F95}">
      <dgm:prSet/>
      <dgm:spPr/>
      <dgm:t>
        <a:bodyPr/>
        <a:lstStyle/>
        <a:p>
          <a:endParaRPr lang="ru-RU"/>
        </a:p>
      </dgm:t>
    </dgm:pt>
    <dgm:pt modelId="{6A5C24CB-88ED-4AC3-8D9F-6154841B2EFC}" type="sibTrans" cxnId="{8DF06FBF-9FEE-40E3-81E0-8029DA1A6F95}">
      <dgm:prSet/>
      <dgm:spPr/>
      <dgm:t>
        <a:bodyPr/>
        <a:lstStyle/>
        <a:p>
          <a:endParaRPr lang="ru-RU"/>
        </a:p>
      </dgm:t>
    </dgm:pt>
    <dgm:pt modelId="{7A541EC9-934B-491D-B8C5-5D35AF16868B}">
      <dgm:prSet/>
      <dgm:spPr/>
      <dgm:t>
        <a:bodyPr/>
        <a:lstStyle/>
        <a:p>
          <a:pPr rtl="0"/>
          <a:r>
            <a:rPr lang="ru-RU" dirty="0" smtClean="0"/>
            <a:t>порождается взаимодействием рядовых граждан и чиновников. В неё входят различные подарки от граждан и услуги должностному лицу и членам его семьи. К этой категории также относится кумовство (непотизм).</a:t>
          </a:r>
          <a:endParaRPr lang="ru-RU" dirty="0"/>
        </a:p>
      </dgm:t>
    </dgm:pt>
    <dgm:pt modelId="{CA1DC2F3-E1DB-4D37-92AF-E864787F648A}" type="parTrans" cxnId="{CAD6DC5E-1D75-4E13-B0F5-DBA91D6BF8C8}">
      <dgm:prSet/>
      <dgm:spPr/>
      <dgm:t>
        <a:bodyPr/>
        <a:lstStyle/>
        <a:p>
          <a:endParaRPr lang="ru-RU"/>
        </a:p>
      </dgm:t>
    </dgm:pt>
    <dgm:pt modelId="{04DD2A78-A45F-4338-8716-1984AD992C9E}" type="sibTrans" cxnId="{CAD6DC5E-1D75-4E13-B0F5-DBA91D6BF8C8}">
      <dgm:prSet/>
      <dgm:spPr/>
      <dgm:t>
        <a:bodyPr/>
        <a:lstStyle/>
        <a:p>
          <a:endParaRPr lang="ru-RU"/>
        </a:p>
      </dgm:t>
    </dgm:pt>
    <dgm:pt modelId="{DB9A8C3A-3013-4867-9572-EDD5906AFA9E}">
      <dgm:prSet/>
      <dgm:spPr/>
      <dgm:t>
        <a:bodyPr/>
        <a:lstStyle/>
        <a:p>
          <a:pPr rtl="0"/>
          <a:r>
            <a:rPr lang="ru-RU" b="1" dirty="0" smtClean="0"/>
            <a:t>Деловая коррупция</a:t>
          </a:r>
          <a:r>
            <a:rPr lang="ru-RU" dirty="0" smtClean="0"/>
            <a:t> </a:t>
          </a:r>
          <a:endParaRPr lang="ru-RU" dirty="0"/>
        </a:p>
      </dgm:t>
    </dgm:pt>
    <dgm:pt modelId="{425AB81F-4519-44C4-BB25-47AC3950AD3C}" type="parTrans" cxnId="{03DBB4A8-AE80-48AB-B70C-C8B11B17D1AA}">
      <dgm:prSet/>
      <dgm:spPr/>
      <dgm:t>
        <a:bodyPr/>
        <a:lstStyle/>
        <a:p>
          <a:endParaRPr lang="ru-RU"/>
        </a:p>
      </dgm:t>
    </dgm:pt>
    <dgm:pt modelId="{1B041DC4-7BC8-4823-9C7E-B41677942A73}" type="sibTrans" cxnId="{03DBB4A8-AE80-48AB-B70C-C8B11B17D1AA}">
      <dgm:prSet/>
      <dgm:spPr/>
      <dgm:t>
        <a:bodyPr/>
        <a:lstStyle/>
        <a:p>
          <a:endParaRPr lang="ru-RU"/>
        </a:p>
      </dgm:t>
    </dgm:pt>
    <dgm:pt modelId="{09551C75-5FB1-4482-A8A5-4CCAA5A446B6}">
      <dgm:prSet/>
      <dgm:spPr/>
      <dgm:t>
        <a:bodyPr/>
        <a:lstStyle/>
        <a:p>
          <a:pPr rtl="0"/>
          <a:r>
            <a:rPr lang="ru-RU" dirty="0" smtClean="0"/>
            <a:t>возникает при взаимодействии власти и бизнеса. Например, в случае хозяйственного спора, стороны могут стремиться заручиться поддержкой судьи с целью вынесения решения в свою пользу.</a:t>
          </a:r>
          <a:endParaRPr lang="ru-RU" dirty="0"/>
        </a:p>
      </dgm:t>
    </dgm:pt>
    <dgm:pt modelId="{1F6DF4F0-4D92-4563-869C-5E49AF2A3F51}" type="parTrans" cxnId="{0E1176FE-2D9C-44B4-8BF1-A250F9657EE0}">
      <dgm:prSet/>
      <dgm:spPr/>
      <dgm:t>
        <a:bodyPr/>
        <a:lstStyle/>
        <a:p>
          <a:endParaRPr lang="ru-RU"/>
        </a:p>
      </dgm:t>
    </dgm:pt>
    <dgm:pt modelId="{FFB4FEB9-4D05-4BC1-916A-B3AE1C5872A0}" type="sibTrans" cxnId="{0E1176FE-2D9C-44B4-8BF1-A250F9657EE0}">
      <dgm:prSet/>
      <dgm:spPr/>
      <dgm:t>
        <a:bodyPr/>
        <a:lstStyle/>
        <a:p>
          <a:endParaRPr lang="ru-RU"/>
        </a:p>
      </dgm:t>
    </dgm:pt>
    <dgm:pt modelId="{6B4FE9C1-7FED-4F04-BBD2-BAB6043CC82C}" type="pres">
      <dgm:prSet presAssocID="{BFA515A6-C28A-4902-92AE-8B15F1B994CE}" presName="Name0" presStyleCnt="0">
        <dgm:presLayoutVars>
          <dgm:chMax val="7"/>
          <dgm:dir/>
          <dgm:animLvl val="lvl"/>
          <dgm:resizeHandles val="exact"/>
        </dgm:presLayoutVars>
      </dgm:prSet>
      <dgm:spPr/>
    </dgm:pt>
    <dgm:pt modelId="{5F0C66F5-CCE1-40E7-9C09-DDEED0B1B6C9}" type="pres">
      <dgm:prSet presAssocID="{F2806B65-D5CD-4C73-89B7-34D7A4628145}" presName="circle1" presStyleLbl="node1" presStyleIdx="0" presStyleCnt="4"/>
      <dgm:spPr/>
    </dgm:pt>
    <dgm:pt modelId="{B43DCBAE-508E-46C5-B823-E27873FB7770}" type="pres">
      <dgm:prSet presAssocID="{F2806B65-D5CD-4C73-89B7-34D7A4628145}" presName="space" presStyleCnt="0"/>
      <dgm:spPr/>
    </dgm:pt>
    <dgm:pt modelId="{2AAF6C6C-1BA3-4717-B192-E24033CF536B}" type="pres">
      <dgm:prSet presAssocID="{F2806B65-D5CD-4C73-89B7-34D7A4628145}" presName="rect1" presStyleLbl="alignAcc1" presStyleIdx="0" presStyleCnt="4"/>
      <dgm:spPr/>
    </dgm:pt>
    <dgm:pt modelId="{AA595CDB-D113-4B14-9636-0189AD870A92}" type="pres">
      <dgm:prSet presAssocID="{7A541EC9-934B-491D-B8C5-5D35AF16868B}" presName="vertSpace2" presStyleLbl="node1" presStyleIdx="0" presStyleCnt="4"/>
      <dgm:spPr/>
    </dgm:pt>
    <dgm:pt modelId="{59325E22-5736-4ECD-818F-2CDABAB735B7}" type="pres">
      <dgm:prSet presAssocID="{7A541EC9-934B-491D-B8C5-5D35AF16868B}" presName="circle2" presStyleLbl="node1" presStyleIdx="1" presStyleCnt="4"/>
      <dgm:spPr/>
    </dgm:pt>
    <dgm:pt modelId="{D64B1AD5-C1F7-4BF3-9C26-4E27EBA5D6F5}" type="pres">
      <dgm:prSet presAssocID="{7A541EC9-934B-491D-B8C5-5D35AF16868B}" presName="rect2" presStyleLbl="alignAcc1" presStyleIdx="1" presStyleCnt="4"/>
      <dgm:spPr/>
    </dgm:pt>
    <dgm:pt modelId="{ED455AB5-78A0-4123-8516-29CF7D166C82}" type="pres">
      <dgm:prSet presAssocID="{DB9A8C3A-3013-4867-9572-EDD5906AFA9E}" presName="vertSpace3" presStyleLbl="node1" presStyleIdx="1" presStyleCnt="4"/>
      <dgm:spPr/>
    </dgm:pt>
    <dgm:pt modelId="{1BD92A33-B71E-4B43-A80C-32A9D77BB3F2}" type="pres">
      <dgm:prSet presAssocID="{DB9A8C3A-3013-4867-9572-EDD5906AFA9E}" presName="circle3" presStyleLbl="node1" presStyleIdx="2" presStyleCnt="4"/>
      <dgm:spPr/>
    </dgm:pt>
    <dgm:pt modelId="{1B49079D-4A82-4D30-87AC-7D3012498CD1}" type="pres">
      <dgm:prSet presAssocID="{DB9A8C3A-3013-4867-9572-EDD5906AFA9E}" presName="rect3" presStyleLbl="alignAcc1" presStyleIdx="2" presStyleCnt="4"/>
      <dgm:spPr/>
    </dgm:pt>
    <dgm:pt modelId="{51AC46EC-FBA3-44F4-B742-F6EA1D609DEC}" type="pres">
      <dgm:prSet presAssocID="{09551C75-5FB1-4482-A8A5-4CCAA5A446B6}" presName="vertSpace4" presStyleLbl="node1" presStyleIdx="2" presStyleCnt="4"/>
      <dgm:spPr/>
    </dgm:pt>
    <dgm:pt modelId="{2F3912BC-D820-497F-BDBA-5CB7712C0A5D}" type="pres">
      <dgm:prSet presAssocID="{09551C75-5FB1-4482-A8A5-4CCAA5A446B6}" presName="circle4" presStyleLbl="node1" presStyleIdx="3" presStyleCnt="4"/>
      <dgm:spPr/>
    </dgm:pt>
    <dgm:pt modelId="{AF1E2709-506D-4F98-B535-DD4DF121DD97}" type="pres">
      <dgm:prSet presAssocID="{09551C75-5FB1-4482-A8A5-4CCAA5A446B6}" presName="rect4" presStyleLbl="alignAcc1" presStyleIdx="3" presStyleCnt="4"/>
      <dgm:spPr/>
    </dgm:pt>
    <dgm:pt modelId="{5DE01238-143B-41F5-B86B-99948592C50A}" type="pres">
      <dgm:prSet presAssocID="{F2806B65-D5CD-4C73-89B7-34D7A4628145}" presName="rect1ParTxNoCh" presStyleLbl="alignAcc1" presStyleIdx="3" presStyleCnt="4">
        <dgm:presLayoutVars>
          <dgm:chMax val="1"/>
          <dgm:bulletEnabled val="1"/>
        </dgm:presLayoutVars>
      </dgm:prSet>
      <dgm:spPr/>
    </dgm:pt>
    <dgm:pt modelId="{6A7448A5-F928-4115-8000-0DF1C55C0821}" type="pres">
      <dgm:prSet presAssocID="{7A541EC9-934B-491D-B8C5-5D35AF16868B}" presName="rect2ParTxNoCh" presStyleLbl="alignAcc1" presStyleIdx="3" presStyleCnt="4">
        <dgm:presLayoutVars>
          <dgm:chMax val="1"/>
          <dgm:bulletEnabled val="1"/>
        </dgm:presLayoutVars>
      </dgm:prSet>
      <dgm:spPr/>
    </dgm:pt>
    <dgm:pt modelId="{0DF56241-817E-46E2-AF96-404173B2BA5F}" type="pres">
      <dgm:prSet presAssocID="{DB9A8C3A-3013-4867-9572-EDD5906AFA9E}" presName="rect3ParTxNoCh" presStyleLbl="alignAcc1" presStyleIdx="3" presStyleCnt="4">
        <dgm:presLayoutVars>
          <dgm:chMax val="1"/>
          <dgm:bulletEnabled val="1"/>
        </dgm:presLayoutVars>
      </dgm:prSet>
      <dgm:spPr/>
    </dgm:pt>
    <dgm:pt modelId="{E4E6FB13-D67B-4555-8CBF-B2E2C757335E}" type="pres">
      <dgm:prSet presAssocID="{09551C75-5FB1-4482-A8A5-4CCAA5A446B6}" presName="rect4ParTxNoCh" presStyleLbl="alignAcc1" presStyleIdx="3" presStyleCnt="4">
        <dgm:presLayoutVars>
          <dgm:chMax val="1"/>
          <dgm:bulletEnabled val="1"/>
        </dgm:presLayoutVars>
      </dgm:prSet>
      <dgm:spPr/>
    </dgm:pt>
  </dgm:ptLst>
  <dgm:cxnLst>
    <dgm:cxn modelId="{CAD6DC5E-1D75-4E13-B0F5-DBA91D6BF8C8}" srcId="{BFA515A6-C28A-4902-92AE-8B15F1B994CE}" destId="{7A541EC9-934B-491D-B8C5-5D35AF16868B}" srcOrd="1" destOrd="0" parTransId="{CA1DC2F3-E1DB-4D37-92AF-E864787F648A}" sibTransId="{04DD2A78-A45F-4338-8716-1984AD992C9E}"/>
    <dgm:cxn modelId="{03DBB4A8-AE80-48AB-B70C-C8B11B17D1AA}" srcId="{BFA515A6-C28A-4902-92AE-8B15F1B994CE}" destId="{DB9A8C3A-3013-4867-9572-EDD5906AFA9E}" srcOrd="2" destOrd="0" parTransId="{425AB81F-4519-44C4-BB25-47AC3950AD3C}" sibTransId="{1B041DC4-7BC8-4823-9C7E-B41677942A73}"/>
    <dgm:cxn modelId="{27168E69-DD18-4E4F-A0F2-42E962B135A3}" type="presOf" srcId="{DB9A8C3A-3013-4867-9572-EDD5906AFA9E}" destId="{0DF56241-817E-46E2-AF96-404173B2BA5F}" srcOrd="1" destOrd="0" presId="urn:microsoft.com/office/officeart/2005/8/layout/target3"/>
    <dgm:cxn modelId="{8DF06FBF-9FEE-40E3-81E0-8029DA1A6F95}" srcId="{BFA515A6-C28A-4902-92AE-8B15F1B994CE}" destId="{F2806B65-D5CD-4C73-89B7-34D7A4628145}" srcOrd="0" destOrd="0" parTransId="{93F9E9E3-FBFD-4E85-91F1-03F5E015C16F}" sibTransId="{6A5C24CB-88ED-4AC3-8D9F-6154841B2EFC}"/>
    <dgm:cxn modelId="{0E1176FE-2D9C-44B4-8BF1-A250F9657EE0}" srcId="{BFA515A6-C28A-4902-92AE-8B15F1B994CE}" destId="{09551C75-5FB1-4482-A8A5-4CCAA5A446B6}" srcOrd="3" destOrd="0" parTransId="{1F6DF4F0-4D92-4563-869C-5E49AF2A3F51}" sibTransId="{FFB4FEB9-4D05-4BC1-916A-B3AE1C5872A0}"/>
    <dgm:cxn modelId="{92AD996E-FBB2-47E7-8AB5-B27F7DAB5A87}" type="presOf" srcId="{09551C75-5FB1-4482-A8A5-4CCAA5A446B6}" destId="{AF1E2709-506D-4F98-B535-DD4DF121DD97}" srcOrd="0" destOrd="0" presId="urn:microsoft.com/office/officeart/2005/8/layout/target3"/>
    <dgm:cxn modelId="{18B148AD-25A1-46ED-B38A-BF836590E6D6}" type="presOf" srcId="{BFA515A6-C28A-4902-92AE-8B15F1B994CE}" destId="{6B4FE9C1-7FED-4F04-BBD2-BAB6043CC82C}" srcOrd="0" destOrd="0" presId="urn:microsoft.com/office/officeart/2005/8/layout/target3"/>
    <dgm:cxn modelId="{BCCD8913-291E-4657-BE3E-C46DDC11B75C}" type="presOf" srcId="{7A541EC9-934B-491D-B8C5-5D35AF16868B}" destId="{6A7448A5-F928-4115-8000-0DF1C55C0821}" srcOrd="1" destOrd="0" presId="urn:microsoft.com/office/officeart/2005/8/layout/target3"/>
    <dgm:cxn modelId="{BEC27B4C-67B3-46BD-AAC7-CFC3588EC54E}" type="presOf" srcId="{F2806B65-D5CD-4C73-89B7-34D7A4628145}" destId="{5DE01238-143B-41F5-B86B-99948592C50A}" srcOrd="1" destOrd="0" presId="urn:microsoft.com/office/officeart/2005/8/layout/target3"/>
    <dgm:cxn modelId="{FD1C7A1C-D13B-4E90-A04A-14E54FB98879}" type="presOf" srcId="{7A541EC9-934B-491D-B8C5-5D35AF16868B}" destId="{D64B1AD5-C1F7-4BF3-9C26-4E27EBA5D6F5}" srcOrd="0" destOrd="0" presId="urn:microsoft.com/office/officeart/2005/8/layout/target3"/>
    <dgm:cxn modelId="{5D280029-91C7-46AD-9D09-A69C1F551000}" type="presOf" srcId="{DB9A8C3A-3013-4867-9572-EDD5906AFA9E}" destId="{1B49079D-4A82-4D30-87AC-7D3012498CD1}" srcOrd="0" destOrd="0" presId="urn:microsoft.com/office/officeart/2005/8/layout/target3"/>
    <dgm:cxn modelId="{D18028FA-1932-4DBF-9F40-CD34086E1675}" type="presOf" srcId="{F2806B65-D5CD-4C73-89B7-34D7A4628145}" destId="{2AAF6C6C-1BA3-4717-B192-E24033CF536B}" srcOrd="0" destOrd="0" presId="urn:microsoft.com/office/officeart/2005/8/layout/target3"/>
    <dgm:cxn modelId="{8F5921E5-FEC3-4F91-8097-059083F4BE9A}" type="presOf" srcId="{09551C75-5FB1-4482-A8A5-4CCAA5A446B6}" destId="{E4E6FB13-D67B-4555-8CBF-B2E2C757335E}" srcOrd="1" destOrd="0" presId="urn:microsoft.com/office/officeart/2005/8/layout/target3"/>
    <dgm:cxn modelId="{61FAB357-CD08-47AA-B37E-BD9BB7EA9023}" type="presParOf" srcId="{6B4FE9C1-7FED-4F04-BBD2-BAB6043CC82C}" destId="{5F0C66F5-CCE1-40E7-9C09-DDEED0B1B6C9}" srcOrd="0" destOrd="0" presId="urn:microsoft.com/office/officeart/2005/8/layout/target3"/>
    <dgm:cxn modelId="{D8EA56FC-F57A-47F1-95CD-AD813A581A0B}" type="presParOf" srcId="{6B4FE9C1-7FED-4F04-BBD2-BAB6043CC82C}" destId="{B43DCBAE-508E-46C5-B823-E27873FB7770}" srcOrd="1" destOrd="0" presId="urn:microsoft.com/office/officeart/2005/8/layout/target3"/>
    <dgm:cxn modelId="{8CC7B149-0691-4B2E-8DFE-2BBBED314077}" type="presParOf" srcId="{6B4FE9C1-7FED-4F04-BBD2-BAB6043CC82C}" destId="{2AAF6C6C-1BA3-4717-B192-E24033CF536B}" srcOrd="2" destOrd="0" presId="urn:microsoft.com/office/officeart/2005/8/layout/target3"/>
    <dgm:cxn modelId="{D28BE4E2-6240-45BA-B0EF-86F08E8875DB}" type="presParOf" srcId="{6B4FE9C1-7FED-4F04-BBD2-BAB6043CC82C}" destId="{AA595CDB-D113-4B14-9636-0189AD870A92}" srcOrd="3" destOrd="0" presId="urn:microsoft.com/office/officeart/2005/8/layout/target3"/>
    <dgm:cxn modelId="{143DCC02-1A75-4FE3-8568-CF19C8D2BCAC}" type="presParOf" srcId="{6B4FE9C1-7FED-4F04-BBD2-BAB6043CC82C}" destId="{59325E22-5736-4ECD-818F-2CDABAB735B7}" srcOrd="4" destOrd="0" presId="urn:microsoft.com/office/officeart/2005/8/layout/target3"/>
    <dgm:cxn modelId="{E7B7A92F-FA8D-416D-8286-51D9FAAC9DF0}" type="presParOf" srcId="{6B4FE9C1-7FED-4F04-BBD2-BAB6043CC82C}" destId="{D64B1AD5-C1F7-4BF3-9C26-4E27EBA5D6F5}" srcOrd="5" destOrd="0" presId="urn:microsoft.com/office/officeart/2005/8/layout/target3"/>
    <dgm:cxn modelId="{1796EF33-97D2-4BE7-97DC-77FA8EA8EE39}" type="presParOf" srcId="{6B4FE9C1-7FED-4F04-BBD2-BAB6043CC82C}" destId="{ED455AB5-78A0-4123-8516-29CF7D166C82}" srcOrd="6" destOrd="0" presId="urn:microsoft.com/office/officeart/2005/8/layout/target3"/>
    <dgm:cxn modelId="{C05D5424-8C03-4826-AEE8-44166F850D91}" type="presParOf" srcId="{6B4FE9C1-7FED-4F04-BBD2-BAB6043CC82C}" destId="{1BD92A33-B71E-4B43-A80C-32A9D77BB3F2}" srcOrd="7" destOrd="0" presId="urn:microsoft.com/office/officeart/2005/8/layout/target3"/>
    <dgm:cxn modelId="{B1DE778A-9B42-4B43-A73B-E97AB38ACBB0}" type="presParOf" srcId="{6B4FE9C1-7FED-4F04-BBD2-BAB6043CC82C}" destId="{1B49079D-4A82-4D30-87AC-7D3012498CD1}" srcOrd="8" destOrd="0" presId="urn:microsoft.com/office/officeart/2005/8/layout/target3"/>
    <dgm:cxn modelId="{883CBEC0-85B8-4DF0-9F0E-B8563CF57589}" type="presParOf" srcId="{6B4FE9C1-7FED-4F04-BBD2-BAB6043CC82C}" destId="{51AC46EC-FBA3-44F4-B742-F6EA1D609DEC}" srcOrd="9" destOrd="0" presId="urn:microsoft.com/office/officeart/2005/8/layout/target3"/>
    <dgm:cxn modelId="{69760A93-79A9-4E3A-8A6F-8C68401AEC70}" type="presParOf" srcId="{6B4FE9C1-7FED-4F04-BBD2-BAB6043CC82C}" destId="{2F3912BC-D820-497F-BDBA-5CB7712C0A5D}" srcOrd="10" destOrd="0" presId="urn:microsoft.com/office/officeart/2005/8/layout/target3"/>
    <dgm:cxn modelId="{D74B607C-37F9-4E8D-BD10-5E533C566C79}" type="presParOf" srcId="{6B4FE9C1-7FED-4F04-BBD2-BAB6043CC82C}" destId="{AF1E2709-506D-4F98-B535-DD4DF121DD97}" srcOrd="11" destOrd="0" presId="urn:microsoft.com/office/officeart/2005/8/layout/target3"/>
    <dgm:cxn modelId="{AC1BBFD9-E499-46AA-8A69-4AEDD096700E}" type="presParOf" srcId="{6B4FE9C1-7FED-4F04-BBD2-BAB6043CC82C}" destId="{5DE01238-143B-41F5-B86B-99948592C50A}" srcOrd="12" destOrd="0" presId="urn:microsoft.com/office/officeart/2005/8/layout/target3"/>
    <dgm:cxn modelId="{F71BB192-1ACC-44A1-B2B4-7270C9043303}" type="presParOf" srcId="{6B4FE9C1-7FED-4F04-BBD2-BAB6043CC82C}" destId="{6A7448A5-F928-4115-8000-0DF1C55C0821}" srcOrd="13" destOrd="0" presId="urn:microsoft.com/office/officeart/2005/8/layout/target3"/>
    <dgm:cxn modelId="{2AEF824C-ACE6-4D52-B69B-DA36B2C4CFA7}" type="presParOf" srcId="{6B4FE9C1-7FED-4F04-BBD2-BAB6043CC82C}" destId="{0DF56241-817E-46E2-AF96-404173B2BA5F}" srcOrd="14" destOrd="0" presId="urn:microsoft.com/office/officeart/2005/8/layout/target3"/>
    <dgm:cxn modelId="{33A1288D-CF53-4958-AA2A-CC9FED4969D0}" type="presParOf" srcId="{6B4FE9C1-7FED-4F04-BBD2-BAB6043CC82C}" destId="{E4E6FB13-D67B-4555-8CBF-B2E2C757335E}"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D2D1A98-81A8-4B82-9B9F-EEF62C2E99D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ru-RU"/>
        </a:p>
      </dgm:t>
    </dgm:pt>
    <dgm:pt modelId="{11DA543D-6D41-4E6C-9B48-161B8355F44A}">
      <dgm:prSet custT="1"/>
      <dgm:spPr/>
      <dgm:t>
        <a:bodyPr/>
        <a:lstStyle/>
        <a:p>
          <a:pPr rtl="0"/>
          <a:r>
            <a:rPr lang="ru-RU" sz="1800" b="1" smtClean="0"/>
            <a:t>Коррупция верховной власти</a:t>
          </a:r>
          <a:r>
            <a:rPr lang="ru-RU" sz="1800" smtClean="0"/>
            <a:t> </a:t>
          </a:r>
          <a:endParaRPr lang="ru-RU" sz="1800"/>
        </a:p>
      </dgm:t>
    </dgm:pt>
    <dgm:pt modelId="{06D28D4A-E2B4-42B3-9140-1D8B509D8008}" type="parTrans" cxnId="{A2587685-289F-4FE2-831F-4ECF709C18F4}">
      <dgm:prSet/>
      <dgm:spPr/>
      <dgm:t>
        <a:bodyPr/>
        <a:lstStyle/>
        <a:p>
          <a:endParaRPr lang="ru-RU"/>
        </a:p>
      </dgm:t>
    </dgm:pt>
    <dgm:pt modelId="{DDF8A7E5-7FCF-4D75-A9E7-46390EF6DDD6}" type="sibTrans" cxnId="{A2587685-289F-4FE2-831F-4ECF709C18F4}">
      <dgm:prSet/>
      <dgm:spPr/>
      <dgm:t>
        <a:bodyPr/>
        <a:lstStyle/>
        <a:p>
          <a:endParaRPr lang="ru-RU"/>
        </a:p>
      </dgm:t>
    </dgm:pt>
    <dgm:pt modelId="{ECEBAA42-0F8A-41F7-8D9B-797BF9DB491F}">
      <dgm:prSet/>
      <dgm:spPr/>
      <dgm:t>
        <a:bodyPr/>
        <a:lstStyle/>
        <a:p>
          <a:pPr rtl="0"/>
          <a:r>
            <a:rPr lang="ru-RU" dirty="0" smtClean="0"/>
            <a:t>относится к политическому руководству и верховным судам в демократических системах. Она касается стоящих у власти групп, недобросовестное поведение которых состоит в осуществлении политики в своих интересах и в ущерб интересам избирателей.</a:t>
          </a:r>
          <a:endParaRPr lang="ru-RU" dirty="0"/>
        </a:p>
      </dgm:t>
    </dgm:pt>
    <dgm:pt modelId="{2A826675-5302-47B6-AE33-61416F4078FA}" type="parTrans" cxnId="{8335E010-6C79-4E03-AC40-FCFA96169D13}">
      <dgm:prSet/>
      <dgm:spPr/>
      <dgm:t>
        <a:bodyPr/>
        <a:lstStyle/>
        <a:p>
          <a:endParaRPr lang="ru-RU"/>
        </a:p>
      </dgm:t>
    </dgm:pt>
    <dgm:pt modelId="{7F3E2755-9D5E-473B-9D68-8A5E3BCD9054}" type="sibTrans" cxnId="{8335E010-6C79-4E03-AC40-FCFA96169D13}">
      <dgm:prSet/>
      <dgm:spPr/>
      <dgm:t>
        <a:bodyPr/>
        <a:lstStyle/>
        <a:p>
          <a:endParaRPr lang="ru-RU"/>
        </a:p>
      </dgm:t>
    </dgm:pt>
    <dgm:pt modelId="{D49CB0B8-7DA9-4A04-AB89-284978A328F7}">
      <dgm:prSet/>
      <dgm:spPr/>
      <dgm:t>
        <a:bodyPr/>
        <a:lstStyle/>
        <a:p>
          <a:pPr rtl="0"/>
          <a:r>
            <a:rPr lang="ru-RU" b="1" dirty="0" smtClean="0"/>
            <a:t>Рынок коррупционных услуг</a:t>
          </a:r>
          <a:endParaRPr lang="ru-RU" dirty="0"/>
        </a:p>
      </dgm:t>
    </dgm:pt>
    <dgm:pt modelId="{6AD43993-A026-4182-929A-9038D4BAA3DE}" type="parTrans" cxnId="{0C7B4948-A164-461C-9590-021377E7B68E}">
      <dgm:prSet/>
      <dgm:spPr/>
      <dgm:t>
        <a:bodyPr/>
        <a:lstStyle/>
        <a:p>
          <a:endParaRPr lang="ru-RU"/>
        </a:p>
      </dgm:t>
    </dgm:pt>
    <dgm:pt modelId="{AB0D9B28-7993-4E3D-947D-3CEB41023C7D}" type="sibTrans" cxnId="{0C7B4948-A164-461C-9590-021377E7B68E}">
      <dgm:prSet/>
      <dgm:spPr/>
      <dgm:t>
        <a:bodyPr/>
        <a:lstStyle/>
        <a:p>
          <a:endParaRPr lang="ru-RU"/>
        </a:p>
      </dgm:t>
    </dgm:pt>
    <dgm:pt modelId="{E3A7A44F-6151-4080-83C6-A5941B849A5A}">
      <dgm:prSet/>
      <dgm:spPr/>
      <dgm:t>
        <a:bodyPr/>
        <a:lstStyle/>
        <a:p>
          <a:pPr rtl="0"/>
          <a:r>
            <a:rPr lang="ru-RU" smtClean="0"/>
            <a:t>Наиболее распространена децентрализованная (внешняя) коррупция, когда сделки заключаются индивидуально между должностным лицом и частным лицом. Однако добавление внутренней коррупции — между членами одной организации — придаёт ей черты организованной преступности.</a:t>
          </a:r>
          <a:endParaRPr lang="ru-RU"/>
        </a:p>
      </dgm:t>
    </dgm:pt>
    <dgm:pt modelId="{6DC8FE2E-2ED3-411C-B105-48FE886F2B75}" type="parTrans" cxnId="{BFF5A25C-99EA-414B-B7B6-A81440801ECB}">
      <dgm:prSet/>
      <dgm:spPr/>
      <dgm:t>
        <a:bodyPr/>
        <a:lstStyle/>
        <a:p>
          <a:endParaRPr lang="ru-RU"/>
        </a:p>
      </dgm:t>
    </dgm:pt>
    <dgm:pt modelId="{B8D37B23-A019-4AA3-93A3-703E8B2A58CE}" type="sibTrans" cxnId="{BFF5A25C-99EA-414B-B7B6-A81440801ECB}">
      <dgm:prSet/>
      <dgm:spPr/>
      <dgm:t>
        <a:bodyPr/>
        <a:lstStyle/>
        <a:p>
          <a:endParaRPr lang="ru-RU"/>
        </a:p>
      </dgm:t>
    </dgm:pt>
    <dgm:pt modelId="{87164EF5-B9F3-4E8B-9FC2-AE09E42D6BD2}" type="pres">
      <dgm:prSet presAssocID="{FD2D1A98-81A8-4B82-9B9F-EEF62C2E99DF}" presName="linear" presStyleCnt="0">
        <dgm:presLayoutVars>
          <dgm:animLvl val="lvl"/>
          <dgm:resizeHandles val="exact"/>
        </dgm:presLayoutVars>
      </dgm:prSet>
      <dgm:spPr/>
    </dgm:pt>
    <dgm:pt modelId="{BE535A82-6339-4D9B-9929-FF7D469B97D2}" type="pres">
      <dgm:prSet presAssocID="{11DA543D-6D41-4E6C-9B48-161B8355F44A}" presName="parentText" presStyleLbl="node1" presStyleIdx="0" presStyleCnt="4">
        <dgm:presLayoutVars>
          <dgm:chMax val="0"/>
          <dgm:bulletEnabled val="1"/>
        </dgm:presLayoutVars>
      </dgm:prSet>
      <dgm:spPr/>
    </dgm:pt>
    <dgm:pt modelId="{B8BF8104-BCCE-4AA3-925E-EDBBAC578B0E}" type="pres">
      <dgm:prSet presAssocID="{DDF8A7E5-7FCF-4D75-A9E7-46390EF6DDD6}" presName="spacer" presStyleCnt="0"/>
      <dgm:spPr/>
    </dgm:pt>
    <dgm:pt modelId="{025EAE52-A869-43EC-B180-089595F692D6}" type="pres">
      <dgm:prSet presAssocID="{ECEBAA42-0F8A-41F7-8D9B-797BF9DB491F}" presName="parentText" presStyleLbl="node1" presStyleIdx="1" presStyleCnt="4">
        <dgm:presLayoutVars>
          <dgm:chMax val="0"/>
          <dgm:bulletEnabled val="1"/>
        </dgm:presLayoutVars>
      </dgm:prSet>
      <dgm:spPr/>
    </dgm:pt>
    <dgm:pt modelId="{0F622808-5DE4-44DB-92B2-2DA65D0A9A92}" type="pres">
      <dgm:prSet presAssocID="{7F3E2755-9D5E-473B-9D68-8A5E3BCD9054}" presName="spacer" presStyleCnt="0"/>
      <dgm:spPr/>
    </dgm:pt>
    <dgm:pt modelId="{DEAEB78B-9178-4C64-BBED-2041452AD762}" type="pres">
      <dgm:prSet presAssocID="{D49CB0B8-7DA9-4A04-AB89-284978A328F7}" presName="parentText" presStyleLbl="node1" presStyleIdx="2" presStyleCnt="4">
        <dgm:presLayoutVars>
          <dgm:chMax val="0"/>
          <dgm:bulletEnabled val="1"/>
        </dgm:presLayoutVars>
      </dgm:prSet>
      <dgm:spPr/>
    </dgm:pt>
    <dgm:pt modelId="{599DF5A1-D2A1-4B58-8063-FB398D791054}" type="pres">
      <dgm:prSet presAssocID="{AB0D9B28-7993-4E3D-947D-3CEB41023C7D}" presName="spacer" presStyleCnt="0"/>
      <dgm:spPr/>
    </dgm:pt>
    <dgm:pt modelId="{2A7D680C-287A-4A9B-B238-817FFB376D06}" type="pres">
      <dgm:prSet presAssocID="{E3A7A44F-6151-4080-83C6-A5941B849A5A}" presName="parentText" presStyleLbl="node1" presStyleIdx="3" presStyleCnt="4">
        <dgm:presLayoutVars>
          <dgm:chMax val="0"/>
          <dgm:bulletEnabled val="1"/>
        </dgm:presLayoutVars>
      </dgm:prSet>
      <dgm:spPr/>
    </dgm:pt>
  </dgm:ptLst>
  <dgm:cxnLst>
    <dgm:cxn modelId="{8735CC0D-3B30-479C-91E1-F7C9D24D5A49}" type="presOf" srcId="{D49CB0B8-7DA9-4A04-AB89-284978A328F7}" destId="{DEAEB78B-9178-4C64-BBED-2041452AD762}" srcOrd="0" destOrd="0" presId="urn:microsoft.com/office/officeart/2005/8/layout/vList2"/>
    <dgm:cxn modelId="{F492A7FF-4FB0-4248-9B03-1D9F0090323C}" type="presOf" srcId="{ECEBAA42-0F8A-41F7-8D9B-797BF9DB491F}" destId="{025EAE52-A869-43EC-B180-089595F692D6}" srcOrd="0" destOrd="0" presId="urn:microsoft.com/office/officeart/2005/8/layout/vList2"/>
    <dgm:cxn modelId="{BFF5A25C-99EA-414B-B7B6-A81440801ECB}" srcId="{FD2D1A98-81A8-4B82-9B9F-EEF62C2E99DF}" destId="{E3A7A44F-6151-4080-83C6-A5941B849A5A}" srcOrd="3" destOrd="0" parTransId="{6DC8FE2E-2ED3-411C-B105-48FE886F2B75}" sibTransId="{B8D37B23-A019-4AA3-93A3-703E8B2A58CE}"/>
    <dgm:cxn modelId="{0C7B4948-A164-461C-9590-021377E7B68E}" srcId="{FD2D1A98-81A8-4B82-9B9F-EEF62C2E99DF}" destId="{D49CB0B8-7DA9-4A04-AB89-284978A328F7}" srcOrd="2" destOrd="0" parTransId="{6AD43993-A026-4182-929A-9038D4BAA3DE}" sibTransId="{AB0D9B28-7993-4E3D-947D-3CEB41023C7D}"/>
    <dgm:cxn modelId="{03A9C637-845C-4165-A0AB-6C70C85B3BD3}" type="presOf" srcId="{11DA543D-6D41-4E6C-9B48-161B8355F44A}" destId="{BE535A82-6339-4D9B-9929-FF7D469B97D2}" srcOrd="0" destOrd="0" presId="urn:microsoft.com/office/officeart/2005/8/layout/vList2"/>
    <dgm:cxn modelId="{411D4398-B230-4834-B645-3AA354D3B38A}" type="presOf" srcId="{E3A7A44F-6151-4080-83C6-A5941B849A5A}" destId="{2A7D680C-287A-4A9B-B238-817FFB376D06}" srcOrd="0" destOrd="0" presId="urn:microsoft.com/office/officeart/2005/8/layout/vList2"/>
    <dgm:cxn modelId="{A2587685-289F-4FE2-831F-4ECF709C18F4}" srcId="{FD2D1A98-81A8-4B82-9B9F-EEF62C2E99DF}" destId="{11DA543D-6D41-4E6C-9B48-161B8355F44A}" srcOrd="0" destOrd="0" parTransId="{06D28D4A-E2B4-42B3-9140-1D8B509D8008}" sibTransId="{DDF8A7E5-7FCF-4D75-A9E7-46390EF6DDD6}"/>
    <dgm:cxn modelId="{61417042-2CE7-40E4-BCC0-5223A5F30A23}" type="presOf" srcId="{FD2D1A98-81A8-4B82-9B9F-EEF62C2E99DF}" destId="{87164EF5-B9F3-4E8B-9FC2-AE09E42D6BD2}" srcOrd="0" destOrd="0" presId="urn:microsoft.com/office/officeart/2005/8/layout/vList2"/>
    <dgm:cxn modelId="{8335E010-6C79-4E03-AC40-FCFA96169D13}" srcId="{FD2D1A98-81A8-4B82-9B9F-EEF62C2E99DF}" destId="{ECEBAA42-0F8A-41F7-8D9B-797BF9DB491F}" srcOrd="1" destOrd="0" parTransId="{2A826675-5302-47B6-AE33-61416F4078FA}" sibTransId="{7F3E2755-9D5E-473B-9D68-8A5E3BCD9054}"/>
    <dgm:cxn modelId="{608E88D0-87B9-414E-A2BD-7744B02C695E}" type="presParOf" srcId="{87164EF5-B9F3-4E8B-9FC2-AE09E42D6BD2}" destId="{BE535A82-6339-4D9B-9929-FF7D469B97D2}" srcOrd="0" destOrd="0" presId="urn:microsoft.com/office/officeart/2005/8/layout/vList2"/>
    <dgm:cxn modelId="{8704890F-4257-4428-B540-247DF9D7AB4E}" type="presParOf" srcId="{87164EF5-B9F3-4E8B-9FC2-AE09E42D6BD2}" destId="{B8BF8104-BCCE-4AA3-925E-EDBBAC578B0E}" srcOrd="1" destOrd="0" presId="urn:microsoft.com/office/officeart/2005/8/layout/vList2"/>
    <dgm:cxn modelId="{45C36D5F-6AAE-4E9E-8FD9-72903E5041A5}" type="presParOf" srcId="{87164EF5-B9F3-4E8B-9FC2-AE09E42D6BD2}" destId="{025EAE52-A869-43EC-B180-089595F692D6}" srcOrd="2" destOrd="0" presId="urn:microsoft.com/office/officeart/2005/8/layout/vList2"/>
    <dgm:cxn modelId="{AB4B341B-387F-4F2A-A4FC-7A7FF759AE93}" type="presParOf" srcId="{87164EF5-B9F3-4E8B-9FC2-AE09E42D6BD2}" destId="{0F622808-5DE4-44DB-92B2-2DA65D0A9A92}" srcOrd="3" destOrd="0" presId="urn:microsoft.com/office/officeart/2005/8/layout/vList2"/>
    <dgm:cxn modelId="{F456F598-4E2D-4669-BBF2-E0DD5BCD85D8}" type="presParOf" srcId="{87164EF5-B9F3-4E8B-9FC2-AE09E42D6BD2}" destId="{DEAEB78B-9178-4C64-BBED-2041452AD762}" srcOrd="4" destOrd="0" presId="urn:microsoft.com/office/officeart/2005/8/layout/vList2"/>
    <dgm:cxn modelId="{C87AC58D-0003-4933-BFA7-0401702ABA25}" type="presParOf" srcId="{87164EF5-B9F3-4E8B-9FC2-AE09E42D6BD2}" destId="{599DF5A1-D2A1-4B58-8063-FB398D791054}" srcOrd="5" destOrd="0" presId="urn:microsoft.com/office/officeart/2005/8/layout/vList2"/>
    <dgm:cxn modelId="{9DEEDAC2-EA95-4FBE-83E3-CAD3BAC28F27}" type="presParOf" srcId="{87164EF5-B9F3-4E8B-9FC2-AE09E42D6BD2}" destId="{2A7D680C-287A-4A9B-B238-817FFB376D0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82CFF-CB34-41E4-89B5-5D92401B9B6E}">
      <dsp:nvSpPr>
        <dsp:cNvPr id="0" name=""/>
        <dsp:cNvSpPr/>
      </dsp:nvSpPr>
      <dsp:spPr>
        <a:xfrm>
          <a:off x="0" y="5777"/>
          <a:ext cx="9613860" cy="8494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ru-RU" sz="2200" kern="1200" dirty="0" smtClean="0"/>
            <a:t>по типам взаимодействующих субъектов (граждане и мелкие служащие, фирмы и чиновники, нация и политическое руководство); </a:t>
          </a:r>
          <a:endParaRPr lang="ru-RU" sz="2200" kern="1200" dirty="0"/>
        </a:p>
      </dsp:txBody>
      <dsp:txXfrm>
        <a:off x="41465" y="47242"/>
        <a:ext cx="9530930" cy="766490"/>
      </dsp:txXfrm>
    </dsp:sp>
    <dsp:sp modelId="{193A9517-E957-4D73-9211-3D2B4A3D9935}">
      <dsp:nvSpPr>
        <dsp:cNvPr id="0" name=""/>
        <dsp:cNvSpPr/>
      </dsp:nvSpPr>
      <dsp:spPr>
        <a:xfrm>
          <a:off x="0" y="918557"/>
          <a:ext cx="9613860" cy="8494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ru-RU" sz="2200" kern="1200" dirty="0" smtClean="0"/>
            <a:t>по типу выгоды (получение прибыли или уменьшение расходов);</a:t>
          </a:r>
          <a:endParaRPr lang="ru-RU" sz="2200" kern="1200" dirty="0"/>
        </a:p>
      </dsp:txBody>
      <dsp:txXfrm>
        <a:off x="41465" y="960022"/>
        <a:ext cx="9530930" cy="766490"/>
      </dsp:txXfrm>
    </dsp:sp>
    <dsp:sp modelId="{FF4B9C19-E91A-4595-8D07-BBB1666880AC}">
      <dsp:nvSpPr>
        <dsp:cNvPr id="0" name=""/>
        <dsp:cNvSpPr/>
      </dsp:nvSpPr>
      <dsp:spPr>
        <a:xfrm>
          <a:off x="0" y="1831337"/>
          <a:ext cx="9613860" cy="8494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ru-RU" sz="2200" kern="1200" smtClean="0"/>
            <a:t>по направленности (внутренняя и внешняя);</a:t>
          </a:r>
          <a:endParaRPr lang="ru-RU" sz="2200" kern="1200"/>
        </a:p>
      </dsp:txBody>
      <dsp:txXfrm>
        <a:off x="41465" y="1872802"/>
        <a:ext cx="9530930" cy="766490"/>
      </dsp:txXfrm>
    </dsp:sp>
    <dsp:sp modelId="{AB7AEEFB-A0D5-47A2-BA70-278A19C8520F}">
      <dsp:nvSpPr>
        <dsp:cNvPr id="0" name=""/>
        <dsp:cNvSpPr/>
      </dsp:nvSpPr>
      <dsp:spPr>
        <a:xfrm>
          <a:off x="0" y="2744118"/>
          <a:ext cx="9613860" cy="8494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ru-RU" sz="2200" kern="1200" smtClean="0"/>
            <a:t>по способу взаимодействия субъектов, степени централизации, предсказуемости и т. д. </a:t>
          </a:r>
          <a:endParaRPr lang="ru-RU" sz="2200" kern="1200"/>
        </a:p>
      </dsp:txBody>
      <dsp:txXfrm>
        <a:off x="41465" y="2785583"/>
        <a:ext cx="9530930" cy="7664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58B0B-2390-4AF9-8B27-E5EF5AC1C4FC}">
      <dsp:nvSpPr>
        <dsp:cNvPr id="0" name=""/>
        <dsp:cNvSpPr/>
      </dsp:nvSpPr>
      <dsp:spPr>
        <a:xfrm>
          <a:off x="0" y="0"/>
          <a:ext cx="3599316" cy="3599316"/>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E9A37A-DCAF-4F39-BA7D-6D884BA47CE0}">
      <dsp:nvSpPr>
        <dsp:cNvPr id="0" name=""/>
        <dsp:cNvSpPr/>
      </dsp:nvSpPr>
      <dsp:spPr>
        <a:xfrm>
          <a:off x="1799658" y="0"/>
          <a:ext cx="7814203" cy="3599316"/>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lvl="0" algn="ctr" defTabSz="1689100" rtl="0">
            <a:lnSpc>
              <a:spcPct val="90000"/>
            </a:lnSpc>
            <a:spcBef>
              <a:spcPct val="0"/>
            </a:spcBef>
            <a:spcAft>
              <a:spcPct val="35000"/>
            </a:spcAft>
          </a:pPr>
          <a:r>
            <a:rPr lang="ru-RU" sz="3800" kern="1200" dirty="0" smtClean="0"/>
            <a:t>(</a:t>
          </a:r>
          <a:r>
            <a:rPr lang="ru-RU" sz="3800" kern="1200" dirty="0" err="1" smtClean="0"/>
            <a:t>corruption</a:t>
          </a:r>
          <a:r>
            <a:rPr lang="ru-RU" sz="3800" kern="1200" dirty="0" smtClean="0"/>
            <a:t>) – использование служебного положения в личных целях. </a:t>
          </a:r>
        </a:p>
        <a:p>
          <a:pPr lvl="0" algn="ctr" defTabSz="1689100" rtl="0">
            <a:lnSpc>
              <a:spcPct val="90000"/>
            </a:lnSpc>
            <a:spcBef>
              <a:spcPct val="0"/>
            </a:spcBef>
            <a:spcAft>
              <a:spcPct val="35000"/>
            </a:spcAft>
          </a:pPr>
          <a:r>
            <a:rPr lang="ru-RU" sz="3800" kern="1200" dirty="0" smtClean="0"/>
            <a:t>Коррупционная деятельность считается одним из основных видов теневой экономики.</a:t>
          </a:r>
          <a:endParaRPr lang="ru-RU" sz="3800" kern="1200" dirty="0"/>
        </a:p>
      </dsp:txBody>
      <dsp:txXfrm>
        <a:off x="1799658" y="0"/>
        <a:ext cx="7814203" cy="35993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C66F5-CCE1-40E7-9C09-DDEED0B1B6C9}">
      <dsp:nvSpPr>
        <dsp:cNvPr id="0" name=""/>
        <dsp:cNvSpPr/>
      </dsp:nvSpPr>
      <dsp:spPr>
        <a:xfrm>
          <a:off x="0" y="0"/>
          <a:ext cx="4412269" cy="4412269"/>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AF6C6C-1BA3-4717-B192-E24033CF536B}">
      <dsp:nvSpPr>
        <dsp:cNvPr id="0" name=""/>
        <dsp:cNvSpPr/>
      </dsp:nvSpPr>
      <dsp:spPr>
        <a:xfrm>
          <a:off x="2206134" y="0"/>
          <a:ext cx="8652401" cy="441226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ru-RU" sz="1800" b="1" kern="1200" dirty="0" smtClean="0"/>
            <a:t>Бытовая коррупция</a:t>
          </a:r>
          <a:r>
            <a:rPr lang="ru-RU" sz="1800" kern="1200" dirty="0" smtClean="0"/>
            <a:t> </a:t>
          </a:r>
          <a:endParaRPr lang="ru-RU" sz="1800" kern="1200" dirty="0"/>
        </a:p>
      </dsp:txBody>
      <dsp:txXfrm>
        <a:off x="2206134" y="0"/>
        <a:ext cx="8652401" cy="937607"/>
      </dsp:txXfrm>
    </dsp:sp>
    <dsp:sp modelId="{59325E22-5736-4ECD-818F-2CDABAB735B7}">
      <dsp:nvSpPr>
        <dsp:cNvPr id="0" name=""/>
        <dsp:cNvSpPr/>
      </dsp:nvSpPr>
      <dsp:spPr>
        <a:xfrm>
          <a:off x="579110" y="937607"/>
          <a:ext cx="3254049" cy="3254049"/>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4B1AD5-C1F7-4BF3-9C26-4E27EBA5D6F5}">
      <dsp:nvSpPr>
        <dsp:cNvPr id="0" name=""/>
        <dsp:cNvSpPr/>
      </dsp:nvSpPr>
      <dsp:spPr>
        <a:xfrm>
          <a:off x="2206134" y="937607"/>
          <a:ext cx="8652401" cy="3254049"/>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ru-RU" sz="1800" kern="1200" dirty="0" smtClean="0"/>
            <a:t>порождается взаимодействием рядовых граждан и чиновников. В неё входят различные подарки от граждан и услуги должностному лицу и членам его семьи. К этой категории также относится кумовство (непотизм).</a:t>
          </a:r>
          <a:endParaRPr lang="ru-RU" sz="1800" kern="1200" dirty="0"/>
        </a:p>
      </dsp:txBody>
      <dsp:txXfrm>
        <a:off x="2206134" y="937607"/>
        <a:ext cx="8652401" cy="937607"/>
      </dsp:txXfrm>
    </dsp:sp>
    <dsp:sp modelId="{1BD92A33-B71E-4B43-A80C-32A9D77BB3F2}">
      <dsp:nvSpPr>
        <dsp:cNvPr id="0" name=""/>
        <dsp:cNvSpPr/>
      </dsp:nvSpPr>
      <dsp:spPr>
        <a:xfrm>
          <a:off x="1158220" y="1875214"/>
          <a:ext cx="2095828" cy="209582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49079D-4A82-4D30-87AC-7D3012498CD1}">
      <dsp:nvSpPr>
        <dsp:cNvPr id="0" name=""/>
        <dsp:cNvSpPr/>
      </dsp:nvSpPr>
      <dsp:spPr>
        <a:xfrm>
          <a:off x="2206134" y="1875214"/>
          <a:ext cx="8652401" cy="209582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ru-RU" sz="1800" b="1" kern="1200" dirty="0" smtClean="0"/>
            <a:t>Деловая коррупция</a:t>
          </a:r>
          <a:r>
            <a:rPr lang="ru-RU" sz="1800" kern="1200" dirty="0" smtClean="0"/>
            <a:t> </a:t>
          </a:r>
          <a:endParaRPr lang="ru-RU" sz="1800" kern="1200" dirty="0"/>
        </a:p>
      </dsp:txBody>
      <dsp:txXfrm>
        <a:off x="2206134" y="1875214"/>
        <a:ext cx="8652401" cy="937607"/>
      </dsp:txXfrm>
    </dsp:sp>
    <dsp:sp modelId="{2F3912BC-D820-497F-BDBA-5CB7712C0A5D}">
      <dsp:nvSpPr>
        <dsp:cNvPr id="0" name=""/>
        <dsp:cNvSpPr/>
      </dsp:nvSpPr>
      <dsp:spPr>
        <a:xfrm>
          <a:off x="1737331" y="2812822"/>
          <a:ext cx="937607" cy="937607"/>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1E2709-506D-4F98-B535-DD4DF121DD97}">
      <dsp:nvSpPr>
        <dsp:cNvPr id="0" name=""/>
        <dsp:cNvSpPr/>
      </dsp:nvSpPr>
      <dsp:spPr>
        <a:xfrm>
          <a:off x="2206134" y="2812822"/>
          <a:ext cx="8652401" cy="937607"/>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ru-RU" sz="1800" kern="1200" dirty="0" smtClean="0"/>
            <a:t>возникает при взаимодействии власти и бизнеса. Например, в случае хозяйственного спора, стороны могут стремиться заручиться поддержкой судьи с целью вынесения решения в свою пользу.</a:t>
          </a:r>
          <a:endParaRPr lang="ru-RU" sz="1800" kern="1200" dirty="0"/>
        </a:p>
      </dsp:txBody>
      <dsp:txXfrm>
        <a:off x="2206134" y="2812822"/>
        <a:ext cx="8652401" cy="9376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35A82-6339-4D9B-9929-FF7D469B97D2}">
      <dsp:nvSpPr>
        <dsp:cNvPr id="0" name=""/>
        <dsp:cNvSpPr/>
      </dsp:nvSpPr>
      <dsp:spPr>
        <a:xfrm>
          <a:off x="0" y="435930"/>
          <a:ext cx="10522858" cy="9136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ru-RU" sz="1800" b="1" kern="1200" smtClean="0"/>
            <a:t>Коррупция верховной власти</a:t>
          </a:r>
          <a:r>
            <a:rPr lang="ru-RU" sz="1800" kern="1200" smtClean="0"/>
            <a:t> </a:t>
          </a:r>
          <a:endParaRPr lang="ru-RU" sz="1800" kern="1200"/>
        </a:p>
      </dsp:txBody>
      <dsp:txXfrm>
        <a:off x="44603" y="480533"/>
        <a:ext cx="10433652" cy="824490"/>
      </dsp:txXfrm>
    </dsp:sp>
    <dsp:sp modelId="{025EAE52-A869-43EC-B180-089595F692D6}">
      <dsp:nvSpPr>
        <dsp:cNvPr id="0" name=""/>
        <dsp:cNvSpPr/>
      </dsp:nvSpPr>
      <dsp:spPr>
        <a:xfrm>
          <a:off x="0" y="1398587"/>
          <a:ext cx="10522858" cy="9136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dirty="0" smtClean="0"/>
            <a:t>относится к политическому руководству и верховным судам в демократических системах. Она касается стоящих у власти групп, недобросовестное поведение которых состоит в осуществлении политики в своих интересах и в ущерб интересам избирателей.</a:t>
          </a:r>
          <a:endParaRPr lang="ru-RU" sz="1700" kern="1200" dirty="0"/>
        </a:p>
      </dsp:txBody>
      <dsp:txXfrm>
        <a:off x="44603" y="1443190"/>
        <a:ext cx="10433652" cy="824490"/>
      </dsp:txXfrm>
    </dsp:sp>
    <dsp:sp modelId="{DEAEB78B-9178-4C64-BBED-2041452AD762}">
      <dsp:nvSpPr>
        <dsp:cNvPr id="0" name=""/>
        <dsp:cNvSpPr/>
      </dsp:nvSpPr>
      <dsp:spPr>
        <a:xfrm>
          <a:off x="0" y="2361243"/>
          <a:ext cx="10522858" cy="9136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b="1" kern="1200" dirty="0" smtClean="0"/>
            <a:t>Рынок коррупционных услуг</a:t>
          </a:r>
          <a:endParaRPr lang="ru-RU" sz="1700" kern="1200" dirty="0"/>
        </a:p>
      </dsp:txBody>
      <dsp:txXfrm>
        <a:off x="44603" y="2405846"/>
        <a:ext cx="10433652" cy="824490"/>
      </dsp:txXfrm>
    </dsp:sp>
    <dsp:sp modelId="{2A7D680C-287A-4A9B-B238-817FFB376D06}">
      <dsp:nvSpPr>
        <dsp:cNvPr id="0" name=""/>
        <dsp:cNvSpPr/>
      </dsp:nvSpPr>
      <dsp:spPr>
        <a:xfrm>
          <a:off x="0" y="3323900"/>
          <a:ext cx="10522858" cy="91369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ru-RU" sz="1700" kern="1200" smtClean="0"/>
            <a:t>Наиболее распространена децентрализованная (внешняя) коррупция, когда сделки заключаются индивидуально между должностным лицом и частным лицом. Однако добавление внутренней коррупции — между членами одной организации — придаёт ей черты организованной преступности.</a:t>
          </a:r>
          <a:endParaRPr lang="ru-RU" sz="1700" kern="1200"/>
        </a:p>
      </dsp:txBody>
      <dsp:txXfrm>
        <a:off x="44603" y="3368503"/>
        <a:ext cx="10433652" cy="8244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0578ACC-22D6-47C1-A373-4FD133E34F3C}" type="datetimeFigureOut">
              <a:rPr lang="en-US" dirty="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5/4/2022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5/4/2022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5/4/2022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5/4/2022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E331444B-B92B-4E27-8C94-BB93EAF5CB18}" type="datetimeFigureOut">
              <a:rPr lang="en-US" dirty="0"/>
              <a:t>5/4/2022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363EFA5E-FA76-400D-B3DC-F0BA90E6D107}" type="datetimeFigureOut">
              <a:rPr lang="en-US" dirty="0"/>
              <a:t>5/4/2022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46C117F-5CCF-4837-BE5F-2B92066CAFAF}" type="datetimeFigureOut">
              <a:rPr lang="en-US" dirty="0"/>
              <a:t>5/4/2022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4EB90BD-B6CE-46B7-997F-7313B992CCDC}" type="datetimeFigureOut">
              <a:rPr lang="en-US" dirty="0"/>
              <a:t>5/4/2022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DB9D11F-B188-461D-B23F-39381795C052}" type="datetimeFigureOut">
              <a:rPr lang="en-US" dirty="0"/>
              <a:t>5/4/2022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2E6D8D9-55A2-4063-B0F3-121F44549695}" type="datetimeFigureOut">
              <a:rPr lang="en-US" dirty="0"/>
              <a:t>5/4/2022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D4B24536-994D-4021-A283-9F449C0DB509}" type="datetimeFigureOut">
              <a:rPr lang="en-US" dirty="0"/>
              <a:t>5/4/2022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3CBBBB78-C96F-47B7-AB17-D852CA960AC9}" type="datetimeFigureOut">
              <a:rPr lang="en-US" dirty="0"/>
              <a:t>5/4/2022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5/4/2022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5/4/2022</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5/4/2022</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z="4400" dirty="0" smtClean="0"/>
              <a:t>ТИПОЛОГИЯ КОРРУПЦИИ</a:t>
            </a:r>
            <a:endParaRPr lang="ru-RU" sz="4400" dirty="0"/>
          </a:p>
        </p:txBody>
      </p:sp>
      <p:sp>
        <p:nvSpPr>
          <p:cNvPr id="3" name="Подзаголовок 2"/>
          <p:cNvSpPr>
            <a:spLocks noGrp="1"/>
          </p:cNvSpPr>
          <p:nvPr>
            <p:ph type="subTitle" idx="1"/>
          </p:nvPr>
        </p:nvSpPr>
        <p:spPr/>
        <p:txBody>
          <a:bodyPr/>
          <a:lstStyle/>
          <a:p>
            <a:r>
              <a:rPr lang="ru-RU" dirty="0" smtClean="0"/>
              <a:t>ГБУ ДПО ЦНППМ 2022 г.</a:t>
            </a:r>
            <a:endParaRPr lang="ru-RU" dirty="0"/>
          </a:p>
        </p:txBody>
      </p:sp>
    </p:spTree>
    <p:extLst>
      <p:ext uri="{BB962C8B-B14F-4D97-AF65-F5344CB8AC3E}">
        <p14:creationId xmlns:p14="http://schemas.microsoft.com/office/powerpoint/2010/main" val="3624402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Критерии коррупции</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678556559"/>
              </p:ext>
            </p:extLst>
          </p:nvPr>
        </p:nvGraphicFramePr>
        <p:xfrm>
          <a:off x="680321" y="2336873"/>
          <a:ext cx="9613861" cy="35993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413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Термин </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790897025"/>
              </p:ext>
            </p:extLst>
          </p:nvPr>
        </p:nvGraphicFramePr>
        <p:xfrm>
          <a:off x="680321" y="2336873"/>
          <a:ext cx="9613861" cy="35993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7652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Виды и эволюция коррупции</a:t>
            </a:r>
            <a:r>
              <a:rPr lang="ru-RU" dirty="0"/>
              <a:t>. </a:t>
            </a:r>
          </a:p>
        </p:txBody>
      </p:sp>
      <p:sp>
        <p:nvSpPr>
          <p:cNvPr id="3" name="Объект 2"/>
          <p:cNvSpPr>
            <a:spLocks noGrp="1"/>
          </p:cNvSpPr>
          <p:nvPr>
            <p:ph idx="1"/>
          </p:nvPr>
        </p:nvSpPr>
        <p:spPr/>
        <p:txBody>
          <a:bodyPr/>
          <a:lstStyle/>
          <a:p>
            <a:r>
              <a:rPr lang="ru-RU" dirty="0"/>
              <a:t>Чаще всего под коррупцией подразумевают получение взяток, незаконных денежных доходов, государственными бюрократами, которые вымогают их у граждан ради личного обогащения. Однако в более общем смысле слова участниками коррупционных отношений могут быть не только государственные чиновники, но и, например, менеджеры фирм; взятки могут давать не деньгами, а в иной форме; инициаторами коррупционных отношений часто выступают не госчиновники, а предприниматели. </a:t>
            </a:r>
          </a:p>
        </p:txBody>
      </p:sp>
    </p:spTree>
    <p:extLst>
      <p:ext uri="{BB962C8B-B14F-4D97-AF65-F5344CB8AC3E}">
        <p14:creationId xmlns:p14="http://schemas.microsoft.com/office/powerpoint/2010/main" val="24572752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4177050193"/>
              </p:ext>
            </p:extLst>
          </p:nvPr>
        </p:nvGraphicFramePr>
        <p:xfrm>
          <a:off x="319314" y="0"/>
          <a:ext cx="11713029" cy="7073464"/>
        </p:xfrm>
        <a:graphic>
          <a:graphicData uri="http://schemas.openxmlformats.org/drawingml/2006/table">
            <a:tbl>
              <a:tblPr firstRow="1" firstCol="1" bandRow="1">
                <a:tableStyleId>{5C22544A-7EE6-4342-B048-85BDC9FD1C3A}</a:tableStyleId>
              </a:tblPr>
              <a:tblGrid>
                <a:gridCol w="3335798"/>
                <a:gridCol w="8377231"/>
              </a:tblGrid>
              <a:tr h="155116">
                <a:tc gridSpan="2">
                  <a:txBody>
                    <a:bodyPr/>
                    <a:lstStyle/>
                    <a:p>
                      <a:pPr algn="ctr">
                        <a:lnSpc>
                          <a:spcPct val="115000"/>
                        </a:lnSpc>
                        <a:spcBef>
                          <a:spcPts val="150"/>
                        </a:spcBef>
                        <a:spcAft>
                          <a:spcPts val="150"/>
                        </a:spcAft>
                      </a:pPr>
                      <a:r>
                        <a:rPr lang="ru-RU" sz="1400" dirty="0">
                          <a:effectLst/>
                        </a:rPr>
                        <a:t>ТИПОЛОГИЯ КОРРУПЦИОННЫХ ОТНОШЕНИЙ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hMerge="1">
                  <a:txBody>
                    <a:bodyPr/>
                    <a:lstStyle/>
                    <a:p>
                      <a:endParaRPr lang="ru-RU"/>
                    </a:p>
                  </a:txBody>
                  <a:tcPr/>
                </a:tc>
              </a:tr>
              <a:tr h="310231">
                <a:tc>
                  <a:txBody>
                    <a:bodyPr/>
                    <a:lstStyle/>
                    <a:p>
                      <a:pPr algn="l">
                        <a:lnSpc>
                          <a:spcPct val="115000"/>
                        </a:lnSpc>
                        <a:spcBef>
                          <a:spcPts val="150"/>
                        </a:spcBef>
                        <a:spcAft>
                          <a:spcPts val="150"/>
                        </a:spcAft>
                      </a:pPr>
                      <a:r>
                        <a:rPr lang="ru-RU" sz="1200" dirty="0">
                          <a:effectLst/>
                        </a:rPr>
                        <a:t>Критерии типологии коррупции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just">
                        <a:lnSpc>
                          <a:spcPct val="115000"/>
                        </a:lnSpc>
                        <a:spcBef>
                          <a:spcPts val="150"/>
                        </a:spcBef>
                        <a:spcAft>
                          <a:spcPts val="150"/>
                        </a:spcAft>
                      </a:pPr>
                      <a:r>
                        <a:rPr lang="ru-RU" sz="1200" dirty="0">
                          <a:effectLst/>
                        </a:rPr>
                        <a:t>Виды коррупции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465347">
                <a:tc>
                  <a:txBody>
                    <a:bodyPr/>
                    <a:lstStyle/>
                    <a:p>
                      <a:pPr algn="l">
                        <a:lnSpc>
                          <a:spcPct val="115000"/>
                        </a:lnSpc>
                        <a:spcBef>
                          <a:spcPts val="150"/>
                        </a:spcBef>
                        <a:spcAft>
                          <a:spcPts val="150"/>
                        </a:spcAft>
                      </a:pPr>
                      <a:r>
                        <a:rPr lang="ru-RU" sz="1200" dirty="0">
                          <a:effectLst/>
                        </a:rPr>
                        <a:t>Кто злоупотребляет служебным положением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Государственная (коррупция госчиновников)</a:t>
                      </a:r>
                      <a:br>
                        <a:rPr lang="ru-RU" sz="1400" dirty="0">
                          <a:effectLst/>
                        </a:rPr>
                      </a:br>
                      <a:r>
                        <a:rPr lang="ru-RU" sz="1400" dirty="0">
                          <a:effectLst/>
                        </a:rPr>
                        <a:t>Коммерческая (коррупция менеджеров фирм)</a:t>
                      </a:r>
                      <a:br>
                        <a:rPr lang="ru-RU" sz="1400" dirty="0">
                          <a:effectLst/>
                        </a:rPr>
                      </a:br>
                      <a:r>
                        <a:rPr lang="ru-RU" sz="1400" dirty="0">
                          <a:effectLst/>
                        </a:rPr>
                        <a:t>Политическая (коррупция политических деятелей)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465347">
                <a:tc>
                  <a:txBody>
                    <a:bodyPr/>
                    <a:lstStyle/>
                    <a:p>
                      <a:pPr algn="l">
                        <a:lnSpc>
                          <a:spcPct val="115000"/>
                        </a:lnSpc>
                        <a:spcBef>
                          <a:spcPts val="150"/>
                        </a:spcBef>
                        <a:spcAft>
                          <a:spcPts val="150"/>
                        </a:spcAft>
                      </a:pPr>
                      <a:r>
                        <a:rPr lang="ru-RU" sz="1200" dirty="0">
                          <a:effectLst/>
                        </a:rPr>
                        <a:t>Кто выступает инициатором коррупционных отношений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Запрашивание (вымогательство) взяток по инициативе руководящего лица.</a:t>
                      </a:r>
                      <a:br>
                        <a:rPr lang="ru-RU" sz="1400" dirty="0">
                          <a:effectLst/>
                        </a:rPr>
                      </a:br>
                      <a:r>
                        <a:rPr lang="ru-RU" sz="1400" dirty="0">
                          <a:effectLst/>
                        </a:rPr>
                        <a:t>Подкуп по инициативе просителя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838372">
                <a:tc>
                  <a:txBody>
                    <a:bodyPr/>
                    <a:lstStyle/>
                    <a:p>
                      <a:pPr algn="l">
                        <a:lnSpc>
                          <a:spcPct val="115000"/>
                        </a:lnSpc>
                        <a:spcBef>
                          <a:spcPts val="150"/>
                        </a:spcBef>
                        <a:spcAft>
                          <a:spcPts val="150"/>
                        </a:spcAft>
                      </a:pPr>
                      <a:r>
                        <a:rPr lang="ru-RU" sz="1200" dirty="0">
                          <a:effectLst/>
                        </a:rPr>
                        <a:t>Кто является взяткодателем</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Индивидуальная взятка (со стороны гражданина)</a:t>
                      </a:r>
                    </a:p>
                    <a:p>
                      <a:pPr algn="l">
                        <a:lnSpc>
                          <a:spcPct val="115000"/>
                        </a:lnSpc>
                        <a:spcBef>
                          <a:spcPts val="150"/>
                        </a:spcBef>
                        <a:spcAft>
                          <a:spcPts val="150"/>
                        </a:spcAft>
                      </a:pPr>
                      <a:r>
                        <a:rPr lang="ru-RU" sz="1400" dirty="0">
                          <a:effectLst/>
                        </a:rPr>
                        <a:t>Предпринимательская взятка (со стороны легальной фирмы)</a:t>
                      </a:r>
                      <a:br>
                        <a:rPr lang="ru-RU" sz="1400" dirty="0">
                          <a:effectLst/>
                        </a:rPr>
                      </a:br>
                      <a:r>
                        <a:rPr lang="ru-RU" sz="1400" dirty="0">
                          <a:effectLst/>
                        </a:rPr>
                        <a:t>Криминальный подкуп (со стороны криминальных предпринимателей – например, наркомафии)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446280">
                <a:tc>
                  <a:txBody>
                    <a:bodyPr/>
                    <a:lstStyle/>
                    <a:p>
                      <a:pPr algn="l">
                        <a:lnSpc>
                          <a:spcPct val="115000"/>
                        </a:lnSpc>
                        <a:spcBef>
                          <a:spcPts val="150"/>
                        </a:spcBef>
                        <a:spcAft>
                          <a:spcPts val="150"/>
                        </a:spcAft>
                      </a:pPr>
                      <a:r>
                        <a:rPr lang="ru-RU" sz="1200" dirty="0">
                          <a:effectLst/>
                        </a:rPr>
                        <a:t>Форма выгоды, получаемой взяткополучателем от коррупции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Денежные взятки</a:t>
                      </a:r>
                      <a:br>
                        <a:rPr lang="ru-RU" sz="1400" dirty="0">
                          <a:effectLst/>
                        </a:rPr>
                      </a:br>
                      <a:r>
                        <a:rPr lang="ru-RU" sz="1400" dirty="0">
                          <a:effectLst/>
                        </a:rPr>
                        <a:t>Обмен услугами (патронаж, непотизм)</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1054242">
                <a:tc>
                  <a:txBody>
                    <a:bodyPr/>
                    <a:lstStyle/>
                    <a:p>
                      <a:pPr algn="l">
                        <a:lnSpc>
                          <a:spcPct val="115000"/>
                        </a:lnSpc>
                        <a:spcBef>
                          <a:spcPts val="150"/>
                        </a:spcBef>
                        <a:spcAft>
                          <a:spcPts val="150"/>
                        </a:spcAft>
                      </a:pPr>
                      <a:r>
                        <a:rPr lang="ru-RU" sz="1200" dirty="0">
                          <a:effectLst/>
                        </a:rPr>
                        <a:t>Цели коррупции с точки зрения взяткодателя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Ускоряющая взятка (чтобы получивший взятку быстрее делал то, что должен по долгу службы)</a:t>
                      </a:r>
                      <a:br>
                        <a:rPr lang="ru-RU" sz="1400" dirty="0">
                          <a:effectLst/>
                        </a:rPr>
                      </a:br>
                      <a:r>
                        <a:rPr lang="ru-RU" sz="1400" dirty="0">
                          <a:effectLst/>
                        </a:rPr>
                        <a:t>Тормозящая взятка (чтобы получивший взятку нарушил свои служебные обязанности)</a:t>
                      </a:r>
                      <a:br>
                        <a:rPr lang="ru-RU" sz="1400" dirty="0">
                          <a:effectLst/>
                        </a:rPr>
                      </a:br>
                      <a:r>
                        <a:rPr lang="ru-RU" sz="1400" dirty="0">
                          <a:effectLst/>
                        </a:rPr>
                        <a:t>Взятка «за доброе отношение» (чтобы получивший взятку не делал надуманных придирок к взяткодателю)</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1240923">
                <a:tc>
                  <a:txBody>
                    <a:bodyPr/>
                    <a:lstStyle/>
                    <a:p>
                      <a:pPr algn="l">
                        <a:lnSpc>
                          <a:spcPct val="115000"/>
                        </a:lnSpc>
                        <a:spcBef>
                          <a:spcPts val="150"/>
                        </a:spcBef>
                        <a:spcAft>
                          <a:spcPts val="150"/>
                        </a:spcAft>
                      </a:pPr>
                      <a:r>
                        <a:rPr lang="ru-RU" sz="1200" dirty="0">
                          <a:effectLst/>
                        </a:rPr>
                        <a:t>Степень централизации коррупционных отношений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Децентрализованная коррупция (каждый взяткодатель действует по собственной инициативе)</a:t>
                      </a:r>
                      <a:br>
                        <a:rPr lang="ru-RU" sz="1400" dirty="0">
                          <a:effectLst/>
                        </a:rPr>
                      </a:br>
                      <a:r>
                        <a:rPr lang="ru-RU" sz="1400" dirty="0">
                          <a:effectLst/>
                        </a:rPr>
                        <a:t>Централизованная коррупция «снизу вверх» (взятки, регулярно собираемые нижестоящими чиновниками, делятся между ними и более вышестоящими)</a:t>
                      </a:r>
                      <a:br>
                        <a:rPr lang="ru-RU" sz="1400" dirty="0">
                          <a:effectLst/>
                        </a:rPr>
                      </a:br>
                      <a:r>
                        <a:rPr lang="ru-RU" sz="1400" dirty="0">
                          <a:effectLst/>
                        </a:rPr>
                        <a:t>Централизованная коррупция «сверху вниз» (взятки, регулярно собираемые высшими чиновниками, частично передаются их подчиненным)</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930692">
                <a:tc>
                  <a:txBody>
                    <a:bodyPr/>
                    <a:lstStyle/>
                    <a:p>
                      <a:pPr algn="l">
                        <a:lnSpc>
                          <a:spcPct val="115000"/>
                        </a:lnSpc>
                        <a:spcBef>
                          <a:spcPts val="150"/>
                        </a:spcBef>
                        <a:spcAft>
                          <a:spcPts val="150"/>
                        </a:spcAft>
                      </a:pPr>
                      <a:r>
                        <a:rPr lang="ru-RU" sz="1200" dirty="0">
                          <a:effectLst/>
                        </a:rPr>
                        <a:t>Уровень распространения коррупционных отношений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Низовая коррупция (в низшем и в среднем эшелонах власти)</a:t>
                      </a:r>
                      <a:br>
                        <a:rPr lang="ru-RU" sz="1400" dirty="0">
                          <a:effectLst/>
                        </a:rPr>
                      </a:br>
                      <a:r>
                        <a:rPr lang="ru-RU" sz="1400" dirty="0">
                          <a:effectLst/>
                        </a:rPr>
                        <a:t>Верхушечная коррупция (у высших чиновников и политиков)</a:t>
                      </a:r>
                      <a:br>
                        <a:rPr lang="ru-RU" sz="1400" dirty="0">
                          <a:effectLst/>
                        </a:rPr>
                      </a:br>
                      <a:r>
                        <a:rPr lang="ru-RU" sz="1400" dirty="0">
                          <a:effectLst/>
                        </a:rPr>
                        <a:t>Международная коррупция (в сфере мирохозяйственных отношений)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r h="620461">
                <a:tc>
                  <a:txBody>
                    <a:bodyPr/>
                    <a:lstStyle/>
                    <a:p>
                      <a:pPr algn="l">
                        <a:lnSpc>
                          <a:spcPct val="115000"/>
                        </a:lnSpc>
                        <a:spcBef>
                          <a:spcPts val="150"/>
                        </a:spcBef>
                        <a:spcAft>
                          <a:spcPts val="150"/>
                        </a:spcAft>
                      </a:pPr>
                      <a:r>
                        <a:rPr lang="ru-RU" sz="1200" dirty="0">
                          <a:effectLst/>
                        </a:rPr>
                        <a:t>Степень регулярности коррупционных связей</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a:txBody>
                    <a:bodyPr/>
                    <a:lstStyle/>
                    <a:p>
                      <a:pPr algn="l">
                        <a:lnSpc>
                          <a:spcPct val="115000"/>
                        </a:lnSpc>
                        <a:spcBef>
                          <a:spcPts val="150"/>
                        </a:spcBef>
                        <a:spcAft>
                          <a:spcPts val="150"/>
                        </a:spcAft>
                      </a:pPr>
                      <a:r>
                        <a:rPr lang="ru-RU" sz="1400" dirty="0">
                          <a:effectLst/>
                        </a:rPr>
                        <a:t>Эпизодическая коррупция</a:t>
                      </a:r>
                      <a:br>
                        <a:rPr lang="ru-RU" sz="1400" dirty="0">
                          <a:effectLst/>
                        </a:rPr>
                      </a:br>
                      <a:r>
                        <a:rPr lang="ru-RU" sz="1400" dirty="0">
                          <a:effectLst/>
                        </a:rPr>
                        <a:t>Систематическая (институциональная) коррупция</a:t>
                      </a:r>
                      <a:br>
                        <a:rPr lang="ru-RU" sz="1400" dirty="0">
                          <a:effectLst/>
                        </a:rPr>
                      </a:br>
                      <a:r>
                        <a:rPr lang="ru-RU" sz="1400" dirty="0" err="1">
                          <a:effectLst/>
                        </a:rPr>
                        <a:t>Клептократия</a:t>
                      </a:r>
                      <a:r>
                        <a:rPr lang="ru-RU" sz="1400" dirty="0">
                          <a:effectLst/>
                        </a:rPr>
                        <a:t> (коррупция как неотъемлемый компонент властных отношений)</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r>
            </a:tbl>
          </a:graphicData>
        </a:graphic>
      </p:graphicFrame>
    </p:spTree>
    <p:extLst>
      <p:ext uri="{BB962C8B-B14F-4D97-AF65-F5344CB8AC3E}">
        <p14:creationId xmlns:p14="http://schemas.microsoft.com/office/powerpoint/2010/main" val="10233609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Этическая оценка коррупции</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817825559"/>
              </p:ext>
            </p:extLst>
          </p:nvPr>
        </p:nvGraphicFramePr>
        <p:xfrm>
          <a:off x="275771" y="2293256"/>
          <a:ext cx="11059886" cy="4281715"/>
        </p:xfrm>
        <a:graphic>
          <a:graphicData uri="http://schemas.openxmlformats.org/drawingml/2006/table">
            <a:tbl>
              <a:tblPr firstRow="1" firstCol="1" bandRow="1">
                <a:tableStyleId>{5C22544A-7EE6-4342-B048-85BDC9FD1C3A}</a:tableStyleId>
              </a:tblPr>
              <a:tblGrid>
                <a:gridCol w="5529365"/>
                <a:gridCol w="5530521"/>
              </a:tblGrid>
              <a:tr h="379347">
                <a:tc>
                  <a:txBody>
                    <a:bodyPr/>
                    <a:lstStyle/>
                    <a:p>
                      <a:pPr algn="ctr">
                        <a:lnSpc>
                          <a:spcPct val="115000"/>
                        </a:lnSpc>
                        <a:spcAft>
                          <a:spcPts val="0"/>
                        </a:spcAft>
                      </a:pPr>
                      <a:r>
                        <a:rPr lang="ru-RU" sz="2000" dirty="0">
                          <a:effectLst/>
                        </a:rPr>
                        <a:t>Преступная</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ru-RU" sz="2000" dirty="0">
                          <a:effectLst/>
                        </a:rPr>
                        <a:t>Безнравственная</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51184">
                <a:tc>
                  <a:txBody>
                    <a:bodyPr/>
                    <a:lstStyle/>
                    <a:p>
                      <a:pPr>
                        <a:lnSpc>
                          <a:spcPct val="115000"/>
                        </a:lnSpc>
                        <a:spcAft>
                          <a:spcPts val="0"/>
                        </a:spcAft>
                      </a:pPr>
                      <a:r>
                        <a:rPr lang="ru-RU" sz="72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7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51184">
                <a:tc>
                  <a:txBody>
                    <a:bodyPr/>
                    <a:lstStyle/>
                    <a:p>
                      <a:pPr>
                        <a:lnSpc>
                          <a:spcPct val="115000"/>
                        </a:lnSpc>
                        <a:spcAft>
                          <a:spcPts val="0"/>
                        </a:spcAft>
                      </a:pPr>
                      <a:r>
                        <a:rPr lang="ru-RU" sz="7200">
                          <a:effectLst/>
                        </a:rPr>
                        <a:t> </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ru-RU" sz="7200" dirty="0">
                          <a:effectLst/>
                        </a:rPr>
                        <a:t> </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922635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Типы взаимодействующих </a:t>
            </a:r>
            <a:r>
              <a:rPr lang="ru-RU" b="1" dirty="0" smtClean="0"/>
              <a:t>субъектов</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530606998"/>
              </p:ext>
            </p:extLst>
          </p:nvPr>
        </p:nvGraphicFramePr>
        <p:xfrm>
          <a:off x="680321" y="2336873"/>
          <a:ext cx="10858536" cy="44122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1468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Типы взаимодействующих </a:t>
            </a:r>
            <a:r>
              <a:rPr lang="ru-RU" b="1" dirty="0" smtClean="0"/>
              <a:t>субъектов</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1553428"/>
              </p:ext>
            </p:extLst>
          </p:nvPr>
        </p:nvGraphicFramePr>
        <p:xfrm>
          <a:off x="870856" y="2017558"/>
          <a:ext cx="10522858" cy="4673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5388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4" name="Объект 3"/>
          <p:cNvGraphicFramePr>
            <a:graphicFrameLocks noGrp="1"/>
          </p:cNvGraphicFramePr>
          <p:nvPr>
            <p:ph idx="1"/>
            <p:extLst>
              <p:ext uri="{D42A27DB-BD31-4B8C-83A1-F6EECF244321}">
                <p14:modId xmlns:p14="http://schemas.microsoft.com/office/powerpoint/2010/main" val="2459994386"/>
              </p:ext>
            </p:extLst>
          </p:nvPr>
        </p:nvGraphicFramePr>
        <p:xfrm>
          <a:off x="377371" y="2336799"/>
          <a:ext cx="11030858" cy="4123235"/>
        </p:xfrm>
        <a:graphic>
          <a:graphicData uri="http://schemas.openxmlformats.org/drawingml/2006/table">
            <a:tbl>
              <a:tblPr firstRow="1" firstCol="1" bandRow="1">
                <a:tableStyleId>{5C22544A-7EE6-4342-B048-85BDC9FD1C3A}</a:tableStyleId>
              </a:tblPr>
              <a:tblGrid>
                <a:gridCol w="2474537"/>
                <a:gridCol w="2979901"/>
                <a:gridCol w="2770784"/>
                <a:gridCol w="2805636"/>
              </a:tblGrid>
              <a:tr h="279828">
                <a:tc gridSpan="2">
                  <a:txBody>
                    <a:bodyPr/>
                    <a:lstStyle/>
                    <a:p>
                      <a:pPr algn="ctr">
                        <a:lnSpc>
                          <a:spcPct val="115000"/>
                        </a:lnSpc>
                        <a:spcBef>
                          <a:spcPts val="150"/>
                        </a:spcBef>
                        <a:spcAft>
                          <a:spcPts val="150"/>
                        </a:spcAft>
                      </a:pPr>
                      <a:r>
                        <a:rPr lang="ru-RU" sz="1600" dirty="0">
                          <a:effectLst/>
                        </a:rPr>
                        <a:t>Начальник</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ru-RU"/>
                    </a:p>
                  </a:txBody>
                  <a:tcPr/>
                </a:tc>
                <a:tc gridSpan="2">
                  <a:txBody>
                    <a:bodyPr/>
                    <a:lstStyle/>
                    <a:p>
                      <a:pPr algn="ctr">
                        <a:lnSpc>
                          <a:spcPct val="115000"/>
                        </a:lnSpc>
                        <a:spcBef>
                          <a:spcPts val="150"/>
                        </a:spcBef>
                        <a:spcAft>
                          <a:spcPts val="150"/>
                        </a:spcAft>
                      </a:pPr>
                      <a:r>
                        <a:rPr lang="ru-RU" sz="1600" dirty="0">
                          <a:effectLst/>
                        </a:rPr>
                        <a:t>Подчинённый</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ru-RU"/>
                    </a:p>
                  </a:txBody>
                  <a:tcPr/>
                </a:tc>
              </a:tr>
              <a:tr h="279828">
                <a:tc>
                  <a:txBody>
                    <a:bodyPr/>
                    <a:lstStyle/>
                    <a:p>
                      <a:pPr algn="ctr">
                        <a:lnSpc>
                          <a:spcPct val="115000"/>
                        </a:lnSpc>
                        <a:spcBef>
                          <a:spcPts val="150"/>
                        </a:spcBef>
                        <a:spcAft>
                          <a:spcPts val="150"/>
                        </a:spcAft>
                      </a:pPr>
                      <a:r>
                        <a:rPr lang="ru-RU" sz="1600">
                          <a:effectLst/>
                        </a:rPr>
                        <a:t>плюсы</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Bef>
                          <a:spcPts val="150"/>
                        </a:spcBef>
                        <a:spcAft>
                          <a:spcPts val="150"/>
                        </a:spcAft>
                      </a:pPr>
                      <a:r>
                        <a:rPr lang="ru-RU" sz="1600">
                          <a:effectLst/>
                        </a:rPr>
                        <a:t>минусы</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Bef>
                          <a:spcPts val="150"/>
                        </a:spcBef>
                        <a:spcAft>
                          <a:spcPts val="150"/>
                        </a:spcAft>
                      </a:pPr>
                      <a:r>
                        <a:rPr lang="ru-RU" sz="1600" dirty="0">
                          <a:effectLst/>
                        </a:rPr>
                        <a:t>плюсы</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Bef>
                          <a:spcPts val="150"/>
                        </a:spcBef>
                        <a:spcAft>
                          <a:spcPts val="150"/>
                        </a:spcAft>
                      </a:pPr>
                      <a:r>
                        <a:rPr lang="ru-RU" sz="1600" dirty="0">
                          <a:effectLst/>
                        </a:rPr>
                        <a:t>минусы</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562403">
                <a:tc>
                  <a:txBody>
                    <a:bodyPr/>
                    <a:lstStyle/>
                    <a:p>
                      <a:pPr algn="ctr">
                        <a:lnSpc>
                          <a:spcPct val="115000"/>
                        </a:lnSpc>
                        <a:spcBef>
                          <a:spcPts val="150"/>
                        </a:spcBef>
                        <a:spcAft>
                          <a:spcPts val="150"/>
                        </a:spcAft>
                      </a:pPr>
                      <a:r>
                        <a:rPr lang="ru-RU" sz="1800" dirty="0">
                          <a:effectLst/>
                        </a:rPr>
                        <a:t>Процент от взяток подчинённых — стабильный доход</a:t>
                      </a:r>
                    </a:p>
                    <a:p>
                      <a:pPr algn="ctr">
                        <a:lnSpc>
                          <a:spcPct val="115000"/>
                        </a:lnSpc>
                        <a:spcBef>
                          <a:spcPts val="150"/>
                        </a:spcBef>
                        <a:spcAft>
                          <a:spcPts val="150"/>
                        </a:spcAft>
                      </a:pPr>
                      <a:r>
                        <a:rPr lang="ru-RU" sz="1800" dirty="0">
                          <a:effectLst/>
                        </a:rPr>
                        <a:t>Нет непосредственного участия в даче взятки</a:t>
                      </a:r>
                    </a:p>
                    <a:p>
                      <a:pPr algn="ctr">
                        <a:lnSpc>
                          <a:spcPct val="115000"/>
                        </a:lnSpc>
                        <a:spcBef>
                          <a:spcPts val="150"/>
                        </a:spcBef>
                        <a:spcAft>
                          <a:spcPts val="150"/>
                        </a:spcAft>
                      </a:pPr>
                      <a:r>
                        <a:rPr lang="ru-RU" sz="1800" dirty="0">
                          <a:effectLst/>
                        </a:rPr>
                        <a:t>Меньше вероятность, что подчинённый сам выдаст</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Bef>
                          <a:spcPts val="150"/>
                        </a:spcBef>
                        <a:spcAft>
                          <a:spcPts val="150"/>
                        </a:spcAft>
                      </a:pPr>
                      <a:r>
                        <a:rPr lang="ru-RU" sz="1800" dirty="0">
                          <a:effectLst/>
                        </a:rPr>
                        <a:t>Если подчинённого поймают — тот может выдать начальника</a:t>
                      </a:r>
                    </a:p>
                    <a:p>
                      <a:pPr algn="ctr">
                        <a:lnSpc>
                          <a:spcPct val="115000"/>
                        </a:lnSpc>
                        <a:spcBef>
                          <a:spcPts val="150"/>
                        </a:spcBef>
                        <a:spcAft>
                          <a:spcPts val="150"/>
                        </a:spcAft>
                      </a:pPr>
                      <a:r>
                        <a:rPr lang="ru-RU" sz="1800" dirty="0">
                          <a:effectLst/>
                        </a:rPr>
                        <a:t> </a:t>
                      </a:r>
                    </a:p>
                    <a:p>
                      <a:pPr algn="ctr">
                        <a:lnSpc>
                          <a:spcPct val="115000"/>
                        </a:lnSpc>
                        <a:spcBef>
                          <a:spcPts val="150"/>
                        </a:spcBef>
                        <a:spcAft>
                          <a:spcPts val="150"/>
                        </a:spcAft>
                      </a:pPr>
                      <a:r>
                        <a:rPr lang="ru-RU" sz="1800" dirty="0">
                          <a:effectLst/>
                        </a:rPr>
                        <a:t>Организованная группа- отягчающее обстоятельство</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Bef>
                          <a:spcPts val="150"/>
                        </a:spcBef>
                        <a:spcAft>
                          <a:spcPts val="150"/>
                        </a:spcAft>
                      </a:pPr>
                      <a:r>
                        <a:rPr lang="ru-RU" sz="1800" dirty="0">
                          <a:effectLst/>
                        </a:rPr>
                        <a:t>Шире возможности -больше взятки</a:t>
                      </a:r>
                    </a:p>
                    <a:p>
                      <a:pPr algn="ctr">
                        <a:lnSpc>
                          <a:spcPct val="115000"/>
                        </a:lnSpc>
                        <a:spcBef>
                          <a:spcPts val="150"/>
                        </a:spcBef>
                        <a:spcAft>
                          <a:spcPts val="150"/>
                        </a:spcAft>
                      </a:pPr>
                      <a:r>
                        <a:rPr lang="ru-RU" sz="1800" dirty="0">
                          <a:effectLst/>
                        </a:rPr>
                        <a:t> </a:t>
                      </a:r>
                    </a:p>
                    <a:p>
                      <a:pPr algn="ctr">
                        <a:lnSpc>
                          <a:spcPct val="115000"/>
                        </a:lnSpc>
                        <a:spcBef>
                          <a:spcPts val="150"/>
                        </a:spcBef>
                        <a:spcAft>
                          <a:spcPts val="150"/>
                        </a:spcAft>
                      </a:pPr>
                      <a:r>
                        <a:rPr lang="ru-RU" sz="1800" dirty="0">
                          <a:effectLst/>
                        </a:rPr>
                        <a:t>Под покровительством начальника брать взятки безопаснее</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15000"/>
                        </a:lnSpc>
                        <a:spcBef>
                          <a:spcPts val="150"/>
                        </a:spcBef>
                        <a:spcAft>
                          <a:spcPts val="150"/>
                        </a:spcAft>
                      </a:pPr>
                      <a:r>
                        <a:rPr lang="ru-RU" sz="1800" dirty="0">
                          <a:effectLst/>
                        </a:rPr>
                        <a:t>Организованная группа- отягчающее обстоятельство</a:t>
                      </a:r>
                    </a:p>
                    <a:p>
                      <a:pPr algn="ctr">
                        <a:lnSpc>
                          <a:spcPct val="115000"/>
                        </a:lnSpc>
                        <a:spcBef>
                          <a:spcPts val="150"/>
                        </a:spcBef>
                        <a:spcAft>
                          <a:spcPts val="150"/>
                        </a:spcAft>
                      </a:pPr>
                      <a:r>
                        <a:rPr lang="ru-RU" sz="1800" dirty="0">
                          <a:effectLst/>
                        </a:rPr>
                        <a:t> </a:t>
                      </a:r>
                    </a:p>
                    <a:p>
                      <a:pPr algn="ctr">
                        <a:lnSpc>
                          <a:spcPct val="115000"/>
                        </a:lnSpc>
                        <a:spcBef>
                          <a:spcPts val="150"/>
                        </a:spcBef>
                        <a:spcAft>
                          <a:spcPts val="150"/>
                        </a:spcAft>
                      </a:pPr>
                      <a:r>
                        <a:rPr lang="ru-RU" sz="1800" dirty="0">
                          <a:effectLst/>
                        </a:rPr>
                        <a:t>Отдаёт процент от взяток</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2010319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Заинтересованность частного лица</a:t>
            </a:r>
            <a:endParaRPr lang="ru-RU" dirty="0"/>
          </a:p>
        </p:txBody>
      </p:sp>
      <p:sp>
        <p:nvSpPr>
          <p:cNvPr id="3" name="Объект 2"/>
          <p:cNvSpPr>
            <a:spLocks noGrp="1"/>
          </p:cNvSpPr>
          <p:nvPr>
            <p:ph idx="1"/>
          </p:nvPr>
        </p:nvSpPr>
        <p:spPr/>
        <p:txBody>
          <a:bodyPr/>
          <a:lstStyle/>
          <a:p>
            <a:r>
              <a:rPr lang="ru-RU" b="1" dirty="0"/>
              <a:t>Вымогательство</a:t>
            </a:r>
            <a:r>
              <a:rPr lang="ru-RU" dirty="0"/>
              <a:t> («государственный рэкет») практикуется чиновниками, обладающими дискреционной властью препятствовать кому-либо в получении лицензий, специальных разрешений или любых других услуг, входящих в компетенцию чиновника. Если чиновник имеет полномочия оценивать сумму надлежащих выплат (например, налогов или пошлин), это также открывает возможности для вымогательства.</a:t>
            </a:r>
          </a:p>
          <a:p>
            <a:endParaRPr lang="ru-RU" dirty="0"/>
          </a:p>
        </p:txBody>
      </p:sp>
    </p:spTree>
    <p:extLst>
      <p:ext uri="{BB962C8B-B14F-4D97-AF65-F5344CB8AC3E}">
        <p14:creationId xmlns:p14="http://schemas.microsoft.com/office/powerpoint/2010/main" val="932592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Коррупция как </a:t>
            </a:r>
            <a:r>
              <a:rPr lang="ru-RU" b="1" dirty="0" smtClean="0"/>
              <a:t>сговор</a:t>
            </a:r>
            <a:endParaRPr lang="ru-RU" dirty="0"/>
          </a:p>
        </p:txBody>
      </p:sp>
      <p:sp>
        <p:nvSpPr>
          <p:cNvPr id="3" name="Объект 2"/>
          <p:cNvSpPr>
            <a:spLocks noGrp="1"/>
          </p:cNvSpPr>
          <p:nvPr>
            <p:ph idx="1"/>
          </p:nvPr>
        </p:nvSpPr>
        <p:spPr/>
        <p:txBody>
          <a:bodyPr>
            <a:normAutofit fontScale="92500" lnSpcReduction="20000"/>
          </a:bodyPr>
          <a:lstStyle/>
          <a:p>
            <a:r>
              <a:rPr lang="ru-RU" b="1" dirty="0"/>
              <a:t>Сговор</a:t>
            </a:r>
            <a:r>
              <a:rPr lang="ru-RU" dirty="0"/>
              <a:t> </a:t>
            </a:r>
            <a:endParaRPr lang="ru-RU" dirty="0" smtClean="0"/>
          </a:p>
          <a:p>
            <a:pPr marL="0" indent="0">
              <a:buNone/>
            </a:pPr>
            <a:r>
              <a:rPr lang="ru-RU" dirty="0" smtClean="0"/>
              <a:t>возникает </a:t>
            </a:r>
            <a:r>
              <a:rPr lang="ru-RU" dirty="0"/>
              <a:t>при тех же условиях, что и вымогательство, однако отличается тем, что выгоден обеим сторонам и состоит в совершении сделки, наносящей ущерб государству. Например, в обмен на взятку, таможенный инспектор может занизить сумму импорта и тем самым уменьшить сумму, которую фирма-импортёр должна уплатить на пошлины. В сделку также могут быть вовлечены структуры, ответственные за надзор над чиновником.</a:t>
            </a:r>
          </a:p>
          <a:p>
            <a:r>
              <a:rPr lang="ru-RU" b="1" dirty="0"/>
              <a:t>Области обогащения</a:t>
            </a:r>
            <a:endParaRPr lang="ru-RU" dirty="0"/>
          </a:p>
          <a:p>
            <a:pPr marL="0" indent="0">
              <a:buNone/>
            </a:pPr>
            <a:r>
              <a:rPr lang="ru-RU" dirty="0"/>
              <a:t>Одним из основных путей коррупционного обогащения для бюрократии, в особенности для верховной политической элиты, являются государственные расходы.</a:t>
            </a:r>
          </a:p>
          <a:p>
            <a:endParaRPr lang="ru-RU" dirty="0"/>
          </a:p>
        </p:txBody>
      </p:sp>
    </p:spTree>
    <p:extLst>
      <p:ext uri="{BB962C8B-B14F-4D97-AF65-F5344CB8AC3E}">
        <p14:creationId xmlns:p14="http://schemas.microsoft.com/office/powerpoint/2010/main" val="2246318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Коррупция как </a:t>
            </a:r>
            <a:r>
              <a:rPr lang="ru-RU" b="1" dirty="0" smtClean="0"/>
              <a:t>сговор</a:t>
            </a:r>
            <a:endParaRPr lang="ru-RU" dirty="0"/>
          </a:p>
        </p:txBody>
      </p:sp>
      <p:sp>
        <p:nvSpPr>
          <p:cNvPr id="3" name="Объект 2"/>
          <p:cNvSpPr>
            <a:spLocks noGrp="1"/>
          </p:cNvSpPr>
          <p:nvPr>
            <p:ph idx="1"/>
          </p:nvPr>
        </p:nvSpPr>
        <p:spPr/>
        <p:txBody>
          <a:bodyPr>
            <a:normAutofit fontScale="77500" lnSpcReduction="20000"/>
          </a:bodyPr>
          <a:lstStyle/>
          <a:p>
            <a:r>
              <a:rPr lang="ru-RU" b="1" dirty="0"/>
              <a:t>Инвестиционные проекты</a:t>
            </a:r>
            <a:r>
              <a:rPr lang="ru-RU" dirty="0"/>
              <a:t> </a:t>
            </a:r>
            <a:endParaRPr lang="ru-RU" dirty="0" smtClean="0"/>
          </a:p>
          <a:p>
            <a:pPr marL="0" indent="0">
              <a:buNone/>
            </a:pPr>
            <a:r>
              <a:rPr lang="ru-RU" dirty="0" smtClean="0"/>
              <a:t>во </a:t>
            </a:r>
            <a:r>
              <a:rPr lang="ru-RU" dirty="0"/>
              <a:t>многом определяются решениями, которые высшие чиновники принимают по своему усмотрению. Крупные инвестиционные проекты (в особенности, с участием иностранных корпораций) часто предполагают передачу монопольных прав победителю конкурса, что сулит чиновникам особенно большие взятки. Некоторые проекты создаются специально для того, чтобы определённые группы получали ренту («государственную ренту») от тех, кто назначен в качестве исполнителя проекта.</a:t>
            </a:r>
          </a:p>
          <a:p>
            <a:r>
              <a:rPr lang="ru-RU" b="1" dirty="0"/>
              <a:t>Государственные закупки</a:t>
            </a:r>
            <a:r>
              <a:rPr lang="ru-RU" dirty="0"/>
              <a:t>, </a:t>
            </a:r>
            <a:endParaRPr lang="ru-RU" dirty="0" smtClean="0"/>
          </a:p>
          <a:p>
            <a:pPr marL="0" indent="0">
              <a:buNone/>
            </a:pPr>
            <a:r>
              <a:rPr lang="ru-RU" dirty="0" smtClean="0"/>
              <a:t>как </a:t>
            </a:r>
            <a:r>
              <a:rPr lang="ru-RU" dirty="0"/>
              <a:t>правило, предполагают выбор объективно лучшего предложения из нескольких на основе конкурса, однако иногда чиновник может обеспечить победу продавца, пообещавшего наибольшие «комиссионные» («откат») со сделки. Для этого ограничивается участие в конкурсе, его правила полностью не объявляются и т. п. В результате закупки осуществляются по завышенной цене.</a:t>
            </a:r>
          </a:p>
          <a:p>
            <a:endParaRPr lang="ru-RU" dirty="0"/>
          </a:p>
        </p:txBody>
      </p:sp>
    </p:spTree>
    <p:extLst>
      <p:ext uri="{BB962C8B-B14F-4D97-AF65-F5344CB8AC3E}">
        <p14:creationId xmlns:p14="http://schemas.microsoft.com/office/powerpoint/2010/main" val="975510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Внебюджетные счета</a:t>
            </a:r>
            <a:r>
              <a:rPr lang="ru-RU" dirty="0"/>
              <a:t> </a:t>
            </a:r>
          </a:p>
        </p:txBody>
      </p:sp>
      <p:sp>
        <p:nvSpPr>
          <p:cNvPr id="3" name="Объект 2"/>
          <p:cNvSpPr>
            <a:spLocks noGrp="1"/>
          </p:cNvSpPr>
          <p:nvPr>
            <p:ph idx="1"/>
          </p:nvPr>
        </p:nvSpPr>
        <p:spPr/>
        <p:txBody>
          <a:bodyPr>
            <a:normAutofit fontScale="92500" lnSpcReduction="20000"/>
          </a:bodyPr>
          <a:lstStyle/>
          <a:p>
            <a:r>
              <a:rPr lang="ru-RU" dirty="0" smtClean="0"/>
              <a:t>Ч </a:t>
            </a:r>
            <a:r>
              <a:rPr lang="ru-RU" dirty="0" err="1" smtClean="0"/>
              <a:t>асто</a:t>
            </a:r>
            <a:r>
              <a:rPr lang="ru-RU" dirty="0" smtClean="0"/>
              <a:t> </a:t>
            </a:r>
            <a:r>
              <a:rPr lang="ru-RU" dirty="0"/>
              <a:t>создаются с легитимной целью (пенсионные, дорожные фонды и др</a:t>
            </a:r>
            <a:r>
              <a:rPr lang="ru-RU" dirty="0" smtClean="0"/>
              <a:t>.)</a:t>
            </a:r>
          </a:p>
          <a:p>
            <a:r>
              <a:rPr lang="ru-RU" dirty="0"/>
              <a:t>Налоговые льготы</a:t>
            </a:r>
            <a:br>
              <a:rPr lang="ru-RU" dirty="0"/>
            </a:br>
            <a:r>
              <a:rPr lang="ru-RU" dirty="0"/>
              <a:t>• Продажа сырьевых товаров по ценам ниже рыночных</a:t>
            </a:r>
            <a:br>
              <a:rPr lang="ru-RU" dirty="0"/>
            </a:br>
            <a:r>
              <a:rPr lang="ru-RU" dirty="0"/>
              <a:t>• Районирование, поскольку оно влияет на стоимость земли</a:t>
            </a:r>
            <a:br>
              <a:rPr lang="ru-RU" dirty="0"/>
            </a:br>
            <a:r>
              <a:rPr lang="ru-RU" dirty="0"/>
              <a:t>• Добыча природных ресурсов</a:t>
            </a:r>
            <a:br>
              <a:rPr lang="ru-RU" dirty="0"/>
            </a:br>
            <a:r>
              <a:rPr lang="ru-RU" dirty="0"/>
              <a:t>• Продажа государственных активов, в особенности приватизация государственных предприятий</a:t>
            </a:r>
            <a:br>
              <a:rPr lang="ru-RU" dirty="0"/>
            </a:br>
            <a:r>
              <a:rPr lang="ru-RU" dirty="0"/>
              <a:t>• Предоставление монопольной власти к определённому виду коммерческой (в особенности экспортно-импортной) деятельности</a:t>
            </a:r>
            <a:br>
              <a:rPr lang="ru-RU" dirty="0"/>
            </a:br>
            <a:r>
              <a:rPr lang="ru-RU" dirty="0"/>
              <a:t>• Контроль над теневой экономикой и нелегальным бизнесом (вымогательство, защита от преследования, уничтожение конкурентов и т. д.)</a:t>
            </a:r>
            <a:br>
              <a:rPr lang="ru-RU" dirty="0"/>
            </a:br>
            <a:r>
              <a:rPr lang="ru-RU" dirty="0"/>
              <a:t>• Назначение на ответственные посты в органах власти</a:t>
            </a:r>
          </a:p>
        </p:txBody>
      </p:sp>
    </p:spTree>
    <p:extLst>
      <p:ext uri="{BB962C8B-B14F-4D97-AF65-F5344CB8AC3E}">
        <p14:creationId xmlns:p14="http://schemas.microsoft.com/office/powerpoint/2010/main" val="2937471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680321" y="2061028"/>
            <a:ext cx="9613861" cy="4441371"/>
          </a:xfrm>
        </p:spPr>
        <p:txBody>
          <a:bodyPr>
            <a:normAutofit fontScale="92500"/>
          </a:bodyPr>
          <a:lstStyle/>
          <a:p>
            <a:r>
              <a:rPr lang="ru-RU" b="1" dirty="0"/>
              <a:t>Коррупция в судебной системе</a:t>
            </a:r>
            <a:endParaRPr lang="ru-RU" dirty="0"/>
          </a:p>
          <a:p>
            <a:pPr marL="0" indent="0">
              <a:buNone/>
            </a:pPr>
            <a:r>
              <a:rPr lang="ru-RU" dirty="0"/>
              <a:t>Приведённые ниже формы коррупции относятся в первую очередь к судьям, однако в случае административных правонарушений могут относиться и к должностным лицам, уполномоченным рассматривать соответствующие дела (органам внутренних дел, органам пожарного надзора, налоговым, таможенным органам и т. д.)</a:t>
            </a:r>
          </a:p>
          <a:p>
            <a:r>
              <a:rPr lang="ru-RU" b="1" dirty="0"/>
              <a:t>«Вилки» в законодательстве</a:t>
            </a:r>
            <a:r>
              <a:rPr lang="ru-RU" dirty="0"/>
              <a:t>. </a:t>
            </a:r>
            <a:endParaRPr lang="ru-RU" dirty="0" smtClean="0"/>
          </a:p>
          <a:p>
            <a:pPr marL="0" indent="0">
              <a:buNone/>
            </a:pPr>
            <a:r>
              <a:rPr lang="ru-RU" dirty="0" smtClean="0"/>
              <a:t>Многие </a:t>
            </a:r>
            <a:r>
              <a:rPr lang="ru-RU" dirty="0"/>
              <a:t>нормы позволяют судье выбирать между мягкой и жёсткой мерами наказания, чтобы он мог максимально учесть степень вины, тяжесть правонарушения и иные обстоятельства. При этом у судьи появляется рычаг воздействия на совершившего правонарушение гражданина. Чем больше разница между верхним и нижним пределами наказания, тем большую взятку будет готов заплатить гражданин.</a:t>
            </a:r>
          </a:p>
          <a:p>
            <a:endParaRPr lang="ru-RU" dirty="0"/>
          </a:p>
        </p:txBody>
      </p:sp>
    </p:spTree>
    <p:extLst>
      <p:ext uri="{BB962C8B-B14F-4D97-AF65-F5344CB8AC3E}">
        <p14:creationId xmlns:p14="http://schemas.microsoft.com/office/powerpoint/2010/main" val="2687360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Альтернативное административное </a:t>
            </a:r>
            <a:r>
              <a:rPr lang="ru-RU" b="1" dirty="0" smtClean="0"/>
              <a:t>взыскание</a:t>
            </a:r>
            <a:endParaRPr lang="ru-RU" dirty="0"/>
          </a:p>
        </p:txBody>
      </p:sp>
      <p:sp>
        <p:nvSpPr>
          <p:cNvPr id="3" name="Объект 2"/>
          <p:cNvSpPr>
            <a:spLocks noGrp="1"/>
          </p:cNvSpPr>
          <p:nvPr>
            <p:ph idx="1"/>
          </p:nvPr>
        </p:nvSpPr>
        <p:spPr/>
        <p:txBody>
          <a:bodyPr/>
          <a:lstStyle/>
          <a:p>
            <a:r>
              <a:rPr lang="ru-RU" dirty="0"/>
              <a:t>Существуют нормы права с наложением альтернативного административного взыскания, например, штраф или арест. От большинства норм-«вилок» их отличает не только более широкий диапазон наказаний (и следовательно, более сильная мотивация у нарушителя к даче взятки), но и то, что правосудие осуществляют представители исполнительной, а не судебной, власти. </a:t>
            </a:r>
          </a:p>
        </p:txBody>
      </p:sp>
    </p:spTree>
    <p:extLst>
      <p:ext uri="{BB962C8B-B14F-4D97-AF65-F5344CB8AC3E}">
        <p14:creationId xmlns:p14="http://schemas.microsoft.com/office/powerpoint/2010/main" val="2331732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Переквалификация состава правонарушения</a:t>
            </a:r>
            <a:endParaRPr lang="ru-RU" dirty="0"/>
          </a:p>
        </p:txBody>
      </p:sp>
      <p:sp>
        <p:nvSpPr>
          <p:cNvPr id="3" name="Объект 2"/>
          <p:cNvSpPr>
            <a:spLocks noGrp="1"/>
          </p:cNvSpPr>
          <p:nvPr>
            <p:ph idx="1"/>
          </p:nvPr>
        </p:nvSpPr>
        <p:spPr/>
        <p:txBody>
          <a:bodyPr/>
          <a:lstStyle/>
          <a:p>
            <a:r>
              <a:rPr lang="ru-RU" dirty="0"/>
              <a:t>Другой разновидностью «вилок» является дублирование состава правонарушения в различных кодексах. Это открывает возможности для переквалификации совершённого правонарушения в более мягкую категорию (например, из уголовного в административное или гражданское) либо наоборот, в более тяжёлую категорию. </a:t>
            </a:r>
          </a:p>
        </p:txBody>
      </p:sp>
    </p:spTree>
    <p:extLst>
      <p:ext uri="{BB962C8B-B14F-4D97-AF65-F5344CB8AC3E}">
        <p14:creationId xmlns:p14="http://schemas.microsoft.com/office/powerpoint/2010/main" val="2511247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Коррупция в частном секторе</a:t>
            </a:r>
            <a:endParaRPr lang="ru-RU" dirty="0"/>
          </a:p>
        </p:txBody>
      </p:sp>
      <p:sp>
        <p:nvSpPr>
          <p:cNvPr id="3" name="Объект 2"/>
          <p:cNvSpPr>
            <a:spLocks noGrp="1"/>
          </p:cNvSpPr>
          <p:nvPr>
            <p:ph idx="1"/>
          </p:nvPr>
        </p:nvSpPr>
        <p:spPr/>
        <p:txBody>
          <a:bodyPr/>
          <a:lstStyle/>
          <a:p>
            <a:r>
              <a:rPr lang="ru-RU" dirty="0"/>
              <a:t>В частных коммерческих предприятиях управляющие используют свою дискреционную власть при заключении контрактов, найме новых работников, надзоре над подчинёнными и т. д. Это открывает возможности для действий с целью получения личной выгоды, которые при этом могут наносить экономический ущерб владельцам или акционерам компании</a:t>
            </a:r>
            <a:r>
              <a:rPr lang="ru-RU" dirty="0" smtClean="0"/>
              <a:t>.</a:t>
            </a:r>
          </a:p>
          <a:p>
            <a:r>
              <a:rPr lang="ru-RU" smtClean="0"/>
              <a:t> </a:t>
            </a:r>
            <a:r>
              <a:rPr lang="ru-RU" dirty="0"/>
              <a:t>Взятки в частном секторе принято называть «подкупом»</a:t>
            </a:r>
          </a:p>
        </p:txBody>
      </p:sp>
    </p:spTree>
    <p:extLst>
      <p:ext uri="{BB962C8B-B14F-4D97-AF65-F5344CB8AC3E}">
        <p14:creationId xmlns:p14="http://schemas.microsoft.com/office/powerpoint/2010/main" val="979951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888" y="899886"/>
            <a:ext cx="10604024" cy="5958114"/>
          </a:xfrm>
        </p:spPr>
      </p:pic>
    </p:spTree>
    <p:extLst>
      <p:ext uri="{BB962C8B-B14F-4D97-AF65-F5344CB8AC3E}">
        <p14:creationId xmlns:p14="http://schemas.microsoft.com/office/powerpoint/2010/main" val="662435314"/>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TM04033917[[fn=Берлин]]</Template>
  <TotalTime>32</TotalTime>
  <Words>771</Words>
  <Application>Microsoft Office PowerPoint</Application>
  <PresentationFormat>Широкоэкранный</PresentationFormat>
  <Paragraphs>93</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Times New Roman</vt:lpstr>
      <vt:lpstr>Trebuchet MS</vt:lpstr>
      <vt:lpstr>Берлин</vt:lpstr>
      <vt:lpstr>ТИПОЛОГИЯ КОРРУПЦИИ</vt:lpstr>
      <vt:lpstr>Критерии коррупции</vt:lpstr>
      <vt:lpstr>Термин </vt:lpstr>
      <vt:lpstr>Виды и эволюция коррупции. </vt:lpstr>
      <vt:lpstr>Презентация PowerPoint</vt:lpstr>
      <vt:lpstr>Этическая оценка коррупции</vt:lpstr>
      <vt:lpstr>Типы взаимодействующих субъектов</vt:lpstr>
      <vt:lpstr>Типы взаимодействующих субъектов</vt:lpstr>
      <vt:lpstr>Презентация PowerPoint</vt:lpstr>
      <vt:lpstr>Заинтересованность частного лица</vt:lpstr>
      <vt:lpstr>Коррупция как сговор</vt:lpstr>
      <vt:lpstr>Коррупция как сговор</vt:lpstr>
      <vt:lpstr>Внебюджетные счета </vt:lpstr>
      <vt:lpstr>Презентация PowerPoint</vt:lpstr>
      <vt:lpstr>Альтернативное административное взыскание</vt:lpstr>
      <vt:lpstr>Переквалификация состава правонарушения</vt:lpstr>
      <vt:lpstr>Коррупция в частном секторе</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ТИПОЛОГИЯ КОРРУПЦИИ</dc:title>
  <dc:creator>RMC_Director</dc:creator>
  <cp:lastModifiedBy>RMC_Director</cp:lastModifiedBy>
  <cp:revision>5</cp:revision>
  <dcterms:created xsi:type="dcterms:W3CDTF">2022-05-04T05:20:55Z</dcterms:created>
  <dcterms:modified xsi:type="dcterms:W3CDTF">2022-05-04T05:55:54Z</dcterms:modified>
</cp:coreProperties>
</file>