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629"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984CD13-4768-4C8E-B5A0-377316345290}" type="datetimeFigureOut">
              <a:rPr lang="ru-RU" smtClean="0"/>
              <a:t>24.12.2022</a:t>
            </a:fld>
            <a:endParaRPr lang="ru-RU"/>
          </a:p>
        </p:txBody>
      </p:sp>
      <p:sp>
        <p:nvSpPr>
          <p:cNvPr id="5" name="Footer Placeholder 4"/>
          <p:cNvSpPr>
            <a:spLocks noGrp="1"/>
          </p:cNvSpPr>
          <p:nvPr>
            <p:ph type="ftr" sz="quarter" idx="11"/>
          </p:nvPr>
        </p:nvSpPr>
        <p:spPr>
          <a:xfrm>
            <a:off x="2692397" y="5037663"/>
            <a:ext cx="5214635" cy="279400"/>
          </a:xfrm>
        </p:spPr>
        <p:txBody>
          <a:bodyPr/>
          <a:lstStyle/>
          <a:p>
            <a:endParaRPr lang="ru-RU"/>
          </a:p>
        </p:txBody>
      </p:sp>
      <p:sp>
        <p:nvSpPr>
          <p:cNvPr id="6" name="Slide Number Placeholder 5"/>
          <p:cNvSpPr>
            <a:spLocks noGrp="1"/>
          </p:cNvSpPr>
          <p:nvPr>
            <p:ph type="sldNum" sz="quarter" idx="12"/>
          </p:nvPr>
        </p:nvSpPr>
        <p:spPr>
          <a:xfrm>
            <a:off x="8956900" y="5037663"/>
            <a:ext cx="551167" cy="279400"/>
          </a:xfrm>
        </p:spPr>
        <p:txBody>
          <a:bodyPr/>
          <a:lstStyle/>
          <a:p>
            <a:fld id="{987801F3-8CC6-4A9D-98F0-B681BCCC19DB}" type="slidenum">
              <a:rPr lang="ru-RU" smtClean="0"/>
              <a:t>‹#›</a:t>
            </a:fld>
            <a:endParaRPr lang="ru-RU"/>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2582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84CD13-4768-4C8E-B5A0-377316345290}" type="datetimeFigureOut">
              <a:rPr lang="ru-RU" smtClean="0"/>
              <a:t>24.12.2022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7801F3-8CC6-4A9D-98F0-B681BCCC19DB}" type="slidenum">
              <a:rPr lang="ru-RU" smtClean="0"/>
              <a:t>‹#›</a:t>
            </a:fld>
            <a:endParaRPr lang="ru-RU"/>
          </a:p>
        </p:txBody>
      </p:sp>
    </p:spTree>
    <p:extLst>
      <p:ext uri="{BB962C8B-B14F-4D97-AF65-F5344CB8AC3E}">
        <p14:creationId xmlns:p14="http://schemas.microsoft.com/office/powerpoint/2010/main" val="724031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84CD13-4768-4C8E-B5A0-377316345290}" type="datetimeFigureOut">
              <a:rPr lang="ru-RU" smtClean="0"/>
              <a:t>24.12.2022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7801F3-8CC6-4A9D-98F0-B681BCCC19DB}" type="slidenum">
              <a:rPr lang="ru-RU" smtClean="0"/>
              <a:t>‹#›</a:t>
            </a:fld>
            <a:endParaRPr lang="ru-RU"/>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1608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984CD13-4768-4C8E-B5A0-377316345290}" type="datetimeFigureOut">
              <a:rPr lang="ru-RU" smtClean="0"/>
              <a:t>24.12.2022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7801F3-8CC6-4A9D-98F0-B681BCCC19DB}" type="slidenum">
              <a:rPr lang="ru-RU" smtClean="0"/>
              <a:t>‹#›</a:t>
            </a:fld>
            <a:endParaRPr lang="ru-RU"/>
          </a:p>
        </p:txBody>
      </p:sp>
    </p:spTree>
    <p:extLst>
      <p:ext uri="{BB962C8B-B14F-4D97-AF65-F5344CB8AC3E}">
        <p14:creationId xmlns:p14="http://schemas.microsoft.com/office/powerpoint/2010/main" val="3511853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984CD13-4768-4C8E-B5A0-377316345290}" type="datetimeFigureOut">
              <a:rPr lang="ru-RU" smtClean="0"/>
              <a:t>24.12.2022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87801F3-8CC6-4A9D-98F0-B681BCCC19DB}" type="slidenum">
              <a:rPr lang="ru-RU" smtClean="0"/>
              <a:t>‹#›</a:t>
            </a:fld>
            <a:endParaRPr lang="ru-RU"/>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4052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984CD13-4768-4C8E-B5A0-377316345290}" type="datetimeFigureOut">
              <a:rPr lang="ru-RU" smtClean="0"/>
              <a:t>24.12.2022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87801F3-8CC6-4A9D-98F0-B681BCCC19DB}"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7461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84CD13-4768-4C8E-B5A0-377316345290}" type="datetimeFigureOut">
              <a:rPr lang="ru-RU" smtClean="0"/>
              <a:t>24.12.2022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87801F3-8CC6-4A9D-98F0-B681BCCC19DB}" type="slidenum">
              <a:rPr lang="ru-RU" smtClean="0"/>
              <a:t>‹#›</a:t>
            </a:fld>
            <a:endParaRPr lang="ru-RU"/>
          </a:p>
        </p:txBody>
      </p:sp>
    </p:spTree>
    <p:extLst>
      <p:ext uri="{BB962C8B-B14F-4D97-AF65-F5344CB8AC3E}">
        <p14:creationId xmlns:p14="http://schemas.microsoft.com/office/powerpoint/2010/main" val="1500848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984CD13-4768-4C8E-B5A0-377316345290}" type="datetimeFigureOut">
              <a:rPr lang="ru-RU" smtClean="0"/>
              <a:t>24.12.2022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7801F3-8CC6-4A9D-98F0-B681BCCC19DB}" type="slidenum">
              <a:rPr lang="ru-RU" smtClean="0"/>
              <a:t>‹#›</a:t>
            </a:fld>
            <a:endParaRPr lang="ru-RU"/>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5846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984CD13-4768-4C8E-B5A0-377316345290}" type="datetimeFigureOut">
              <a:rPr lang="ru-RU" smtClean="0"/>
              <a:t>24.12.2022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7801F3-8CC6-4A9D-98F0-B681BCCC19DB}" type="slidenum">
              <a:rPr lang="ru-RU" smtClean="0"/>
              <a:t>‹#›</a:t>
            </a:fld>
            <a:endParaRPr lang="ru-RU"/>
          </a:p>
        </p:txBody>
      </p:sp>
    </p:spTree>
    <p:extLst>
      <p:ext uri="{BB962C8B-B14F-4D97-AF65-F5344CB8AC3E}">
        <p14:creationId xmlns:p14="http://schemas.microsoft.com/office/powerpoint/2010/main" val="3783877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984CD13-4768-4C8E-B5A0-377316345290}" type="datetimeFigureOut">
              <a:rPr lang="ru-RU" smtClean="0"/>
              <a:t>24.12.2022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87801F3-8CC6-4A9D-98F0-B681BCCC19DB}" type="slidenum">
              <a:rPr lang="ru-RU" smtClean="0"/>
              <a:t>‹#›</a:t>
            </a:fld>
            <a:endParaRPr lang="ru-RU"/>
          </a:p>
        </p:txBody>
      </p:sp>
    </p:spTree>
    <p:extLst>
      <p:ext uri="{BB962C8B-B14F-4D97-AF65-F5344CB8AC3E}">
        <p14:creationId xmlns:p14="http://schemas.microsoft.com/office/powerpoint/2010/main" val="1288199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84CD13-4768-4C8E-B5A0-377316345290}" type="datetimeFigureOut">
              <a:rPr lang="ru-RU" smtClean="0"/>
              <a:t>24.12.2022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7801F3-8CC6-4A9D-98F0-B681BCCC19DB}" type="slidenum">
              <a:rPr lang="ru-RU" smtClean="0"/>
              <a:t>‹#›</a:t>
            </a:fld>
            <a:endParaRPr lang="ru-RU"/>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69511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84CD13-4768-4C8E-B5A0-377316345290}" type="datetimeFigureOut">
              <a:rPr lang="ru-RU" smtClean="0"/>
              <a:t>24.12.2022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7801F3-8CC6-4A9D-98F0-B681BCCC19DB}" type="slidenum">
              <a:rPr lang="ru-RU" smtClean="0"/>
              <a:t>‹#›</a:t>
            </a:fld>
            <a:endParaRPr lang="ru-RU"/>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5385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84CD13-4768-4C8E-B5A0-377316345290}" type="datetimeFigureOut">
              <a:rPr lang="ru-RU" smtClean="0"/>
              <a:t>24.12.2022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7801F3-8CC6-4A9D-98F0-B681BCCC19DB}" type="slidenum">
              <a:rPr lang="ru-RU" smtClean="0"/>
              <a:t>‹#›</a:t>
            </a:fld>
            <a:endParaRPr lang="ru-RU"/>
          </a:p>
        </p:txBody>
      </p:sp>
    </p:spTree>
    <p:extLst>
      <p:ext uri="{BB962C8B-B14F-4D97-AF65-F5344CB8AC3E}">
        <p14:creationId xmlns:p14="http://schemas.microsoft.com/office/powerpoint/2010/main" val="860609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84CD13-4768-4C8E-B5A0-377316345290}" type="datetimeFigureOut">
              <a:rPr lang="ru-RU" smtClean="0"/>
              <a:t>24.12.2022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7801F3-8CC6-4A9D-98F0-B681BCCC19DB}" type="slidenum">
              <a:rPr lang="ru-RU" smtClean="0"/>
              <a:t>‹#›</a:t>
            </a:fld>
            <a:endParaRPr lang="ru-RU"/>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3847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84CD13-4768-4C8E-B5A0-377316345290}" type="datetimeFigureOut">
              <a:rPr lang="ru-RU" smtClean="0"/>
              <a:t>24.12.2022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7801F3-8CC6-4A9D-98F0-B681BCCC19DB}" type="slidenum">
              <a:rPr lang="ru-RU" smtClean="0"/>
              <a:t>‹#›</a:t>
            </a:fld>
            <a:endParaRPr lang="ru-RU"/>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6503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84CD13-4768-4C8E-B5A0-377316345290}" type="datetimeFigureOut">
              <a:rPr lang="ru-RU" smtClean="0"/>
              <a:t>24.12.2022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7801F3-8CC6-4A9D-98F0-B681BCCC19DB}" type="slidenum">
              <a:rPr lang="ru-RU" smtClean="0"/>
              <a:t>‹#›</a:t>
            </a:fld>
            <a:endParaRPr lang="ru-RU"/>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2494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984CD13-4768-4C8E-B5A0-377316345290}" type="datetimeFigureOut">
              <a:rPr lang="ru-RU" smtClean="0"/>
              <a:t>24.12.2022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87801F3-8CC6-4A9D-98F0-B681BCCC19DB}" type="slidenum">
              <a:rPr lang="ru-RU" smtClean="0"/>
              <a:t>‹#›</a:t>
            </a:fld>
            <a:endParaRPr lang="ru-RU"/>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4265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984CD13-4768-4C8E-B5A0-377316345290}" type="datetimeFigureOut">
              <a:rPr lang="ru-RU" smtClean="0"/>
              <a:t>24.12.2022</a:t>
            </a:fld>
            <a:endParaRPr lang="ru-RU"/>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87801F3-8CC6-4A9D-98F0-B681BCCC19DB}" type="slidenum">
              <a:rPr lang="ru-RU" smtClean="0"/>
              <a:t>‹#›</a:t>
            </a:fld>
            <a:endParaRPr lang="ru-RU"/>
          </a:p>
        </p:txBody>
      </p:sp>
    </p:spTree>
    <p:extLst>
      <p:ext uri="{BB962C8B-B14F-4D97-AF65-F5344CB8AC3E}">
        <p14:creationId xmlns:p14="http://schemas.microsoft.com/office/powerpoint/2010/main" val="3792246015"/>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692398" y="1871131"/>
            <a:ext cx="6815669" cy="2774021"/>
          </a:xfrm>
        </p:spPr>
        <p:txBody>
          <a:bodyPr/>
          <a:lstStyle/>
          <a:p>
            <a:pPr algn="ctr"/>
            <a:r>
              <a:rPr lang="ru-RU" sz="6000" b="1" dirty="0" smtClean="0">
                <a:solidFill>
                  <a:srgbClr val="002060"/>
                </a:solidFill>
              </a:rPr>
              <a:t>Способы </a:t>
            </a:r>
            <a:r>
              <a:rPr lang="ru-RU" sz="6000" b="1" dirty="0">
                <a:solidFill>
                  <a:srgbClr val="002060"/>
                </a:solidFill>
              </a:rPr>
              <a:t>проведения опроса на уроке</a:t>
            </a:r>
            <a:endParaRPr lang="ru-RU" sz="6000" dirty="0">
              <a:solidFill>
                <a:srgbClr val="002060"/>
              </a:solidFill>
            </a:endParaRPr>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17695022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48934" y="1981200"/>
            <a:ext cx="8596668" cy="1320800"/>
          </a:xfrm>
        </p:spPr>
        <p:txBody>
          <a:bodyPr>
            <a:normAutofit fontScale="90000"/>
          </a:bodyPr>
          <a:lstStyle/>
          <a:p>
            <a:r>
              <a:rPr lang="ru-RU" sz="6000" b="1" dirty="0" smtClean="0">
                <a:solidFill>
                  <a:srgbClr val="002060"/>
                </a:solidFill>
              </a:rPr>
              <a:t/>
            </a:r>
            <a:br>
              <a:rPr lang="ru-RU" sz="6000" b="1" dirty="0" smtClean="0">
                <a:solidFill>
                  <a:srgbClr val="002060"/>
                </a:solidFill>
              </a:rPr>
            </a:br>
            <a:r>
              <a:rPr lang="ru-RU" sz="6000" b="1" dirty="0" smtClean="0">
                <a:solidFill>
                  <a:srgbClr val="002060"/>
                </a:solidFill>
              </a:rPr>
              <a:t>Базовый лист</a:t>
            </a:r>
            <a:r>
              <a:rPr lang="ru-RU" sz="6000" b="1" dirty="0"/>
              <a:t/>
            </a:r>
            <a:br>
              <a:rPr lang="ru-RU" sz="6000" b="1" dirty="0"/>
            </a:br>
            <a:r>
              <a:rPr lang="ru-RU" sz="4000" dirty="0" smtClean="0"/>
              <a:t>В листе </a:t>
            </a:r>
            <a:r>
              <a:rPr lang="ru-RU" sz="4000" dirty="0"/>
              <a:t>перечислены базовые вопросы, ответы на которые должен знать каждый ученик по данной </a:t>
            </a:r>
            <a:r>
              <a:rPr lang="ru-RU" sz="4000" dirty="0" smtClean="0"/>
              <a:t>теме.</a:t>
            </a:r>
            <a:r>
              <a:rPr lang="ru-RU" sz="4000" dirty="0"/>
              <a:t> Опрос по базовым листам удобно проводить во время завершающего практического урока по теме. Это может быть как фронтальный, так и индивидуальный опрос.</a:t>
            </a:r>
            <a:endParaRPr lang="ru-RU" sz="4000" dirty="0">
              <a:solidFill>
                <a:srgbClr val="002060"/>
              </a:solidFill>
            </a:endParaRPr>
          </a:p>
        </p:txBody>
      </p:sp>
    </p:spTree>
    <p:extLst>
      <p:ext uri="{BB962C8B-B14F-4D97-AF65-F5344CB8AC3E}">
        <p14:creationId xmlns:p14="http://schemas.microsoft.com/office/powerpoint/2010/main" val="26095374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0918" y="2612136"/>
            <a:ext cx="8596668" cy="1320800"/>
          </a:xfrm>
        </p:spPr>
        <p:txBody>
          <a:bodyPr>
            <a:normAutofit fontScale="90000"/>
          </a:bodyPr>
          <a:lstStyle/>
          <a:p>
            <a:r>
              <a:rPr lang="ru-RU" sz="5400" b="1" dirty="0"/>
              <a:t>Опрос по цепочке</a:t>
            </a:r>
            <a:r>
              <a:rPr lang="ru-RU" sz="5400" dirty="0"/>
              <a:t> </a:t>
            </a:r>
            <a:r>
              <a:rPr lang="ru-RU" sz="5400" dirty="0" smtClean="0"/>
              <a:t/>
            </a:r>
            <a:br>
              <a:rPr lang="ru-RU" sz="5400" dirty="0" smtClean="0"/>
            </a:br>
            <a:r>
              <a:rPr lang="ru-RU" sz="5400" dirty="0" smtClean="0"/>
              <a:t>используется</a:t>
            </a:r>
            <a:r>
              <a:rPr lang="ru-RU" sz="5400" dirty="0"/>
              <a:t>, когда нужно дать развернутый ответ. Эффективен при закреплении новой темы. Один ученик начинает отвечать — другие дополняют.</a:t>
            </a:r>
            <a:br>
              <a:rPr lang="ru-RU" sz="5400" dirty="0"/>
            </a:br>
            <a:r>
              <a:rPr lang="ru-RU" sz="5400" dirty="0" smtClean="0"/>
              <a:t>.</a:t>
            </a:r>
            <a:endParaRPr lang="ru-RU" sz="6000" dirty="0">
              <a:solidFill>
                <a:srgbClr val="002060"/>
              </a:solidFill>
            </a:endParaRPr>
          </a:p>
        </p:txBody>
      </p:sp>
    </p:spTree>
    <p:extLst>
      <p:ext uri="{BB962C8B-B14F-4D97-AF65-F5344CB8AC3E}">
        <p14:creationId xmlns:p14="http://schemas.microsoft.com/office/powerpoint/2010/main" val="29804315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805414" cy="1889084"/>
          </a:xfrm>
        </p:spPr>
        <p:txBody>
          <a:bodyPr>
            <a:normAutofit fontScale="90000"/>
          </a:bodyPr>
          <a:lstStyle/>
          <a:p>
            <a:r>
              <a:rPr lang="ru-RU" b="1" dirty="0"/>
              <a:t>. </a:t>
            </a: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sz="4900" b="1" dirty="0" smtClean="0"/>
              <a:t>Программируемый </a:t>
            </a:r>
            <a:r>
              <a:rPr lang="ru-RU" sz="4900" b="1" dirty="0"/>
              <a:t>опрос</a:t>
            </a:r>
            <a:r>
              <a:rPr lang="ru-RU" sz="4900" dirty="0"/>
              <a:t>. </a:t>
            </a:r>
            <a:r>
              <a:rPr lang="ru-RU" dirty="0" smtClean="0"/>
              <a:t/>
            </a:r>
            <a:br>
              <a:rPr lang="ru-RU" dirty="0" smtClean="0"/>
            </a:br>
            <a:r>
              <a:rPr lang="ru-RU" sz="4000" dirty="0" smtClean="0"/>
              <a:t>Проводится </a:t>
            </a:r>
            <a:r>
              <a:rPr lang="ru-RU" sz="4000" dirty="0"/>
              <a:t>на этапе закрепления новой темы </a:t>
            </a:r>
            <a:r>
              <a:rPr lang="ru-RU" sz="4000" dirty="0" smtClean="0"/>
              <a:t>или </a:t>
            </a:r>
            <a:r>
              <a:rPr lang="ru-RU" sz="4000" dirty="0"/>
              <a:t>во время проверки домашнего задания. Учащиеся должны выбрать один верный ответ из нескольких вариантов. При этом важно обосновать свой выбор. Для мотивации или чтобы побудить к дискуссии, учитель может защищать неверный ответ.</a:t>
            </a:r>
            <a:br>
              <a:rPr lang="ru-RU" sz="4000" dirty="0"/>
            </a:br>
            <a:endParaRPr lang="ru-RU" sz="4000" dirty="0"/>
          </a:p>
        </p:txBody>
      </p:sp>
    </p:spTree>
    <p:extLst>
      <p:ext uri="{BB962C8B-B14F-4D97-AF65-F5344CB8AC3E}">
        <p14:creationId xmlns:p14="http://schemas.microsoft.com/office/powerpoint/2010/main" val="39358886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Магнитофонный </a:t>
            </a:r>
            <a:r>
              <a:rPr lang="ru-RU" b="1" dirty="0"/>
              <a:t>опрос</a:t>
            </a:r>
            <a:r>
              <a:rPr lang="ru-RU" dirty="0" smtClean="0"/>
              <a:t>.</a:t>
            </a:r>
            <a:br>
              <a:rPr lang="ru-RU" dirty="0" smtClean="0"/>
            </a:br>
            <a:r>
              <a:rPr lang="ru-RU" sz="4000" dirty="0" smtClean="0"/>
              <a:t> </a:t>
            </a:r>
            <a:r>
              <a:rPr lang="ru-RU" sz="4000" dirty="0"/>
              <a:t>Ответ ученика записывается, потом ему дают послушать. В этом и заключается цель — дать послушать себя со стороны. Прием используется для развития устной речи, при обучении навыкам логического изложения.</a:t>
            </a:r>
          </a:p>
        </p:txBody>
      </p:sp>
    </p:spTree>
    <p:extLst>
      <p:ext uri="{BB962C8B-B14F-4D97-AF65-F5344CB8AC3E}">
        <p14:creationId xmlns:p14="http://schemas.microsoft.com/office/powerpoint/2010/main" val="26818272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 </a:t>
            </a: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sz="4900" b="1" dirty="0" err="1" smtClean="0"/>
              <a:t>Взаимоопрос</a:t>
            </a:r>
            <a:r>
              <a:rPr lang="ru-RU" dirty="0"/>
              <a:t/>
            </a:r>
            <a:br>
              <a:rPr lang="ru-RU" dirty="0"/>
            </a:br>
            <a:r>
              <a:rPr lang="ru-RU" dirty="0" smtClean="0"/>
              <a:t> </a:t>
            </a:r>
            <a:r>
              <a:rPr lang="ru-RU" dirty="0"/>
              <a:t>один из самых </a:t>
            </a:r>
            <a:r>
              <a:rPr lang="ru-RU" dirty="0" err="1"/>
              <a:t>сложноконтролируемых</a:t>
            </a:r>
            <a:r>
              <a:rPr lang="ru-RU" dirty="0"/>
              <a:t>. Однако именно такой вид опроса лучше всего отвечает нормативам ФГОС. Учащиеся работают в парах, опрашивая друг друга по заранее составленным вопросам и выставляя оценки по заранее определенным критериям.</a:t>
            </a:r>
          </a:p>
        </p:txBody>
      </p:sp>
    </p:spTree>
    <p:extLst>
      <p:ext uri="{BB962C8B-B14F-4D97-AF65-F5344CB8AC3E}">
        <p14:creationId xmlns:p14="http://schemas.microsoft.com/office/powerpoint/2010/main" val="38418932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Прямоугольник 2"/>
          <p:cNvSpPr/>
          <p:nvPr/>
        </p:nvSpPr>
        <p:spPr>
          <a:xfrm>
            <a:off x="1758696" y="546072"/>
            <a:ext cx="9137902" cy="5427448"/>
          </a:xfrm>
          <a:prstGeom prst="rect">
            <a:avLst/>
          </a:prstGeom>
        </p:spPr>
        <p:txBody>
          <a:bodyPr wrap="square">
            <a:spAutoFit/>
          </a:bodyPr>
          <a:lstStyle/>
          <a:p>
            <a:pPr>
              <a:lnSpc>
                <a:spcPct val="107000"/>
              </a:lnSpc>
              <a:spcAft>
                <a:spcPts val="0"/>
              </a:spcAft>
            </a:pPr>
            <a:r>
              <a:rPr lang="ru-RU" sz="3600" b="1"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Опрос с отсроченной реакцией</a:t>
            </a:r>
            <a:r>
              <a:rPr lang="ru-RU" sz="3600"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a:t>
            </a:r>
          </a:p>
          <a:p>
            <a:pPr>
              <a:lnSpc>
                <a:spcPct val="107000"/>
              </a:lnSpc>
              <a:spcAft>
                <a:spcPts val="0"/>
              </a:spcAft>
            </a:pPr>
            <a:r>
              <a:rPr lang="ru-RU" sz="3600"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При этом после вопроса выдерживается пауза в течение 30-40 секунд. Это позволяет отвечать не только тем, кто быстро соображает. Отсроченная реакция помогает привлечь к работе и менее энергичных учащихся, которые при обычном опросе занимают пассивную позицию.</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424400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946" y="-398612"/>
            <a:ext cx="9601196" cy="1303867"/>
          </a:xfrm>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Щадящий </a:t>
            </a:r>
            <a:r>
              <a:rPr lang="ru-RU" b="1" dirty="0" err="1"/>
              <a:t>опрос</a:t>
            </a:r>
            <a:r>
              <a:rPr lang="ru-RU" dirty="0" err="1"/>
              <a:t>.Класс</a:t>
            </a:r>
            <a:r>
              <a:rPr lang="ru-RU" dirty="0"/>
              <a:t> делится на две группы или по вариантам. Учитель задает вопрос — ученики первой группы отвечают на него, сообщая свои ответы друг другу "по цепочке". Затем на вопрос отвечает кто-то из учащихся или сам учитель. После этого ученики из первой группы ставят своим товарищам </a:t>
            </a:r>
            <a:r>
              <a:rPr lang="ru-RU" b="1" dirty="0"/>
              <a:t>+</a:t>
            </a:r>
            <a:r>
              <a:rPr lang="ru-RU" dirty="0"/>
              <a:t> или </a:t>
            </a:r>
            <a:r>
              <a:rPr lang="ru-RU" b="1" dirty="0"/>
              <a:t>—</a:t>
            </a:r>
            <a:r>
              <a:rPr lang="ru-RU" dirty="0"/>
              <a:t>.</a:t>
            </a:r>
            <a:br>
              <a:rPr lang="ru-RU" dirty="0"/>
            </a:br>
            <a:endParaRPr lang="ru-RU" dirty="0"/>
          </a:p>
        </p:txBody>
      </p:sp>
    </p:spTree>
    <p:extLst>
      <p:ext uri="{BB962C8B-B14F-4D97-AF65-F5344CB8AC3E}">
        <p14:creationId xmlns:p14="http://schemas.microsoft.com/office/powerpoint/2010/main" val="4060083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smtClean="0"/>
              <a:t/>
            </a:r>
            <a:br>
              <a:rPr lang="ru-RU" b="1" dirty="0" smtClean="0"/>
            </a:br>
            <a:r>
              <a:rPr lang="ru-RU" b="1" dirty="0"/>
              <a:t/>
            </a:r>
            <a:br>
              <a:rPr lang="ru-RU" b="1" dirty="0"/>
            </a:br>
            <a:r>
              <a:rPr lang="ru-RU" b="1" dirty="0" smtClean="0"/>
              <a:t>Индивидуальный </a:t>
            </a:r>
            <a:r>
              <a:rPr lang="ru-RU" b="1" dirty="0"/>
              <a:t>опрос,</a:t>
            </a:r>
            <a:r>
              <a:rPr lang="ru-RU" dirty="0"/>
              <a:t> </a:t>
            </a:r>
            <a:r>
              <a:rPr lang="ru-RU" dirty="0" smtClean="0"/>
              <a:t/>
            </a:r>
            <a:br>
              <a:rPr lang="ru-RU" dirty="0" smtClean="0"/>
            </a:br>
            <a:r>
              <a:rPr lang="ru-RU" dirty="0" smtClean="0"/>
              <a:t>или </a:t>
            </a:r>
            <a:r>
              <a:rPr lang="ru-RU" dirty="0"/>
              <a:t>опрос у доски — эффективный прием для развития устной речи. Предполагает обстоятельный опрос одного ученика, максимально глубокую оценку его знаний и умений.</a:t>
            </a:r>
            <a:br>
              <a:rPr lang="ru-RU" dirty="0"/>
            </a:br>
            <a:endParaRPr lang="ru-RU" dirty="0"/>
          </a:p>
        </p:txBody>
      </p:sp>
    </p:spTree>
    <p:extLst>
      <p:ext uri="{BB962C8B-B14F-4D97-AF65-F5344CB8AC3E}">
        <p14:creationId xmlns:p14="http://schemas.microsoft.com/office/powerpoint/2010/main" val="2349755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Пресс-конференция</a:t>
            </a:r>
            <a:r>
              <a:rPr lang="ru-RU" dirty="0"/>
              <a:t> — еще одна разновидность индивидуального опроса. Но в роли опрашивающих выступают сами ученики. Они заранее составляют вопросы по теме. Во время урока вызывается один ученик, который будет играть роль интервьюируемого. Остальные выступают в роли журналистов и опрашивают ученика.</a:t>
            </a:r>
            <a:br>
              <a:rPr lang="ru-RU" dirty="0"/>
            </a:br>
            <a:endParaRPr lang="ru-RU" dirty="0"/>
          </a:p>
        </p:txBody>
      </p:sp>
    </p:spTree>
    <p:extLst>
      <p:ext uri="{BB962C8B-B14F-4D97-AF65-F5344CB8AC3E}">
        <p14:creationId xmlns:p14="http://schemas.microsoft.com/office/powerpoint/2010/main" val="25301448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Прямоугольник 2"/>
          <p:cNvSpPr/>
          <p:nvPr/>
        </p:nvSpPr>
        <p:spPr>
          <a:xfrm>
            <a:off x="1627632" y="662092"/>
            <a:ext cx="9564624" cy="5098062"/>
          </a:xfrm>
          <a:prstGeom prst="rect">
            <a:avLst/>
          </a:prstGeom>
        </p:spPr>
        <p:txBody>
          <a:bodyPr wrap="square">
            <a:spAutoFit/>
          </a:bodyPr>
          <a:lstStyle/>
          <a:p>
            <a:pPr algn="ctr">
              <a:lnSpc>
                <a:spcPct val="107000"/>
              </a:lnSpc>
              <a:spcAft>
                <a:spcPts val="0"/>
              </a:spcAft>
            </a:pPr>
            <a:endParaRPr lang="ru-RU" sz="4000" b="1"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endParaRPr>
          </a:p>
          <a:p>
            <a:pPr algn="ctr">
              <a:lnSpc>
                <a:spcPct val="107000"/>
              </a:lnSpc>
              <a:spcAft>
                <a:spcPts val="0"/>
              </a:spcAft>
            </a:pPr>
            <a:r>
              <a:rPr lang="ru-RU" sz="4000" b="1"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Опрос по видеоролику или анимации</a:t>
            </a:r>
            <a:r>
              <a:rPr lang="ru-RU" sz="4000"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a:t>
            </a:r>
          </a:p>
          <a:p>
            <a:pPr>
              <a:lnSpc>
                <a:spcPct val="107000"/>
              </a:lnSpc>
              <a:spcAft>
                <a:spcPts val="0"/>
              </a:spcAft>
            </a:pPr>
            <a:r>
              <a:rPr lang="ru-RU" sz="4000"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ru-RU" sz="3600"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Демонстрируется видео или анимационный ряд, подобранный учителем по теме. Но звук у ролика выключен. Ученик должен прокомментировать увиденное. </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44809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smtClean="0"/>
              <a:t>Шапка </a:t>
            </a:r>
            <a:r>
              <a:rPr lang="ru-RU" b="1" dirty="0"/>
              <a:t>вопросов</a:t>
            </a:r>
            <a:r>
              <a:rPr lang="ru-RU" dirty="0"/>
              <a:t>. </a:t>
            </a:r>
            <a:r>
              <a:rPr lang="ru-RU" dirty="0" smtClean="0"/>
              <a:t/>
            </a:r>
            <a:br>
              <a:rPr lang="ru-RU" dirty="0" smtClean="0"/>
            </a:br>
            <a:r>
              <a:rPr lang="ru-RU" sz="4000" dirty="0" smtClean="0"/>
              <a:t>Суть </a:t>
            </a:r>
            <a:r>
              <a:rPr lang="ru-RU" sz="4000" dirty="0"/>
              <a:t>приема в том, что учащиеся учатся сами составлять вопросы. Учитель предлагает три шапки.</a:t>
            </a:r>
          </a:p>
        </p:txBody>
      </p:sp>
    </p:spTree>
    <p:extLst>
      <p:ext uri="{BB962C8B-B14F-4D97-AF65-F5344CB8AC3E}">
        <p14:creationId xmlns:p14="http://schemas.microsoft.com/office/powerpoint/2010/main" val="28141610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ПОПС-формула</a:t>
            </a:r>
            <a:r>
              <a:rPr lang="ru-RU" dirty="0"/>
              <a:t>. </a:t>
            </a:r>
            <a:r>
              <a:rPr lang="ru-RU" dirty="0" smtClean="0"/>
              <a:t/>
            </a:r>
            <a:br>
              <a:rPr lang="ru-RU" dirty="0" smtClean="0"/>
            </a:br>
            <a:r>
              <a:rPr lang="ru-RU" dirty="0" smtClean="0"/>
              <a:t>Строится </a:t>
            </a:r>
            <a:r>
              <a:rPr lang="ru-RU" dirty="0"/>
              <a:t>на следующем:</a:t>
            </a:r>
            <a:br>
              <a:rPr lang="ru-RU" dirty="0"/>
            </a:br>
            <a:r>
              <a:rPr lang="ru-RU" dirty="0"/>
              <a:t>П — позиция</a:t>
            </a:r>
            <a:br>
              <a:rPr lang="ru-RU" dirty="0"/>
            </a:br>
            <a:r>
              <a:rPr lang="ru-RU" dirty="0"/>
              <a:t>О — обоснование</a:t>
            </a:r>
            <a:br>
              <a:rPr lang="ru-RU" dirty="0"/>
            </a:br>
            <a:r>
              <a:rPr lang="ru-RU" dirty="0"/>
              <a:t>П — пример</a:t>
            </a:r>
            <a:br>
              <a:rPr lang="ru-RU" dirty="0"/>
            </a:br>
            <a:r>
              <a:rPr lang="ru-RU" dirty="0"/>
              <a:t>С — следствие</a:t>
            </a:r>
            <a:r>
              <a:rPr lang="ru-RU" dirty="0" smtClean="0"/>
              <a:t>.</a:t>
            </a:r>
            <a:r>
              <a:rPr lang="ru-RU" dirty="0"/>
              <a:t> П — "Я считаю, что…"</a:t>
            </a:r>
            <a:br>
              <a:rPr lang="ru-RU" dirty="0"/>
            </a:br>
            <a:r>
              <a:rPr lang="ru-RU" dirty="0"/>
              <a:t>О — "Потому что…"</a:t>
            </a:r>
            <a:br>
              <a:rPr lang="ru-RU" dirty="0"/>
            </a:br>
            <a:r>
              <a:rPr lang="ru-RU" dirty="0"/>
              <a:t>П — " Я могу доказать это на примере..."</a:t>
            </a:r>
            <a:br>
              <a:rPr lang="ru-RU" dirty="0"/>
            </a:br>
            <a:r>
              <a:rPr lang="ru-RU" dirty="0"/>
              <a:t>С — "Поэтому я делаю вывод, что…"</a:t>
            </a:r>
            <a:br>
              <a:rPr lang="ru-RU" dirty="0"/>
            </a:br>
            <a:endParaRPr lang="ru-RU" dirty="0"/>
          </a:p>
        </p:txBody>
      </p:sp>
    </p:spTree>
    <p:extLst>
      <p:ext uri="{BB962C8B-B14F-4D97-AF65-F5344CB8AC3E}">
        <p14:creationId xmlns:p14="http://schemas.microsoft.com/office/powerpoint/2010/main" val="41107678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Островки</a:t>
            </a:r>
            <a:r>
              <a:rPr lang="ru-RU" dirty="0"/>
              <a:t>. </a:t>
            </a:r>
            <a:r>
              <a:rPr lang="ru-RU" dirty="0" smtClean="0"/>
              <a:t/>
            </a:r>
            <a:br>
              <a:rPr lang="ru-RU" dirty="0" smtClean="0"/>
            </a:br>
            <a:r>
              <a:rPr lang="ru-RU" sz="4000" dirty="0" smtClean="0"/>
              <a:t>Ученику </a:t>
            </a:r>
            <a:r>
              <a:rPr lang="ru-RU" sz="4000" dirty="0"/>
              <a:t>предлагается текст, например, определения термина. Но часть текста закрыта листом с вырезанными окошками, сквозь которые видны лишь отдельные слова. По ним ученик должен восстановить или пересказать близко к тексту само правило или определение</a:t>
            </a:r>
          </a:p>
        </p:txBody>
      </p:sp>
    </p:spTree>
    <p:extLst>
      <p:ext uri="{BB962C8B-B14F-4D97-AF65-F5344CB8AC3E}">
        <p14:creationId xmlns:p14="http://schemas.microsoft.com/office/powerpoint/2010/main" val="40277443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Трафарет</a:t>
            </a:r>
            <a:r>
              <a:rPr lang="ru-RU" dirty="0"/>
              <a:t>. </a:t>
            </a:r>
            <a:r>
              <a:rPr lang="ru-RU" dirty="0" smtClean="0"/>
              <a:t/>
            </a:r>
            <a:br>
              <a:rPr lang="ru-RU" dirty="0" smtClean="0"/>
            </a:br>
            <a:r>
              <a:rPr lang="ru-RU" sz="4000" dirty="0" smtClean="0"/>
              <a:t>На </a:t>
            </a:r>
            <a:r>
              <a:rPr lang="ru-RU" sz="4000" dirty="0"/>
              <a:t>большом листе расчерчиваются квадраты. В каждый вписывается одно слово: по изучаемой теме и "лишние". Затем ученику предлагается выбрать из всех слов только те, которые являются ответами на поставленный вопрос. Если опросный лист сделать бумажным, то ученику предлагается отметить (закрасить) правильные ответы.</a:t>
            </a:r>
            <a:br>
              <a:rPr lang="ru-RU" sz="4000" dirty="0"/>
            </a:br>
            <a:endParaRPr lang="ru-RU" sz="4000" dirty="0"/>
          </a:p>
        </p:txBody>
      </p:sp>
    </p:spTree>
    <p:extLst>
      <p:ext uri="{BB962C8B-B14F-4D97-AF65-F5344CB8AC3E}">
        <p14:creationId xmlns:p14="http://schemas.microsoft.com/office/powerpoint/2010/main" val="24804212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b="1" dirty="0"/>
              <a:t>. </a:t>
            </a:r>
            <a:r>
              <a:rPr lang="ru-RU" b="1" dirty="0" smtClean="0"/>
              <a:t/>
            </a:r>
            <a:br>
              <a:rPr lang="ru-RU" b="1" dirty="0" smtClean="0"/>
            </a:br>
            <a:r>
              <a:rPr lang="ru-RU" b="1" dirty="0"/>
              <a:t/>
            </a:r>
            <a:br>
              <a:rPr lang="ru-RU" b="1" dirty="0"/>
            </a:br>
            <a:r>
              <a:rPr lang="ru-RU" b="1" dirty="0" smtClean="0"/>
              <a:t/>
            </a:r>
            <a:br>
              <a:rPr lang="ru-RU" b="1" dirty="0" smtClean="0"/>
            </a:br>
            <a:r>
              <a:rPr lang="ru-RU" b="1" dirty="0" smtClean="0"/>
              <a:t/>
            </a:r>
            <a:br>
              <a:rPr lang="ru-RU" b="1" dirty="0" smtClean="0"/>
            </a:br>
            <a:r>
              <a:rPr lang="ru-RU" b="1" dirty="0" smtClean="0"/>
              <a:t>Аукцион</a:t>
            </a:r>
            <a:r>
              <a:rPr lang="ru-RU" dirty="0"/>
              <a:t>. </a:t>
            </a:r>
            <a:r>
              <a:rPr lang="ru-RU" dirty="0" smtClean="0"/>
              <a:t/>
            </a:r>
            <a:br>
              <a:rPr lang="ru-RU" dirty="0" smtClean="0"/>
            </a:br>
            <a:r>
              <a:rPr lang="ru-RU" sz="4000" dirty="0" smtClean="0"/>
              <a:t>Задается </a:t>
            </a:r>
            <a:r>
              <a:rPr lang="ru-RU" sz="4000" dirty="0"/>
              <a:t>тема аукциона, например, </a:t>
            </a:r>
            <a:r>
              <a:rPr lang="ru-RU" sz="4000" dirty="0" smtClean="0"/>
              <a:t>«Семейство сложноцветных". </a:t>
            </a:r>
            <a:r>
              <a:rPr lang="ru-RU" sz="4000" dirty="0"/>
              <a:t>Учащиеся называют </a:t>
            </a:r>
            <a:r>
              <a:rPr lang="ru-RU" sz="4000" dirty="0" smtClean="0"/>
              <a:t>растения, </a:t>
            </a:r>
            <a:r>
              <a:rPr lang="ru-RU" sz="4000" dirty="0"/>
              <a:t>каждый — по </a:t>
            </a:r>
            <a:r>
              <a:rPr lang="ru-RU" sz="4000" dirty="0" smtClean="0"/>
              <a:t>одному. </a:t>
            </a:r>
            <a:r>
              <a:rPr lang="ru-RU" sz="4000" dirty="0"/>
              <a:t>Оценку (или поощрение, плюсик, зачет, конфетку) получает лишь тот, кто назовет </a:t>
            </a:r>
            <a:r>
              <a:rPr lang="ru-RU" sz="4000" dirty="0" smtClean="0"/>
              <a:t>растение последним.</a:t>
            </a:r>
            <a:br>
              <a:rPr lang="ru-RU" sz="4000" dirty="0" smtClean="0"/>
            </a:br>
            <a:r>
              <a:rPr lang="ru-RU" dirty="0"/>
              <a:t/>
            </a:r>
            <a:br>
              <a:rPr lang="ru-RU" dirty="0"/>
            </a:br>
            <a:r>
              <a:rPr lang="ru-RU" dirty="0" smtClean="0"/>
              <a:t/>
            </a:r>
            <a:br>
              <a:rPr lang="ru-RU" dirty="0" smtClean="0"/>
            </a:br>
            <a:r>
              <a:rPr lang="ru-RU" dirty="0"/>
              <a:t/>
            </a:r>
            <a:br>
              <a:rPr lang="ru-RU" dirty="0"/>
            </a:br>
            <a:endParaRPr lang="ru-RU" dirty="0"/>
          </a:p>
        </p:txBody>
      </p:sp>
    </p:spTree>
    <p:extLst>
      <p:ext uri="{BB962C8B-B14F-4D97-AF65-F5344CB8AC3E}">
        <p14:creationId xmlns:p14="http://schemas.microsoft.com/office/powerpoint/2010/main" val="35309073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Подбери </a:t>
            </a:r>
            <a:r>
              <a:rPr lang="ru-RU" b="1" dirty="0"/>
              <a:t>пару</a:t>
            </a:r>
            <a:r>
              <a:rPr lang="ru-RU" dirty="0" smtClean="0"/>
              <a:t>.</a:t>
            </a:r>
            <a:br>
              <a:rPr lang="ru-RU" dirty="0" smtClean="0"/>
            </a:br>
            <a:r>
              <a:rPr lang="ru-RU" sz="4000" dirty="0" smtClean="0"/>
              <a:t> </a:t>
            </a:r>
            <a:r>
              <a:rPr lang="ru-RU" sz="4000" dirty="0"/>
              <a:t>Ученику предлагается лист, разделенный на две части. В одной из них — вопросы по теме, в другой части листа — ответы. Задача: подобрать правильный ответ для каждого вопроса.</a:t>
            </a:r>
            <a:br>
              <a:rPr lang="ru-RU" sz="4000" dirty="0"/>
            </a:br>
            <a:r>
              <a:rPr lang="ru-RU" sz="4000" dirty="0"/>
              <a:t>Этот опрос можно проводить и используя ИКТ</a:t>
            </a:r>
          </a:p>
        </p:txBody>
      </p:sp>
    </p:spTree>
    <p:extLst>
      <p:ext uri="{BB962C8B-B14F-4D97-AF65-F5344CB8AC3E}">
        <p14:creationId xmlns:p14="http://schemas.microsoft.com/office/powerpoint/2010/main" val="34465292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5634" y="826684"/>
            <a:ext cx="9601196" cy="1303867"/>
          </a:xfrm>
        </p:spPr>
        <p:txBody>
          <a:bodyPr/>
          <a:lstStyle/>
          <a:p>
            <a:endParaRPr lang="ru-RU" dirty="0"/>
          </a:p>
        </p:txBody>
      </p:sp>
      <p:sp>
        <p:nvSpPr>
          <p:cNvPr id="3" name="Прямоугольник 2"/>
          <p:cNvSpPr/>
          <p:nvPr/>
        </p:nvSpPr>
        <p:spPr>
          <a:xfrm>
            <a:off x="1207008" y="640081"/>
            <a:ext cx="7936992" cy="5003101"/>
          </a:xfrm>
          <a:prstGeom prst="rect">
            <a:avLst/>
          </a:prstGeom>
        </p:spPr>
        <p:txBody>
          <a:bodyPr wrap="square">
            <a:spAutoFit/>
          </a:bodyPr>
          <a:lstStyle/>
          <a:p>
            <a:pPr>
              <a:lnSpc>
                <a:spcPct val="107000"/>
              </a:lnSpc>
              <a:spcAft>
                <a:spcPts val="0"/>
              </a:spcAft>
            </a:pPr>
            <a:r>
              <a:rPr lang="ru-RU" sz="4000" b="1"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               </a:t>
            </a:r>
            <a:r>
              <a:rPr lang="ru-RU" sz="4000" b="1" dirty="0" err="1"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Брейн</a:t>
            </a:r>
            <a:r>
              <a:rPr lang="ru-RU" sz="4000" b="1"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-ринг</a:t>
            </a:r>
            <a:r>
              <a:rPr lang="ru-RU" sz="4000"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 </a:t>
            </a:r>
          </a:p>
          <a:p>
            <a:pPr>
              <a:lnSpc>
                <a:spcPct val="107000"/>
              </a:lnSpc>
              <a:spcAft>
                <a:spcPts val="0"/>
              </a:spcAft>
            </a:pPr>
            <a:r>
              <a:rPr lang="ru-RU" sz="3600"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Подготавливаются вопросы, требующие лаконичных ответов или на которые можно ответить однозначно "да" или "нет".</a:t>
            </a:r>
            <a:endParaRPr lang="ru-RU" sz="36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750"/>
              </a:spcBef>
              <a:spcAft>
                <a:spcPts val="750"/>
              </a:spcAft>
            </a:pPr>
            <a:r>
              <a:rPr lang="ru-RU" sz="3600" dirty="0" smtClean="0">
                <a:solidFill>
                  <a:srgbClr val="4A4A4A"/>
                </a:solidFill>
                <a:effectLst/>
                <a:latin typeface="Helvetica" panose="020B0604020202020204" pitchFamily="34" charset="0"/>
                <a:ea typeface="Times New Roman" panose="02020603050405020304" pitchFamily="18" charset="0"/>
                <a:cs typeface="Times New Roman" panose="02020603050405020304" pitchFamily="18" charset="0"/>
              </a:rPr>
              <a:t>Побеждает в ринге тот, кто сумеет безошибочно ответить подряд на 5 вопросов ведущего. </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62925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Хлопни </a:t>
            </a:r>
            <a:r>
              <a:rPr lang="ru-RU" b="1" dirty="0"/>
              <a:t>в ладоши</a:t>
            </a:r>
            <a:r>
              <a:rPr lang="ru-RU" dirty="0"/>
              <a:t>. Прием прост в применении и используется, когда нужно проверить базовые знания по теме. Учитель перечисляет термины, имена, названия и т.д. — то, что связано с темой. Задача учеников — хлопнуть в ладоши, когда произносится верный ответ.</a:t>
            </a:r>
            <a:br>
              <a:rPr lang="ru-RU" dirty="0"/>
            </a:br>
            <a:endParaRPr lang="ru-RU" dirty="0"/>
          </a:p>
        </p:txBody>
      </p:sp>
    </p:spTree>
    <p:extLst>
      <p:ext uri="{BB962C8B-B14F-4D97-AF65-F5344CB8AC3E}">
        <p14:creationId xmlns:p14="http://schemas.microsoft.com/office/powerpoint/2010/main" val="6643860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Разминка</a:t>
            </a:r>
            <a:r>
              <a:rPr lang="ru-RU" dirty="0"/>
              <a:t>. Проводится в начале урока и позволяет не только освежить в памяти пройденные темы, но и подготовить учащихся к восприятию нового материала. Для разминки подбираются базовые вопросы, требующие лаконичных ответов. Проводится в быстром темпе.</a:t>
            </a:r>
          </a:p>
        </p:txBody>
      </p:sp>
    </p:spTree>
    <p:extLst>
      <p:ext uri="{BB962C8B-B14F-4D97-AF65-F5344CB8AC3E}">
        <p14:creationId xmlns:p14="http://schemas.microsoft.com/office/powerpoint/2010/main" val="6356123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a:t>
            </a:r>
            <a:r>
              <a:rPr lang="ru-RU" b="1" dirty="0"/>
              <a:t>Угадай-ка</a:t>
            </a:r>
            <a:r>
              <a:rPr lang="ru-RU" dirty="0"/>
              <a:t>". </a:t>
            </a:r>
            <a:r>
              <a:rPr lang="ru-RU" dirty="0" smtClean="0"/>
              <a:t/>
            </a:r>
            <a:br>
              <a:rPr lang="ru-RU" dirty="0" smtClean="0"/>
            </a:br>
            <a:r>
              <a:rPr lang="ru-RU" sz="4000" dirty="0" smtClean="0"/>
              <a:t>Принцип </a:t>
            </a:r>
            <a:r>
              <a:rPr lang="ru-RU" sz="4000" dirty="0"/>
              <a:t>ее знаком каждому, но данная игра позволяет не только проверить знания учащихся по теме, но и акцентировать внимание на построении логических цепочек.</a:t>
            </a:r>
            <a:br>
              <a:rPr lang="ru-RU" sz="4000" dirty="0"/>
            </a:br>
            <a:r>
              <a:rPr lang="ru-RU" sz="4000" dirty="0"/>
              <a:t>Учитель задумывает слово. Например, известная историческая личность. Учащиеся задают вопросы, на которые можно отвечать только "Да" или "Нет".</a:t>
            </a:r>
            <a:br>
              <a:rPr lang="ru-RU" sz="4000" dirty="0"/>
            </a:br>
            <a:endParaRPr lang="ru-RU" sz="4000" dirty="0"/>
          </a:p>
        </p:txBody>
      </p:sp>
    </p:spTree>
    <p:extLst>
      <p:ext uri="{BB962C8B-B14F-4D97-AF65-F5344CB8AC3E}">
        <p14:creationId xmlns:p14="http://schemas.microsoft.com/office/powerpoint/2010/main" val="39459420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Телеграф</a:t>
            </a:r>
            <a:r>
              <a:rPr lang="ru-RU" dirty="0"/>
              <a:t> — это прием письменного опроса. Учитель подготавливает карточки с текстом, в котором слова состоят только из согласных. Задача учащихся — восстановить все слова. Прием эффективен, когда нужно опросить знание базовых терминов, понятий, формулировок.</a:t>
            </a:r>
          </a:p>
        </p:txBody>
      </p:sp>
    </p:spTree>
    <p:extLst>
      <p:ext uri="{BB962C8B-B14F-4D97-AF65-F5344CB8AC3E}">
        <p14:creationId xmlns:p14="http://schemas.microsoft.com/office/powerpoint/2010/main" val="15417255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Все </a:t>
            </a:r>
            <a:r>
              <a:rPr lang="ru-RU" b="1" dirty="0"/>
              <a:t>наоборот</a:t>
            </a:r>
            <a:r>
              <a:rPr lang="ru-RU" dirty="0"/>
              <a:t>. Интеллектуальный игровой прием, позволяющий провести опрос в занимательной форме. Суть в том, что учитель называет слова, а учащиеся должны назвать слово, противоположное по значению. Этот прием давно известен учителям русского языка, которые практикуют его при изучении антонимов</a:t>
            </a:r>
          </a:p>
        </p:txBody>
      </p:sp>
    </p:spTree>
    <p:extLst>
      <p:ext uri="{BB962C8B-B14F-4D97-AF65-F5344CB8AC3E}">
        <p14:creationId xmlns:p14="http://schemas.microsoft.com/office/powerpoint/2010/main" val="256744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Верно-неверно</a:t>
            </a:r>
            <a:r>
              <a:rPr lang="ru-RU" dirty="0"/>
              <a:t>. Суть опроса заключается в том, что из предложенных учителем выражений учащиеся выбирают лишь правильные. Очень эффективный прием при проверке домашнего задания или при повторении пройденного материала.</a:t>
            </a:r>
            <a:br>
              <a:rPr lang="ru-RU" dirty="0"/>
            </a:br>
            <a:endParaRPr lang="ru-RU" dirty="0"/>
          </a:p>
        </p:txBody>
      </p:sp>
    </p:spTree>
    <p:extLst>
      <p:ext uri="{BB962C8B-B14F-4D97-AF65-F5344CB8AC3E}">
        <p14:creationId xmlns:p14="http://schemas.microsoft.com/office/powerpoint/2010/main" val="34492129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Экспресс-тестирование</a:t>
            </a:r>
            <a:r>
              <a:rPr lang="ru-RU" dirty="0"/>
              <a:t>. Вопросы тестов с вариантами ответов выводятся на экране (или зачитываются учителем устно). Учащиеся на отдельных листочках решают тесты. Вопросов не стоит выбирать много. Для экспресс-теста достаточно 5-6 вопросов по теме. </a:t>
            </a:r>
            <a:br>
              <a:rPr lang="ru-RU" dirty="0"/>
            </a:br>
            <a:endParaRPr lang="ru-RU" dirty="0"/>
          </a:p>
        </p:txBody>
      </p:sp>
    </p:spTree>
    <p:extLst>
      <p:ext uri="{BB962C8B-B14F-4D97-AF65-F5344CB8AC3E}">
        <p14:creationId xmlns:p14="http://schemas.microsoft.com/office/powerpoint/2010/main" val="7692675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Тысяча </a:t>
            </a:r>
            <a:r>
              <a:rPr lang="ru-RU" b="1" dirty="0"/>
              <a:t>примеров</a:t>
            </a:r>
            <a:r>
              <a:rPr lang="ru-RU" dirty="0"/>
              <a:t>. </a:t>
            </a:r>
            <a:r>
              <a:rPr lang="ru-RU" dirty="0" smtClean="0"/>
              <a:t/>
            </a:r>
            <a:br>
              <a:rPr lang="ru-RU" dirty="0" smtClean="0"/>
            </a:br>
            <a:r>
              <a:rPr lang="ru-RU" dirty="0" smtClean="0"/>
              <a:t>Прием </a:t>
            </a:r>
            <a:r>
              <a:rPr lang="ru-RU" dirty="0"/>
              <a:t>используется для проверки практических навыков. Это форма устного фронтального опроса, который позволяет за короткое время оценить, насколько верно учащиеся могут связывать изученную теорию с практикой.</a:t>
            </a:r>
            <a:br>
              <a:rPr lang="ru-RU" dirty="0"/>
            </a:br>
            <a:endParaRPr lang="ru-RU" dirty="0"/>
          </a:p>
        </p:txBody>
      </p:sp>
    </p:spTree>
    <p:extLst>
      <p:ext uri="{BB962C8B-B14F-4D97-AF65-F5344CB8AC3E}">
        <p14:creationId xmlns:p14="http://schemas.microsoft.com/office/powerpoint/2010/main" val="40190838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Почини </a:t>
            </a:r>
            <a:r>
              <a:rPr lang="ru-RU" b="1" dirty="0"/>
              <a:t>цепочку</a:t>
            </a:r>
            <a:r>
              <a:rPr lang="ru-RU" dirty="0"/>
              <a:t>. </a:t>
            </a:r>
            <a:r>
              <a:rPr lang="ru-RU" sz="4000" dirty="0"/>
              <a:t>На экран выводятся предложения. Задача учащихся: составить логическую цепочку. Предложения можно заменить картинками.</a:t>
            </a:r>
            <a:br>
              <a:rPr lang="ru-RU" sz="4000" dirty="0"/>
            </a:br>
            <a:r>
              <a:rPr lang="ru-RU" sz="4000" dirty="0"/>
              <a:t>Например, </a:t>
            </a:r>
            <a:r>
              <a:rPr lang="ru-RU" sz="4000" dirty="0" smtClean="0"/>
              <a:t>нужно </a:t>
            </a:r>
            <a:r>
              <a:rPr lang="ru-RU" sz="4000" dirty="0"/>
              <a:t>восстановить цикл произрастания дерева из семени.</a:t>
            </a:r>
            <a:br>
              <a:rPr lang="ru-RU" sz="4000" dirty="0"/>
            </a:br>
            <a:r>
              <a:rPr lang="ru-RU" sz="4000" dirty="0"/>
              <a:t>Такой опрос позволяет не только проверить знание основных понятий, но и умение составлять логически последовательные циклы.</a:t>
            </a:r>
            <a:br>
              <a:rPr lang="ru-RU" sz="4000" dirty="0"/>
            </a:br>
            <a:endParaRPr lang="ru-RU" sz="4000" dirty="0"/>
          </a:p>
        </p:txBody>
      </p:sp>
    </p:spTree>
    <p:extLst>
      <p:ext uri="{BB962C8B-B14F-4D97-AF65-F5344CB8AC3E}">
        <p14:creationId xmlns:p14="http://schemas.microsoft.com/office/powerpoint/2010/main" val="9221857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smtClean="0"/>
              <a:t/>
            </a:r>
            <a:br>
              <a:rPr lang="ru-RU" b="1" dirty="0" smtClean="0"/>
            </a:br>
            <a:r>
              <a:rPr lang="ru-RU" b="1" dirty="0" smtClean="0"/>
              <a:t>Буквенный </a:t>
            </a:r>
            <a:r>
              <a:rPr lang="ru-RU" b="1" dirty="0"/>
              <a:t>диктант</a:t>
            </a:r>
            <a:r>
              <a:rPr lang="ru-RU" dirty="0"/>
              <a:t>. </a:t>
            </a:r>
            <a:r>
              <a:rPr lang="ru-RU" dirty="0" smtClean="0"/>
              <a:t/>
            </a:r>
            <a:br>
              <a:rPr lang="ru-RU" dirty="0" smtClean="0"/>
            </a:br>
            <a:r>
              <a:rPr lang="ru-RU" dirty="0" smtClean="0"/>
              <a:t>Один </a:t>
            </a:r>
            <a:r>
              <a:rPr lang="ru-RU" dirty="0"/>
              <a:t>из вариантов комбинированного опроса. Учитель зачитывает вопросы, учащиеся записывают лишь первые буквы ответов. Из этих букв потом складывается ответ на главный, ключевой вопрос</a:t>
            </a:r>
          </a:p>
        </p:txBody>
      </p:sp>
    </p:spTree>
    <p:extLst>
      <p:ext uri="{BB962C8B-B14F-4D97-AF65-F5344CB8AC3E}">
        <p14:creationId xmlns:p14="http://schemas.microsoft.com/office/powerpoint/2010/main" val="32537915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smtClean="0"/>
              <a:t>Тренировочная </a:t>
            </a:r>
            <a:r>
              <a:rPr lang="ru-RU" b="1" dirty="0"/>
              <a:t>контрольная </a:t>
            </a:r>
            <a:r>
              <a:rPr lang="ru-RU" b="1" smtClean="0"/>
              <a:t>работа</a:t>
            </a:r>
            <a:r>
              <a:rPr lang="ru-RU" smtClean="0"/>
              <a:t>.</a:t>
            </a:r>
            <a:br>
              <a:rPr lang="ru-RU" smtClean="0"/>
            </a:br>
            <a:r>
              <a:rPr lang="ru-RU" smtClean="0"/>
              <a:t>Работа </a:t>
            </a:r>
            <a:r>
              <a:rPr lang="ru-RU" dirty="0"/>
              <a:t>проводится как обычная контрольная, но оценки за нее идут в журнал лишь по желанию учащегося. Задания для такой контрольной нужно выбирать такие, которые будут максимально похожими на задания в основной контрольной. Это позволяет не только проверить знания учащихся, но и выявить пробелы.</a:t>
            </a:r>
            <a:br>
              <a:rPr lang="ru-RU" dirty="0"/>
            </a:br>
            <a:endParaRPr lang="ru-RU" dirty="0"/>
          </a:p>
        </p:txBody>
      </p:sp>
    </p:spTree>
    <p:extLst>
      <p:ext uri="{BB962C8B-B14F-4D97-AF65-F5344CB8AC3E}">
        <p14:creationId xmlns:p14="http://schemas.microsoft.com/office/powerpoint/2010/main" val="27099453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 </a:t>
            </a: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Релейная </a:t>
            </a:r>
            <a:r>
              <a:rPr lang="ru-RU" b="1" dirty="0"/>
              <a:t>контрольная работа</a:t>
            </a:r>
            <a:r>
              <a:rPr lang="ru-RU" dirty="0"/>
              <a:t> — еще один вариант письменного опроса. Задания для нее подбираются из уже пройденного материала, те, что дети уже выполняли. Чаще всего берутся из учебника, из пройденных и выполненных упражнения. </a:t>
            </a:r>
          </a:p>
        </p:txBody>
      </p:sp>
    </p:spTree>
    <p:extLst>
      <p:ext uri="{BB962C8B-B14F-4D97-AF65-F5344CB8AC3E}">
        <p14:creationId xmlns:p14="http://schemas.microsoft.com/office/powerpoint/2010/main" val="1274634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 </a:t>
            </a: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b="1" dirty="0" smtClean="0"/>
              <a:t/>
            </a:r>
            <a:br>
              <a:rPr lang="ru-RU" b="1" dirty="0" smtClean="0"/>
            </a:br>
            <a:r>
              <a:rPr lang="ru-RU" b="1" dirty="0"/>
              <a:t/>
            </a:r>
            <a:br>
              <a:rPr lang="ru-RU" b="1" dirty="0"/>
            </a:br>
            <a:r>
              <a:rPr lang="ru-RU" sz="5300" b="1" dirty="0" smtClean="0"/>
              <a:t>Азбука</a:t>
            </a:r>
            <a:r>
              <a:rPr lang="ru-RU" sz="5300" dirty="0"/>
              <a:t>. </a:t>
            </a:r>
            <a:r>
              <a:rPr lang="ru-RU" dirty="0" smtClean="0"/>
              <a:t/>
            </a:r>
            <a:br>
              <a:rPr lang="ru-RU" dirty="0" smtClean="0"/>
            </a:br>
            <a:r>
              <a:rPr lang="ru-RU" sz="4000" dirty="0" smtClean="0"/>
              <a:t>Учитель </a:t>
            </a:r>
            <a:r>
              <a:rPr lang="ru-RU" sz="4000" dirty="0"/>
              <a:t>называет одну букву. Учащиеся должны подобрать как можно больше слов, начинающихся на эту букву. Все слова и понятия должны перекликаться с темой урока.</a:t>
            </a:r>
            <a:br>
              <a:rPr lang="ru-RU" sz="4000" dirty="0"/>
            </a:br>
            <a:r>
              <a:rPr lang="ru-RU" sz="4000" dirty="0"/>
              <a:t>Такой опрос помогает не только проверить знания учащихся в активной форме, но и повторить пройденный материал. </a:t>
            </a:r>
          </a:p>
        </p:txBody>
      </p:sp>
    </p:spTree>
    <p:extLst>
      <p:ext uri="{BB962C8B-B14F-4D97-AF65-F5344CB8AC3E}">
        <p14:creationId xmlns:p14="http://schemas.microsoft.com/office/powerpoint/2010/main" val="15956249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67</TotalTime>
  <Words>124</Words>
  <Application>Microsoft Office PowerPoint</Application>
  <PresentationFormat>Широкоэкранный</PresentationFormat>
  <Paragraphs>36</Paragraphs>
  <Slides>31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31</vt:i4>
      </vt:variant>
    </vt:vector>
  </HeadingPairs>
  <TitlesOfParts>
    <vt:vector size="37" baseType="lpstr">
      <vt:lpstr>Arial</vt:lpstr>
      <vt:lpstr>Calibri</vt:lpstr>
      <vt:lpstr>Garamond</vt:lpstr>
      <vt:lpstr>Helvetica</vt:lpstr>
      <vt:lpstr>Times New Roman</vt:lpstr>
      <vt:lpstr>Натуральные материалы</vt:lpstr>
      <vt:lpstr>Способы проведения опроса на уроке</vt:lpstr>
      <vt:lpstr> Базовый лист В листе перечислены базовые вопросы, ответы на которые должен знать каждый ученик по данной теме. Опрос по базовым листам удобно проводить во время завершающего практического урока по теме. Это может быть как фронтальный, так и индивидуальный опрос.</vt:lpstr>
      <vt:lpstr>Опрос по цепочке  используется, когда нужно дать развернутый ответ. Эффективен при закреплении новой темы. Один ученик начинает отвечать — другие дополняют. .</vt:lpstr>
      <vt:lpstr>.       Программируемый опрос.  Проводится на этапе закрепления новой темы или во время проверки домашнего задания. Учащиеся должны выбрать один верный ответ из нескольких вариантов. При этом важно обосновать свой выбор. Для мотивации или чтобы побудить к дискуссии, учитель может защищать неверный ответ. </vt:lpstr>
      <vt:lpstr>    Магнитофонный опрос.  Ответ ученика записывается, потом ему дают послушать. В этом и заключается цель — дать послушать себя со стороны. Прием используется для развития устной речи, при обучении навыкам логического изложения.</vt:lpstr>
      <vt:lpstr>.      Взаимоопрос  один из самых сложноконтролируемых. Однако именно такой вид опроса лучше всего отвечает нормативам ФГОС. Учащиеся работают в парах, опрашивая друг друга по заранее составленным вопросам и выставляя оценки по заранее определенным критериям.</vt:lpstr>
      <vt:lpstr>Презентация PowerPoint</vt:lpstr>
      <vt:lpstr>          Щадящий опрос.Класс делится на две группы или по вариантам. Учитель задает вопрос — ученики первой группы отвечают на него, сообщая свои ответы друг другу "по цепочке". Затем на вопрос отвечает кто-то из учащихся или сам учитель. После этого ученики из первой группы ставят своим товарищам + или —. </vt:lpstr>
      <vt:lpstr>     Индивидуальный опрос,  или опрос у доски — эффективный прием для развития устной речи. Предполагает обстоятельный опрос одного ученика, максимально глубокую оценку его знаний и умений. </vt:lpstr>
      <vt:lpstr>       Пресс-конференция — еще одна разновидность индивидуального опроса. Но в роли опрашивающих выступают сами ученики. Они заранее составляют вопросы по теме. Во время урока вызывается один ученик, который будет играть роль интервьюируемого. Остальные выступают в роли журналистов и опрашивают ученика. </vt:lpstr>
      <vt:lpstr>Презентация PowerPoint</vt:lpstr>
      <vt:lpstr>   Шапка вопросов.  Суть приема в том, что учащиеся учатся сами составлять вопросы. Учитель предлагает три шапки.</vt:lpstr>
      <vt:lpstr>       ПОПС-формула.  Строится на следующем: П — позиция О — обоснование П — пример С — следствие. П — "Я считаю, что…" О — "Потому что…" П — " Я могу доказать это на примере..." С — "Поэтому я делаю вывод, что…" </vt:lpstr>
      <vt:lpstr>     Островки.  Ученику предлагается текст, например, определения термина. Но часть текста закрыта листом с вырезанными окошками, сквозь которые видны лишь отдельные слова. По ним ученик должен восстановить или пересказать близко к тексту само правило или определение</vt:lpstr>
      <vt:lpstr>       Трафарет.  На большом листе расчерчиваются квадраты. В каждый вписывается одно слово: по изучаемой теме и "лишние". Затем ученику предлагается выбрать из всех слов только те, которые являются ответами на поставленный вопрос. Если опросный лист сделать бумажным, то ученику предлагается отметить (закрасить) правильные ответы. </vt:lpstr>
      <vt:lpstr>    .     Аукцион.  Задается тема аукциона, например, «Семейство сложноцветных". Учащиеся называют растения, каждый — по одному. Оценку (или поощрение, плюсик, зачет, конфетку) получает лишь тот, кто назовет растение последним.    </vt:lpstr>
      <vt:lpstr>     Подбери пару.  Ученику предлагается лист, разделенный на две части. В одной из них — вопросы по теме, в другой части листа — ответы. Задача: подобрать правильный ответ для каждого вопроса. Этот опрос можно проводить и используя ИКТ</vt:lpstr>
      <vt:lpstr>Презентация PowerPoint</vt:lpstr>
      <vt:lpstr>         Хлопни в ладоши. Прием прост в применении и используется, когда нужно проверить базовые знания по теме. Учитель перечисляет термины, имена, названия и т.д. — то, что связано с темой. Задача учеников — хлопнуть в ладоши, когда произносится верный ответ. </vt:lpstr>
      <vt:lpstr>    Разминка. Проводится в начале урока и позволяет не только освежить в памяти пройденные темы, но и подготовить учащихся к восприятию нового материала. Для разминки подбираются базовые вопросы, требующие лаконичных ответов. Проводится в быстром темпе.</vt:lpstr>
      <vt:lpstr>       "Угадай-ка".  Принцип ее знаком каждому, но данная игра позволяет не только проверить знания учащихся по теме, но и акцентировать внимание на построении логических цепочек. Учитель задумывает слово. Например, известная историческая личность. Учащиеся задают вопросы, на которые можно отвечать только "Да" или "Нет". </vt:lpstr>
      <vt:lpstr>     Телеграф — это прием письменного опроса. Учитель подготавливает карточки с текстом, в котором слова состоят только из согласных. Задача учащихся — восстановить все слова. Прием эффективен, когда нужно опросить знание базовых терминов, понятий, формулировок.</vt:lpstr>
      <vt:lpstr>     Все наоборот. Интеллектуальный игровой прием, позволяющий провести опрос в занимательной форме. Суть в том, что учитель называет слова, а учащиеся должны назвать слово, противоположное по значению. Этот прием давно известен учителям русского языка, которые практикуют его при изучении антонимов</vt:lpstr>
      <vt:lpstr>     Верно-неверно. Суть опроса заключается в том, что из предложенных учителем выражений учащиеся выбирают лишь правильные. Очень эффективный прием при проверке домашнего задания или при повторении пройденного материала. </vt:lpstr>
      <vt:lpstr>      Экспресс-тестирование. Вопросы тестов с вариантами ответов выводятся на экране (или зачитываются учителем устно). Учащиеся на отдельных листочках решают тесты. Вопросов не стоит выбирать много. Для экспресс-теста достаточно 5-6 вопросов по теме.  </vt:lpstr>
      <vt:lpstr>     Тысяча примеров.  Прием используется для проверки практических навыков. Это форма устного фронтального опроса, который позволяет за короткое время оценить, насколько верно учащиеся могут связывать изученную теорию с практикой. </vt:lpstr>
      <vt:lpstr>        Почини цепочку. На экран выводятся предложения. Задача учащихся: составить логическую цепочку. Предложения можно заменить картинками. Например, нужно восстановить цикл произрастания дерева из семени. Такой опрос позволяет не только проверить знание основных понятий, но и умение составлять логически последовательные циклы. </vt:lpstr>
      <vt:lpstr>    Буквенный диктант.  Один из вариантов комбинированного опроса. Учитель зачитывает вопросы, учащиеся записывают лишь первые буквы ответов. Из этих букв потом складывается ответ на главный, ключевой вопрос</vt:lpstr>
      <vt:lpstr>       Тренировочная контрольная работа. Работа проводится как обычная контрольная, но оценки за нее идут в журнал лишь по желанию учащегося. Задания для такой контрольной нужно выбирать такие, которые будут максимально похожими на задания в основной контрольной. Это позволяет не только проверить знания учащихся, но и выявить пробелы. </vt:lpstr>
      <vt:lpstr>.     Релейная контрольная работа — еще один вариант письменного опроса. Задания для нее подбираются из уже пройденного материала, те, что дети уже выполняли. Чаще всего берутся из учебника, из пройденных и выполненных упражнения. </vt:lpstr>
      <vt:lpstr>.       Азбука.  Учитель называет одну букву. Учащиеся должны подобрать как можно больше слов, начинающихся на эту букву. Все слова и понятия должны перекликаться с темой урока. Такой опрос помогает не только проверить знания учащихся в активной форме, но и повторить пройденный материал.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Способы проведения опроса на уроке</dc:title>
  <dc:creator>426</dc:creator>
  <cp:lastModifiedBy>426</cp:lastModifiedBy>
  <cp:revision>14</cp:revision>
  <dcterms:created xsi:type="dcterms:W3CDTF">2022-12-23T20:32:27Z</dcterms:created>
  <dcterms:modified xsi:type="dcterms:W3CDTF">2022-12-23T21:40:05Z</dcterms:modified>
</cp:coreProperties>
</file>