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58" r:id="rId2"/>
  </p:sldMasterIdLst>
  <p:notesMasterIdLst>
    <p:notesMasterId r:id="rId44"/>
  </p:notesMasterIdLst>
  <p:handoutMasterIdLst>
    <p:handoutMasterId r:id="rId45"/>
  </p:handoutMasterIdLst>
  <p:sldIdLst>
    <p:sldId id="347" r:id="rId3"/>
    <p:sldId id="436" r:id="rId4"/>
    <p:sldId id="376" r:id="rId5"/>
    <p:sldId id="440" r:id="rId6"/>
    <p:sldId id="366" r:id="rId7"/>
    <p:sldId id="365" r:id="rId8"/>
    <p:sldId id="437" r:id="rId9"/>
    <p:sldId id="438" r:id="rId10"/>
    <p:sldId id="410" r:id="rId11"/>
    <p:sldId id="393" r:id="rId12"/>
    <p:sldId id="400" r:id="rId13"/>
    <p:sldId id="401" r:id="rId14"/>
    <p:sldId id="418" r:id="rId15"/>
    <p:sldId id="398" r:id="rId16"/>
    <p:sldId id="420" r:id="rId17"/>
    <p:sldId id="402" r:id="rId18"/>
    <p:sldId id="403" r:id="rId19"/>
    <p:sldId id="404" r:id="rId20"/>
    <p:sldId id="405" r:id="rId21"/>
    <p:sldId id="407" r:id="rId22"/>
    <p:sldId id="406" r:id="rId23"/>
    <p:sldId id="411" r:id="rId24"/>
    <p:sldId id="431" r:id="rId25"/>
    <p:sldId id="412" r:id="rId26"/>
    <p:sldId id="435" r:id="rId27"/>
    <p:sldId id="417" r:id="rId28"/>
    <p:sldId id="413" r:id="rId29"/>
    <p:sldId id="414" r:id="rId30"/>
    <p:sldId id="421" r:id="rId31"/>
    <p:sldId id="422" r:id="rId32"/>
    <p:sldId id="424" r:id="rId33"/>
    <p:sldId id="428" r:id="rId34"/>
    <p:sldId id="427" r:id="rId35"/>
    <p:sldId id="426" r:id="rId36"/>
    <p:sldId id="425" r:id="rId37"/>
    <p:sldId id="429" r:id="rId38"/>
    <p:sldId id="432" r:id="rId39"/>
    <p:sldId id="433" r:id="rId40"/>
    <p:sldId id="434" r:id="rId41"/>
    <p:sldId id="391" r:id="rId42"/>
    <p:sldId id="361" r:id="rId43"/>
  </p:sldIdLst>
  <p:sldSz cx="10688638" cy="7562850"/>
  <p:notesSz cx="6735763" cy="9866313"/>
  <p:defaultTextStyle>
    <a:defPPr>
      <a:defRPr lang="ru-RU"/>
    </a:defPPr>
    <a:lvl1pPr marL="0" algn="l" defTabSz="497754" rtl="0" eaLnBrk="1" latinLnBrk="0" hangingPunct="1">
      <a:defRPr sz="2000" kern="1200">
        <a:solidFill>
          <a:schemeClr val="tx1"/>
        </a:solidFill>
        <a:latin typeface="+mn-lt"/>
        <a:ea typeface="+mn-ea"/>
        <a:cs typeface="+mn-cs"/>
      </a:defRPr>
    </a:lvl1pPr>
    <a:lvl2pPr marL="497754" algn="l" defTabSz="497754" rtl="0" eaLnBrk="1" latinLnBrk="0" hangingPunct="1">
      <a:defRPr sz="2000" kern="1200">
        <a:solidFill>
          <a:schemeClr val="tx1"/>
        </a:solidFill>
        <a:latin typeface="+mn-lt"/>
        <a:ea typeface="+mn-ea"/>
        <a:cs typeface="+mn-cs"/>
      </a:defRPr>
    </a:lvl2pPr>
    <a:lvl3pPr marL="995507" algn="l" defTabSz="497754" rtl="0" eaLnBrk="1" latinLnBrk="0" hangingPunct="1">
      <a:defRPr sz="2000" kern="1200">
        <a:solidFill>
          <a:schemeClr val="tx1"/>
        </a:solidFill>
        <a:latin typeface="+mn-lt"/>
        <a:ea typeface="+mn-ea"/>
        <a:cs typeface="+mn-cs"/>
      </a:defRPr>
    </a:lvl3pPr>
    <a:lvl4pPr marL="1493261" algn="l" defTabSz="497754" rtl="0" eaLnBrk="1" latinLnBrk="0" hangingPunct="1">
      <a:defRPr sz="2000" kern="1200">
        <a:solidFill>
          <a:schemeClr val="tx1"/>
        </a:solidFill>
        <a:latin typeface="+mn-lt"/>
        <a:ea typeface="+mn-ea"/>
        <a:cs typeface="+mn-cs"/>
      </a:defRPr>
    </a:lvl4pPr>
    <a:lvl5pPr marL="1991015" algn="l" defTabSz="497754" rtl="0" eaLnBrk="1" latinLnBrk="0" hangingPunct="1">
      <a:defRPr sz="2000" kern="1200">
        <a:solidFill>
          <a:schemeClr val="tx1"/>
        </a:solidFill>
        <a:latin typeface="+mn-lt"/>
        <a:ea typeface="+mn-ea"/>
        <a:cs typeface="+mn-cs"/>
      </a:defRPr>
    </a:lvl5pPr>
    <a:lvl6pPr marL="2488768" algn="l" defTabSz="497754" rtl="0" eaLnBrk="1" latinLnBrk="0" hangingPunct="1">
      <a:defRPr sz="2000" kern="1200">
        <a:solidFill>
          <a:schemeClr val="tx1"/>
        </a:solidFill>
        <a:latin typeface="+mn-lt"/>
        <a:ea typeface="+mn-ea"/>
        <a:cs typeface="+mn-cs"/>
      </a:defRPr>
    </a:lvl6pPr>
    <a:lvl7pPr marL="2986522" algn="l" defTabSz="497754" rtl="0" eaLnBrk="1" latinLnBrk="0" hangingPunct="1">
      <a:defRPr sz="2000" kern="1200">
        <a:solidFill>
          <a:schemeClr val="tx1"/>
        </a:solidFill>
        <a:latin typeface="+mn-lt"/>
        <a:ea typeface="+mn-ea"/>
        <a:cs typeface="+mn-cs"/>
      </a:defRPr>
    </a:lvl7pPr>
    <a:lvl8pPr marL="3484275" algn="l" defTabSz="497754" rtl="0" eaLnBrk="1" latinLnBrk="0" hangingPunct="1">
      <a:defRPr sz="2000" kern="1200">
        <a:solidFill>
          <a:schemeClr val="tx1"/>
        </a:solidFill>
        <a:latin typeface="+mn-lt"/>
        <a:ea typeface="+mn-ea"/>
        <a:cs typeface="+mn-cs"/>
      </a:defRPr>
    </a:lvl8pPr>
    <a:lvl9pPr marL="3982029" algn="l" defTabSz="497754" rtl="0" eaLnBrk="1" latinLnBrk="0" hangingPunct="1">
      <a:defRPr sz="20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382">
          <p15:clr>
            <a:srgbClr val="A4A3A4"/>
          </p15:clr>
        </p15:guide>
        <p15:guide id="2" pos="3367">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ergey Sbitnev 2" initials="SS2" lastIdx="7" clrIdx="0"/>
</p:cmAuthorLst>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CAF90"/>
    <a:srgbClr val="5AB8CB"/>
    <a:srgbClr val="DC7168"/>
    <a:srgbClr val="68AF9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725" autoAdjust="0"/>
    <p:restoredTop sz="94194" autoAdjust="0"/>
  </p:normalViewPr>
  <p:slideViewPr>
    <p:cSldViewPr snapToGrid="0" snapToObjects="1">
      <p:cViewPr>
        <p:scale>
          <a:sx n="73" d="100"/>
          <a:sy n="73" d="100"/>
        </p:scale>
        <p:origin x="-2652" y="-630"/>
      </p:cViewPr>
      <p:guideLst>
        <p:guide orient="horz" pos="2382"/>
        <p:guide pos="3367"/>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commentAuthors" Target="commentAuthor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handoutMaster" Target="handoutMasters/handout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viewProps" Target="viewProps.xml"/><Relationship Id="rId8" Type="http://schemas.openxmlformats.org/officeDocument/2006/relationships/slide" Target="slides/slide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1" y="0"/>
            <a:ext cx="2918830" cy="493316"/>
          </a:xfrm>
          <a:prstGeom prst="rect">
            <a:avLst/>
          </a:prstGeom>
        </p:spPr>
        <p:txBody>
          <a:bodyPr vert="horz" lIns="90763" tIns="45382" rIns="90763" bIns="45382" rtlCol="0"/>
          <a:lstStyle>
            <a:lvl1pPr algn="l">
              <a:defRPr sz="1200"/>
            </a:lvl1pPr>
          </a:lstStyle>
          <a:p>
            <a:endParaRPr lang="ru-RU" dirty="0"/>
          </a:p>
        </p:txBody>
      </p:sp>
      <p:sp>
        <p:nvSpPr>
          <p:cNvPr id="3" name="Дата 2"/>
          <p:cNvSpPr>
            <a:spLocks noGrp="1"/>
          </p:cNvSpPr>
          <p:nvPr>
            <p:ph type="dt" sz="quarter" idx="1"/>
          </p:nvPr>
        </p:nvSpPr>
        <p:spPr>
          <a:xfrm>
            <a:off x="3815375" y="0"/>
            <a:ext cx="2918830" cy="493316"/>
          </a:xfrm>
          <a:prstGeom prst="rect">
            <a:avLst/>
          </a:prstGeom>
        </p:spPr>
        <p:txBody>
          <a:bodyPr vert="horz" lIns="90763" tIns="45382" rIns="90763" bIns="45382" rtlCol="0"/>
          <a:lstStyle>
            <a:lvl1pPr algn="r">
              <a:defRPr sz="1200"/>
            </a:lvl1pPr>
          </a:lstStyle>
          <a:p>
            <a:fld id="{1569FC51-29ED-DF40-A3A8-F8F635526D2A}" type="datetimeFigureOut">
              <a:rPr lang="ru-RU" smtClean="0"/>
              <a:pPr/>
              <a:t>16.06.2023</a:t>
            </a:fld>
            <a:endParaRPr lang="ru-RU" dirty="0"/>
          </a:p>
        </p:txBody>
      </p:sp>
      <p:sp>
        <p:nvSpPr>
          <p:cNvPr id="4" name="Нижний колонтитул 3"/>
          <p:cNvSpPr>
            <a:spLocks noGrp="1"/>
          </p:cNvSpPr>
          <p:nvPr>
            <p:ph type="ftr" sz="quarter" idx="2"/>
          </p:nvPr>
        </p:nvSpPr>
        <p:spPr>
          <a:xfrm>
            <a:off x="1" y="9371285"/>
            <a:ext cx="2918830" cy="493316"/>
          </a:xfrm>
          <a:prstGeom prst="rect">
            <a:avLst/>
          </a:prstGeom>
        </p:spPr>
        <p:txBody>
          <a:bodyPr vert="horz" lIns="90763" tIns="45382" rIns="90763" bIns="45382" rtlCol="0" anchor="b"/>
          <a:lstStyle>
            <a:lvl1pPr algn="l">
              <a:defRPr sz="1200"/>
            </a:lvl1pPr>
          </a:lstStyle>
          <a:p>
            <a:endParaRPr lang="ru-RU" dirty="0"/>
          </a:p>
        </p:txBody>
      </p:sp>
      <p:sp>
        <p:nvSpPr>
          <p:cNvPr id="5" name="Номер слайда 4"/>
          <p:cNvSpPr>
            <a:spLocks noGrp="1"/>
          </p:cNvSpPr>
          <p:nvPr>
            <p:ph type="sldNum" sz="quarter" idx="3"/>
          </p:nvPr>
        </p:nvSpPr>
        <p:spPr>
          <a:xfrm>
            <a:off x="3815375" y="9371285"/>
            <a:ext cx="2918830" cy="493316"/>
          </a:xfrm>
          <a:prstGeom prst="rect">
            <a:avLst/>
          </a:prstGeom>
        </p:spPr>
        <p:txBody>
          <a:bodyPr vert="horz" lIns="90763" tIns="45382" rIns="90763" bIns="45382" rtlCol="0" anchor="b"/>
          <a:lstStyle>
            <a:lvl1pPr algn="r">
              <a:defRPr sz="1200"/>
            </a:lvl1pPr>
          </a:lstStyle>
          <a:p>
            <a:fld id="{49761D3D-C6D0-9348-BFA9-3A54AC341C4B}" type="slidenum">
              <a:rPr lang="ru-RU" smtClean="0"/>
              <a:pPr/>
              <a:t>‹#›</a:t>
            </a:fld>
            <a:endParaRPr lang="ru-RU" dirty="0"/>
          </a:p>
        </p:txBody>
      </p:sp>
    </p:spTree>
    <p:extLst>
      <p:ext uri="{BB962C8B-B14F-4D97-AF65-F5344CB8AC3E}">
        <p14:creationId xmlns:p14="http://schemas.microsoft.com/office/powerpoint/2010/main" val="2488002525"/>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1" y="0"/>
            <a:ext cx="2918830" cy="493316"/>
          </a:xfrm>
          <a:prstGeom prst="rect">
            <a:avLst/>
          </a:prstGeom>
        </p:spPr>
        <p:txBody>
          <a:bodyPr vert="horz" lIns="90763" tIns="45382" rIns="90763" bIns="45382" rtlCol="0"/>
          <a:lstStyle>
            <a:lvl1pPr algn="l">
              <a:defRPr sz="1200"/>
            </a:lvl1pPr>
          </a:lstStyle>
          <a:p>
            <a:endParaRPr lang="ru-RU" dirty="0"/>
          </a:p>
        </p:txBody>
      </p:sp>
      <p:sp>
        <p:nvSpPr>
          <p:cNvPr id="3" name="Дата 2"/>
          <p:cNvSpPr>
            <a:spLocks noGrp="1"/>
          </p:cNvSpPr>
          <p:nvPr>
            <p:ph type="dt" idx="1"/>
          </p:nvPr>
        </p:nvSpPr>
        <p:spPr>
          <a:xfrm>
            <a:off x="3815375" y="0"/>
            <a:ext cx="2918830" cy="493316"/>
          </a:xfrm>
          <a:prstGeom prst="rect">
            <a:avLst/>
          </a:prstGeom>
        </p:spPr>
        <p:txBody>
          <a:bodyPr vert="horz" lIns="90763" tIns="45382" rIns="90763" bIns="45382" rtlCol="0"/>
          <a:lstStyle>
            <a:lvl1pPr algn="r">
              <a:defRPr sz="1200"/>
            </a:lvl1pPr>
          </a:lstStyle>
          <a:p>
            <a:fld id="{F9ECF44E-D23C-B14B-AE06-6FAC3F5FF1D8}" type="datetimeFigureOut">
              <a:rPr lang="ru-RU" smtClean="0"/>
              <a:pPr/>
              <a:t>16.06.2023</a:t>
            </a:fld>
            <a:endParaRPr lang="ru-RU" dirty="0"/>
          </a:p>
        </p:txBody>
      </p:sp>
      <p:sp>
        <p:nvSpPr>
          <p:cNvPr id="4" name="Образ слайда 3"/>
          <p:cNvSpPr>
            <a:spLocks noGrp="1" noRot="1" noChangeAspect="1"/>
          </p:cNvSpPr>
          <p:nvPr>
            <p:ph type="sldImg" idx="2"/>
          </p:nvPr>
        </p:nvSpPr>
        <p:spPr>
          <a:xfrm>
            <a:off x="754063" y="739775"/>
            <a:ext cx="5227637" cy="3700463"/>
          </a:xfrm>
          <a:prstGeom prst="rect">
            <a:avLst/>
          </a:prstGeom>
          <a:noFill/>
          <a:ln w="12700">
            <a:solidFill>
              <a:prstClr val="black"/>
            </a:solidFill>
          </a:ln>
        </p:spPr>
        <p:txBody>
          <a:bodyPr vert="horz" lIns="90763" tIns="45382" rIns="90763" bIns="45382" rtlCol="0" anchor="ctr"/>
          <a:lstStyle/>
          <a:p>
            <a:endParaRPr lang="ru-RU" dirty="0"/>
          </a:p>
        </p:txBody>
      </p:sp>
      <p:sp>
        <p:nvSpPr>
          <p:cNvPr id="5" name="Заметки 4"/>
          <p:cNvSpPr>
            <a:spLocks noGrp="1"/>
          </p:cNvSpPr>
          <p:nvPr>
            <p:ph type="body" sz="quarter" idx="3"/>
          </p:nvPr>
        </p:nvSpPr>
        <p:spPr>
          <a:xfrm>
            <a:off x="673577" y="4686499"/>
            <a:ext cx="5388610" cy="4439841"/>
          </a:xfrm>
          <a:prstGeom prst="rect">
            <a:avLst/>
          </a:prstGeom>
        </p:spPr>
        <p:txBody>
          <a:bodyPr vert="horz" lIns="90763" tIns="45382" rIns="90763" bIns="45382"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1" y="9371285"/>
            <a:ext cx="2918830" cy="493316"/>
          </a:xfrm>
          <a:prstGeom prst="rect">
            <a:avLst/>
          </a:prstGeom>
        </p:spPr>
        <p:txBody>
          <a:bodyPr vert="horz" lIns="90763" tIns="45382" rIns="90763" bIns="45382" rtlCol="0" anchor="b"/>
          <a:lstStyle>
            <a:lvl1pPr algn="l">
              <a:defRPr sz="1200"/>
            </a:lvl1pPr>
          </a:lstStyle>
          <a:p>
            <a:endParaRPr lang="ru-RU" dirty="0"/>
          </a:p>
        </p:txBody>
      </p:sp>
      <p:sp>
        <p:nvSpPr>
          <p:cNvPr id="7" name="Номер слайда 6"/>
          <p:cNvSpPr>
            <a:spLocks noGrp="1"/>
          </p:cNvSpPr>
          <p:nvPr>
            <p:ph type="sldNum" sz="quarter" idx="5"/>
          </p:nvPr>
        </p:nvSpPr>
        <p:spPr>
          <a:xfrm>
            <a:off x="3815375" y="9371285"/>
            <a:ext cx="2918830" cy="493316"/>
          </a:xfrm>
          <a:prstGeom prst="rect">
            <a:avLst/>
          </a:prstGeom>
        </p:spPr>
        <p:txBody>
          <a:bodyPr vert="horz" lIns="90763" tIns="45382" rIns="90763" bIns="45382" rtlCol="0" anchor="b"/>
          <a:lstStyle>
            <a:lvl1pPr algn="r">
              <a:defRPr sz="1200"/>
            </a:lvl1pPr>
          </a:lstStyle>
          <a:p>
            <a:fld id="{4F139739-2EAF-AD40-B8A2-B67B174A01B5}" type="slidenum">
              <a:rPr lang="ru-RU" smtClean="0"/>
              <a:pPr/>
              <a:t>‹#›</a:t>
            </a:fld>
            <a:endParaRPr lang="ru-RU" dirty="0"/>
          </a:p>
        </p:txBody>
      </p:sp>
    </p:spTree>
    <p:extLst>
      <p:ext uri="{BB962C8B-B14F-4D97-AF65-F5344CB8AC3E}">
        <p14:creationId xmlns:p14="http://schemas.microsoft.com/office/powerpoint/2010/main" val="1902117158"/>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Титульный слайд">
    <p:spTree>
      <p:nvGrpSpPr>
        <p:cNvPr id="1" name=""/>
        <p:cNvGrpSpPr/>
        <p:nvPr/>
      </p:nvGrpSpPr>
      <p:grpSpPr>
        <a:xfrm>
          <a:off x="0" y="0"/>
          <a:ext cx="0" cy="0"/>
          <a:chOff x="0" y="0"/>
          <a:chExt cx="0" cy="0"/>
        </a:xfrm>
      </p:grpSpPr>
      <p:pic>
        <p:nvPicPr>
          <p:cNvPr id="2" name="Изображение 1" descr="PPT_makets-09.jp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18954"/>
            <a:ext cx="10688638" cy="7556392"/>
          </a:xfrm>
          <a:prstGeom prst="rect">
            <a:avLst/>
          </a:prstGeom>
        </p:spPr>
      </p:pic>
      <p:sp>
        <p:nvSpPr>
          <p:cNvPr id="5" name="Название 1"/>
          <p:cNvSpPr>
            <a:spLocks noGrp="1"/>
          </p:cNvSpPr>
          <p:nvPr>
            <p:ph type="title" hasCustomPrompt="1"/>
          </p:nvPr>
        </p:nvSpPr>
        <p:spPr>
          <a:xfrm>
            <a:off x="1292659" y="2831048"/>
            <a:ext cx="8005105" cy="875695"/>
          </a:xfrm>
          <a:prstGeom prst="rect">
            <a:avLst/>
          </a:prstGeom>
        </p:spPr>
        <p:txBody>
          <a:bodyPr lIns="99551" tIns="49775" rIns="99551" bIns="49775"/>
          <a:lstStyle>
            <a:lvl1pPr algn="l">
              <a:defRPr sz="2000" b="1"/>
            </a:lvl1pPr>
          </a:lstStyle>
          <a:p>
            <a:r>
              <a:rPr lang="en-US" dirty="0" smtClean="0"/>
              <a:t>ОБРАЗЕЦ ЗАГОЛОВКА</a:t>
            </a:r>
            <a:endParaRPr lang="ru-RU" dirty="0"/>
          </a:p>
        </p:txBody>
      </p:sp>
      <p:sp>
        <p:nvSpPr>
          <p:cNvPr id="3" name="Прямоугольник 2"/>
          <p:cNvSpPr/>
          <p:nvPr userDrawn="1"/>
        </p:nvSpPr>
        <p:spPr>
          <a:xfrm>
            <a:off x="8267700" y="628650"/>
            <a:ext cx="2420938" cy="92392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ru-RU" dirty="0"/>
          </a:p>
        </p:txBody>
      </p:sp>
      <p:pic>
        <p:nvPicPr>
          <p:cNvPr id="6" name="Изображение 5"/>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8793480" y="729615"/>
            <a:ext cx="1874520" cy="380999"/>
          </a:xfrm>
          <a:prstGeom prst="rect">
            <a:avLst/>
          </a:prstGeom>
        </p:spPr>
      </p:pic>
      <p:sp>
        <p:nvSpPr>
          <p:cNvPr id="7" name="Ромб 6"/>
          <p:cNvSpPr/>
          <p:nvPr userDrawn="1"/>
        </p:nvSpPr>
        <p:spPr>
          <a:xfrm>
            <a:off x="4979250" y="3086100"/>
            <a:ext cx="2133600" cy="1514475"/>
          </a:xfrm>
          <a:prstGeom prst="diamond">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ru-RU" dirty="0"/>
          </a:p>
        </p:txBody>
      </p:sp>
    </p:spTree>
    <p:extLst>
      <p:ext uri="{BB962C8B-B14F-4D97-AF65-F5344CB8AC3E}">
        <p14:creationId xmlns:p14="http://schemas.microsoft.com/office/powerpoint/2010/main" val="13380402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1_Заголовок и объект">
    <p:spTree>
      <p:nvGrpSpPr>
        <p:cNvPr id="1" name=""/>
        <p:cNvGrpSpPr/>
        <p:nvPr/>
      </p:nvGrpSpPr>
      <p:grpSpPr>
        <a:xfrm>
          <a:off x="0" y="0"/>
          <a:ext cx="0" cy="0"/>
          <a:chOff x="0" y="0"/>
          <a:chExt cx="0" cy="0"/>
        </a:xfrm>
      </p:grpSpPr>
      <p:sp>
        <p:nvSpPr>
          <p:cNvPr id="2" name="Название 1"/>
          <p:cNvSpPr>
            <a:spLocks noGrp="1"/>
          </p:cNvSpPr>
          <p:nvPr>
            <p:ph type="title" hasCustomPrompt="1"/>
          </p:nvPr>
        </p:nvSpPr>
        <p:spPr>
          <a:xfrm>
            <a:off x="534432" y="1115665"/>
            <a:ext cx="9619774" cy="875695"/>
          </a:xfrm>
          <a:prstGeom prst="rect">
            <a:avLst/>
          </a:prstGeom>
        </p:spPr>
        <p:txBody>
          <a:bodyPr lIns="99551" tIns="49775" rIns="99551" bIns="49775"/>
          <a:lstStyle>
            <a:lvl1pPr algn="l">
              <a:defRPr sz="2000" b="1"/>
            </a:lvl1pPr>
          </a:lstStyle>
          <a:p>
            <a:r>
              <a:rPr lang="en-US" dirty="0" smtClean="0"/>
              <a:t>ОБРАЗЕЦ ЗАГОЛОВКА</a:t>
            </a:r>
            <a:endParaRPr lang="ru-RU" dirty="0"/>
          </a:p>
        </p:txBody>
      </p:sp>
      <p:sp>
        <p:nvSpPr>
          <p:cNvPr id="3" name="Содержимое 2"/>
          <p:cNvSpPr>
            <a:spLocks noGrp="1"/>
          </p:cNvSpPr>
          <p:nvPr>
            <p:ph idx="1"/>
          </p:nvPr>
        </p:nvSpPr>
        <p:spPr>
          <a:xfrm>
            <a:off x="3738991" y="1991360"/>
            <a:ext cx="6476177" cy="3924933"/>
          </a:xfrm>
          <a:prstGeom prst="rect">
            <a:avLst/>
          </a:prstGeom>
        </p:spPr>
        <p:txBody>
          <a:bodyPr lIns="99551" tIns="49775" rIns="99551" bIns="49775"/>
          <a:lstStyle>
            <a:lvl1pPr algn="l">
              <a:defRPr sz="1200"/>
            </a:lvl1pPr>
            <a:lvl2pPr algn="l">
              <a:defRPr/>
            </a:lvl2pPr>
            <a:lvl3pPr algn="l">
              <a:defRPr/>
            </a:lvl3pPr>
            <a:lvl4pPr algn="l">
              <a:defRPr/>
            </a:lvl4pPr>
            <a:lvl5pPr algn="l">
              <a:defRPr/>
            </a:lvl5pPr>
          </a:lstStyle>
          <a:p>
            <a:pPr lvl="0"/>
            <a:r>
              <a:rPr lang="en-US" dirty="0" err="1" smtClean="0"/>
              <a:t>Образец</a:t>
            </a:r>
            <a:r>
              <a:rPr lang="en-US" dirty="0" smtClean="0"/>
              <a:t> </a:t>
            </a:r>
            <a:r>
              <a:rPr lang="en-US" dirty="0" err="1" smtClean="0"/>
              <a:t>текста</a:t>
            </a:r>
            <a:endParaRPr lang="ru-RU" dirty="0"/>
          </a:p>
        </p:txBody>
      </p:sp>
      <p:sp>
        <p:nvSpPr>
          <p:cNvPr id="7" name="Нижний колонтитул 4"/>
          <p:cNvSpPr>
            <a:spLocks noGrp="1"/>
          </p:cNvSpPr>
          <p:nvPr>
            <p:ph type="ftr" sz="quarter" idx="3"/>
          </p:nvPr>
        </p:nvSpPr>
        <p:spPr>
          <a:xfrm>
            <a:off x="3028448" y="7009643"/>
            <a:ext cx="4591738" cy="402652"/>
          </a:xfrm>
          <a:prstGeom prst="rect">
            <a:avLst/>
          </a:prstGeom>
        </p:spPr>
        <p:txBody>
          <a:bodyPr vert="horz" lIns="99551" tIns="49775" rIns="99551" bIns="49775" rtlCol="0" anchor="ctr"/>
          <a:lstStyle>
            <a:lvl1pPr algn="l">
              <a:defRPr sz="1000">
                <a:solidFill>
                  <a:schemeClr val="tx1">
                    <a:tint val="75000"/>
                  </a:schemeClr>
                </a:solidFill>
                <a:latin typeface="Tahoma"/>
              </a:defRPr>
            </a:lvl1pPr>
          </a:lstStyle>
          <a:p>
            <a:r>
              <a:rPr lang="ru-RU" dirty="0" smtClean="0"/>
              <a:t>Список амбассадоров и рекомендации по взаимодействию с ними</a:t>
            </a:r>
            <a:endParaRPr lang="ru-RU" dirty="0"/>
          </a:p>
        </p:txBody>
      </p:sp>
      <p:sp>
        <p:nvSpPr>
          <p:cNvPr id="8" name="Номер слайда 5"/>
          <p:cNvSpPr>
            <a:spLocks noGrp="1"/>
          </p:cNvSpPr>
          <p:nvPr>
            <p:ph type="sldNum" sz="quarter" idx="4"/>
          </p:nvPr>
        </p:nvSpPr>
        <p:spPr>
          <a:xfrm>
            <a:off x="7721152" y="7005138"/>
            <a:ext cx="2494016" cy="402652"/>
          </a:xfrm>
          <a:prstGeom prst="rect">
            <a:avLst/>
          </a:prstGeom>
        </p:spPr>
        <p:txBody>
          <a:bodyPr vert="horz" lIns="99551" tIns="49775" rIns="99551" bIns="49775" rtlCol="0" anchor="ctr"/>
          <a:lstStyle>
            <a:lvl1pPr algn="r">
              <a:defRPr sz="1300">
                <a:solidFill>
                  <a:schemeClr val="tx1">
                    <a:tint val="75000"/>
                  </a:schemeClr>
                </a:solidFill>
                <a:latin typeface="Tahoma"/>
              </a:defRPr>
            </a:lvl1pPr>
          </a:lstStyle>
          <a:p>
            <a:fld id="{23D704CE-4D68-584A-838A-AE5576E77FBD}" type="slidenum">
              <a:rPr lang="ru-RU" smtClean="0"/>
              <a:pPr/>
              <a:t>‹#›</a:t>
            </a:fld>
            <a:endParaRPr lang="ru-RU" dirty="0"/>
          </a:p>
        </p:txBody>
      </p:sp>
      <p:sp>
        <p:nvSpPr>
          <p:cNvPr id="6" name="Содержимое 2"/>
          <p:cNvSpPr>
            <a:spLocks noGrp="1"/>
          </p:cNvSpPr>
          <p:nvPr>
            <p:ph idx="10"/>
          </p:nvPr>
        </p:nvSpPr>
        <p:spPr>
          <a:xfrm>
            <a:off x="534433" y="1991360"/>
            <a:ext cx="3021674" cy="3924933"/>
          </a:xfrm>
          <a:prstGeom prst="rect">
            <a:avLst/>
          </a:prstGeom>
        </p:spPr>
        <p:txBody>
          <a:bodyPr lIns="99551" tIns="49775" rIns="99551" bIns="49775"/>
          <a:lstStyle>
            <a:lvl1pPr algn="l">
              <a:defRPr sz="1200"/>
            </a:lvl1pPr>
            <a:lvl2pPr algn="l">
              <a:defRPr/>
            </a:lvl2pPr>
            <a:lvl3pPr algn="l">
              <a:defRPr/>
            </a:lvl3pPr>
            <a:lvl4pPr algn="l">
              <a:defRPr/>
            </a:lvl4pPr>
            <a:lvl5pPr algn="l">
              <a:defRPr/>
            </a:lvl5pPr>
          </a:lstStyle>
          <a:p>
            <a:pPr lvl="0"/>
            <a:r>
              <a:rPr lang="en-US" dirty="0" err="1" smtClean="0"/>
              <a:t>Образец</a:t>
            </a:r>
            <a:r>
              <a:rPr lang="en-US" dirty="0" smtClean="0"/>
              <a:t> </a:t>
            </a:r>
            <a:r>
              <a:rPr lang="en-US" dirty="0" err="1" smtClean="0"/>
              <a:t>текста</a:t>
            </a:r>
            <a:endParaRPr lang="ru-RU" dirty="0"/>
          </a:p>
        </p:txBody>
      </p:sp>
      <p:pic>
        <p:nvPicPr>
          <p:cNvPr id="9" name="Изображение 8"/>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8917305" y="434340"/>
            <a:ext cx="1779270" cy="380999"/>
          </a:xfrm>
          <a:prstGeom prst="rect">
            <a:avLst/>
          </a:prstGeom>
        </p:spPr>
      </p:pic>
    </p:spTree>
    <p:extLst>
      <p:ext uri="{BB962C8B-B14F-4D97-AF65-F5344CB8AC3E}">
        <p14:creationId xmlns:p14="http://schemas.microsoft.com/office/powerpoint/2010/main" val="15393451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Заголовок и объект">
    <p:spTree>
      <p:nvGrpSpPr>
        <p:cNvPr id="1" name=""/>
        <p:cNvGrpSpPr/>
        <p:nvPr/>
      </p:nvGrpSpPr>
      <p:grpSpPr>
        <a:xfrm>
          <a:off x="0" y="0"/>
          <a:ext cx="0" cy="0"/>
          <a:chOff x="0" y="0"/>
          <a:chExt cx="0" cy="0"/>
        </a:xfrm>
      </p:grpSpPr>
      <p:sp>
        <p:nvSpPr>
          <p:cNvPr id="2" name="Название 1"/>
          <p:cNvSpPr>
            <a:spLocks noGrp="1"/>
          </p:cNvSpPr>
          <p:nvPr>
            <p:ph type="title" hasCustomPrompt="1"/>
          </p:nvPr>
        </p:nvSpPr>
        <p:spPr>
          <a:xfrm>
            <a:off x="534432" y="1115665"/>
            <a:ext cx="9619774" cy="875695"/>
          </a:xfrm>
          <a:prstGeom prst="rect">
            <a:avLst/>
          </a:prstGeom>
        </p:spPr>
        <p:txBody>
          <a:bodyPr lIns="99551" tIns="49775" rIns="99551" bIns="49775"/>
          <a:lstStyle>
            <a:lvl1pPr algn="l">
              <a:defRPr sz="2000" b="1"/>
            </a:lvl1pPr>
          </a:lstStyle>
          <a:p>
            <a:r>
              <a:rPr lang="en-US" dirty="0" smtClean="0"/>
              <a:t>ОБРАЗЕЦ ЗАГОЛОВКА</a:t>
            </a:r>
            <a:endParaRPr lang="ru-RU" dirty="0"/>
          </a:p>
        </p:txBody>
      </p:sp>
      <p:sp>
        <p:nvSpPr>
          <p:cNvPr id="3" name="Содержимое 2"/>
          <p:cNvSpPr>
            <a:spLocks noGrp="1"/>
          </p:cNvSpPr>
          <p:nvPr>
            <p:ph idx="1"/>
          </p:nvPr>
        </p:nvSpPr>
        <p:spPr>
          <a:xfrm>
            <a:off x="2400300" y="1991360"/>
            <a:ext cx="2867025" cy="2056765"/>
          </a:xfrm>
          <a:prstGeom prst="rect">
            <a:avLst/>
          </a:prstGeom>
        </p:spPr>
        <p:txBody>
          <a:bodyPr lIns="99551" tIns="49775" rIns="99551" bIns="49775"/>
          <a:lstStyle>
            <a:lvl1pPr algn="l">
              <a:defRPr sz="1200"/>
            </a:lvl1pPr>
            <a:lvl2pPr algn="l">
              <a:defRPr/>
            </a:lvl2pPr>
            <a:lvl3pPr algn="l">
              <a:defRPr/>
            </a:lvl3pPr>
            <a:lvl4pPr algn="l">
              <a:defRPr/>
            </a:lvl4pPr>
            <a:lvl5pPr algn="l">
              <a:defRPr/>
            </a:lvl5pPr>
          </a:lstStyle>
          <a:p>
            <a:pPr lvl="0"/>
            <a:r>
              <a:rPr lang="en-US" dirty="0" err="1" smtClean="0"/>
              <a:t>Образец</a:t>
            </a:r>
            <a:r>
              <a:rPr lang="en-US" dirty="0" smtClean="0"/>
              <a:t> </a:t>
            </a:r>
            <a:r>
              <a:rPr lang="en-US" dirty="0" err="1" smtClean="0"/>
              <a:t>текста</a:t>
            </a:r>
            <a:endParaRPr lang="ru-RU" dirty="0"/>
          </a:p>
        </p:txBody>
      </p:sp>
      <p:sp>
        <p:nvSpPr>
          <p:cNvPr id="7" name="Нижний колонтитул 4"/>
          <p:cNvSpPr>
            <a:spLocks noGrp="1"/>
          </p:cNvSpPr>
          <p:nvPr>
            <p:ph type="ftr" sz="quarter" idx="3"/>
          </p:nvPr>
        </p:nvSpPr>
        <p:spPr>
          <a:xfrm>
            <a:off x="3028448" y="7009643"/>
            <a:ext cx="4591738" cy="402652"/>
          </a:xfrm>
          <a:prstGeom prst="rect">
            <a:avLst/>
          </a:prstGeom>
        </p:spPr>
        <p:txBody>
          <a:bodyPr vert="horz" lIns="99551" tIns="49775" rIns="99551" bIns="49775" rtlCol="0" anchor="ctr"/>
          <a:lstStyle>
            <a:lvl1pPr algn="l">
              <a:defRPr sz="1000">
                <a:solidFill>
                  <a:schemeClr val="tx1">
                    <a:tint val="75000"/>
                  </a:schemeClr>
                </a:solidFill>
                <a:latin typeface="Tahoma"/>
              </a:defRPr>
            </a:lvl1pPr>
          </a:lstStyle>
          <a:p>
            <a:r>
              <a:rPr lang="ru-RU" dirty="0" smtClean="0"/>
              <a:t>Список амбассадоров и рекомендации по взаимодействию с ними</a:t>
            </a:r>
            <a:endParaRPr lang="ru-RU" dirty="0"/>
          </a:p>
        </p:txBody>
      </p:sp>
      <p:sp>
        <p:nvSpPr>
          <p:cNvPr id="8" name="Номер слайда 5"/>
          <p:cNvSpPr>
            <a:spLocks noGrp="1"/>
          </p:cNvSpPr>
          <p:nvPr>
            <p:ph type="sldNum" sz="quarter" idx="4"/>
          </p:nvPr>
        </p:nvSpPr>
        <p:spPr>
          <a:xfrm>
            <a:off x="7721152" y="7005138"/>
            <a:ext cx="2494016" cy="402652"/>
          </a:xfrm>
          <a:prstGeom prst="rect">
            <a:avLst/>
          </a:prstGeom>
        </p:spPr>
        <p:txBody>
          <a:bodyPr vert="horz" lIns="99551" tIns="49775" rIns="99551" bIns="49775" rtlCol="0" anchor="ctr"/>
          <a:lstStyle>
            <a:lvl1pPr algn="r">
              <a:defRPr sz="1300">
                <a:solidFill>
                  <a:schemeClr val="tx1">
                    <a:tint val="75000"/>
                  </a:schemeClr>
                </a:solidFill>
                <a:latin typeface="Tahoma"/>
              </a:defRPr>
            </a:lvl1pPr>
          </a:lstStyle>
          <a:p>
            <a:fld id="{23D704CE-4D68-584A-838A-AE5576E77FBD}" type="slidenum">
              <a:rPr lang="ru-RU" smtClean="0"/>
              <a:pPr/>
              <a:t>‹#›</a:t>
            </a:fld>
            <a:endParaRPr lang="ru-RU" dirty="0"/>
          </a:p>
        </p:txBody>
      </p:sp>
      <p:sp>
        <p:nvSpPr>
          <p:cNvPr id="6" name="Содержимое 2"/>
          <p:cNvSpPr>
            <a:spLocks noGrp="1"/>
          </p:cNvSpPr>
          <p:nvPr>
            <p:ph idx="10"/>
          </p:nvPr>
        </p:nvSpPr>
        <p:spPr>
          <a:xfrm>
            <a:off x="534433" y="1991360"/>
            <a:ext cx="1684892" cy="2056765"/>
          </a:xfrm>
          <a:prstGeom prst="rect">
            <a:avLst/>
          </a:prstGeom>
        </p:spPr>
        <p:txBody>
          <a:bodyPr lIns="99551" tIns="49775" rIns="99551" bIns="49775"/>
          <a:lstStyle>
            <a:lvl1pPr algn="l">
              <a:defRPr sz="1200"/>
            </a:lvl1pPr>
            <a:lvl2pPr algn="l">
              <a:defRPr/>
            </a:lvl2pPr>
            <a:lvl3pPr algn="l">
              <a:defRPr/>
            </a:lvl3pPr>
            <a:lvl4pPr algn="l">
              <a:defRPr/>
            </a:lvl4pPr>
            <a:lvl5pPr algn="l">
              <a:defRPr/>
            </a:lvl5pPr>
          </a:lstStyle>
          <a:p>
            <a:pPr lvl="0"/>
            <a:r>
              <a:rPr lang="en-US" dirty="0" err="1" smtClean="0"/>
              <a:t>Образец</a:t>
            </a:r>
            <a:r>
              <a:rPr lang="en-US" dirty="0" smtClean="0"/>
              <a:t> </a:t>
            </a:r>
            <a:r>
              <a:rPr lang="en-US" dirty="0" err="1" smtClean="0"/>
              <a:t>текста</a:t>
            </a:r>
            <a:endParaRPr lang="ru-RU" dirty="0"/>
          </a:p>
        </p:txBody>
      </p:sp>
      <p:sp>
        <p:nvSpPr>
          <p:cNvPr id="11" name="Содержимое 2"/>
          <p:cNvSpPr>
            <a:spLocks noGrp="1"/>
          </p:cNvSpPr>
          <p:nvPr>
            <p:ph idx="11"/>
          </p:nvPr>
        </p:nvSpPr>
        <p:spPr>
          <a:xfrm>
            <a:off x="7287181" y="1991360"/>
            <a:ext cx="2867025" cy="2056765"/>
          </a:xfrm>
          <a:prstGeom prst="rect">
            <a:avLst/>
          </a:prstGeom>
        </p:spPr>
        <p:txBody>
          <a:bodyPr lIns="99551" tIns="49775" rIns="99551" bIns="49775"/>
          <a:lstStyle>
            <a:lvl1pPr algn="l">
              <a:defRPr sz="1200"/>
            </a:lvl1pPr>
            <a:lvl2pPr algn="l">
              <a:defRPr/>
            </a:lvl2pPr>
            <a:lvl3pPr algn="l">
              <a:defRPr/>
            </a:lvl3pPr>
            <a:lvl4pPr algn="l">
              <a:defRPr/>
            </a:lvl4pPr>
            <a:lvl5pPr algn="l">
              <a:defRPr/>
            </a:lvl5pPr>
          </a:lstStyle>
          <a:p>
            <a:pPr lvl="0"/>
            <a:r>
              <a:rPr lang="en-US" dirty="0" err="1" smtClean="0"/>
              <a:t>Образец</a:t>
            </a:r>
            <a:r>
              <a:rPr lang="en-US" dirty="0" smtClean="0"/>
              <a:t> </a:t>
            </a:r>
            <a:r>
              <a:rPr lang="en-US" dirty="0" err="1" smtClean="0"/>
              <a:t>текста</a:t>
            </a:r>
            <a:endParaRPr lang="ru-RU" dirty="0"/>
          </a:p>
        </p:txBody>
      </p:sp>
      <p:sp>
        <p:nvSpPr>
          <p:cNvPr id="12" name="Содержимое 2"/>
          <p:cNvSpPr>
            <a:spLocks noGrp="1"/>
          </p:cNvSpPr>
          <p:nvPr>
            <p:ph idx="12"/>
          </p:nvPr>
        </p:nvSpPr>
        <p:spPr>
          <a:xfrm>
            <a:off x="5421314" y="1991360"/>
            <a:ext cx="1684892" cy="2056765"/>
          </a:xfrm>
          <a:prstGeom prst="rect">
            <a:avLst/>
          </a:prstGeom>
        </p:spPr>
        <p:txBody>
          <a:bodyPr lIns="99551" tIns="49775" rIns="99551" bIns="49775"/>
          <a:lstStyle>
            <a:lvl1pPr algn="l">
              <a:defRPr sz="1200"/>
            </a:lvl1pPr>
            <a:lvl2pPr algn="l">
              <a:defRPr/>
            </a:lvl2pPr>
            <a:lvl3pPr algn="l">
              <a:defRPr/>
            </a:lvl3pPr>
            <a:lvl4pPr algn="l">
              <a:defRPr/>
            </a:lvl4pPr>
            <a:lvl5pPr algn="l">
              <a:defRPr/>
            </a:lvl5pPr>
          </a:lstStyle>
          <a:p>
            <a:pPr lvl="0"/>
            <a:r>
              <a:rPr lang="en-US" dirty="0" err="1" smtClean="0"/>
              <a:t>Образец</a:t>
            </a:r>
            <a:r>
              <a:rPr lang="en-US" dirty="0" smtClean="0"/>
              <a:t> </a:t>
            </a:r>
            <a:r>
              <a:rPr lang="en-US" dirty="0" err="1" smtClean="0"/>
              <a:t>текста</a:t>
            </a:r>
            <a:endParaRPr lang="ru-RU" dirty="0"/>
          </a:p>
        </p:txBody>
      </p:sp>
      <p:sp>
        <p:nvSpPr>
          <p:cNvPr id="13" name="Содержимое 2"/>
          <p:cNvSpPr>
            <a:spLocks noGrp="1"/>
          </p:cNvSpPr>
          <p:nvPr>
            <p:ph idx="13"/>
          </p:nvPr>
        </p:nvSpPr>
        <p:spPr>
          <a:xfrm>
            <a:off x="2400300" y="4277360"/>
            <a:ext cx="2867025" cy="2056765"/>
          </a:xfrm>
          <a:prstGeom prst="rect">
            <a:avLst/>
          </a:prstGeom>
        </p:spPr>
        <p:txBody>
          <a:bodyPr lIns="99551" tIns="49775" rIns="99551" bIns="49775"/>
          <a:lstStyle>
            <a:lvl1pPr algn="l">
              <a:defRPr sz="1200"/>
            </a:lvl1pPr>
            <a:lvl2pPr algn="l">
              <a:defRPr/>
            </a:lvl2pPr>
            <a:lvl3pPr algn="l">
              <a:defRPr/>
            </a:lvl3pPr>
            <a:lvl4pPr algn="l">
              <a:defRPr/>
            </a:lvl4pPr>
            <a:lvl5pPr algn="l">
              <a:defRPr/>
            </a:lvl5pPr>
          </a:lstStyle>
          <a:p>
            <a:pPr lvl="0"/>
            <a:r>
              <a:rPr lang="en-US" dirty="0" err="1" smtClean="0"/>
              <a:t>Образец</a:t>
            </a:r>
            <a:r>
              <a:rPr lang="en-US" dirty="0" smtClean="0"/>
              <a:t> </a:t>
            </a:r>
            <a:r>
              <a:rPr lang="en-US" dirty="0" err="1" smtClean="0"/>
              <a:t>текста</a:t>
            </a:r>
            <a:endParaRPr lang="ru-RU" dirty="0"/>
          </a:p>
        </p:txBody>
      </p:sp>
      <p:sp>
        <p:nvSpPr>
          <p:cNvPr id="14" name="Содержимое 2"/>
          <p:cNvSpPr>
            <a:spLocks noGrp="1"/>
          </p:cNvSpPr>
          <p:nvPr>
            <p:ph idx="14"/>
          </p:nvPr>
        </p:nvSpPr>
        <p:spPr>
          <a:xfrm>
            <a:off x="534433" y="4277360"/>
            <a:ext cx="1684892" cy="2056765"/>
          </a:xfrm>
          <a:prstGeom prst="rect">
            <a:avLst/>
          </a:prstGeom>
        </p:spPr>
        <p:txBody>
          <a:bodyPr lIns="99551" tIns="49775" rIns="99551" bIns="49775"/>
          <a:lstStyle>
            <a:lvl1pPr algn="l">
              <a:defRPr sz="1200"/>
            </a:lvl1pPr>
            <a:lvl2pPr algn="l">
              <a:defRPr/>
            </a:lvl2pPr>
            <a:lvl3pPr algn="l">
              <a:defRPr/>
            </a:lvl3pPr>
            <a:lvl4pPr algn="l">
              <a:defRPr/>
            </a:lvl4pPr>
            <a:lvl5pPr algn="l">
              <a:defRPr/>
            </a:lvl5pPr>
          </a:lstStyle>
          <a:p>
            <a:pPr lvl="0"/>
            <a:r>
              <a:rPr lang="en-US" dirty="0" err="1" smtClean="0"/>
              <a:t>Образец</a:t>
            </a:r>
            <a:r>
              <a:rPr lang="en-US" dirty="0" smtClean="0"/>
              <a:t> </a:t>
            </a:r>
            <a:r>
              <a:rPr lang="en-US" dirty="0" err="1" smtClean="0"/>
              <a:t>текста</a:t>
            </a:r>
            <a:endParaRPr lang="ru-RU" dirty="0"/>
          </a:p>
        </p:txBody>
      </p:sp>
      <p:sp>
        <p:nvSpPr>
          <p:cNvPr id="15" name="Содержимое 2"/>
          <p:cNvSpPr>
            <a:spLocks noGrp="1"/>
          </p:cNvSpPr>
          <p:nvPr>
            <p:ph idx="15"/>
          </p:nvPr>
        </p:nvSpPr>
        <p:spPr>
          <a:xfrm>
            <a:off x="7287181" y="4277360"/>
            <a:ext cx="2867025" cy="2056765"/>
          </a:xfrm>
          <a:prstGeom prst="rect">
            <a:avLst/>
          </a:prstGeom>
        </p:spPr>
        <p:txBody>
          <a:bodyPr lIns="99551" tIns="49775" rIns="99551" bIns="49775"/>
          <a:lstStyle>
            <a:lvl1pPr algn="l">
              <a:defRPr sz="1200"/>
            </a:lvl1pPr>
            <a:lvl2pPr algn="l">
              <a:defRPr/>
            </a:lvl2pPr>
            <a:lvl3pPr algn="l">
              <a:defRPr/>
            </a:lvl3pPr>
            <a:lvl4pPr algn="l">
              <a:defRPr/>
            </a:lvl4pPr>
            <a:lvl5pPr algn="l">
              <a:defRPr/>
            </a:lvl5pPr>
          </a:lstStyle>
          <a:p>
            <a:pPr lvl="0"/>
            <a:r>
              <a:rPr lang="en-US" dirty="0" err="1" smtClean="0"/>
              <a:t>Образец</a:t>
            </a:r>
            <a:r>
              <a:rPr lang="en-US" dirty="0" smtClean="0"/>
              <a:t> </a:t>
            </a:r>
            <a:r>
              <a:rPr lang="en-US" dirty="0" err="1" smtClean="0"/>
              <a:t>текста</a:t>
            </a:r>
            <a:endParaRPr lang="ru-RU" dirty="0"/>
          </a:p>
        </p:txBody>
      </p:sp>
      <p:sp>
        <p:nvSpPr>
          <p:cNvPr id="16" name="Содержимое 2"/>
          <p:cNvSpPr>
            <a:spLocks noGrp="1"/>
          </p:cNvSpPr>
          <p:nvPr>
            <p:ph idx="16"/>
          </p:nvPr>
        </p:nvSpPr>
        <p:spPr>
          <a:xfrm>
            <a:off x="5421314" y="4277360"/>
            <a:ext cx="1684892" cy="2056765"/>
          </a:xfrm>
          <a:prstGeom prst="rect">
            <a:avLst/>
          </a:prstGeom>
        </p:spPr>
        <p:txBody>
          <a:bodyPr lIns="99551" tIns="49775" rIns="99551" bIns="49775"/>
          <a:lstStyle>
            <a:lvl1pPr algn="l">
              <a:defRPr sz="1200"/>
            </a:lvl1pPr>
            <a:lvl2pPr algn="l">
              <a:defRPr/>
            </a:lvl2pPr>
            <a:lvl3pPr algn="l">
              <a:defRPr/>
            </a:lvl3pPr>
            <a:lvl4pPr algn="l">
              <a:defRPr/>
            </a:lvl4pPr>
            <a:lvl5pPr algn="l">
              <a:defRPr/>
            </a:lvl5pPr>
          </a:lstStyle>
          <a:p>
            <a:pPr lvl="0"/>
            <a:r>
              <a:rPr lang="en-US" dirty="0" err="1" smtClean="0"/>
              <a:t>Образец</a:t>
            </a:r>
            <a:r>
              <a:rPr lang="en-US" dirty="0" smtClean="0"/>
              <a:t> </a:t>
            </a:r>
            <a:r>
              <a:rPr lang="en-US" dirty="0" err="1" smtClean="0"/>
              <a:t>текста</a:t>
            </a:r>
            <a:endParaRPr lang="ru-RU" dirty="0"/>
          </a:p>
        </p:txBody>
      </p:sp>
      <p:pic>
        <p:nvPicPr>
          <p:cNvPr id="17" name="Изображение 16"/>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8917305" y="434340"/>
            <a:ext cx="1779270" cy="380999"/>
          </a:xfrm>
          <a:prstGeom prst="rect">
            <a:avLst/>
          </a:prstGeom>
        </p:spPr>
      </p:pic>
    </p:spTree>
    <p:extLst>
      <p:ext uri="{BB962C8B-B14F-4D97-AF65-F5344CB8AC3E}">
        <p14:creationId xmlns:p14="http://schemas.microsoft.com/office/powerpoint/2010/main" val="16810955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Название 1"/>
          <p:cNvSpPr>
            <a:spLocks noGrp="1"/>
          </p:cNvSpPr>
          <p:nvPr>
            <p:ph type="title" hasCustomPrompt="1"/>
          </p:nvPr>
        </p:nvSpPr>
        <p:spPr>
          <a:xfrm>
            <a:off x="534432" y="1115665"/>
            <a:ext cx="9619774" cy="875695"/>
          </a:xfrm>
          <a:prstGeom prst="rect">
            <a:avLst/>
          </a:prstGeom>
        </p:spPr>
        <p:txBody>
          <a:bodyPr lIns="99551" tIns="49775" rIns="99551" bIns="49775"/>
          <a:lstStyle>
            <a:lvl1pPr algn="l">
              <a:defRPr sz="2000" b="1"/>
            </a:lvl1pPr>
          </a:lstStyle>
          <a:p>
            <a:r>
              <a:rPr lang="en-US" dirty="0" smtClean="0"/>
              <a:t>ОБРАЗЕЦ ЗАГОЛОВКА</a:t>
            </a:r>
            <a:endParaRPr lang="ru-RU" dirty="0"/>
          </a:p>
        </p:txBody>
      </p:sp>
      <p:sp>
        <p:nvSpPr>
          <p:cNvPr id="3" name="Содержимое 2"/>
          <p:cNvSpPr>
            <a:spLocks noGrp="1"/>
          </p:cNvSpPr>
          <p:nvPr>
            <p:ph idx="1"/>
          </p:nvPr>
        </p:nvSpPr>
        <p:spPr>
          <a:xfrm>
            <a:off x="534432" y="1991360"/>
            <a:ext cx="9619774" cy="3924933"/>
          </a:xfrm>
          <a:prstGeom prst="rect">
            <a:avLst/>
          </a:prstGeom>
        </p:spPr>
        <p:txBody>
          <a:bodyPr lIns="99551" tIns="49775" rIns="99551" bIns="49775"/>
          <a:lstStyle>
            <a:lvl1pPr algn="l">
              <a:defRPr sz="1200"/>
            </a:lvl1pPr>
            <a:lvl2pPr algn="l">
              <a:defRPr/>
            </a:lvl2pPr>
            <a:lvl3pPr algn="l">
              <a:defRPr/>
            </a:lvl3pPr>
            <a:lvl4pPr algn="l">
              <a:defRPr/>
            </a:lvl4pPr>
            <a:lvl5pPr algn="l">
              <a:defRPr/>
            </a:lvl5pPr>
          </a:lstStyle>
          <a:p>
            <a:pPr lvl="0"/>
            <a:r>
              <a:rPr lang="en-US" dirty="0" err="1" smtClean="0"/>
              <a:t>Образец</a:t>
            </a:r>
            <a:r>
              <a:rPr lang="en-US" dirty="0" smtClean="0"/>
              <a:t> </a:t>
            </a:r>
            <a:r>
              <a:rPr lang="en-US" dirty="0" err="1" smtClean="0"/>
              <a:t>текста</a:t>
            </a:r>
            <a:endParaRPr lang="ru-RU" dirty="0"/>
          </a:p>
        </p:txBody>
      </p:sp>
      <p:sp>
        <p:nvSpPr>
          <p:cNvPr id="7" name="Нижний колонтитул 4"/>
          <p:cNvSpPr>
            <a:spLocks noGrp="1"/>
          </p:cNvSpPr>
          <p:nvPr>
            <p:ph type="ftr" sz="quarter" idx="3"/>
          </p:nvPr>
        </p:nvSpPr>
        <p:spPr>
          <a:xfrm>
            <a:off x="3028448" y="7009643"/>
            <a:ext cx="4692704" cy="402652"/>
          </a:xfrm>
          <a:prstGeom prst="rect">
            <a:avLst/>
          </a:prstGeom>
        </p:spPr>
        <p:txBody>
          <a:bodyPr vert="horz" lIns="99551" tIns="49775" rIns="99551" bIns="49775" rtlCol="0" anchor="ctr"/>
          <a:lstStyle>
            <a:lvl1pPr algn="l">
              <a:defRPr sz="1000">
                <a:solidFill>
                  <a:schemeClr val="tx1">
                    <a:tint val="75000"/>
                  </a:schemeClr>
                </a:solidFill>
                <a:latin typeface="Tahoma"/>
              </a:defRPr>
            </a:lvl1pPr>
          </a:lstStyle>
          <a:p>
            <a:r>
              <a:rPr lang="ru-RU" dirty="0" smtClean="0"/>
              <a:t>Список амбассадоров и рекомендации по взаимодействию с ними</a:t>
            </a:r>
            <a:endParaRPr lang="ru-RU" dirty="0"/>
          </a:p>
        </p:txBody>
      </p:sp>
      <p:sp>
        <p:nvSpPr>
          <p:cNvPr id="8" name="Номер слайда 5"/>
          <p:cNvSpPr>
            <a:spLocks noGrp="1"/>
          </p:cNvSpPr>
          <p:nvPr>
            <p:ph type="sldNum" sz="quarter" idx="4"/>
          </p:nvPr>
        </p:nvSpPr>
        <p:spPr>
          <a:xfrm>
            <a:off x="7721152" y="7005138"/>
            <a:ext cx="2494016" cy="402652"/>
          </a:xfrm>
          <a:prstGeom prst="rect">
            <a:avLst/>
          </a:prstGeom>
        </p:spPr>
        <p:txBody>
          <a:bodyPr vert="horz" lIns="99551" tIns="49775" rIns="99551" bIns="49775" rtlCol="0" anchor="ctr"/>
          <a:lstStyle>
            <a:lvl1pPr algn="r">
              <a:defRPr sz="1300">
                <a:solidFill>
                  <a:schemeClr val="tx1">
                    <a:tint val="75000"/>
                  </a:schemeClr>
                </a:solidFill>
                <a:latin typeface="Tahoma"/>
              </a:defRPr>
            </a:lvl1pPr>
          </a:lstStyle>
          <a:p>
            <a:fld id="{23D704CE-4D68-584A-838A-AE5576E77FBD}" type="slidenum">
              <a:rPr lang="ru-RU" smtClean="0"/>
              <a:pPr/>
              <a:t>‹#›</a:t>
            </a:fld>
            <a:endParaRPr lang="ru-RU" dirty="0"/>
          </a:p>
        </p:txBody>
      </p:sp>
      <p:pic>
        <p:nvPicPr>
          <p:cNvPr id="6" name="Изображение 5"/>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8917305" y="434340"/>
            <a:ext cx="1779270" cy="380999"/>
          </a:xfrm>
          <a:prstGeom prst="rect">
            <a:avLst/>
          </a:prstGeom>
        </p:spPr>
      </p:pic>
    </p:spTree>
    <p:extLst>
      <p:ext uri="{BB962C8B-B14F-4D97-AF65-F5344CB8AC3E}">
        <p14:creationId xmlns:p14="http://schemas.microsoft.com/office/powerpoint/2010/main" val="7626706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Заголовок раздела">
    <p:spTree>
      <p:nvGrpSpPr>
        <p:cNvPr id="1" name=""/>
        <p:cNvGrpSpPr/>
        <p:nvPr/>
      </p:nvGrpSpPr>
      <p:grpSpPr>
        <a:xfrm>
          <a:off x="0" y="0"/>
          <a:ext cx="0" cy="0"/>
          <a:chOff x="0" y="0"/>
          <a:chExt cx="0" cy="0"/>
        </a:xfrm>
      </p:grpSpPr>
      <p:pic>
        <p:nvPicPr>
          <p:cNvPr id="4" name="Изображение 3" descr="PPT_makets-11.jp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0688638" cy="7556392"/>
          </a:xfrm>
          <a:prstGeom prst="rect">
            <a:avLst/>
          </a:prstGeom>
        </p:spPr>
      </p:pic>
      <p:sp>
        <p:nvSpPr>
          <p:cNvPr id="2" name="Название 1"/>
          <p:cNvSpPr>
            <a:spLocks noGrp="1"/>
          </p:cNvSpPr>
          <p:nvPr>
            <p:ph type="title"/>
          </p:nvPr>
        </p:nvSpPr>
        <p:spPr>
          <a:xfrm>
            <a:off x="1255059" y="3016858"/>
            <a:ext cx="9085342" cy="1502066"/>
          </a:xfrm>
          <a:prstGeom prst="rect">
            <a:avLst/>
          </a:prstGeom>
        </p:spPr>
        <p:txBody>
          <a:bodyPr lIns="99551" tIns="49775" rIns="99551" bIns="49775" anchor="t"/>
          <a:lstStyle>
            <a:lvl1pPr algn="l">
              <a:defRPr sz="4000" b="1" cap="all">
                <a:solidFill>
                  <a:srgbClr val="4CAF90"/>
                </a:solidFill>
              </a:defRPr>
            </a:lvl1pPr>
          </a:lstStyle>
          <a:p>
            <a:r>
              <a:rPr lang="en-US" dirty="0" err="1" smtClean="0"/>
              <a:t>Образец</a:t>
            </a:r>
            <a:r>
              <a:rPr lang="en-US" dirty="0" smtClean="0"/>
              <a:t> </a:t>
            </a:r>
            <a:r>
              <a:rPr lang="en-US" dirty="0" err="1" smtClean="0"/>
              <a:t>заголовка</a:t>
            </a:r>
            <a:endParaRPr lang="ru-RU" dirty="0"/>
          </a:p>
        </p:txBody>
      </p:sp>
      <p:sp>
        <p:nvSpPr>
          <p:cNvPr id="5" name="Прямоугольник 4"/>
          <p:cNvSpPr/>
          <p:nvPr userDrawn="1"/>
        </p:nvSpPr>
        <p:spPr>
          <a:xfrm>
            <a:off x="8267700" y="628650"/>
            <a:ext cx="2420938" cy="92392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ru-RU" dirty="0"/>
          </a:p>
        </p:txBody>
      </p:sp>
      <p:pic>
        <p:nvPicPr>
          <p:cNvPr id="6" name="Изображение 5"/>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8793480" y="729615"/>
            <a:ext cx="1874520" cy="380999"/>
          </a:xfrm>
          <a:prstGeom prst="rect">
            <a:avLst/>
          </a:prstGeom>
        </p:spPr>
      </p:pic>
    </p:spTree>
    <p:extLst>
      <p:ext uri="{BB962C8B-B14F-4D97-AF65-F5344CB8AC3E}">
        <p14:creationId xmlns:p14="http://schemas.microsoft.com/office/powerpoint/2010/main" val="10518111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Только заголовок">
    <p:spTree>
      <p:nvGrpSpPr>
        <p:cNvPr id="1" name=""/>
        <p:cNvGrpSpPr/>
        <p:nvPr/>
      </p:nvGrpSpPr>
      <p:grpSpPr>
        <a:xfrm>
          <a:off x="0" y="0"/>
          <a:ext cx="0" cy="0"/>
          <a:chOff x="0" y="0"/>
          <a:chExt cx="0" cy="0"/>
        </a:xfrm>
      </p:grpSpPr>
      <p:sp>
        <p:nvSpPr>
          <p:cNvPr id="6" name="Нижний колонтитул 4"/>
          <p:cNvSpPr>
            <a:spLocks noGrp="1"/>
          </p:cNvSpPr>
          <p:nvPr>
            <p:ph type="ftr" sz="quarter" idx="3"/>
          </p:nvPr>
        </p:nvSpPr>
        <p:spPr>
          <a:xfrm>
            <a:off x="3028448" y="7009643"/>
            <a:ext cx="4692704" cy="402652"/>
          </a:xfrm>
          <a:prstGeom prst="rect">
            <a:avLst/>
          </a:prstGeom>
        </p:spPr>
        <p:txBody>
          <a:bodyPr vert="horz" lIns="99551" tIns="49775" rIns="99551" bIns="49775" rtlCol="0" anchor="ctr"/>
          <a:lstStyle>
            <a:lvl1pPr algn="l">
              <a:defRPr sz="1000">
                <a:solidFill>
                  <a:schemeClr val="tx1">
                    <a:tint val="75000"/>
                  </a:schemeClr>
                </a:solidFill>
                <a:latin typeface="Tahoma"/>
              </a:defRPr>
            </a:lvl1pPr>
          </a:lstStyle>
          <a:p>
            <a:r>
              <a:rPr lang="ru-RU" dirty="0" smtClean="0"/>
              <a:t>Список амбассадоров и рекомендации по взаимодействию с ними</a:t>
            </a:r>
            <a:endParaRPr lang="ru-RU" dirty="0"/>
          </a:p>
        </p:txBody>
      </p:sp>
      <p:sp>
        <p:nvSpPr>
          <p:cNvPr id="7" name="Номер слайда 5"/>
          <p:cNvSpPr>
            <a:spLocks noGrp="1"/>
          </p:cNvSpPr>
          <p:nvPr>
            <p:ph type="sldNum" sz="quarter" idx="4"/>
          </p:nvPr>
        </p:nvSpPr>
        <p:spPr>
          <a:xfrm>
            <a:off x="7721152" y="7005138"/>
            <a:ext cx="2494016" cy="402652"/>
          </a:xfrm>
          <a:prstGeom prst="rect">
            <a:avLst/>
          </a:prstGeom>
        </p:spPr>
        <p:txBody>
          <a:bodyPr vert="horz" lIns="99551" tIns="49775" rIns="99551" bIns="49775" rtlCol="0" anchor="ctr"/>
          <a:lstStyle>
            <a:lvl1pPr algn="r">
              <a:defRPr sz="1300">
                <a:solidFill>
                  <a:schemeClr val="tx1">
                    <a:tint val="75000"/>
                  </a:schemeClr>
                </a:solidFill>
                <a:latin typeface="Tahoma"/>
              </a:defRPr>
            </a:lvl1pPr>
          </a:lstStyle>
          <a:p>
            <a:fld id="{23D704CE-4D68-584A-838A-AE5576E77FBD}" type="slidenum">
              <a:rPr lang="ru-RU" smtClean="0"/>
              <a:pPr/>
              <a:t>‹#›</a:t>
            </a:fld>
            <a:endParaRPr lang="ru-RU" dirty="0"/>
          </a:p>
        </p:txBody>
      </p:sp>
      <p:pic>
        <p:nvPicPr>
          <p:cNvPr id="4" name="Изображение 3"/>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8917305" y="434340"/>
            <a:ext cx="1779270" cy="380999"/>
          </a:xfrm>
          <a:prstGeom prst="rect">
            <a:avLst/>
          </a:prstGeom>
        </p:spPr>
      </p:pic>
    </p:spTree>
    <p:extLst>
      <p:ext uri="{BB962C8B-B14F-4D97-AF65-F5344CB8AC3E}">
        <p14:creationId xmlns:p14="http://schemas.microsoft.com/office/powerpoint/2010/main" val="31754688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Заголовок раздела">
    <p:spTree>
      <p:nvGrpSpPr>
        <p:cNvPr id="1" name=""/>
        <p:cNvGrpSpPr/>
        <p:nvPr/>
      </p:nvGrpSpPr>
      <p:grpSpPr>
        <a:xfrm>
          <a:off x="0" y="0"/>
          <a:ext cx="0" cy="0"/>
          <a:chOff x="0" y="0"/>
          <a:chExt cx="0" cy="0"/>
        </a:xfrm>
      </p:grpSpPr>
      <p:pic>
        <p:nvPicPr>
          <p:cNvPr id="3" name="Изображение 2" descr="PPT_makets-12.jp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0688638" cy="7556392"/>
          </a:xfrm>
          <a:prstGeom prst="rect">
            <a:avLst/>
          </a:prstGeom>
        </p:spPr>
      </p:pic>
      <p:sp>
        <p:nvSpPr>
          <p:cNvPr id="4" name="Прямоугольник 3"/>
          <p:cNvSpPr/>
          <p:nvPr userDrawn="1"/>
        </p:nvSpPr>
        <p:spPr>
          <a:xfrm>
            <a:off x="8267700" y="628650"/>
            <a:ext cx="2420938" cy="923925"/>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ru-RU" dirty="0"/>
          </a:p>
        </p:txBody>
      </p:sp>
      <p:pic>
        <p:nvPicPr>
          <p:cNvPr id="5" name="Изображение 4"/>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8793480" y="729615"/>
            <a:ext cx="1874520" cy="380999"/>
          </a:xfrm>
          <a:prstGeom prst="rect">
            <a:avLst/>
          </a:prstGeom>
        </p:spPr>
      </p:pic>
    </p:spTree>
    <p:extLst>
      <p:ext uri="{BB962C8B-B14F-4D97-AF65-F5344CB8AC3E}">
        <p14:creationId xmlns:p14="http://schemas.microsoft.com/office/powerpoint/2010/main" val="719130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336097" y="1237717"/>
            <a:ext cx="8016479" cy="2632992"/>
          </a:xfrm>
        </p:spPr>
        <p:txBody>
          <a:bodyPr anchor="b"/>
          <a:lstStyle>
            <a:lvl1pPr algn="ctr">
              <a:defRPr sz="6000"/>
            </a:lvl1pPr>
          </a:lstStyle>
          <a:p>
            <a:r>
              <a:rPr lang="ru-RU" smtClean="0"/>
              <a:t>Образец заголовка</a:t>
            </a:r>
            <a:endParaRPr lang="ru-RU"/>
          </a:p>
        </p:txBody>
      </p:sp>
      <p:sp>
        <p:nvSpPr>
          <p:cNvPr id="3" name="Подзаголовок 2"/>
          <p:cNvSpPr>
            <a:spLocks noGrp="1"/>
          </p:cNvSpPr>
          <p:nvPr>
            <p:ph type="subTitle" idx="1"/>
          </p:nvPr>
        </p:nvSpPr>
        <p:spPr>
          <a:xfrm>
            <a:off x="1336097" y="3972247"/>
            <a:ext cx="8016479" cy="1825938"/>
          </a:xfrm>
        </p:spPr>
        <p:txBody>
          <a:bodyPr/>
          <a:lstStyle>
            <a:lvl1pPr marL="0" indent="0" algn="ctr">
              <a:buNone/>
              <a:defRPr sz="2400"/>
            </a:lvl1pPr>
            <a:lvl2pPr marL="454871" indent="0" algn="ctr">
              <a:buNone/>
              <a:defRPr sz="2100"/>
            </a:lvl2pPr>
            <a:lvl3pPr marL="909772" indent="0" algn="ctr">
              <a:buNone/>
              <a:defRPr sz="1800"/>
            </a:lvl3pPr>
            <a:lvl4pPr marL="1364658" indent="0" algn="ctr">
              <a:buNone/>
              <a:defRPr sz="1600"/>
            </a:lvl4pPr>
            <a:lvl5pPr marL="1819548" indent="0" algn="ctr">
              <a:buNone/>
              <a:defRPr sz="1600"/>
            </a:lvl5pPr>
            <a:lvl6pPr marL="2274438" indent="0" algn="ctr">
              <a:buNone/>
              <a:defRPr sz="1600"/>
            </a:lvl6pPr>
            <a:lvl7pPr marL="2729325" indent="0" algn="ctr">
              <a:buNone/>
              <a:defRPr sz="1600"/>
            </a:lvl7pPr>
            <a:lvl8pPr marL="3184217" indent="0" algn="ctr">
              <a:buNone/>
              <a:defRPr sz="1600"/>
            </a:lvl8pPr>
            <a:lvl9pPr marL="3639104" indent="0" algn="ctr">
              <a:buNone/>
              <a:defRPr sz="1600"/>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14DFC2F3-95DE-4F22-88C3-AE5894B18969}" type="datetimeFigureOut">
              <a:rPr lang="ru-RU" smtClean="0">
                <a:solidFill>
                  <a:prstClr val="black">
                    <a:tint val="75000"/>
                  </a:prstClr>
                </a:solidFill>
              </a:rPr>
              <a:pPr/>
              <a:t>16.06.2023</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034D9315-7DD5-45B4-ACCD-47C54C9E957F}"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23572390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14DFC2F3-95DE-4F22-88C3-AE5894B18969}" type="datetimeFigureOut">
              <a:rPr lang="ru-RU" smtClean="0">
                <a:solidFill>
                  <a:prstClr val="black">
                    <a:tint val="75000"/>
                  </a:prstClr>
                </a:solidFill>
              </a:rPr>
              <a:pPr/>
              <a:t>16.06.2023</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034D9315-7DD5-45B4-ACCD-47C54C9E957F}"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11050157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9276" y="1885521"/>
            <a:ext cx="9218950" cy="3145935"/>
          </a:xfrm>
        </p:spPr>
        <p:txBody>
          <a:bodyPr anchor="b"/>
          <a:lstStyle>
            <a:lvl1pPr>
              <a:defRPr sz="6000"/>
            </a:lvl1pPr>
          </a:lstStyle>
          <a:p>
            <a:r>
              <a:rPr lang="ru-RU" smtClean="0"/>
              <a:t>Образец заголовка</a:t>
            </a:r>
            <a:endParaRPr lang="ru-RU"/>
          </a:p>
        </p:txBody>
      </p:sp>
      <p:sp>
        <p:nvSpPr>
          <p:cNvPr id="3" name="Текст 2"/>
          <p:cNvSpPr>
            <a:spLocks noGrp="1"/>
          </p:cNvSpPr>
          <p:nvPr>
            <p:ph type="body" idx="1"/>
          </p:nvPr>
        </p:nvSpPr>
        <p:spPr>
          <a:xfrm>
            <a:off x="729276" y="5061218"/>
            <a:ext cx="9218950" cy="1654373"/>
          </a:xfrm>
        </p:spPr>
        <p:txBody>
          <a:bodyPr/>
          <a:lstStyle>
            <a:lvl1pPr marL="0" indent="0">
              <a:buNone/>
              <a:defRPr sz="2400">
                <a:solidFill>
                  <a:schemeClr val="tx1">
                    <a:tint val="75000"/>
                  </a:schemeClr>
                </a:solidFill>
              </a:defRPr>
            </a:lvl1pPr>
            <a:lvl2pPr marL="454871" indent="0">
              <a:buNone/>
              <a:defRPr sz="2100">
                <a:solidFill>
                  <a:schemeClr val="tx1">
                    <a:tint val="75000"/>
                  </a:schemeClr>
                </a:solidFill>
              </a:defRPr>
            </a:lvl2pPr>
            <a:lvl3pPr marL="909772" indent="0">
              <a:buNone/>
              <a:defRPr sz="1800">
                <a:solidFill>
                  <a:schemeClr val="tx1">
                    <a:tint val="75000"/>
                  </a:schemeClr>
                </a:solidFill>
              </a:defRPr>
            </a:lvl3pPr>
            <a:lvl4pPr marL="1364658" indent="0">
              <a:buNone/>
              <a:defRPr sz="1600">
                <a:solidFill>
                  <a:schemeClr val="tx1">
                    <a:tint val="75000"/>
                  </a:schemeClr>
                </a:solidFill>
              </a:defRPr>
            </a:lvl4pPr>
            <a:lvl5pPr marL="1819548" indent="0">
              <a:buNone/>
              <a:defRPr sz="1600">
                <a:solidFill>
                  <a:schemeClr val="tx1">
                    <a:tint val="75000"/>
                  </a:schemeClr>
                </a:solidFill>
              </a:defRPr>
            </a:lvl5pPr>
            <a:lvl6pPr marL="2274438" indent="0">
              <a:buNone/>
              <a:defRPr sz="1600">
                <a:solidFill>
                  <a:schemeClr val="tx1">
                    <a:tint val="75000"/>
                  </a:schemeClr>
                </a:solidFill>
              </a:defRPr>
            </a:lvl6pPr>
            <a:lvl7pPr marL="2729325" indent="0">
              <a:buNone/>
              <a:defRPr sz="1600">
                <a:solidFill>
                  <a:schemeClr val="tx1">
                    <a:tint val="75000"/>
                  </a:schemeClr>
                </a:solidFill>
              </a:defRPr>
            </a:lvl7pPr>
            <a:lvl8pPr marL="3184217" indent="0">
              <a:buNone/>
              <a:defRPr sz="1600">
                <a:solidFill>
                  <a:schemeClr val="tx1">
                    <a:tint val="75000"/>
                  </a:schemeClr>
                </a:solidFill>
              </a:defRPr>
            </a:lvl8pPr>
            <a:lvl9pPr marL="3639104" indent="0">
              <a:buNone/>
              <a:defRPr sz="16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14DFC2F3-95DE-4F22-88C3-AE5894B18969}" type="datetimeFigureOut">
              <a:rPr lang="ru-RU" smtClean="0">
                <a:solidFill>
                  <a:prstClr val="black">
                    <a:tint val="75000"/>
                  </a:prstClr>
                </a:solidFill>
              </a:rPr>
              <a:pPr/>
              <a:t>16.06.2023</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034D9315-7DD5-45B4-ACCD-47C54C9E957F}"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19022310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734847" y="2013263"/>
            <a:ext cx="4542671" cy="4798559"/>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5411123" y="2013263"/>
            <a:ext cx="4542671" cy="4798559"/>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14DFC2F3-95DE-4F22-88C3-AE5894B18969}" type="datetimeFigureOut">
              <a:rPr lang="ru-RU" smtClean="0">
                <a:solidFill>
                  <a:prstClr val="black">
                    <a:tint val="75000"/>
                  </a:prstClr>
                </a:solidFill>
              </a:rPr>
              <a:pPr/>
              <a:t>16.06.2023</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fld id="{034D9315-7DD5-45B4-ACCD-47C54C9E957F}"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94371358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36236" y="402712"/>
            <a:ext cx="9218950" cy="1461801"/>
          </a:xfrm>
        </p:spPr>
        <p:txBody>
          <a:bodyPr/>
          <a:lstStyle/>
          <a:p>
            <a:r>
              <a:rPr lang="ru-RU" smtClean="0"/>
              <a:t>Образец заголовка</a:t>
            </a:r>
            <a:endParaRPr lang="ru-RU"/>
          </a:p>
        </p:txBody>
      </p:sp>
      <p:sp>
        <p:nvSpPr>
          <p:cNvPr id="3" name="Текст 2"/>
          <p:cNvSpPr>
            <a:spLocks noGrp="1"/>
          </p:cNvSpPr>
          <p:nvPr>
            <p:ph type="body" idx="1"/>
          </p:nvPr>
        </p:nvSpPr>
        <p:spPr>
          <a:xfrm>
            <a:off x="736237" y="1853949"/>
            <a:ext cx="4521794" cy="908592"/>
          </a:xfrm>
        </p:spPr>
        <p:txBody>
          <a:bodyPr anchor="b"/>
          <a:lstStyle>
            <a:lvl1pPr marL="0" indent="0">
              <a:buNone/>
              <a:defRPr sz="2400" b="1"/>
            </a:lvl1pPr>
            <a:lvl2pPr marL="454871" indent="0">
              <a:buNone/>
              <a:defRPr sz="2100" b="1"/>
            </a:lvl2pPr>
            <a:lvl3pPr marL="909772" indent="0">
              <a:buNone/>
              <a:defRPr sz="1800" b="1"/>
            </a:lvl3pPr>
            <a:lvl4pPr marL="1364658" indent="0">
              <a:buNone/>
              <a:defRPr sz="1600" b="1"/>
            </a:lvl4pPr>
            <a:lvl5pPr marL="1819548" indent="0">
              <a:buNone/>
              <a:defRPr sz="1600" b="1"/>
            </a:lvl5pPr>
            <a:lvl6pPr marL="2274438" indent="0">
              <a:buNone/>
              <a:defRPr sz="1600" b="1"/>
            </a:lvl6pPr>
            <a:lvl7pPr marL="2729325" indent="0">
              <a:buNone/>
              <a:defRPr sz="1600" b="1"/>
            </a:lvl7pPr>
            <a:lvl8pPr marL="3184217" indent="0">
              <a:buNone/>
              <a:defRPr sz="1600" b="1"/>
            </a:lvl8pPr>
            <a:lvl9pPr marL="3639104" indent="0">
              <a:buNone/>
              <a:defRPr sz="1600" b="1"/>
            </a:lvl9pPr>
          </a:lstStyle>
          <a:p>
            <a:pPr lvl="0"/>
            <a:r>
              <a:rPr lang="ru-RU" smtClean="0"/>
              <a:t>Образец текста</a:t>
            </a:r>
          </a:p>
        </p:txBody>
      </p:sp>
      <p:sp>
        <p:nvSpPr>
          <p:cNvPr id="4" name="Объект 3"/>
          <p:cNvSpPr>
            <a:spLocks noGrp="1"/>
          </p:cNvSpPr>
          <p:nvPr>
            <p:ph sz="half" idx="2"/>
          </p:nvPr>
        </p:nvSpPr>
        <p:spPr>
          <a:xfrm>
            <a:off x="736237" y="2762541"/>
            <a:ext cx="4521794" cy="4063282"/>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5411174" y="1853949"/>
            <a:ext cx="4544063" cy="908592"/>
          </a:xfrm>
        </p:spPr>
        <p:txBody>
          <a:bodyPr anchor="b"/>
          <a:lstStyle>
            <a:lvl1pPr marL="0" indent="0">
              <a:buNone/>
              <a:defRPr sz="2400" b="1"/>
            </a:lvl1pPr>
            <a:lvl2pPr marL="454871" indent="0">
              <a:buNone/>
              <a:defRPr sz="2100" b="1"/>
            </a:lvl2pPr>
            <a:lvl3pPr marL="909772" indent="0">
              <a:buNone/>
              <a:defRPr sz="1800" b="1"/>
            </a:lvl3pPr>
            <a:lvl4pPr marL="1364658" indent="0">
              <a:buNone/>
              <a:defRPr sz="1600" b="1"/>
            </a:lvl4pPr>
            <a:lvl5pPr marL="1819548" indent="0">
              <a:buNone/>
              <a:defRPr sz="1600" b="1"/>
            </a:lvl5pPr>
            <a:lvl6pPr marL="2274438" indent="0">
              <a:buNone/>
              <a:defRPr sz="1600" b="1"/>
            </a:lvl6pPr>
            <a:lvl7pPr marL="2729325" indent="0">
              <a:buNone/>
              <a:defRPr sz="1600" b="1"/>
            </a:lvl7pPr>
            <a:lvl8pPr marL="3184217" indent="0">
              <a:buNone/>
              <a:defRPr sz="1600" b="1"/>
            </a:lvl8pPr>
            <a:lvl9pPr marL="3639104" indent="0">
              <a:buNone/>
              <a:defRPr sz="1600" b="1"/>
            </a:lvl9pPr>
          </a:lstStyle>
          <a:p>
            <a:pPr lvl="0"/>
            <a:r>
              <a:rPr lang="ru-RU" smtClean="0"/>
              <a:t>Образец текста</a:t>
            </a:r>
          </a:p>
        </p:txBody>
      </p:sp>
      <p:sp>
        <p:nvSpPr>
          <p:cNvPr id="6" name="Объект 5"/>
          <p:cNvSpPr>
            <a:spLocks noGrp="1"/>
          </p:cNvSpPr>
          <p:nvPr>
            <p:ph sz="quarter" idx="4"/>
          </p:nvPr>
        </p:nvSpPr>
        <p:spPr>
          <a:xfrm>
            <a:off x="5411174" y="2762541"/>
            <a:ext cx="4544063" cy="4063282"/>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14DFC2F3-95DE-4F22-88C3-AE5894B18969}" type="datetimeFigureOut">
              <a:rPr lang="ru-RU" smtClean="0">
                <a:solidFill>
                  <a:prstClr val="black">
                    <a:tint val="75000"/>
                  </a:prstClr>
                </a:solidFill>
              </a:rPr>
              <a:pPr/>
              <a:t>16.06.2023</a:t>
            </a:fld>
            <a:endParaRPr lang="ru-RU">
              <a:solidFill>
                <a:prstClr val="black">
                  <a:tint val="75000"/>
                </a:prstClr>
              </a:solidFill>
            </a:endParaRPr>
          </a:p>
        </p:txBody>
      </p:sp>
      <p:sp>
        <p:nvSpPr>
          <p:cNvPr id="8" name="Нижний колонтитул 7"/>
          <p:cNvSpPr>
            <a:spLocks noGrp="1"/>
          </p:cNvSpPr>
          <p:nvPr>
            <p:ph type="ftr" sz="quarter" idx="11"/>
          </p:nvPr>
        </p:nvSpPr>
        <p:spPr/>
        <p:txBody>
          <a:bodyPr/>
          <a:lstStyle/>
          <a:p>
            <a:endParaRPr lang="ru-RU">
              <a:solidFill>
                <a:prstClr val="black">
                  <a:tint val="75000"/>
                </a:prstClr>
              </a:solidFill>
            </a:endParaRPr>
          </a:p>
        </p:txBody>
      </p:sp>
      <p:sp>
        <p:nvSpPr>
          <p:cNvPr id="9" name="Номер слайда 8"/>
          <p:cNvSpPr>
            <a:spLocks noGrp="1"/>
          </p:cNvSpPr>
          <p:nvPr>
            <p:ph type="sldNum" sz="quarter" idx="12"/>
          </p:nvPr>
        </p:nvSpPr>
        <p:spPr/>
        <p:txBody>
          <a:bodyPr/>
          <a:lstStyle/>
          <a:p>
            <a:fld id="{034D9315-7DD5-45B4-ACCD-47C54C9E957F}"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183930745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14DFC2F3-95DE-4F22-88C3-AE5894B18969}" type="datetimeFigureOut">
              <a:rPr lang="ru-RU" smtClean="0">
                <a:solidFill>
                  <a:prstClr val="black">
                    <a:tint val="75000"/>
                  </a:prstClr>
                </a:solidFill>
              </a:rPr>
              <a:pPr/>
              <a:t>16.06.2023</a:t>
            </a:fld>
            <a:endParaRPr lang="ru-RU">
              <a:solidFill>
                <a:prstClr val="black">
                  <a:tint val="75000"/>
                </a:prstClr>
              </a:solidFill>
            </a:endParaRPr>
          </a:p>
        </p:txBody>
      </p:sp>
      <p:sp>
        <p:nvSpPr>
          <p:cNvPr id="4" name="Нижний колонтитул 3"/>
          <p:cNvSpPr>
            <a:spLocks noGrp="1"/>
          </p:cNvSpPr>
          <p:nvPr>
            <p:ph type="ftr" sz="quarter" idx="11"/>
          </p:nvPr>
        </p:nvSpPr>
        <p:spPr/>
        <p:txBody>
          <a:bodyPr/>
          <a:lstStyle/>
          <a:p>
            <a:endParaRPr lang="ru-RU">
              <a:solidFill>
                <a:prstClr val="black">
                  <a:tint val="75000"/>
                </a:prstClr>
              </a:solidFill>
            </a:endParaRPr>
          </a:p>
        </p:txBody>
      </p:sp>
      <p:sp>
        <p:nvSpPr>
          <p:cNvPr id="5" name="Номер слайда 4"/>
          <p:cNvSpPr>
            <a:spLocks noGrp="1"/>
          </p:cNvSpPr>
          <p:nvPr>
            <p:ph type="sldNum" sz="quarter" idx="12"/>
          </p:nvPr>
        </p:nvSpPr>
        <p:spPr/>
        <p:txBody>
          <a:bodyPr/>
          <a:lstStyle/>
          <a:p>
            <a:fld id="{034D9315-7DD5-45B4-ACCD-47C54C9E957F}"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299514068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14DFC2F3-95DE-4F22-88C3-AE5894B18969}" type="datetimeFigureOut">
              <a:rPr lang="ru-RU" smtClean="0">
                <a:solidFill>
                  <a:prstClr val="black">
                    <a:tint val="75000"/>
                  </a:prstClr>
                </a:solidFill>
              </a:rPr>
              <a:pPr/>
              <a:t>16.06.2023</a:t>
            </a:fld>
            <a:endParaRPr lang="ru-RU">
              <a:solidFill>
                <a:prstClr val="black">
                  <a:tint val="75000"/>
                </a:prstClr>
              </a:solidFill>
            </a:endParaRPr>
          </a:p>
        </p:txBody>
      </p:sp>
      <p:sp>
        <p:nvSpPr>
          <p:cNvPr id="3" name="Нижний колонтитул 2"/>
          <p:cNvSpPr>
            <a:spLocks noGrp="1"/>
          </p:cNvSpPr>
          <p:nvPr>
            <p:ph type="ftr" sz="quarter" idx="11"/>
          </p:nvPr>
        </p:nvSpPr>
        <p:spPr/>
        <p:txBody>
          <a:bodyPr/>
          <a:lstStyle/>
          <a:p>
            <a:endParaRPr lang="ru-RU">
              <a:solidFill>
                <a:prstClr val="black">
                  <a:tint val="75000"/>
                </a:prstClr>
              </a:solidFill>
            </a:endParaRPr>
          </a:p>
        </p:txBody>
      </p:sp>
      <p:sp>
        <p:nvSpPr>
          <p:cNvPr id="4" name="Номер слайда 3"/>
          <p:cNvSpPr>
            <a:spLocks noGrp="1"/>
          </p:cNvSpPr>
          <p:nvPr>
            <p:ph type="sldNum" sz="quarter" idx="12"/>
          </p:nvPr>
        </p:nvSpPr>
        <p:spPr/>
        <p:txBody>
          <a:bodyPr/>
          <a:lstStyle/>
          <a:p>
            <a:fld id="{034D9315-7DD5-45B4-ACCD-47C54C9E957F}"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79473663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36236" y="504190"/>
            <a:ext cx="3447364" cy="1764665"/>
          </a:xfrm>
        </p:spPr>
        <p:txBody>
          <a:bodyPr anchor="b"/>
          <a:lstStyle>
            <a:lvl1pPr>
              <a:defRPr sz="3200"/>
            </a:lvl1pPr>
          </a:lstStyle>
          <a:p>
            <a:r>
              <a:rPr lang="ru-RU" smtClean="0"/>
              <a:t>Образец заголовка</a:t>
            </a:r>
            <a:endParaRPr lang="ru-RU"/>
          </a:p>
        </p:txBody>
      </p:sp>
      <p:sp>
        <p:nvSpPr>
          <p:cNvPr id="3" name="Объект 2"/>
          <p:cNvSpPr>
            <a:spLocks noGrp="1"/>
          </p:cNvSpPr>
          <p:nvPr>
            <p:ph idx="1"/>
          </p:nvPr>
        </p:nvSpPr>
        <p:spPr>
          <a:xfrm>
            <a:off x="4544063" y="1088971"/>
            <a:ext cx="5411123" cy="5374525"/>
          </a:xfrm>
        </p:spPr>
        <p:txBody>
          <a:bodyPr/>
          <a:lstStyle>
            <a:lvl1pPr>
              <a:defRPr sz="3200"/>
            </a:lvl1pPr>
            <a:lvl2pPr>
              <a:defRPr sz="2900"/>
            </a:lvl2pPr>
            <a:lvl3pPr>
              <a:defRPr sz="2400"/>
            </a:lvl3pPr>
            <a:lvl4pPr>
              <a:defRPr sz="2100"/>
            </a:lvl4pPr>
            <a:lvl5pPr>
              <a:defRPr sz="2100"/>
            </a:lvl5pPr>
            <a:lvl6pPr>
              <a:defRPr sz="2100"/>
            </a:lvl6pPr>
            <a:lvl7pPr>
              <a:defRPr sz="2100"/>
            </a:lvl7pPr>
            <a:lvl8pPr>
              <a:defRPr sz="2100"/>
            </a:lvl8pPr>
            <a:lvl9pPr>
              <a:defRPr sz="21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736236" y="2268857"/>
            <a:ext cx="3447364" cy="4203335"/>
          </a:xfrm>
        </p:spPr>
        <p:txBody>
          <a:bodyPr/>
          <a:lstStyle>
            <a:lvl1pPr marL="0" indent="0">
              <a:buNone/>
              <a:defRPr sz="1600"/>
            </a:lvl1pPr>
            <a:lvl2pPr marL="454871" indent="0">
              <a:buNone/>
              <a:defRPr sz="1400"/>
            </a:lvl2pPr>
            <a:lvl3pPr marL="909772" indent="0">
              <a:buNone/>
              <a:defRPr sz="1300"/>
            </a:lvl3pPr>
            <a:lvl4pPr marL="1364658" indent="0">
              <a:buNone/>
              <a:defRPr sz="1000"/>
            </a:lvl4pPr>
            <a:lvl5pPr marL="1819548" indent="0">
              <a:buNone/>
              <a:defRPr sz="1000"/>
            </a:lvl5pPr>
            <a:lvl6pPr marL="2274438" indent="0">
              <a:buNone/>
              <a:defRPr sz="1000"/>
            </a:lvl6pPr>
            <a:lvl7pPr marL="2729325" indent="0">
              <a:buNone/>
              <a:defRPr sz="1000"/>
            </a:lvl7pPr>
            <a:lvl8pPr marL="3184217" indent="0">
              <a:buNone/>
              <a:defRPr sz="1000"/>
            </a:lvl8pPr>
            <a:lvl9pPr marL="3639104"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14DFC2F3-95DE-4F22-88C3-AE5894B18969}" type="datetimeFigureOut">
              <a:rPr lang="ru-RU" smtClean="0">
                <a:solidFill>
                  <a:prstClr val="black">
                    <a:tint val="75000"/>
                  </a:prstClr>
                </a:solidFill>
              </a:rPr>
              <a:pPr/>
              <a:t>16.06.2023</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fld id="{034D9315-7DD5-45B4-ACCD-47C54C9E957F}"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101570663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36236" y="504190"/>
            <a:ext cx="3447364" cy="1764665"/>
          </a:xfrm>
        </p:spPr>
        <p:txBody>
          <a:bodyPr anchor="b"/>
          <a:lstStyle>
            <a:lvl1pPr>
              <a:defRPr sz="3200"/>
            </a:lvl1pPr>
          </a:lstStyle>
          <a:p>
            <a:r>
              <a:rPr lang="ru-RU" smtClean="0"/>
              <a:t>Образец заголовка</a:t>
            </a:r>
            <a:endParaRPr lang="ru-RU"/>
          </a:p>
        </p:txBody>
      </p:sp>
      <p:sp>
        <p:nvSpPr>
          <p:cNvPr id="3" name="Рисунок 2"/>
          <p:cNvSpPr>
            <a:spLocks noGrp="1"/>
          </p:cNvSpPr>
          <p:nvPr>
            <p:ph type="pic" idx="1"/>
          </p:nvPr>
        </p:nvSpPr>
        <p:spPr>
          <a:xfrm>
            <a:off x="4544063" y="1088971"/>
            <a:ext cx="5411123" cy="5374525"/>
          </a:xfrm>
        </p:spPr>
        <p:txBody>
          <a:bodyPr/>
          <a:lstStyle>
            <a:lvl1pPr marL="0" indent="0">
              <a:buNone/>
              <a:defRPr sz="3200"/>
            </a:lvl1pPr>
            <a:lvl2pPr marL="454871" indent="0">
              <a:buNone/>
              <a:defRPr sz="2900"/>
            </a:lvl2pPr>
            <a:lvl3pPr marL="909772" indent="0">
              <a:buNone/>
              <a:defRPr sz="2400"/>
            </a:lvl3pPr>
            <a:lvl4pPr marL="1364658" indent="0">
              <a:buNone/>
              <a:defRPr sz="2100"/>
            </a:lvl4pPr>
            <a:lvl5pPr marL="1819548" indent="0">
              <a:buNone/>
              <a:defRPr sz="2100"/>
            </a:lvl5pPr>
            <a:lvl6pPr marL="2274438" indent="0">
              <a:buNone/>
              <a:defRPr sz="2100"/>
            </a:lvl6pPr>
            <a:lvl7pPr marL="2729325" indent="0">
              <a:buNone/>
              <a:defRPr sz="2100"/>
            </a:lvl7pPr>
            <a:lvl8pPr marL="3184217" indent="0">
              <a:buNone/>
              <a:defRPr sz="2100"/>
            </a:lvl8pPr>
            <a:lvl9pPr marL="3639104" indent="0">
              <a:buNone/>
              <a:defRPr sz="2100"/>
            </a:lvl9pPr>
          </a:lstStyle>
          <a:p>
            <a:endParaRPr lang="ru-RU"/>
          </a:p>
        </p:txBody>
      </p:sp>
      <p:sp>
        <p:nvSpPr>
          <p:cNvPr id="4" name="Текст 3"/>
          <p:cNvSpPr>
            <a:spLocks noGrp="1"/>
          </p:cNvSpPr>
          <p:nvPr>
            <p:ph type="body" sz="half" idx="2"/>
          </p:nvPr>
        </p:nvSpPr>
        <p:spPr>
          <a:xfrm>
            <a:off x="736236" y="2268857"/>
            <a:ext cx="3447364" cy="4203335"/>
          </a:xfrm>
        </p:spPr>
        <p:txBody>
          <a:bodyPr/>
          <a:lstStyle>
            <a:lvl1pPr marL="0" indent="0">
              <a:buNone/>
              <a:defRPr sz="1600"/>
            </a:lvl1pPr>
            <a:lvl2pPr marL="454871" indent="0">
              <a:buNone/>
              <a:defRPr sz="1400"/>
            </a:lvl2pPr>
            <a:lvl3pPr marL="909772" indent="0">
              <a:buNone/>
              <a:defRPr sz="1300"/>
            </a:lvl3pPr>
            <a:lvl4pPr marL="1364658" indent="0">
              <a:buNone/>
              <a:defRPr sz="1000"/>
            </a:lvl4pPr>
            <a:lvl5pPr marL="1819548" indent="0">
              <a:buNone/>
              <a:defRPr sz="1000"/>
            </a:lvl5pPr>
            <a:lvl6pPr marL="2274438" indent="0">
              <a:buNone/>
              <a:defRPr sz="1000"/>
            </a:lvl6pPr>
            <a:lvl7pPr marL="2729325" indent="0">
              <a:buNone/>
              <a:defRPr sz="1000"/>
            </a:lvl7pPr>
            <a:lvl8pPr marL="3184217" indent="0">
              <a:buNone/>
              <a:defRPr sz="1000"/>
            </a:lvl8pPr>
            <a:lvl9pPr marL="3639104" indent="0">
              <a:buNone/>
              <a:defRPr sz="1000"/>
            </a:lvl9pPr>
          </a:lstStyle>
          <a:p>
            <a:pPr lvl="0"/>
            <a:r>
              <a:rPr lang="ru-RU" smtClean="0"/>
              <a:t>Образец текста</a:t>
            </a:r>
          </a:p>
        </p:txBody>
      </p:sp>
      <p:sp>
        <p:nvSpPr>
          <p:cNvPr id="5" name="Дата 4"/>
          <p:cNvSpPr>
            <a:spLocks noGrp="1"/>
          </p:cNvSpPr>
          <p:nvPr>
            <p:ph type="dt" sz="half" idx="10"/>
          </p:nvPr>
        </p:nvSpPr>
        <p:spPr/>
        <p:txBody>
          <a:bodyPr/>
          <a:lstStyle/>
          <a:p>
            <a:fld id="{14DFC2F3-95DE-4F22-88C3-AE5894B18969}" type="datetimeFigureOut">
              <a:rPr lang="ru-RU" smtClean="0">
                <a:solidFill>
                  <a:prstClr val="black">
                    <a:tint val="75000"/>
                  </a:prstClr>
                </a:solidFill>
              </a:rPr>
              <a:pPr/>
              <a:t>16.06.2023</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fld id="{034D9315-7DD5-45B4-ACCD-47C54C9E957F}"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157380089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14DFC2F3-95DE-4F22-88C3-AE5894B18969}" type="datetimeFigureOut">
              <a:rPr lang="ru-RU" smtClean="0">
                <a:solidFill>
                  <a:prstClr val="black">
                    <a:tint val="75000"/>
                  </a:prstClr>
                </a:solidFill>
              </a:rPr>
              <a:pPr/>
              <a:t>16.06.2023</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034D9315-7DD5-45B4-ACCD-47C54C9E957F}"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4092086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7649058" y="402652"/>
            <a:ext cx="2304738" cy="6409166"/>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734893" y="402652"/>
            <a:ext cx="6780605" cy="6409166"/>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14DFC2F3-95DE-4F22-88C3-AE5894B18969}" type="datetimeFigureOut">
              <a:rPr lang="ru-RU" smtClean="0">
                <a:solidFill>
                  <a:prstClr val="black">
                    <a:tint val="75000"/>
                  </a:prstClr>
                </a:solidFill>
              </a:rPr>
              <a:pPr/>
              <a:t>16.06.2023</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034D9315-7DD5-45B4-ACCD-47C54C9E957F}"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34608793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5.xml"/><Relationship Id="rId3" Type="http://schemas.openxmlformats.org/officeDocument/2006/relationships/slideLayout" Target="../slideLayouts/slideLayout10.xml"/><Relationship Id="rId7" Type="http://schemas.openxmlformats.org/officeDocument/2006/relationships/slideLayout" Target="../slideLayouts/slideLayout14.xml"/><Relationship Id="rId12" Type="http://schemas.openxmlformats.org/officeDocument/2006/relationships/theme" Target="../theme/theme2.xml"/><Relationship Id="rId2" Type="http://schemas.openxmlformats.org/officeDocument/2006/relationships/slideLayout" Target="../slideLayouts/slideLayout9.xml"/><Relationship Id="rId1" Type="http://schemas.openxmlformats.org/officeDocument/2006/relationships/slideLayout" Target="../slideLayouts/slideLayout8.xml"/><Relationship Id="rId6" Type="http://schemas.openxmlformats.org/officeDocument/2006/relationships/slideLayout" Target="../slideLayouts/slideLayout13.xml"/><Relationship Id="rId11" Type="http://schemas.openxmlformats.org/officeDocument/2006/relationships/slideLayout" Target="../slideLayouts/slideLayout18.xml"/><Relationship Id="rId5" Type="http://schemas.openxmlformats.org/officeDocument/2006/relationships/slideLayout" Target="../slideLayouts/slideLayout12.xml"/><Relationship Id="rId10" Type="http://schemas.openxmlformats.org/officeDocument/2006/relationships/slideLayout" Target="../slideLayouts/slideLayout17.xml"/><Relationship Id="rId4" Type="http://schemas.openxmlformats.org/officeDocument/2006/relationships/slideLayout" Target="../slideLayouts/slideLayout11.xml"/><Relationship Id="rId9" Type="http://schemas.openxmlformats.org/officeDocument/2006/relationships/slideLayout" Target="../slideLayouts/slideLayout1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pic>
        <p:nvPicPr>
          <p:cNvPr id="9" name="Изображение 8" descr="PPT_makets-02.jpg"/>
          <p:cNvPicPr>
            <a:picLocks noChangeAspect="1"/>
          </p:cNvPicPr>
          <p:nvPr userDrawn="1"/>
        </p:nvPicPr>
        <p:blipFill>
          <a:blip r:embed="rId9" cstate="email">
            <a:extLst>
              <a:ext uri="{28A0092B-C50C-407E-A947-70E740481C1C}">
                <a14:useLocalDpi xmlns:a14="http://schemas.microsoft.com/office/drawing/2010/main"/>
              </a:ext>
            </a:extLst>
          </a:blip>
          <a:stretch>
            <a:fillRect/>
          </a:stretch>
        </p:blipFill>
        <p:spPr>
          <a:xfrm>
            <a:off x="0" y="0"/>
            <a:ext cx="10688638" cy="7556392"/>
          </a:xfrm>
          <a:prstGeom prst="rect">
            <a:avLst/>
          </a:prstGeom>
        </p:spPr>
      </p:pic>
      <p:sp>
        <p:nvSpPr>
          <p:cNvPr id="5" name="Нижний колонтитул 4"/>
          <p:cNvSpPr>
            <a:spLocks noGrp="1"/>
          </p:cNvSpPr>
          <p:nvPr>
            <p:ph type="ftr" sz="quarter" idx="3"/>
          </p:nvPr>
        </p:nvSpPr>
        <p:spPr>
          <a:xfrm>
            <a:off x="3028447" y="7009643"/>
            <a:ext cx="5027719" cy="402652"/>
          </a:xfrm>
          <a:prstGeom prst="rect">
            <a:avLst/>
          </a:prstGeom>
        </p:spPr>
        <p:txBody>
          <a:bodyPr vert="horz" lIns="99551" tIns="49775" rIns="99551" bIns="49775" rtlCol="0" anchor="t"/>
          <a:lstStyle>
            <a:lvl1pPr algn="l">
              <a:defRPr sz="1000">
                <a:solidFill>
                  <a:schemeClr val="tx1">
                    <a:tint val="75000"/>
                  </a:schemeClr>
                </a:solidFill>
                <a:latin typeface="Tahoma"/>
              </a:defRPr>
            </a:lvl1pPr>
          </a:lstStyle>
          <a:p>
            <a:r>
              <a:rPr lang="ru-RU" dirty="0" smtClean="0"/>
              <a:t>Список амбассадоров и рекомендации по взаимодействию с ними</a:t>
            </a:r>
            <a:endParaRPr lang="ru-RU" dirty="0"/>
          </a:p>
        </p:txBody>
      </p:sp>
      <p:sp>
        <p:nvSpPr>
          <p:cNvPr id="6" name="Номер слайда 5"/>
          <p:cNvSpPr>
            <a:spLocks noGrp="1"/>
          </p:cNvSpPr>
          <p:nvPr>
            <p:ph type="sldNum" sz="quarter" idx="4"/>
          </p:nvPr>
        </p:nvSpPr>
        <p:spPr>
          <a:xfrm>
            <a:off x="7721152" y="7005138"/>
            <a:ext cx="2494016" cy="402652"/>
          </a:xfrm>
          <a:prstGeom prst="rect">
            <a:avLst/>
          </a:prstGeom>
        </p:spPr>
        <p:txBody>
          <a:bodyPr vert="horz" lIns="99551" tIns="49775" rIns="99551" bIns="49775" rtlCol="0" anchor="ctr"/>
          <a:lstStyle>
            <a:lvl1pPr algn="r">
              <a:defRPr sz="1300">
                <a:solidFill>
                  <a:schemeClr val="tx1">
                    <a:tint val="75000"/>
                  </a:schemeClr>
                </a:solidFill>
                <a:latin typeface="Tahoma"/>
              </a:defRPr>
            </a:lvl1pPr>
          </a:lstStyle>
          <a:p>
            <a:fld id="{23D704CE-4D68-584A-838A-AE5576E77FBD}" type="slidenum">
              <a:rPr lang="ru-RU" smtClean="0"/>
              <a:pPr/>
              <a:t>‹#›</a:t>
            </a:fld>
            <a:endParaRPr lang="ru-RU" dirty="0"/>
          </a:p>
        </p:txBody>
      </p:sp>
    </p:spTree>
    <p:extLst>
      <p:ext uri="{BB962C8B-B14F-4D97-AF65-F5344CB8AC3E}">
        <p14:creationId xmlns:p14="http://schemas.microsoft.com/office/powerpoint/2010/main" val="127372089"/>
      </p:ext>
    </p:extLst>
  </p:cSld>
  <p:clrMap bg1="lt1" tx1="dk1" bg2="lt2" tx2="dk2" accent1="accent1" accent2="accent2" accent3="accent3" accent4="accent4" accent5="accent5" accent6="accent6" hlink="hlink" folHlink="folHlink"/>
  <p:sldLayoutIdLst>
    <p:sldLayoutId id="2147483649" r:id="rId1"/>
    <p:sldLayoutId id="2147483655" r:id="rId2"/>
    <p:sldLayoutId id="2147483657" r:id="rId3"/>
    <p:sldLayoutId id="2147483650" r:id="rId4"/>
    <p:sldLayoutId id="2147483651" r:id="rId5"/>
    <p:sldLayoutId id="2147483654" r:id="rId6"/>
    <p:sldLayoutId id="2147483656" r:id="rId7"/>
  </p:sldLayoutIdLst>
  <p:timing>
    <p:tnLst>
      <p:par>
        <p:cTn id="1" dur="indefinite" restart="never" nodeType="tmRoot"/>
      </p:par>
    </p:tnLst>
  </p:timing>
  <p:hf hdr="0" dt="0"/>
  <p:txStyles>
    <p:titleStyle>
      <a:lvl1pPr algn="ctr" defTabSz="497754" rtl="0" eaLnBrk="1" latinLnBrk="0" hangingPunct="1">
        <a:spcBef>
          <a:spcPct val="0"/>
        </a:spcBef>
        <a:buNone/>
        <a:defRPr sz="4800" kern="1200">
          <a:solidFill>
            <a:schemeClr val="tx1"/>
          </a:solidFill>
          <a:latin typeface="Tahoma"/>
          <a:ea typeface="+mj-ea"/>
          <a:cs typeface="+mj-cs"/>
        </a:defRPr>
      </a:lvl1pPr>
    </p:titleStyle>
    <p:bodyStyle>
      <a:lvl1pPr marL="373315" indent="-373315" algn="l" defTabSz="497754" rtl="0" eaLnBrk="1" latinLnBrk="0" hangingPunct="1">
        <a:spcBef>
          <a:spcPct val="20000"/>
        </a:spcBef>
        <a:buFont typeface="Arial"/>
        <a:buChar char="•"/>
        <a:defRPr sz="3500" kern="1200">
          <a:solidFill>
            <a:schemeClr val="tx1"/>
          </a:solidFill>
          <a:latin typeface="Tahoma"/>
          <a:ea typeface="+mn-ea"/>
          <a:cs typeface="+mn-cs"/>
        </a:defRPr>
      </a:lvl1pPr>
      <a:lvl2pPr marL="808850" indent="-311096" algn="l" defTabSz="497754" rtl="0" eaLnBrk="1" latinLnBrk="0" hangingPunct="1">
        <a:spcBef>
          <a:spcPct val="20000"/>
        </a:spcBef>
        <a:buFont typeface="Arial"/>
        <a:buChar char="–"/>
        <a:defRPr sz="3000" kern="1200">
          <a:solidFill>
            <a:schemeClr val="tx1"/>
          </a:solidFill>
          <a:latin typeface="Tahoma"/>
          <a:ea typeface="+mn-ea"/>
          <a:cs typeface="+mn-cs"/>
        </a:defRPr>
      </a:lvl2pPr>
      <a:lvl3pPr marL="1244384" indent="-248877" algn="l" defTabSz="497754" rtl="0" eaLnBrk="1" latinLnBrk="0" hangingPunct="1">
        <a:spcBef>
          <a:spcPct val="20000"/>
        </a:spcBef>
        <a:buFont typeface="Arial"/>
        <a:buChar char="•"/>
        <a:defRPr sz="2600" kern="1200">
          <a:solidFill>
            <a:schemeClr val="tx1"/>
          </a:solidFill>
          <a:latin typeface="Tahoma"/>
          <a:ea typeface="+mn-ea"/>
          <a:cs typeface="+mn-cs"/>
        </a:defRPr>
      </a:lvl3pPr>
      <a:lvl4pPr marL="1742138" indent="-248877" algn="l" defTabSz="497754" rtl="0" eaLnBrk="1" latinLnBrk="0" hangingPunct="1">
        <a:spcBef>
          <a:spcPct val="20000"/>
        </a:spcBef>
        <a:buFont typeface="Arial"/>
        <a:buChar char="–"/>
        <a:defRPr sz="2200" kern="1200">
          <a:solidFill>
            <a:schemeClr val="tx1"/>
          </a:solidFill>
          <a:latin typeface="Tahoma"/>
          <a:ea typeface="+mn-ea"/>
          <a:cs typeface="+mn-cs"/>
        </a:defRPr>
      </a:lvl4pPr>
      <a:lvl5pPr marL="2239891" indent="-248877" algn="l" defTabSz="497754" rtl="0" eaLnBrk="1" latinLnBrk="0" hangingPunct="1">
        <a:spcBef>
          <a:spcPct val="20000"/>
        </a:spcBef>
        <a:buFont typeface="Arial"/>
        <a:buChar char="»"/>
        <a:defRPr sz="2200" kern="1200">
          <a:solidFill>
            <a:schemeClr val="tx1"/>
          </a:solidFill>
          <a:latin typeface="Tahoma"/>
          <a:ea typeface="+mn-ea"/>
          <a:cs typeface="+mn-cs"/>
        </a:defRPr>
      </a:lvl5pPr>
      <a:lvl6pPr marL="2737645" indent="-248877" algn="l" defTabSz="497754" rtl="0" eaLnBrk="1" latinLnBrk="0" hangingPunct="1">
        <a:spcBef>
          <a:spcPct val="20000"/>
        </a:spcBef>
        <a:buFont typeface="Arial"/>
        <a:buChar char="•"/>
        <a:defRPr sz="2200" kern="1200">
          <a:solidFill>
            <a:schemeClr val="tx1"/>
          </a:solidFill>
          <a:latin typeface="+mn-lt"/>
          <a:ea typeface="+mn-ea"/>
          <a:cs typeface="+mn-cs"/>
        </a:defRPr>
      </a:lvl6pPr>
      <a:lvl7pPr marL="3235399" indent="-248877" algn="l" defTabSz="497754" rtl="0" eaLnBrk="1" latinLnBrk="0" hangingPunct="1">
        <a:spcBef>
          <a:spcPct val="20000"/>
        </a:spcBef>
        <a:buFont typeface="Arial"/>
        <a:buChar char="•"/>
        <a:defRPr sz="2200" kern="1200">
          <a:solidFill>
            <a:schemeClr val="tx1"/>
          </a:solidFill>
          <a:latin typeface="+mn-lt"/>
          <a:ea typeface="+mn-ea"/>
          <a:cs typeface="+mn-cs"/>
        </a:defRPr>
      </a:lvl7pPr>
      <a:lvl8pPr marL="3733152" indent="-248877" algn="l" defTabSz="497754" rtl="0" eaLnBrk="1" latinLnBrk="0" hangingPunct="1">
        <a:spcBef>
          <a:spcPct val="20000"/>
        </a:spcBef>
        <a:buFont typeface="Arial"/>
        <a:buChar char="•"/>
        <a:defRPr sz="2200" kern="1200">
          <a:solidFill>
            <a:schemeClr val="tx1"/>
          </a:solidFill>
          <a:latin typeface="+mn-lt"/>
          <a:ea typeface="+mn-ea"/>
          <a:cs typeface="+mn-cs"/>
        </a:defRPr>
      </a:lvl8pPr>
      <a:lvl9pPr marL="4230906" indent="-248877" algn="l" defTabSz="497754" rtl="0" eaLnBrk="1" latinLnBrk="0" hangingPunct="1">
        <a:spcBef>
          <a:spcPct val="20000"/>
        </a:spcBef>
        <a:buFont typeface="Arial"/>
        <a:buChar char="•"/>
        <a:defRPr sz="2200" kern="1200">
          <a:solidFill>
            <a:schemeClr val="tx1"/>
          </a:solidFill>
          <a:latin typeface="+mn-lt"/>
          <a:ea typeface="+mn-ea"/>
          <a:cs typeface="+mn-cs"/>
        </a:defRPr>
      </a:lvl9pPr>
    </p:bodyStyle>
    <p:otherStyle>
      <a:defPPr>
        <a:defRPr lang="ru-RU"/>
      </a:defPPr>
      <a:lvl1pPr marL="0" algn="l" defTabSz="497754" rtl="0" eaLnBrk="1" latinLnBrk="0" hangingPunct="1">
        <a:defRPr sz="2000" kern="1200">
          <a:solidFill>
            <a:schemeClr val="tx1"/>
          </a:solidFill>
          <a:latin typeface="+mn-lt"/>
          <a:ea typeface="+mn-ea"/>
          <a:cs typeface="+mn-cs"/>
        </a:defRPr>
      </a:lvl1pPr>
      <a:lvl2pPr marL="497754" algn="l" defTabSz="497754" rtl="0" eaLnBrk="1" latinLnBrk="0" hangingPunct="1">
        <a:defRPr sz="2000" kern="1200">
          <a:solidFill>
            <a:schemeClr val="tx1"/>
          </a:solidFill>
          <a:latin typeface="+mn-lt"/>
          <a:ea typeface="+mn-ea"/>
          <a:cs typeface="+mn-cs"/>
        </a:defRPr>
      </a:lvl2pPr>
      <a:lvl3pPr marL="995507" algn="l" defTabSz="497754" rtl="0" eaLnBrk="1" latinLnBrk="0" hangingPunct="1">
        <a:defRPr sz="2000" kern="1200">
          <a:solidFill>
            <a:schemeClr val="tx1"/>
          </a:solidFill>
          <a:latin typeface="+mn-lt"/>
          <a:ea typeface="+mn-ea"/>
          <a:cs typeface="+mn-cs"/>
        </a:defRPr>
      </a:lvl3pPr>
      <a:lvl4pPr marL="1493261" algn="l" defTabSz="497754" rtl="0" eaLnBrk="1" latinLnBrk="0" hangingPunct="1">
        <a:defRPr sz="2000" kern="1200">
          <a:solidFill>
            <a:schemeClr val="tx1"/>
          </a:solidFill>
          <a:latin typeface="+mn-lt"/>
          <a:ea typeface="+mn-ea"/>
          <a:cs typeface="+mn-cs"/>
        </a:defRPr>
      </a:lvl4pPr>
      <a:lvl5pPr marL="1991015" algn="l" defTabSz="497754" rtl="0" eaLnBrk="1" latinLnBrk="0" hangingPunct="1">
        <a:defRPr sz="2000" kern="1200">
          <a:solidFill>
            <a:schemeClr val="tx1"/>
          </a:solidFill>
          <a:latin typeface="+mn-lt"/>
          <a:ea typeface="+mn-ea"/>
          <a:cs typeface="+mn-cs"/>
        </a:defRPr>
      </a:lvl5pPr>
      <a:lvl6pPr marL="2488768" algn="l" defTabSz="497754" rtl="0" eaLnBrk="1" latinLnBrk="0" hangingPunct="1">
        <a:defRPr sz="2000" kern="1200">
          <a:solidFill>
            <a:schemeClr val="tx1"/>
          </a:solidFill>
          <a:latin typeface="+mn-lt"/>
          <a:ea typeface="+mn-ea"/>
          <a:cs typeface="+mn-cs"/>
        </a:defRPr>
      </a:lvl6pPr>
      <a:lvl7pPr marL="2986522" algn="l" defTabSz="497754" rtl="0" eaLnBrk="1" latinLnBrk="0" hangingPunct="1">
        <a:defRPr sz="2000" kern="1200">
          <a:solidFill>
            <a:schemeClr val="tx1"/>
          </a:solidFill>
          <a:latin typeface="+mn-lt"/>
          <a:ea typeface="+mn-ea"/>
          <a:cs typeface="+mn-cs"/>
        </a:defRPr>
      </a:lvl7pPr>
      <a:lvl8pPr marL="3484275" algn="l" defTabSz="497754" rtl="0" eaLnBrk="1" latinLnBrk="0" hangingPunct="1">
        <a:defRPr sz="2000" kern="1200">
          <a:solidFill>
            <a:schemeClr val="tx1"/>
          </a:solidFill>
          <a:latin typeface="+mn-lt"/>
          <a:ea typeface="+mn-ea"/>
          <a:cs typeface="+mn-cs"/>
        </a:defRPr>
      </a:lvl8pPr>
      <a:lvl9pPr marL="3982029" algn="l" defTabSz="497754" rtl="0" eaLnBrk="1" latinLnBrk="0" hangingPunct="1">
        <a:defRPr sz="20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34844" y="402712"/>
            <a:ext cx="9218950" cy="1461801"/>
          </a:xfrm>
          <a:prstGeom prst="rect">
            <a:avLst/>
          </a:prstGeom>
        </p:spPr>
        <p:txBody>
          <a:bodyPr vert="horz" lIns="90974" tIns="45487" rIns="90974" bIns="45487"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734844" y="2013263"/>
            <a:ext cx="9218950" cy="4798559"/>
          </a:xfrm>
          <a:prstGeom prst="rect">
            <a:avLst/>
          </a:prstGeom>
        </p:spPr>
        <p:txBody>
          <a:bodyPr vert="horz" lIns="90974" tIns="45487" rIns="90974" bIns="45487"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734845" y="7009643"/>
            <a:ext cx="2404944" cy="402652"/>
          </a:xfrm>
          <a:prstGeom prst="rect">
            <a:avLst/>
          </a:prstGeom>
        </p:spPr>
        <p:txBody>
          <a:bodyPr vert="horz" lIns="90974" tIns="45487" rIns="90974" bIns="45487" rtlCol="0" anchor="ctr"/>
          <a:lstStyle>
            <a:lvl1pPr algn="l">
              <a:defRPr sz="1300">
                <a:solidFill>
                  <a:schemeClr val="tx1">
                    <a:tint val="75000"/>
                  </a:schemeClr>
                </a:solidFill>
              </a:defRPr>
            </a:lvl1pPr>
          </a:lstStyle>
          <a:p>
            <a:pPr defTabSz="909772"/>
            <a:fld id="{14DFC2F3-95DE-4F22-88C3-AE5894B18969}" type="datetimeFigureOut">
              <a:rPr lang="ru-RU" smtClean="0">
                <a:solidFill>
                  <a:prstClr val="black">
                    <a:tint val="75000"/>
                  </a:prstClr>
                </a:solidFill>
              </a:rPr>
              <a:pPr defTabSz="909772"/>
              <a:t>16.06.2023</a:t>
            </a:fld>
            <a:endParaRPr lang="ru-RU">
              <a:solidFill>
                <a:prstClr val="black">
                  <a:tint val="75000"/>
                </a:prstClr>
              </a:solidFill>
            </a:endParaRPr>
          </a:p>
        </p:txBody>
      </p:sp>
      <p:sp>
        <p:nvSpPr>
          <p:cNvPr id="5" name="Нижний колонтитул 4"/>
          <p:cNvSpPr>
            <a:spLocks noGrp="1"/>
          </p:cNvSpPr>
          <p:nvPr>
            <p:ph type="ftr" sz="quarter" idx="3"/>
          </p:nvPr>
        </p:nvSpPr>
        <p:spPr>
          <a:xfrm>
            <a:off x="3540622" y="7009643"/>
            <a:ext cx="3607415" cy="402652"/>
          </a:xfrm>
          <a:prstGeom prst="rect">
            <a:avLst/>
          </a:prstGeom>
        </p:spPr>
        <p:txBody>
          <a:bodyPr vert="horz" lIns="90974" tIns="45487" rIns="90974" bIns="45487" rtlCol="0" anchor="ctr"/>
          <a:lstStyle>
            <a:lvl1pPr algn="ctr">
              <a:defRPr sz="1300">
                <a:solidFill>
                  <a:schemeClr val="tx1">
                    <a:tint val="75000"/>
                  </a:schemeClr>
                </a:solidFill>
              </a:defRPr>
            </a:lvl1pPr>
          </a:lstStyle>
          <a:p>
            <a:pPr defTabSz="909772"/>
            <a:endParaRPr lang="ru-RU">
              <a:solidFill>
                <a:prstClr val="black">
                  <a:tint val="75000"/>
                </a:prstClr>
              </a:solidFill>
            </a:endParaRPr>
          </a:p>
        </p:txBody>
      </p:sp>
      <p:sp>
        <p:nvSpPr>
          <p:cNvPr id="6" name="Номер слайда 5"/>
          <p:cNvSpPr>
            <a:spLocks noGrp="1"/>
          </p:cNvSpPr>
          <p:nvPr>
            <p:ph type="sldNum" sz="quarter" idx="4"/>
          </p:nvPr>
        </p:nvSpPr>
        <p:spPr>
          <a:xfrm>
            <a:off x="7548850" y="7009643"/>
            <a:ext cx="2404944" cy="402652"/>
          </a:xfrm>
          <a:prstGeom prst="rect">
            <a:avLst/>
          </a:prstGeom>
        </p:spPr>
        <p:txBody>
          <a:bodyPr vert="horz" lIns="90974" tIns="45487" rIns="90974" bIns="45487" rtlCol="0" anchor="ctr"/>
          <a:lstStyle>
            <a:lvl1pPr algn="r">
              <a:defRPr sz="1300">
                <a:solidFill>
                  <a:schemeClr val="tx1">
                    <a:tint val="75000"/>
                  </a:schemeClr>
                </a:solidFill>
              </a:defRPr>
            </a:lvl1pPr>
          </a:lstStyle>
          <a:p>
            <a:pPr defTabSz="909772"/>
            <a:fld id="{034D9315-7DD5-45B4-ACCD-47C54C9E957F}" type="slidenum">
              <a:rPr lang="ru-RU" smtClean="0">
                <a:solidFill>
                  <a:prstClr val="black">
                    <a:tint val="75000"/>
                  </a:prstClr>
                </a:solidFill>
              </a:rPr>
              <a:pPr defTabSz="909772"/>
              <a:t>‹#›</a:t>
            </a:fld>
            <a:endParaRPr lang="ru-RU">
              <a:solidFill>
                <a:prstClr val="black">
                  <a:tint val="75000"/>
                </a:prstClr>
              </a:solidFill>
            </a:endParaRPr>
          </a:p>
        </p:txBody>
      </p:sp>
    </p:spTree>
    <p:extLst>
      <p:ext uri="{BB962C8B-B14F-4D97-AF65-F5344CB8AC3E}">
        <p14:creationId xmlns:p14="http://schemas.microsoft.com/office/powerpoint/2010/main" val="3037343462"/>
      </p:ext>
    </p:extLst>
  </p:cSld>
  <p:clrMap bg1="lt1" tx1="dk1" bg2="lt2" tx2="dk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txStyles>
    <p:titleStyle>
      <a:lvl1pPr algn="l" defTabSz="909772"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7437" indent="-227437" algn="l" defTabSz="909772" rtl="0" eaLnBrk="1" latinLnBrk="0" hangingPunct="1">
        <a:lnSpc>
          <a:spcPct val="90000"/>
        </a:lnSpc>
        <a:spcBef>
          <a:spcPts val="1000"/>
        </a:spcBef>
        <a:buFont typeface="Arial" panose="020B0604020202020204" pitchFamily="34" charset="0"/>
        <a:buChar char="•"/>
        <a:defRPr sz="2900" kern="1200">
          <a:solidFill>
            <a:schemeClr val="tx1"/>
          </a:solidFill>
          <a:latin typeface="+mn-lt"/>
          <a:ea typeface="+mn-ea"/>
          <a:cs typeface="+mn-cs"/>
        </a:defRPr>
      </a:lvl1pPr>
      <a:lvl2pPr marL="682330" indent="-227437" algn="l" defTabSz="909772"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37223" indent="-227437" algn="l" defTabSz="909772" rtl="0" eaLnBrk="1" latinLnBrk="0" hangingPunct="1">
        <a:lnSpc>
          <a:spcPct val="90000"/>
        </a:lnSpc>
        <a:spcBef>
          <a:spcPts val="500"/>
        </a:spcBef>
        <a:buFont typeface="Arial" panose="020B0604020202020204" pitchFamily="34" charset="0"/>
        <a:buChar char="•"/>
        <a:defRPr sz="2100" kern="1200">
          <a:solidFill>
            <a:schemeClr val="tx1"/>
          </a:solidFill>
          <a:latin typeface="+mn-lt"/>
          <a:ea typeface="+mn-ea"/>
          <a:cs typeface="+mn-cs"/>
        </a:defRPr>
      </a:lvl3pPr>
      <a:lvl4pPr marL="1592111" indent="-227437" algn="l" defTabSz="90977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46997" indent="-227437" algn="l" defTabSz="90977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01889" indent="-227437" algn="l" defTabSz="90977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56775" indent="-227437" algn="l" defTabSz="90977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11669" indent="-227437" algn="l" defTabSz="90977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66549" indent="-227437" algn="l" defTabSz="90977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09772" rtl="0" eaLnBrk="1" latinLnBrk="0" hangingPunct="1">
        <a:defRPr sz="1800" kern="1200">
          <a:solidFill>
            <a:schemeClr val="tx1"/>
          </a:solidFill>
          <a:latin typeface="+mn-lt"/>
          <a:ea typeface="+mn-ea"/>
          <a:cs typeface="+mn-cs"/>
        </a:defRPr>
      </a:lvl1pPr>
      <a:lvl2pPr marL="454871" algn="l" defTabSz="909772" rtl="0" eaLnBrk="1" latinLnBrk="0" hangingPunct="1">
        <a:defRPr sz="1800" kern="1200">
          <a:solidFill>
            <a:schemeClr val="tx1"/>
          </a:solidFill>
          <a:latin typeface="+mn-lt"/>
          <a:ea typeface="+mn-ea"/>
          <a:cs typeface="+mn-cs"/>
        </a:defRPr>
      </a:lvl2pPr>
      <a:lvl3pPr marL="909772" algn="l" defTabSz="909772" rtl="0" eaLnBrk="1" latinLnBrk="0" hangingPunct="1">
        <a:defRPr sz="1800" kern="1200">
          <a:solidFill>
            <a:schemeClr val="tx1"/>
          </a:solidFill>
          <a:latin typeface="+mn-lt"/>
          <a:ea typeface="+mn-ea"/>
          <a:cs typeface="+mn-cs"/>
        </a:defRPr>
      </a:lvl3pPr>
      <a:lvl4pPr marL="1364658" algn="l" defTabSz="909772" rtl="0" eaLnBrk="1" latinLnBrk="0" hangingPunct="1">
        <a:defRPr sz="1800" kern="1200">
          <a:solidFill>
            <a:schemeClr val="tx1"/>
          </a:solidFill>
          <a:latin typeface="+mn-lt"/>
          <a:ea typeface="+mn-ea"/>
          <a:cs typeface="+mn-cs"/>
        </a:defRPr>
      </a:lvl4pPr>
      <a:lvl5pPr marL="1819548" algn="l" defTabSz="909772" rtl="0" eaLnBrk="1" latinLnBrk="0" hangingPunct="1">
        <a:defRPr sz="1800" kern="1200">
          <a:solidFill>
            <a:schemeClr val="tx1"/>
          </a:solidFill>
          <a:latin typeface="+mn-lt"/>
          <a:ea typeface="+mn-ea"/>
          <a:cs typeface="+mn-cs"/>
        </a:defRPr>
      </a:lvl5pPr>
      <a:lvl6pPr marL="2274438" algn="l" defTabSz="909772" rtl="0" eaLnBrk="1" latinLnBrk="0" hangingPunct="1">
        <a:defRPr sz="1800" kern="1200">
          <a:solidFill>
            <a:schemeClr val="tx1"/>
          </a:solidFill>
          <a:latin typeface="+mn-lt"/>
          <a:ea typeface="+mn-ea"/>
          <a:cs typeface="+mn-cs"/>
        </a:defRPr>
      </a:lvl6pPr>
      <a:lvl7pPr marL="2729325" algn="l" defTabSz="909772" rtl="0" eaLnBrk="1" latinLnBrk="0" hangingPunct="1">
        <a:defRPr sz="1800" kern="1200">
          <a:solidFill>
            <a:schemeClr val="tx1"/>
          </a:solidFill>
          <a:latin typeface="+mn-lt"/>
          <a:ea typeface="+mn-ea"/>
          <a:cs typeface="+mn-cs"/>
        </a:defRPr>
      </a:lvl7pPr>
      <a:lvl8pPr marL="3184217" algn="l" defTabSz="909772" rtl="0" eaLnBrk="1" latinLnBrk="0" hangingPunct="1">
        <a:defRPr sz="1800" kern="1200">
          <a:solidFill>
            <a:schemeClr val="tx1"/>
          </a:solidFill>
          <a:latin typeface="+mn-lt"/>
          <a:ea typeface="+mn-ea"/>
          <a:cs typeface="+mn-cs"/>
        </a:defRPr>
      </a:lvl8pPr>
      <a:lvl9pPr marL="3639104" algn="l" defTabSz="909772"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Название 4"/>
          <p:cNvSpPr>
            <a:spLocks noGrp="1"/>
          </p:cNvSpPr>
          <p:nvPr>
            <p:ph type="title"/>
          </p:nvPr>
        </p:nvSpPr>
        <p:spPr>
          <a:xfrm>
            <a:off x="332510" y="599091"/>
            <a:ext cx="10007892" cy="5038708"/>
          </a:xfrm>
        </p:spPr>
        <p:txBody>
          <a:bodyPr/>
          <a:lstStyle/>
          <a:p>
            <a:pPr algn="ctr"/>
            <a:r>
              <a:rPr lang="ru-RU" sz="3600" dirty="0" smtClean="0">
                <a:solidFill>
                  <a:srgbClr val="DC7168"/>
                </a:solidFill>
                <a:latin typeface="Bookman Old Style" pitchFamily="18" charset="0"/>
              </a:rPr>
              <a:t/>
            </a:r>
            <a:br>
              <a:rPr lang="ru-RU" sz="3600" dirty="0" smtClean="0">
                <a:solidFill>
                  <a:srgbClr val="DC7168"/>
                </a:solidFill>
                <a:latin typeface="Bookman Old Style" pitchFamily="18" charset="0"/>
              </a:rPr>
            </a:br>
            <a:r>
              <a:rPr lang="ru-RU" sz="3400" dirty="0" smtClean="0">
                <a:solidFill>
                  <a:srgbClr val="DC7168"/>
                </a:solidFill>
                <a:latin typeface="Bookman Old Style" pitchFamily="18" charset="0"/>
              </a:rPr>
              <a:t/>
            </a:r>
            <a:br>
              <a:rPr lang="ru-RU" sz="3400" dirty="0" smtClean="0">
                <a:solidFill>
                  <a:srgbClr val="DC7168"/>
                </a:solidFill>
                <a:latin typeface="Bookman Old Style" pitchFamily="18" charset="0"/>
              </a:rPr>
            </a:br>
            <a:r>
              <a:rPr lang="ru-RU" sz="3600" dirty="0" smtClean="0">
                <a:latin typeface="Bookman Old Style" pitchFamily="18" charset="0"/>
              </a:rPr>
              <a:t> «формирование финансовой грамотности </a:t>
            </a:r>
            <a:br>
              <a:rPr lang="ru-RU" sz="3600" dirty="0" smtClean="0">
                <a:latin typeface="Bookman Old Style" pitchFamily="18" charset="0"/>
              </a:rPr>
            </a:br>
            <a:r>
              <a:rPr lang="ru-RU" sz="3600" dirty="0" smtClean="0">
                <a:latin typeface="Bookman Old Style" pitchFamily="18" charset="0"/>
              </a:rPr>
              <a:t> детей  в дошкольных организациях</a:t>
            </a:r>
            <a:r>
              <a:rPr lang="ru-RU" sz="3400" dirty="0" smtClean="0">
                <a:solidFill>
                  <a:srgbClr val="DC7168"/>
                </a:solidFill>
                <a:latin typeface="Bookman Old Style" pitchFamily="18" charset="0"/>
                <a:ea typeface="Calibri"/>
              </a:rPr>
              <a:t/>
            </a:r>
            <a:br>
              <a:rPr lang="ru-RU" sz="3400" dirty="0" smtClean="0">
                <a:solidFill>
                  <a:srgbClr val="DC7168"/>
                </a:solidFill>
                <a:latin typeface="Bookman Old Style" pitchFamily="18" charset="0"/>
                <a:ea typeface="Calibri"/>
              </a:rPr>
            </a:br>
            <a:r>
              <a:rPr lang="ru-RU" sz="3400" dirty="0" smtClean="0">
                <a:solidFill>
                  <a:srgbClr val="DC7168"/>
                </a:solidFill>
                <a:latin typeface="Bookman Old Style" pitchFamily="18" charset="0"/>
                <a:ea typeface="Calibri"/>
              </a:rPr>
              <a:t/>
            </a:r>
            <a:br>
              <a:rPr lang="ru-RU" sz="3400" dirty="0" smtClean="0">
                <a:solidFill>
                  <a:srgbClr val="DC7168"/>
                </a:solidFill>
                <a:latin typeface="Bookman Old Style" pitchFamily="18" charset="0"/>
                <a:ea typeface="Calibri"/>
              </a:rPr>
            </a:br>
            <a:r>
              <a:rPr lang="ru-RU" sz="3400" dirty="0" smtClean="0">
                <a:solidFill>
                  <a:srgbClr val="DC7168"/>
                </a:solidFill>
                <a:latin typeface="Bookman Old Style" pitchFamily="18" charset="0"/>
                <a:ea typeface="Calibri"/>
              </a:rPr>
              <a:t/>
            </a:r>
            <a:br>
              <a:rPr lang="ru-RU" sz="3400" dirty="0" smtClean="0">
                <a:solidFill>
                  <a:srgbClr val="DC7168"/>
                </a:solidFill>
                <a:latin typeface="Bookman Old Style" pitchFamily="18" charset="0"/>
                <a:ea typeface="Calibri"/>
              </a:rPr>
            </a:br>
            <a:r>
              <a:rPr lang="ru-RU" sz="1400" dirty="0" smtClean="0">
                <a:latin typeface="Bookman Old Style" pitchFamily="18" charset="0"/>
                <a:ea typeface="Calibri"/>
              </a:rPr>
              <a:t/>
            </a:r>
            <a:br>
              <a:rPr lang="ru-RU" sz="1400" dirty="0" smtClean="0">
                <a:latin typeface="Bookman Old Style" pitchFamily="18" charset="0"/>
                <a:ea typeface="Calibri"/>
              </a:rPr>
            </a:br>
            <a:endParaRPr lang="ru-RU" sz="1400" dirty="0">
              <a:latin typeface="Bookman Old Style" pitchFamily="18" charset="0"/>
            </a:endParaRPr>
          </a:p>
        </p:txBody>
      </p:sp>
      <p:graphicFrame>
        <p:nvGraphicFramePr>
          <p:cNvPr id="3" name="Таблица 2"/>
          <p:cNvGraphicFramePr>
            <a:graphicFrameLocks noGrp="1"/>
          </p:cNvGraphicFramePr>
          <p:nvPr/>
        </p:nvGraphicFramePr>
        <p:xfrm>
          <a:off x="0" y="0"/>
          <a:ext cx="10688638" cy="1404256"/>
        </p:xfrm>
        <a:graphic>
          <a:graphicData uri="http://schemas.openxmlformats.org/drawingml/2006/table">
            <a:tbl>
              <a:tblPr firstRow="1" bandRow="1">
                <a:tableStyleId>{5C22544A-7EE6-4342-B048-85BDC9FD1C3A}</a:tableStyleId>
              </a:tblPr>
              <a:tblGrid>
                <a:gridCol w="10688638"/>
              </a:tblGrid>
              <a:tr h="1404256">
                <a:tc>
                  <a:txBody>
                    <a:bodyPr/>
                    <a:lstStyle/>
                    <a:p>
                      <a:pPr algn="ctr"/>
                      <a:endParaRPr lang="ru-RU" dirty="0" smtClean="0"/>
                    </a:p>
                  </a:txBody>
                  <a:tcPr>
                    <a:solidFill>
                      <a:schemeClr val="accent2"/>
                    </a:solidFill>
                  </a:tcPr>
                </a:tc>
              </a:tr>
            </a:tbl>
          </a:graphicData>
        </a:graphic>
      </p:graphicFrame>
    </p:spTree>
    <p:extLst>
      <p:ext uri="{BB962C8B-B14F-4D97-AF65-F5344CB8AC3E}">
        <p14:creationId xmlns:p14="http://schemas.microsoft.com/office/powerpoint/2010/main" val="235350118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Название 4"/>
          <p:cNvSpPr>
            <a:spLocks noGrp="1"/>
          </p:cNvSpPr>
          <p:nvPr>
            <p:ph type="title"/>
          </p:nvPr>
        </p:nvSpPr>
        <p:spPr>
          <a:xfrm>
            <a:off x="332510" y="599091"/>
            <a:ext cx="10007892" cy="5038708"/>
          </a:xfrm>
        </p:spPr>
        <p:txBody>
          <a:bodyPr/>
          <a:lstStyle/>
          <a:p>
            <a:pPr algn="ctr"/>
            <a:r>
              <a:rPr lang="ru-RU" sz="3400" dirty="0" smtClean="0">
                <a:solidFill>
                  <a:srgbClr val="DC7168"/>
                </a:solidFill>
                <a:latin typeface="Bookman Old Style" pitchFamily="18" charset="0"/>
              </a:rPr>
              <a:t/>
            </a:r>
            <a:br>
              <a:rPr lang="ru-RU" sz="3400" dirty="0" smtClean="0">
                <a:solidFill>
                  <a:srgbClr val="DC7168"/>
                </a:solidFill>
                <a:latin typeface="Bookman Old Style" pitchFamily="18" charset="0"/>
              </a:rPr>
            </a:br>
            <a:r>
              <a:rPr lang="ru-RU" sz="3600" dirty="0" smtClean="0">
                <a:latin typeface="Bookman Old Style" pitchFamily="18" charset="0"/>
              </a:rPr>
              <a:t> </a:t>
            </a:r>
            <a:r>
              <a:rPr lang="ru-RU" sz="3400" dirty="0" smtClean="0">
                <a:solidFill>
                  <a:srgbClr val="DC7168"/>
                </a:solidFill>
                <a:latin typeface="Bookman Old Style" pitchFamily="18" charset="0"/>
                <a:ea typeface="Calibri"/>
              </a:rPr>
              <a:t/>
            </a:r>
            <a:br>
              <a:rPr lang="ru-RU" sz="3400" dirty="0" smtClean="0">
                <a:solidFill>
                  <a:srgbClr val="DC7168"/>
                </a:solidFill>
                <a:latin typeface="Bookman Old Style" pitchFamily="18" charset="0"/>
                <a:ea typeface="Calibri"/>
              </a:rPr>
            </a:br>
            <a:r>
              <a:rPr lang="ru-RU" sz="2800" dirty="0" smtClean="0">
                <a:solidFill>
                  <a:schemeClr val="accent6">
                    <a:lumMod val="50000"/>
                  </a:schemeClr>
                </a:solidFill>
                <a:latin typeface="Bookman Old Style" pitchFamily="18" charset="0"/>
              </a:rPr>
              <a:t>ГУКЕЖЕВА </a:t>
            </a:r>
            <a:r>
              <a:rPr lang="ru-RU" sz="2800" dirty="0">
                <a:solidFill>
                  <a:schemeClr val="accent6">
                    <a:lumMod val="50000"/>
                  </a:schemeClr>
                </a:solidFill>
                <a:latin typeface="Bookman Old Style" pitchFamily="18" charset="0"/>
              </a:rPr>
              <a:t>ИРИНА ЗУБЕРОВНА</a:t>
            </a:r>
            <a:br>
              <a:rPr lang="ru-RU" sz="2800" dirty="0">
                <a:solidFill>
                  <a:schemeClr val="accent6">
                    <a:lumMod val="50000"/>
                  </a:schemeClr>
                </a:solidFill>
                <a:latin typeface="Bookman Old Style" pitchFamily="18" charset="0"/>
              </a:rPr>
            </a:br>
            <a:r>
              <a:rPr lang="ru-RU" sz="2800" dirty="0">
                <a:solidFill>
                  <a:schemeClr val="accent6">
                    <a:lumMod val="50000"/>
                  </a:schemeClr>
                </a:solidFill>
                <a:latin typeface="Bookman Old Style" pitchFamily="18" charset="0"/>
              </a:rPr>
              <a:t/>
            </a:r>
            <a:br>
              <a:rPr lang="ru-RU" sz="2800" dirty="0">
                <a:solidFill>
                  <a:schemeClr val="accent6">
                    <a:lumMod val="50000"/>
                  </a:schemeClr>
                </a:solidFill>
                <a:latin typeface="Bookman Old Style" pitchFamily="18" charset="0"/>
              </a:rPr>
            </a:br>
            <a:r>
              <a:rPr lang="ru-RU" sz="2800" dirty="0">
                <a:solidFill>
                  <a:schemeClr val="accent6">
                    <a:lumMod val="50000"/>
                  </a:schemeClr>
                </a:solidFill>
                <a:latin typeface="Bookman Old Style" pitchFamily="18" charset="0"/>
              </a:rPr>
              <a:t>кандидат экономических наук</a:t>
            </a:r>
            <a:br>
              <a:rPr lang="ru-RU" sz="2800" dirty="0">
                <a:solidFill>
                  <a:schemeClr val="accent6">
                    <a:lumMod val="50000"/>
                  </a:schemeClr>
                </a:solidFill>
                <a:latin typeface="Bookman Old Style" pitchFamily="18" charset="0"/>
              </a:rPr>
            </a:br>
            <a:r>
              <a:rPr lang="ru-RU" sz="2800" dirty="0">
                <a:solidFill>
                  <a:schemeClr val="accent6">
                    <a:lumMod val="50000"/>
                  </a:schemeClr>
                </a:solidFill>
                <a:latin typeface="Bookman Old Style" pitchFamily="18" charset="0"/>
              </a:rPr>
              <a:t>Почетный работник общего образования РФ</a:t>
            </a:r>
            <a:br>
              <a:rPr lang="ru-RU" sz="2800" dirty="0">
                <a:solidFill>
                  <a:schemeClr val="accent6">
                    <a:lumMod val="50000"/>
                  </a:schemeClr>
                </a:solidFill>
                <a:latin typeface="Bookman Old Style" pitchFamily="18" charset="0"/>
              </a:rPr>
            </a:br>
            <a:r>
              <a:rPr lang="ru-RU" sz="2800" dirty="0">
                <a:solidFill>
                  <a:schemeClr val="accent6">
                    <a:lumMod val="50000"/>
                  </a:schemeClr>
                </a:solidFill>
                <a:latin typeface="Bookman Old Style" pitchFamily="18" charset="0"/>
              </a:rPr>
              <a:t/>
            </a:r>
            <a:br>
              <a:rPr lang="ru-RU" sz="2800" dirty="0">
                <a:solidFill>
                  <a:schemeClr val="accent6">
                    <a:lumMod val="50000"/>
                  </a:schemeClr>
                </a:solidFill>
                <a:latin typeface="Bookman Old Style" pitchFamily="18" charset="0"/>
              </a:rPr>
            </a:br>
            <a:r>
              <a:rPr lang="ru-RU" sz="2800" dirty="0">
                <a:solidFill>
                  <a:schemeClr val="accent6">
                    <a:lumMod val="50000"/>
                  </a:schemeClr>
                </a:solidFill>
                <a:latin typeface="Bookman Old Style" pitchFamily="18" charset="0"/>
              </a:rPr>
              <a:t>Заслуженный работник образования </a:t>
            </a:r>
            <a:r>
              <a:rPr lang="ru-RU" sz="2800" dirty="0" smtClean="0">
                <a:solidFill>
                  <a:schemeClr val="accent6">
                    <a:lumMod val="50000"/>
                  </a:schemeClr>
                </a:solidFill>
                <a:latin typeface="Bookman Old Style" pitchFamily="18" charset="0"/>
              </a:rPr>
              <a:t>КБР</a:t>
            </a:r>
            <a:r>
              <a:rPr lang="ru-RU" sz="2800" dirty="0" smtClean="0">
                <a:solidFill>
                  <a:schemeClr val="accent6">
                    <a:lumMod val="50000"/>
                  </a:schemeClr>
                </a:solidFill>
                <a:latin typeface="Bookman Old Style" pitchFamily="18" charset="0"/>
                <a:ea typeface="Calibri"/>
              </a:rPr>
              <a:t/>
            </a:r>
            <a:br>
              <a:rPr lang="ru-RU" sz="2800" dirty="0" smtClean="0">
                <a:solidFill>
                  <a:schemeClr val="accent6">
                    <a:lumMod val="50000"/>
                  </a:schemeClr>
                </a:solidFill>
                <a:latin typeface="Bookman Old Style" pitchFamily="18" charset="0"/>
                <a:ea typeface="Calibri"/>
              </a:rPr>
            </a:br>
            <a:r>
              <a:rPr lang="ru-RU" sz="2800" dirty="0">
                <a:solidFill>
                  <a:schemeClr val="accent6">
                    <a:lumMod val="50000"/>
                  </a:schemeClr>
                </a:solidFill>
                <a:latin typeface="Bookman Old Style" pitchFamily="18" charset="0"/>
                <a:ea typeface="Calibri"/>
              </a:rPr>
              <a:t/>
            </a:r>
            <a:br>
              <a:rPr lang="ru-RU" sz="2800" dirty="0">
                <a:solidFill>
                  <a:schemeClr val="accent6">
                    <a:lumMod val="50000"/>
                  </a:schemeClr>
                </a:solidFill>
                <a:latin typeface="Bookman Old Style" pitchFamily="18" charset="0"/>
                <a:ea typeface="Calibri"/>
              </a:rPr>
            </a:br>
            <a:r>
              <a:rPr lang="ru-RU" sz="2800" dirty="0" smtClean="0">
                <a:solidFill>
                  <a:schemeClr val="accent6">
                    <a:lumMod val="50000"/>
                  </a:schemeClr>
                </a:solidFill>
                <a:latin typeface="Bookman Old Style" pitchFamily="18" charset="0"/>
                <a:ea typeface="Calibri"/>
              </a:rPr>
              <a:t>8-98-910-06-89</a:t>
            </a:r>
            <a:r>
              <a:rPr lang="ru-RU" sz="3400" dirty="0" smtClean="0">
                <a:solidFill>
                  <a:schemeClr val="accent6">
                    <a:lumMod val="50000"/>
                  </a:schemeClr>
                </a:solidFill>
                <a:latin typeface="Bookman Old Style" pitchFamily="18" charset="0"/>
                <a:ea typeface="Calibri"/>
              </a:rPr>
              <a:t/>
            </a:r>
            <a:br>
              <a:rPr lang="ru-RU" sz="3400" dirty="0" smtClean="0">
                <a:solidFill>
                  <a:schemeClr val="accent6">
                    <a:lumMod val="50000"/>
                  </a:schemeClr>
                </a:solidFill>
                <a:latin typeface="Bookman Old Style" pitchFamily="18" charset="0"/>
                <a:ea typeface="Calibri"/>
              </a:rPr>
            </a:br>
            <a:r>
              <a:rPr lang="ru-RU" sz="1400" dirty="0" smtClean="0">
                <a:latin typeface="Bookman Old Style" pitchFamily="18" charset="0"/>
                <a:ea typeface="Calibri"/>
              </a:rPr>
              <a:t/>
            </a:r>
            <a:br>
              <a:rPr lang="ru-RU" sz="1400" dirty="0" smtClean="0">
                <a:latin typeface="Bookman Old Style" pitchFamily="18" charset="0"/>
                <a:ea typeface="Calibri"/>
              </a:rPr>
            </a:br>
            <a:endParaRPr lang="ru-RU" sz="1400" dirty="0">
              <a:latin typeface="Bookman Old Style" pitchFamily="18" charset="0"/>
            </a:endParaRPr>
          </a:p>
        </p:txBody>
      </p:sp>
      <p:graphicFrame>
        <p:nvGraphicFramePr>
          <p:cNvPr id="3" name="Таблица 2"/>
          <p:cNvGraphicFramePr>
            <a:graphicFrameLocks noGrp="1"/>
          </p:cNvGraphicFramePr>
          <p:nvPr>
            <p:extLst>
              <p:ext uri="{D42A27DB-BD31-4B8C-83A1-F6EECF244321}">
                <p14:modId xmlns:p14="http://schemas.microsoft.com/office/powerpoint/2010/main" val="117357439"/>
              </p:ext>
            </p:extLst>
          </p:nvPr>
        </p:nvGraphicFramePr>
        <p:xfrm>
          <a:off x="0" y="0"/>
          <a:ext cx="10688638" cy="1404256"/>
        </p:xfrm>
        <a:graphic>
          <a:graphicData uri="http://schemas.openxmlformats.org/drawingml/2006/table">
            <a:tbl>
              <a:tblPr firstRow="1" bandRow="1">
                <a:tableStyleId>{5C22544A-7EE6-4342-B048-85BDC9FD1C3A}</a:tableStyleId>
              </a:tblPr>
              <a:tblGrid>
                <a:gridCol w="10688638"/>
              </a:tblGrid>
              <a:tr h="1404256">
                <a:tc>
                  <a:txBody>
                    <a:bodyPr/>
                    <a:lstStyle/>
                    <a:p>
                      <a:pPr algn="ctr"/>
                      <a:r>
                        <a:rPr lang="ru-RU" sz="2400" dirty="0" smtClean="0">
                          <a:latin typeface="Bookman Old Style" pitchFamily="18" charset="0"/>
                        </a:rPr>
                        <a:t>Формирование финансовой грамотности </a:t>
                      </a:r>
                    </a:p>
                    <a:p>
                      <a:pPr algn="ctr"/>
                      <a:r>
                        <a:rPr lang="ru-RU" sz="2400" dirty="0" smtClean="0">
                          <a:latin typeface="Bookman Old Style" pitchFamily="18" charset="0"/>
                        </a:rPr>
                        <a:t>у</a:t>
                      </a:r>
                      <a:r>
                        <a:rPr lang="ru-RU" sz="2400" baseline="0" dirty="0" smtClean="0">
                          <a:latin typeface="Bookman Old Style" pitchFamily="18" charset="0"/>
                        </a:rPr>
                        <a:t> обучающихся  в дошкольной организации</a:t>
                      </a:r>
                      <a:endParaRPr lang="ru-RU" sz="2400" dirty="0" smtClean="0">
                        <a:latin typeface="Bookman Old Style" pitchFamily="18" charset="0"/>
                      </a:endParaRPr>
                    </a:p>
                    <a:p>
                      <a:pPr algn="ctr"/>
                      <a:endParaRPr lang="ru-RU" dirty="0" smtClean="0"/>
                    </a:p>
                  </a:txBody>
                  <a:tcPr>
                    <a:solidFill>
                      <a:schemeClr val="accent2"/>
                    </a:solidFill>
                  </a:tcPr>
                </a:tc>
              </a:tr>
            </a:tbl>
          </a:graphicData>
        </a:graphic>
      </p:graphicFrame>
    </p:spTree>
    <p:extLst>
      <p:ext uri="{BB962C8B-B14F-4D97-AF65-F5344CB8AC3E}">
        <p14:creationId xmlns:p14="http://schemas.microsoft.com/office/powerpoint/2010/main" val="200268757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5"/>
          <p:cNvSpPr txBox="1">
            <a:spLocks/>
          </p:cNvSpPr>
          <p:nvPr/>
        </p:nvSpPr>
        <p:spPr>
          <a:xfrm>
            <a:off x="189185" y="524148"/>
            <a:ext cx="10026869" cy="3101921"/>
          </a:xfrm>
          <a:prstGeom prst="rect">
            <a:avLst/>
          </a:prstGeom>
        </p:spPr>
        <p:style>
          <a:lnRef idx="2">
            <a:schemeClr val="accent1"/>
          </a:lnRef>
          <a:fillRef idx="1">
            <a:schemeClr val="lt1"/>
          </a:fillRef>
          <a:effectRef idx="0">
            <a:schemeClr val="accent1"/>
          </a:effectRef>
          <a:fontRef idx="minor">
            <a:schemeClr val="dk1"/>
          </a:fontRef>
        </p:style>
        <p:txBody>
          <a:bodyPr>
            <a:noAutofit/>
          </a:bodyPr>
          <a:lstStyle/>
          <a:p>
            <a:pPr marL="373315" marR="0" lvl="0" indent="-373315" algn="l" defTabSz="497754" rtl="0" eaLnBrk="1" fontAlgn="auto" latinLnBrk="0" hangingPunct="1">
              <a:lnSpc>
                <a:spcPct val="100000"/>
              </a:lnSpc>
              <a:spcBef>
                <a:spcPct val="20000"/>
              </a:spcBef>
              <a:spcAft>
                <a:spcPts val="0"/>
              </a:spcAft>
              <a:buClrTx/>
              <a:buSzTx/>
              <a:buFont typeface="Arial"/>
              <a:buChar char="•"/>
              <a:tabLst/>
              <a:defRPr/>
            </a:pPr>
            <a:endParaRPr kumimoji="0" lang="ru-RU" altLang="ko-KR" sz="2800" b="1" i="0" u="none" strike="noStrike" kern="1200" cap="none" spc="0" normalizeH="0" baseline="0" noProof="0" dirty="0" smtClean="0">
              <a:ln>
                <a:noFill/>
              </a:ln>
              <a:solidFill>
                <a:schemeClr val="tx1">
                  <a:lumMod val="75000"/>
                  <a:lumOff val="25000"/>
                </a:schemeClr>
              </a:solidFill>
              <a:effectLst/>
              <a:uLnTx/>
              <a:uFillTx/>
              <a:latin typeface="Cambria" pitchFamily="18" charset="0"/>
              <a:ea typeface="+mn-ea"/>
              <a:cs typeface="Arial" pitchFamily="34" charset="0"/>
            </a:endParaRPr>
          </a:p>
          <a:p>
            <a:pPr marL="373315" marR="0" lvl="0" indent="-373315" algn="r" defTabSz="497754" rtl="0" eaLnBrk="1" fontAlgn="auto" latinLnBrk="0" hangingPunct="1">
              <a:lnSpc>
                <a:spcPct val="100000"/>
              </a:lnSpc>
              <a:spcBef>
                <a:spcPct val="20000"/>
              </a:spcBef>
              <a:spcAft>
                <a:spcPts val="0"/>
              </a:spcAft>
              <a:buClrTx/>
              <a:buSzTx/>
              <a:tabLst/>
              <a:defRPr/>
            </a:pPr>
            <a:r>
              <a:rPr kumimoji="0" lang="ru-RU" altLang="ko-KR" sz="3200" b="1" i="0" u="none" strike="noStrike" kern="1200" cap="none" spc="0" normalizeH="0" baseline="0" noProof="0" dirty="0" smtClean="0">
                <a:ln>
                  <a:noFill/>
                </a:ln>
                <a:solidFill>
                  <a:schemeClr val="tx1">
                    <a:lumMod val="75000"/>
                    <a:lumOff val="25000"/>
                  </a:schemeClr>
                </a:solidFill>
                <a:effectLst/>
                <a:uLnTx/>
                <a:uFillTx/>
                <a:latin typeface="Cambria" pitchFamily="18" charset="0"/>
                <a:ea typeface="+mn-ea"/>
                <a:cs typeface="Arial" pitchFamily="34" charset="0"/>
              </a:rPr>
              <a:t>    «Нажить много денег – храбрость; </a:t>
            </a:r>
          </a:p>
          <a:p>
            <a:pPr marL="373315" marR="0" lvl="0" indent="-373315" algn="r" defTabSz="497754" rtl="0" eaLnBrk="1" fontAlgn="auto" latinLnBrk="0" hangingPunct="1">
              <a:lnSpc>
                <a:spcPct val="100000"/>
              </a:lnSpc>
              <a:spcBef>
                <a:spcPct val="20000"/>
              </a:spcBef>
              <a:spcAft>
                <a:spcPts val="0"/>
              </a:spcAft>
              <a:buClrTx/>
              <a:buSzTx/>
              <a:tabLst/>
              <a:defRPr/>
            </a:pPr>
            <a:r>
              <a:rPr kumimoji="0" lang="ru-RU" altLang="ko-KR" sz="3200" b="1" i="0" u="none" strike="noStrike" kern="1200" cap="none" spc="0" normalizeH="0" baseline="0" noProof="0" dirty="0" smtClean="0">
                <a:ln>
                  <a:noFill/>
                </a:ln>
                <a:solidFill>
                  <a:schemeClr val="tx1">
                    <a:lumMod val="75000"/>
                    <a:lumOff val="25000"/>
                  </a:schemeClr>
                </a:solidFill>
                <a:effectLst/>
                <a:uLnTx/>
                <a:uFillTx/>
                <a:latin typeface="Cambria" pitchFamily="18" charset="0"/>
                <a:ea typeface="+mn-ea"/>
                <a:cs typeface="Arial" pitchFamily="34" charset="0"/>
              </a:rPr>
              <a:t>сохранить их – мудрость, </a:t>
            </a:r>
          </a:p>
          <a:p>
            <a:pPr marL="373315" marR="0" lvl="0" indent="-373315" algn="r" defTabSz="497754" rtl="0" eaLnBrk="1" fontAlgn="auto" latinLnBrk="0" hangingPunct="1">
              <a:lnSpc>
                <a:spcPct val="100000"/>
              </a:lnSpc>
              <a:spcBef>
                <a:spcPct val="20000"/>
              </a:spcBef>
              <a:spcAft>
                <a:spcPts val="0"/>
              </a:spcAft>
              <a:buClrTx/>
              <a:buSzTx/>
              <a:tabLst/>
              <a:defRPr/>
            </a:pPr>
            <a:r>
              <a:rPr kumimoji="0" lang="ru-RU" altLang="ko-KR" sz="3200" b="1" i="0" u="none" strike="noStrike" kern="1200" cap="none" spc="0" normalizeH="0" baseline="0" noProof="0" dirty="0" smtClean="0">
                <a:ln>
                  <a:noFill/>
                </a:ln>
                <a:solidFill>
                  <a:schemeClr val="tx1">
                    <a:lumMod val="75000"/>
                    <a:lumOff val="25000"/>
                  </a:schemeClr>
                </a:solidFill>
                <a:effectLst/>
                <a:uLnTx/>
                <a:uFillTx/>
                <a:latin typeface="Cambria" pitchFamily="18" charset="0"/>
                <a:ea typeface="+mn-ea"/>
                <a:cs typeface="Arial" pitchFamily="34" charset="0"/>
              </a:rPr>
              <a:t>а умело расходовать – искусство».</a:t>
            </a:r>
          </a:p>
          <a:p>
            <a:pPr marL="373315" marR="0" lvl="0" indent="-373315" algn="r" defTabSz="497754" rtl="0" eaLnBrk="1" fontAlgn="auto" latinLnBrk="0" hangingPunct="1">
              <a:lnSpc>
                <a:spcPct val="100000"/>
              </a:lnSpc>
              <a:spcBef>
                <a:spcPct val="20000"/>
              </a:spcBef>
              <a:spcAft>
                <a:spcPts val="0"/>
              </a:spcAft>
              <a:buClrTx/>
              <a:buSzTx/>
              <a:tabLst/>
              <a:defRPr/>
            </a:pPr>
            <a:endParaRPr kumimoji="0" lang="ru-RU" altLang="ko-KR" sz="2400" b="1" i="1" u="none" strike="noStrike" kern="1200" cap="none" spc="0" normalizeH="0" baseline="0" noProof="0" dirty="0" smtClean="0">
              <a:ln>
                <a:noFill/>
              </a:ln>
              <a:solidFill>
                <a:schemeClr val="tx1"/>
              </a:solidFill>
              <a:effectLst/>
              <a:uLnTx/>
              <a:uFillTx/>
              <a:latin typeface="Cambria" pitchFamily="18" charset="0"/>
              <a:ea typeface="+mn-ea"/>
              <a:cs typeface="Arial" pitchFamily="34" charset="0"/>
            </a:endParaRPr>
          </a:p>
          <a:p>
            <a:pPr marL="373315" marR="0" lvl="0" indent="-373315" algn="r" defTabSz="497754" rtl="0" eaLnBrk="1" fontAlgn="auto" latinLnBrk="0" hangingPunct="1">
              <a:lnSpc>
                <a:spcPct val="100000"/>
              </a:lnSpc>
              <a:spcBef>
                <a:spcPct val="20000"/>
              </a:spcBef>
              <a:spcAft>
                <a:spcPts val="0"/>
              </a:spcAft>
              <a:buClrTx/>
              <a:buSzTx/>
              <a:tabLst/>
              <a:defRPr/>
            </a:pPr>
            <a:r>
              <a:rPr kumimoji="0" lang="ru-RU" altLang="ko-KR" sz="2400" b="1" i="1" u="none" strike="noStrike" kern="1200" cap="none" spc="0" normalizeH="0" baseline="0" noProof="0" dirty="0" smtClean="0">
                <a:ln>
                  <a:noFill/>
                </a:ln>
                <a:solidFill>
                  <a:schemeClr val="tx1"/>
                </a:solidFill>
                <a:effectLst/>
                <a:uLnTx/>
                <a:uFillTx/>
                <a:latin typeface="Cambria" pitchFamily="18" charset="0"/>
                <a:ea typeface="+mn-ea"/>
                <a:cs typeface="Arial" pitchFamily="34" charset="0"/>
              </a:rPr>
              <a:t>Бертольд Авербах</a:t>
            </a:r>
            <a:endParaRPr kumimoji="0" lang="en-US" altLang="ko-KR" sz="2400" b="1" i="1" u="none" strike="noStrike" kern="1200" cap="none" spc="0" normalizeH="0" baseline="0" noProof="0" dirty="0">
              <a:ln>
                <a:noFill/>
              </a:ln>
              <a:solidFill>
                <a:schemeClr val="tx1">
                  <a:lumMod val="75000"/>
                  <a:lumOff val="25000"/>
                </a:schemeClr>
              </a:solidFill>
              <a:effectLst/>
              <a:uLnTx/>
              <a:uFillTx/>
              <a:latin typeface="Cambria" pitchFamily="18" charset="0"/>
              <a:ea typeface="+mn-ea"/>
              <a:cs typeface="Arial"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Таблица 9"/>
          <p:cNvGraphicFramePr>
            <a:graphicFrameLocks noGrp="1"/>
          </p:cNvGraphicFramePr>
          <p:nvPr/>
        </p:nvGraphicFramePr>
        <p:xfrm>
          <a:off x="0" y="0"/>
          <a:ext cx="10688638" cy="990600"/>
        </p:xfrm>
        <a:graphic>
          <a:graphicData uri="http://schemas.openxmlformats.org/drawingml/2006/table">
            <a:tbl>
              <a:tblPr firstRow="1" bandRow="1">
                <a:tableStyleId>{5C22544A-7EE6-4342-B048-85BDC9FD1C3A}</a:tableStyleId>
              </a:tblPr>
              <a:tblGrid>
                <a:gridCol w="10688638"/>
              </a:tblGrid>
              <a:tr h="926594">
                <a:tc>
                  <a:txBody>
                    <a:bodyPr/>
                    <a:lstStyle/>
                    <a:p>
                      <a:pPr algn="ctr"/>
                      <a:endParaRPr lang="ru-RU" sz="1100" dirty="0" smtClean="0"/>
                    </a:p>
                    <a:p>
                      <a:pPr algn="ctr"/>
                      <a:r>
                        <a:rPr lang="ru-RU" sz="2400" dirty="0" smtClean="0">
                          <a:latin typeface="Bookman Old Style" pitchFamily="18" charset="0"/>
                        </a:rPr>
                        <a:t>Формирование финансовой грамотности </a:t>
                      </a:r>
                    </a:p>
                    <a:p>
                      <a:pPr algn="ctr"/>
                      <a:r>
                        <a:rPr lang="ru-RU" sz="2400" dirty="0" smtClean="0">
                          <a:latin typeface="Bookman Old Style" pitchFamily="18" charset="0"/>
                        </a:rPr>
                        <a:t>у</a:t>
                      </a:r>
                      <a:r>
                        <a:rPr lang="ru-RU" sz="2400" baseline="0" dirty="0" smtClean="0">
                          <a:latin typeface="Bookman Old Style" pitchFamily="18" charset="0"/>
                        </a:rPr>
                        <a:t> обучающихся  в дошкольной организации</a:t>
                      </a:r>
                      <a:endParaRPr lang="ru-RU" sz="2400" dirty="0" smtClean="0">
                        <a:latin typeface="Bookman Old Style" pitchFamily="18" charset="0"/>
                      </a:endParaRPr>
                    </a:p>
                  </a:txBody>
                  <a:tcPr>
                    <a:solidFill>
                      <a:schemeClr val="accent2"/>
                    </a:solidFill>
                  </a:tcPr>
                </a:tc>
              </a:tr>
            </a:tbl>
          </a:graphicData>
        </a:graphic>
      </p:graphicFrame>
      <p:sp>
        <p:nvSpPr>
          <p:cNvPr id="9" name="Прямоугольник 8"/>
          <p:cNvSpPr/>
          <p:nvPr/>
        </p:nvSpPr>
        <p:spPr>
          <a:xfrm>
            <a:off x="464590" y="990600"/>
            <a:ext cx="9924885" cy="3416320"/>
          </a:xfrm>
          <a:prstGeom prst="rect">
            <a:avLst/>
          </a:prstGeom>
        </p:spPr>
        <p:txBody>
          <a:bodyPr wrap="square">
            <a:spAutoFit/>
          </a:bodyPr>
          <a:lstStyle/>
          <a:p>
            <a:pPr indent="270510" algn="just">
              <a:spcBef>
                <a:spcPts val="0"/>
              </a:spcBef>
              <a:spcAft>
                <a:spcPts val="0"/>
              </a:spcAft>
            </a:pPr>
            <a:endParaRPr lang="ru-RU" sz="3600" b="1" dirty="0" smtClean="0">
              <a:latin typeface="Times New Roman"/>
              <a:ea typeface="Times New Roman"/>
              <a:cs typeface="Times New Roman"/>
            </a:endParaRPr>
          </a:p>
          <a:p>
            <a:pPr indent="270510" algn="just">
              <a:spcBef>
                <a:spcPts val="0"/>
              </a:spcBef>
              <a:spcAft>
                <a:spcPts val="0"/>
              </a:spcAft>
            </a:pPr>
            <a:r>
              <a:rPr lang="ru-RU" sz="3600" b="1" dirty="0" smtClean="0">
                <a:latin typeface="Times New Roman"/>
                <a:ea typeface="Times New Roman"/>
                <a:cs typeface="Times New Roman"/>
              </a:rPr>
              <a:t>Финансовая </a:t>
            </a:r>
            <a:r>
              <a:rPr lang="ru-RU" sz="3600" b="1" dirty="0" smtClean="0">
                <a:latin typeface="Times New Roman"/>
                <a:ea typeface="Times New Roman"/>
                <a:cs typeface="Times New Roman"/>
              </a:rPr>
              <a:t>грамотность</a:t>
            </a:r>
            <a:r>
              <a:rPr lang="ru-RU" sz="3600" dirty="0" smtClean="0">
                <a:latin typeface="Times New Roman"/>
                <a:ea typeface="Times New Roman"/>
                <a:cs typeface="Times New Roman"/>
              </a:rPr>
              <a:t> – это способность человека управлять своими доходами и расходами, принимать правильные решения по распределению денежных средств (жить по средствам) и грамотно их приумножать. </a:t>
            </a:r>
            <a:endParaRPr lang="ru-RU" sz="3600" dirty="0">
              <a:ea typeface="Calibri"/>
              <a:cs typeface="Times New Roman"/>
            </a:endParaRPr>
          </a:p>
        </p:txBody>
      </p:sp>
    </p:spTree>
    <p:extLst>
      <p:ext uri="{BB962C8B-B14F-4D97-AF65-F5344CB8AC3E}">
        <p14:creationId xmlns:p14="http://schemas.microsoft.com/office/powerpoint/2010/main" val="152231472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Таблица 9"/>
          <p:cNvGraphicFramePr>
            <a:graphicFrameLocks noGrp="1"/>
          </p:cNvGraphicFramePr>
          <p:nvPr>
            <p:extLst>
              <p:ext uri="{D42A27DB-BD31-4B8C-83A1-F6EECF244321}">
                <p14:modId xmlns:p14="http://schemas.microsoft.com/office/powerpoint/2010/main" val="29312372"/>
              </p:ext>
            </p:extLst>
          </p:nvPr>
        </p:nvGraphicFramePr>
        <p:xfrm>
          <a:off x="0" y="0"/>
          <a:ext cx="10688638" cy="975360"/>
        </p:xfrm>
        <a:graphic>
          <a:graphicData uri="http://schemas.openxmlformats.org/drawingml/2006/table">
            <a:tbl>
              <a:tblPr firstRow="1" bandRow="1">
                <a:tableStyleId>{5C22544A-7EE6-4342-B048-85BDC9FD1C3A}</a:tableStyleId>
              </a:tblPr>
              <a:tblGrid>
                <a:gridCol w="10688638"/>
              </a:tblGrid>
              <a:tr h="926594">
                <a:tc>
                  <a:txBody>
                    <a:bodyPr/>
                    <a:lstStyle/>
                    <a:p>
                      <a:pPr algn="ctr"/>
                      <a:r>
                        <a:rPr lang="ru-RU" sz="2400" dirty="0" smtClean="0">
                          <a:latin typeface="Bookman Old Style" pitchFamily="18" charset="0"/>
                        </a:rPr>
                        <a:t>Формирование финансовой грамотности </a:t>
                      </a:r>
                    </a:p>
                    <a:p>
                      <a:pPr algn="ctr"/>
                      <a:r>
                        <a:rPr lang="ru-RU" sz="2400" dirty="0" smtClean="0">
                          <a:latin typeface="Bookman Old Style" pitchFamily="18" charset="0"/>
                        </a:rPr>
                        <a:t>у</a:t>
                      </a:r>
                      <a:r>
                        <a:rPr lang="ru-RU" sz="2400" baseline="0" dirty="0" smtClean="0">
                          <a:latin typeface="Bookman Old Style" pitchFamily="18" charset="0"/>
                        </a:rPr>
                        <a:t> обучающихся  в дошкольной организации</a:t>
                      </a:r>
                      <a:endParaRPr lang="ru-RU" sz="2400" dirty="0" smtClean="0">
                        <a:latin typeface="Bookman Old Style" pitchFamily="18" charset="0"/>
                      </a:endParaRPr>
                    </a:p>
                    <a:p>
                      <a:pPr algn="ctr"/>
                      <a:endParaRPr lang="ru-RU" sz="1000" dirty="0" smtClean="0"/>
                    </a:p>
                  </a:txBody>
                  <a:tcPr>
                    <a:solidFill>
                      <a:schemeClr val="accent2"/>
                    </a:solidFill>
                  </a:tcPr>
                </a:tc>
              </a:tr>
            </a:tbl>
          </a:graphicData>
        </a:graphic>
      </p:graphicFrame>
      <p:sp>
        <p:nvSpPr>
          <p:cNvPr id="9" name="Заголовок 8"/>
          <p:cNvSpPr>
            <a:spLocks noGrp="1"/>
          </p:cNvSpPr>
          <p:nvPr>
            <p:ph type="title"/>
          </p:nvPr>
        </p:nvSpPr>
        <p:spPr>
          <a:xfrm>
            <a:off x="4763069" y="1115665"/>
            <a:ext cx="5568286" cy="6144944"/>
          </a:xfrm>
        </p:spPr>
        <p:txBody>
          <a:bodyPr/>
          <a:lstStyle/>
          <a:p>
            <a:pPr marL="0" indent="0" algn="just"/>
            <a:r>
              <a:rPr lang="ru-RU" sz="3500" dirty="0" smtClean="0">
                <a:solidFill>
                  <a:srgbClr val="898989"/>
                </a:solidFill>
                <a:latin typeface="Times New Roman" pitchFamily="18" charset="0"/>
                <a:cs typeface="Times New Roman" pitchFamily="18" charset="0"/>
              </a:rPr>
              <a:t>Современная ОО готовит детей с дошкольного возраста всему: читать, считать, но не готовит к реальной жизни, к трудностям на пути взросления и становления личности во всех сферах жизни, в особенности в вопросах финансового образования</a:t>
            </a:r>
            <a:endParaRPr lang="ru-RU" sz="3500" dirty="0">
              <a:latin typeface="Times New Roman" pitchFamily="18" charset="0"/>
              <a:cs typeface="Times New Roman" pitchFamily="18" charset="0"/>
            </a:endParaRPr>
          </a:p>
        </p:txBody>
      </p:sp>
      <p:pic>
        <p:nvPicPr>
          <p:cNvPr id="11" name="Рисунок 1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5535" y="1292200"/>
            <a:ext cx="3964481" cy="5668158"/>
          </a:xfrm>
          <a:prstGeom prst="rect">
            <a:avLst/>
          </a:prstGeom>
        </p:spPr>
      </p:pic>
    </p:spTree>
    <p:extLst>
      <p:ext uri="{BB962C8B-B14F-4D97-AF65-F5344CB8AC3E}">
        <p14:creationId xmlns:p14="http://schemas.microsoft.com/office/powerpoint/2010/main" val="151072782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Таблица 9"/>
          <p:cNvGraphicFramePr>
            <a:graphicFrameLocks noGrp="1"/>
          </p:cNvGraphicFramePr>
          <p:nvPr/>
        </p:nvGraphicFramePr>
        <p:xfrm>
          <a:off x="0" y="0"/>
          <a:ext cx="10688638" cy="926594"/>
        </p:xfrm>
        <a:graphic>
          <a:graphicData uri="http://schemas.openxmlformats.org/drawingml/2006/table">
            <a:tbl>
              <a:tblPr firstRow="1" bandRow="1">
                <a:tableStyleId>{5C22544A-7EE6-4342-B048-85BDC9FD1C3A}</a:tableStyleId>
              </a:tblPr>
              <a:tblGrid>
                <a:gridCol w="10688638"/>
              </a:tblGrid>
              <a:tr h="926594">
                <a:tc>
                  <a:txBody>
                    <a:bodyPr/>
                    <a:lstStyle/>
                    <a:p>
                      <a:pPr algn="ctr"/>
                      <a:r>
                        <a:rPr lang="ru-RU" sz="2400" dirty="0" smtClean="0">
                          <a:latin typeface="Bookman Old Style" pitchFamily="18" charset="0"/>
                        </a:rPr>
                        <a:t>Формирование финансовой грамотности </a:t>
                      </a:r>
                    </a:p>
                    <a:p>
                      <a:pPr algn="ctr"/>
                      <a:r>
                        <a:rPr lang="ru-RU" sz="2400" dirty="0" smtClean="0">
                          <a:latin typeface="Bookman Old Style" pitchFamily="18" charset="0"/>
                        </a:rPr>
                        <a:t>у</a:t>
                      </a:r>
                      <a:r>
                        <a:rPr lang="ru-RU" sz="2400" baseline="0" dirty="0" smtClean="0">
                          <a:latin typeface="Bookman Old Style" pitchFamily="18" charset="0"/>
                        </a:rPr>
                        <a:t> обучающихся  в дошкольной организации</a:t>
                      </a:r>
                      <a:endParaRPr lang="ru-RU" sz="2400" dirty="0" smtClean="0">
                        <a:latin typeface="Bookman Old Style" pitchFamily="18" charset="0"/>
                      </a:endParaRPr>
                    </a:p>
                  </a:txBody>
                  <a:tcPr>
                    <a:solidFill>
                      <a:schemeClr val="accent2"/>
                    </a:solidFill>
                  </a:tcPr>
                </a:tc>
              </a:tr>
            </a:tbl>
          </a:graphicData>
        </a:graphic>
      </p:graphicFrame>
      <p:pic>
        <p:nvPicPr>
          <p:cNvPr id="5" name="Рисунок 4" descr="C:\Users\Gukezheva\Desktop\презентации по фин грам\screen15.jpg"/>
          <p:cNvPicPr/>
          <p:nvPr/>
        </p:nvPicPr>
        <p:blipFill>
          <a:blip r:embed="rId2">
            <a:extLst>
              <a:ext uri="{28A0092B-C50C-407E-A947-70E740481C1C}">
                <a14:useLocalDpi xmlns:a14="http://schemas.microsoft.com/office/drawing/2010/main" val="0"/>
              </a:ext>
            </a:extLst>
          </a:blip>
          <a:srcRect/>
          <a:stretch>
            <a:fillRect/>
          </a:stretch>
        </p:blipFill>
        <p:spPr bwMode="auto">
          <a:xfrm>
            <a:off x="1087821" y="1749971"/>
            <a:ext cx="8639503" cy="4997670"/>
          </a:xfrm>
          <a:prstGeom prst="rect">
            <a:avLst/>
          </a:prstGeom>
          <a:noFill/>
          <a:ln>
            <a:noFill/>
          </a:ln>
        </p:spPr>
      </p:pic>
    </p:spTree>
    <p:extLst>
      <p:ext uri="{BB962C8B-B14F-4D97-AF65-F5344CB8AC3E}">
        <p14:creationId xmlns:p14="http://schemas.microsoft.com/office/powerpoint/2010/main" val="151072782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Таблица 9"/>
          <p:cNvGraphicFramePr>
            <a:graphicFrameLocks noGrp="1"/>
          </p:cNvGraphicFramePr>
          <p:nvPr/>
        </p:nvGraphicFramePr>
        <p:xfrm>
          <a:off x="0" y="0"/>
          <a:ext cx="10688638" cy="926594"/>
        </p:xfrm>
        <a:graphic>
          <a:graphicData uri="http://schemas.openxmlformats.org/drawingml/2006/table">
            <a:tbl>
              <a:tblPr firstRow="1" bandRow="1">
                <a:tableStyleId>{5C22544A-7EE6-4342-B048-85BDC9FD1C3A}</a:tableStyleId>
              </a:tblPr>
              <a:tblGrid>
                <a:gridCol w="10688638"/>
              </a:tblGrid>
              <a:tr h="926594">
                <a:tc>
                  <a:txBody>
                    <a:bodyPr/>
                    <a:lstStyle/>
                    <a:p>
                      <a:pPr algn="ctr"/>
                      <a:r>
                        <a:rPr lang="ru-RU" sz="2400" dirty="0" smtClean="0">
                          <a:latin typeface="Bookman Old Style" pitchFamily="18" charset="0"/>
                        </a:rPr>
                        <a:t>Формирование финансовой грамотности </a:t>
                      </a:r>
                    </a:p>
                    <a:p>
                      <a:pPr algn="ctr"/>
                      <a:r>
                        <a:rPr lang="ru-RU" sz="2400" dirty="0" smtClean="0">
                          <a:latin typeface="Bookman Old Style" pitchFamily="18" charset="0"/>
                        </a:rPr>
                        <a:t>у</a:t>
                      </a:r>
                      <a:r>
                        <a:rPr lang="ru-RU" sz="2400" baseline="0" dirty="0" smtClean="0">
                          <a:latin typeface="Bookman Old Style" pitchFamily="18" charset="0"/>
                        </a:rPr>
                        <a:t> обучающихся  в дошкольной организации</a:t>
                      </a:r>
                      <a:endParaRPr lang="ru-RU" sz="2400" dirty="0" smtClean="0">
                        <a:latin typeface="Bookman Old Style" pitchFamily="18" charset="0"/>
                      </a:endParaRPr>
                    </a:p>
                  </a:txBody>
                  <a:tcPr>
                    <a:solidFill>
                      <a:schemeClr val="accent2"/>
                    </a:solidFill>
                  </a:tcPr>
                </a:tc>
              </a:tr>
            </a:tbl>
          </a:graphicData>
        </a:graphic>
      </p:graphicFrame>
      <p:sp>
        <p:nvSpPr>
          <p:cNvPr id="2" name="Прямоугольник 1"/>
          <p:cNvSpPr/>
          <p:nvPr/>
        </p:nvSpPr>
        <p:spPr>
          <a:xfrm>
            <a:off x="365760" y="1306286"/>
            <a:ext cx="9849394" cy="5262979"/>
          </a:xfrm>
          <a:prstGeom prst="rect">
            <a:avLst/>
          </a:prstGeom>
        </p:spPr>
        <p:txBody>
          <a:bodyPr wrap="square">
            <a:spAutoFit/>
          </a:bodyPr>
          <a:lstStyle/>
          <a:p>
            <a:r>
              <a:rPr lang="ru-RU" dirty="0"/>
              <a:t> </a:t>
            </a:r>
            <a:r>
              <a:rPr lang="ru-RU" sz="2400" dirty="0"/>
              <a:t>Формирование основ финансовой грамотности официально признано одной из важнейших задач образовательного процесса начиная с дошкольного возраста. </a:t>
            </a:r>
            <a:endParaRPr lang="ru-RU" sz="2400" dirty="0" smtClean="0"/>
          </a:p>
          <a:p>
            <a:r>
              <a:rPr lang="ru-RU" sz="2400" dirty="0" smtClean="0"/>
              <a:t>Об </a:t>
            </a:r>
            <a:r>
              <a:rPr lang="ru-RU" sz="2400" dirty="0"/>
              <a:t>этом свидетельствует Распоряжение Правительства РФ от 25 сентября 2017 г. № 2039-р </a:t>
            </a:r>
            <a:r>
              <a:rPr lang="ru-RU" sz="2400" b="1" i="1" dirty="0"/>
              <a:t>«Об утверждении Стратегии повышения финансовой грамотности в Российской Федерации на 2017 — 2023 гг</a:t>
            </a:r>
            <a:r>
              <a:rPr lang="ru-RU" sz="2400" b="1" i="1" dirty="0" smtClean="0"/>
              <a:t>.»</a:t>
            </a:r>
          </a:p>
          <a:p>
            <a:r>
              <a:rPr lang="ru-RU" sz="2400" dirty="0"/>
              <a:t> Тем не менее у большинства родителей дошкольников это вызывает определенные сомнения </a:t>
            </a:r>
            <a:r>
              <a:rPr lang="ru-RU" sz="2400" b="1" i="1" dirty="0"/>
              <a:t>«Зачем детям так рано что-то рассказывать про деньги?»</a:t>
            </a:r>
            <a:r>
              <a:rPr lang="ru-RU" sz="2400" dirty="0"/>
              <a:t>. </a:t>
            </a:r>
            <a:endParaRPr lang="ru-RU" sz="2400" dirty="0" smtClean="0"/>
          </a:p>
          <a:p>
            <a:r>
              <a:rPr lang="ru-RU" sz="2400" dirty="0" smtClean="0"/>
              <a:t>Выдающийся </a:t>
            </a:r>
            <a:r>
              <a:rPr lang="ru-RU" sz="2400" dirty="0"/>
              <a:t>педагог Антон Семенович Макаренко писал, </a:t>
            </a:r>
            <a:r>
              <a:rPr lang="ru-RU" sz="2400" dirty="0">
                <a:solidFill>
                  <a:srgbClr val="FF0000"/>
                </a:solidFill>
              </a:rPr>
              <a:t>что </a:t>
            </a:r>
            <a:r>
              <a:rPr lang="ru-RU" sz="2400" b="1" i="1" dirty="0">
                <a:solidFill>
                  <a:srgbClr val="FF0000"/>
                </a:solidFill>
              </a:rPr>
              <a:t>«Деньги – великий воспитатель, так как они позволяют воспитывать у детей честность, доброту, великодушие к близким людям, желание поделиться, способность к самоограничению и привычку тратить их разумно</a:t>
            </a:r>
            <a:r>
              <a:rPr lang="ru-RU" sz="2400" b="1" i="1" dirty="0" smtClean="0">
                <a:solidFill>
                  <a:srgbClr val="FF0000"/>
                </a:solidFill>
              </a:rPr>
              <a:t>»</a:t>
            </a:r>
            <a:r>
              <a:rPr lang="ru-RU" sz="2400" dirty="0" smtClean="0">
                <a:solidFill>
                  <a:srgbClr val="FF0000"/>
                </a:solidFill>
              </a:rPr>
              <a:t>.</a:t>
            </a:r>
            <a:endParaRPr lang="ru-RU" sz="2400" dirty="0">
              <a:solidFill>
                <a:srgbClr val="FF0000"/>
              </a:solidFill>
            </a:endParaRPr>
          </a:p>
        </p:txBody>
      </p:sp>
    </p:spTree>
    <p:extLst>
      <p:ext uri="{BB962C8B-B14F-4D97-AF65-F5344CB8AC3E}">
        <p14:creationId xmlns:p14="http://schemas.microsoft.com/office/powerpoint/2010/main" val="102178832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Таблица 9"/>
          <p:cNvGraphicFramePr>
            <a:graphicFrameLocks noGrp="1"/>
          </p:cNvGraphicFramePr>
          <p:nvPr/>
        </p:nvGraphicFramePr>
        <p:xfrm>
          <a:off x="0" y="0"/>
          <a:ext cx="10688638" cy="926594"/>
        </p:xfrm>
        <a:graphic>
          <a:graphicData uri="http://schemas.openxmlformats.org/drawingml/2006/table">
            <a:tbl>
              <a:tblPr firstRow="1" bandRow="1">
                <a:tableStyleId>{5C22544A-7EE6-4342-B048-85BDC9FD1C3A}</a:tableStyleId>
              </a:tblPr>
              <a:tblGrid>
                <a:gridCol w="10688638"/>
              </a:tblGrid>
              <a:tr h="926594">
                <a:tc>
                  <a:txBody>
                    <a:bodyPr/>
                    <a:lstStyle/>
                    <a:p>
                      <a:pPr algn="ctr"/>
                      <a:r>
                        <a:rPr lang="ru-RU" sz="2400" dirty="0" smtClean="0">
                          <a:latin typeface="Bookman Old Style" pitchFamily="18" charset="0"/>
                        </a:rPr>
                        <a:t>Формирование финансовой грамотности </a:t>
                      </a:r>
                    </a:p>
                    <a:p>
                      <a:pPr algn="ctr"/>
                      <a:r>
                        <a:rPr lang="ru-RU" sz="2400" dirty="0" smtClean="0">
                          <a:latin typeface="Bookman Old Style" pitchFamily="18" charset="0"/>
                        </a:rPr>
                        <a:t>у</a:t>
                      </a:r>
                      <a:r>
                        <a:rPr lang="ru-RU" sz="2400" baseline="0" dirty="0" smtClean="0">
                          <a:latin typeface="Bookman Old Style" pitchFamily="18" charset="0"/>
                        </a:rPr>
                        <a:t> обучающихся  в дошкольной организации</a:t>
                      </a:r>
                      <a:endParaRPr lang="ru-RU" sz="2400" dirty="0" smtClean="0">
                        <a:latin typeface="Bookman Old Style" pitchFamily="18" charset="0"/>
                      </a:endParaRPr>
                    </a:p>
                  </a:txBody>
                  <a:tcPr>
                    <a:solidFill>
                      <a:schemeClr val="accent2"/>
                    </a:solidFill>
                  </a:tcPr>
                </a:tc>
              </a:tr>
            </a:tbl>
          </a:graphicData>
        </a:graphic>
      </p:graphicFrame>
      <p:sp>
        <p:nvSpPr>
          <p:cNvPr id="2" name="Прямоугольник 1"/>
          <p:cNvSpPr/>
          <p:nvPr/>
        </p:nvSpPr>
        <p:spPr>
          <a:xfrm>
            <a:off x="365760" y="1306286"/>
            <a:ext cx="9849394" cy="400110"/>
          </a:xfrm>
          <a:prstGeom prst="rect">
            <a:avLst/>
          </a:prstGeom>
        </p:spPr>
        <p:txBody>
          <a:bodyPr wrap="square">
            <a:spAutoFit/>
          </a:bodyPr>
          <a:lstStyle/>
          <a:p>
            <a:r>
              <a:rPr lang="ru-RU" dirty="0"/>
              <a:t> </a:t>
            </a:r>
            <a:endParaRPr lang="ru-RU" sz="2400" dirty="0"/>
          </a:p>
        </p:txBody>
      </p:sp>
      <p:sp>
        <p:nvSpPr>
          <p:cNvPr id="4" name="Прямоугольник 3"/>
          <p:cNvSpPr/>
          <p:nvPr/>
        </p:nvSpPr>
        <p:spPr>
          <a:xfrm>
            <a:off x="365759" y="926593"/>
            <a:ext cx="10110651" cy="5847755"/>
          </a:xfrm>
          <a:prstGeom prst="rect">
            <a:avLst/>
          </a:prstGeom>
        </p:spPr>
        <p:txBody>
          <a:bodyPr wrap="square">
            <a:spAutoFit/>
          </a:bodyPr>
          <a:lstStyle/>
          <a:p>
            <a:r>
              <a:rPr lang="ru-RU" sz="2200" dirty="0"/>
              <a:t>Наши дети растут. И не успеем мы оглянуться, как они станут взрослыми. А вот станут ли они самостоятельными и благополучными в финансовом плане? Это вопрос. Если они будут владеть знаниями о деньгах, то скорее всего </a:t>
            </a:r>
            <a:r>
              <a:rPr lang="ru-RU" sz="2200" b="1" i="1" dirty="0"/>
              <a:t>«ДА</a:t>
            </a:r>
            <a:r>
              <a:rPr lang="ru-RU" sz="2200" b="1" i="1" dirty="0" smtClean="0"/>
              <a:t>»</a:t>
            </a:r>
            <a:r>
              <a:rPr lang="ru-RU" sz="2200" dirty="0"/>
              <a:t> </a:t>
            </a:r>
            <a:endParaRPr lang="ru-RU" sz="2200" dirty="0"/>
          </a:p>
          <a:p>
            <a:endParaRPr lang="ru-RU" sz="2200" dirty="0" smtClean="0"/>
          </a:p>
          <a:p>
            <a:r>
              <a:rPr lang="ru-RU" sz="2200" dirty="0" smtClean="0"/>
              <a:t>Попробуем </a:t>
            </a:r>
            <a:r>
              <a:rPr lang="ru-RU" sz="2200" dirty="0"/>
              <a:t>разобраться, что означает для ребенка быть финансово грамотным?</a:t>
            </a:r>
          </a:p>
          <a:p>
            <a:r>
              <a:rPr lang="ru-RU" sz="2200" dirty="0" smtClean="0">
                <a:solidFill>
                  <a:srgbClr val="FF0000"/>
                </a:solidFill>
              </a:rPr>
              <a:t>Учить </a:t>
            </a:r>
            <a:r>
              <a:rPr lang="ru-RU" sz="2200" dirty="0">
                <a:solidFill>
                  <a:srgbClr val="FF0000"/>
                </a:solidFill>
              </a:rPr>
              <a:t>ребенка </a:t>
            </a:r>
            <a:r>
              <a:rPr lang="ru-RU" sz="2200" dirty="0"/>
              <a:t>быть финансово грамотным, это значит:</a:t>
            </a:r>
          </a:p>
          <a:p>
            <a:pPr lvl="0"/>
            <a:r>
              <a:rPr lang="ru-RU" sz="2200" dirty="0"/>
              <a:t>рассказывать, откуда берутся деньги, как попадают к нам в карманы, что они не приходят ниоткуда и не даются просто так;</a:t>
            </a:r>
          </a:p>
          <a:p>
            <a:pPr lvl="0"/>
            <a:r>
              <a:rPr lang="ru-RU" sz="2200" dirty="0">
                <a:solidFill>
                  <a:srgbClr val="FF0000"/>
                </a:solidFill>
              </a:rPr>
              <a:t>разъяснять</a:t>
            </a:r>
            <a:r>
              <a:rPr lang="ru-RU" sz="2200" dirty="0"/>
              <a:t>, что деньги необходимы для того, чтобы что-то купить и не только;</a:t>
            </a:r>
          </a:p>
          <a:p>
            <a:pPr lvl="0"/>
            <a:r>
              <a:rPr lang="ru-RU" sz="2200" dirty="0"/>
              <a:t>учить его понимать ценность денег, что к деньгам нужно относиться уважительно и бережно;</a:t>
            </a:r>
          </a:p>
          <a:p>
            <a:pPr lvl="0"/>
            <a:r>
              <a:rPr lang="ru-RU" sz="2200" dirty="0">
                <a:solidFill>
                  <a:srgbClr val="FF0000"/>
                </a:solidFill>
              </a:rPr>
              <a:t>учить экономить деньги</a:t>
            </a:r>
            <a:r>
              <a:rPr lang="ru-RU" sz="2200" dirty="0"/>
              <a:t>;</a:t>
            </a:r>
          </a:p>
          <a:p>
            <a:pPr lvl="0"/>
            <a:r>
              <a:rPr lang="ru-RU" sz="2200" dirty="0">
                <a:solidFill>
                  <a:srgbClr val="FF0000"/>
                </a:solidFill>
              </a:rPr>
              <a:t>принимать решение </a:t>
            </a:r>
            <a:r>
              <a:rPr lang="ru-RU" sz="2200" dirty="0"/>
              <a:t>— потратить деньги сейчас или сохранить их </a:t>
            </a:r>
            <a:r>
              <a:rPr lang="ru-RU" sz="2200" b="1" i="1" dirty="0"/>
              <a:t>«на мечту»</a:t>
            </a:r>
            <a:r>
              <a:rPr lang="ru-RU" sz="2200" dirty="0"/>
              <a:t>;</a:t>
            </a:r>
          </a:p>
          <a:p>
            <a:pPr lvl="0"/>
            <a:r>
              <a:rPr lang="ru-RU" sz="2200" dirty="0">
                <a:solidFill>
                  <a:srgbClr val="FF0000"/>
                </a:solidFill>
              </a:rPr>
              <a:t>распределять свои деньги</a:t>
            </a:r>
            <a:r>
              <a:rPr lang="ru-RU" sz="2200" dirty="0"/>
              <a:t>, чтобы хватало на все необходимые нужды;</a:t>
            </a:r>
          </a:p>
          <a:p>
            <a:pPr lvl="0"/>
            <a:r>
              <a:rPr lang="ru-RU" sz="2200" dirty="0">
                <a:solidFill>
                  <a:srgbClr val="FF0000"/>
                </a:solidFill>
              </a:rPr>
              <a:t>учить контролировать свои желания</a:t>
            </a:r>
            <a:r>
              <a:rPr lang="ru-RU" sz="2200" dirty="0"/>
              <a:t>, объяснять, что желания должны соизмеряться с возможностями, а потребности отличаются от просто </a:t>
            </a:r>
            <a:r>
              <a:rPr lang="ru-RU" sz="2200" b="1" i="1" dirty="0"/>
              <a:t>«хочу»</a:t>
            </a:r>
            <a:r>
              <a:rPr lang="ru-RU" sz="2200" dirty="0"/>
              <a:t>; и т.п.</a:t>
            </a:r>
          </a:p>
          <a:p>
            <a:r>
              <a:rPr lang="ru-RU" sz="2200" dirty="0" smtClean="0"/>
              <a:t>.</a:t>
            </a:r>
            <a:endParaRPr lang="ru-RU" sz="2200" dirty="0"/>
          </a:p>
        </p:txBody>
      </p:sp>
    </p:spTree>
    <p:extLst>
      <p:ext uri="{BB962C8B-B14F-4D97-AF65-F5344CB8AC3E}">
        <p14:creationId xmlns:p14="http://schemas.microsoft.com/office/powerpoint/2010/main" val="343734519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Таблица 9"/>
          <p:cNvGraphicFramePr>
            <a:graphicFrameLocks noGrp="1"/>
          </p:cNvGraphicFramePr>
          <p:nvPr/>
        </p:nvGraphicFramePr>
        <p:xfrm>
          <a:off x="0" y="0"/>
          <a:ext cx="10688638" cy="990600"/>
        </p:xfrm>
        <a:graphic>
          <a:graphicData uri="http://schemas.openxmlformats.org/drawingml/2006/table">
            <a:tbl>
              <a:tblPr firstRow="1" bandRow="1">
                <a:tableStyleId>{5C22544A-7EE6-4342-B048-85BDC9FD1C3A}</a:tableStyleId>
              </a:tblPr>
              <a:tblGrid>
                <a:gridCol w="10688638"/>
              </a:tblGrid>
              <a:tr h="926594">
                <a:tc>
                  <a:txBody>
                    <a:bodyPr/>
                    <a:lstStyle/>
                    <a:p>
                      <a:pPr algn="ctr"/>
                      <a:endParaRPr lang="ru-RU" sz="1100" dirty="0" smtClean="0"/>
                    </a:p>
                    <a:p>
                      <a:pPr algn="ctr"/>
                      <a:r>
                        <a:rPr lang="ru-RU" sz="2400" dirty="0" smtClean="0">
                          <a:latin typeface="Bookman Old Style" pitchFamily="18" charset="0"/>
                        </a:rPr>
                        <a:t>Формирование финансовой грамотности </a:t>
                      </a:r>
                    </a:p>
                    <a:p>
                      <a:pPr algn="ctr"/>
                      <a:r>
                        <a:rPr lang="ru-RU" sz="2400" dirty="0" smtClean="0">
                          <a:latin typeface="Bookman Old Style" pitchFamily="18" charset="0"/>
                        </a:rPr>
                        <a:t>у</a:t>
                      </a:r>
                      <a:r>
                        <a:rPr lang="ru-RU" sz="2400" baseline="0" dirty="0" smtClean="0">
                          <a:latin typeface="Bookman Old Style" pitchFamily="18" charset="0"/>
                        </a:rPr>
                        <a:t> обучающихся  в дошкольной организации</a:t>
                      </a:r>
                      <a:endParaRPr lang="ru-RU" sz="2400" dirty="0" smtClean="0">
                        <a:latin typeface="Bookman Old Style" pitchFamily="18" charset="0"/>
                      </a:endParaRPr>
                    </a:p>
                  </a:txBody>
                  <a:tcPr>
                    <a:solidFill>
                      <a:schemeClr val="accent2"/>
                    </a:solidFill>
                  </a:tcPr>
                </a:tc>
              </a:tr>
            </a:tbl>
          </a:graphicData>
        </a:graphic>
      </p:graphicFrame>
      <p:sp>
        <p:nvSpPr>
          <p:cNvPr id="3" name="Прямоугольник 2"/>
          <p:cNvSpPr/>
          <p:nvPr/>
        </p:nvSpPr>
        <p:spPr>
          <a:xfrm>
            <a:off x="788277" y="1580823"/>
            <a:ext cx="9569668" cy="4401205"/>
          </a:xfrm>
          <a:prstGeom prst="rect">
            <a:avLst/>
          </a:prstGeom>
        </p:spPr>
        <p:txBody>
          <a:bodyPr wrap="square">
            <a:spAutoFit/>
          </a:bodyPr>
          <a:lstStyle/>
          <a:p>
            <a:r>
              <a:rPr lang="ru-RU" sz="2800" dirty="0"/>
              <a:t>Стратегия повышения финансовой грамотности населения в Российской Федерации </a:t>
            </a:r>
            <a:r>
              <a:rPr lang="ru-RU" sz="2800" dirty="0" smtClean="0">
                <a:solidFill>
                  <a:srgbClr val="FF0000"/>
                </a:solidFill>
              </a:rPr>
              <a:t>рассчитана </a:t>
            </a:r>
            <a:r>
              <a:rPr lang="ru-RU" sz="2800" dirty="0">
                <a:solidFill>
                  <a:srgbClr val="FF0000"/>
                </a:solidFill>
              </a:rPr>
              <a:t>до 2023 года и </a:t>
            </a:r>
            <a:r>
              <a:rPr lang="ru-RU" sz="2800" dirty="0" smtClean="0">
                <a:solidFill>
                  <a:srgbClr val="FF0000"/>
                </a:solidFill>
              </a:rPr>
              <a:t>нацелена </a:t>
            </a:r>
            <a:r>
              <a:rPr lang="ru-RU" sz="2800" dirty="0">
                <a:solidFill>
                  <a:srgbClr val="FF0000"/>
                </a:solidFill>
              </a:rPr>
              <a:t>на увеличение численности финансово образованных граждан</a:t>
            </a:r>
            <a:r>
              <a:rPr lang="ru-RU" sz="2800" dirty="0"/>
              <a:t>. Это первый стратегический документ подобного масштаба в сфере финансовой грамотности в Российской Федерации, который обеспечит координацию   </a:t>
            </a:r>
            <a:r>
              <a:rPr lang="ru-RU" sz="2800" dirty="0" smtClean="0"/>
              <a:t>   </a:t>
            </a:r>
            <a:r>
              <a:rPr lang="ru-RU" sz="2800" dirty="0"/>
              <a:t>и системное партнерство между всеми заинтересованными участниками – Минфином России, Банком России, региональными властями, бизнес-сообществом, педагогическим сообществом. </a:t>
            </a:r>
          </a:p>
        </p:txBody>
      </p:sp>
    </p:spTree>
    <p:extLst>
      <p:ext uri="{BB962C8B-B14F-4D97-AF65-F5344CB8AC3E}">
        <p14:creationId xmlns:p14="http://schemas.microsoft.com/office/powerpoint/2010/main" val="7091410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Таблица 9"/>
          <p:cNvGraphicFramePr>
            <a:graphicFrameLocks noGrp="1"/>
          </p:cNvGraphicFramePr>
          <p:nvPr/>
        </p:nvGraphicFramePr>
        <p:xfrm>
          <a:off x="0" y="0"/>
          <a:ext cx="10688638" cy="926594"/>
        </p:xfrm>
        <a:graphic>
          <a:graphicData uri="http://schemas.openxmlformats.org/drawingml/2006/table">
            <a:tbl>
              <a:tblPr firstRow="1" bandRow="1">
                <a:tableStyleId>{5C22544A-7EE6-4342-B048-85BDC9FD1C3A}</a:tableStyleId>
              </a:tblPr>
              <a:tblGrid>
                <a:gridCol w="10688638"/>
              </a:tblGrid>
              <a:tr h="926594">
                <a:tc>
                  <a:txBody>
                    <a:bodyPr/>
                    <a:lstStyle/>
                    <a:p>
                      <a:pPr algn="ctr"/>
                      <a:endParaRPr lang="ru-RU" sz="1000" dirty="0" smtClean="0"/>
                    </a:p>
                    <a:p>
                      <a:pPr algn="ctr"/>
                      <a:r>
                        <a:rPr lang="ru-RU" sz="1800" dirty="0" smtClean="0">
                          <a:latin typeface="Bookman Old Style" pitchFamily="18" charset="0"/>
                        </a:rPr>
                        <a:t>Формирование финансовой грамотности </a:t>
                      </a:r>
                    </a:p>
                    <a:p>
                      <a:pPr algn="ctr"/>
                      <a:r>
                        <a:rPr lang="ru-RU" sz="1800" dirty="0" smtClean="0">
                          <a:latin typeface="Bookman Old Style" pitchFamily="18" charset="0"/>
                        </a:rPr>
                        <a:t>у</a:t>
                      </a:r>
                      <a:r>
                        <a:rPr lang="ru-RU" sz="1800" baseline="0" dirty="0" smtClean="0">
                          <a:latin typeface="Bookman Old Style" pitchFamily="18" charset="0"/>
                        </a:rPr>
                        <a:t> обучающихся  в дошкольной организации</a:t>
                      </a:r>
                      <a:endParaRPr lang="ru-RU" sz="1800" dirty="0" smtClean="0">
                        <a:latin typeface="Bookman Old Style" pitchFamily="18" charset="0"/>
                      </a:endParaRPr>
                    </a:p>
                  </a:txBody>
                  <a:tcPr>
                    <a:solidFill>
                      <a:schemeClr val="accent2"/>
                    </a:solidFill>
                  </a:tcPr>
                </a:tc>
              </a:tr>
            </a:tbl>
          </a:graphicData>
        </a:graphic>
      </p:graphicFrame>
      <p:pic>
        <p:nvPicPr>
          <p:cNvPr id="9" name="Picture 2" descr="C:\Users\Наталья Владимировна\Desktop\ФИНАНСЫ.jpg"/>
          <p:cNvPicPr>
            <a:picLocks noGrp="1" noChangeAspect="1" noChangeArrowheads="1"/>
          </p:cNvPicPr>
          <p:nvPr>
            <p:ph sz="quarter" idx="1"/>
          </p:nvPr>
        </p:nvPicPr>
        <p:blipFill>
          <a:blip r:embed="rId2">
            <a:extLst>
              <a:ext uri="{28A0092B-C50C-407E-A947-70E740481C1C}">
                <a14:useLocalDpi xmlns:a14="http://schemas.microsoft.com/office/drawing/2010/main" val="0"/>
              </a:ext>
            </a:extLst>
          </a:blip>
          <a:srcRect l="6552" t="5278" r="8621" b="5450"/>
          <a:stretch>
            <a:fillRect/>
          </a:stretch>
        </p:blipFill>
        <p:spPr bwMode="auto">
          <a:xfrm>
            <a:off x="4908613" y="1923392"/>
            <a:ext cx="5780025" cy="4562147"/>
          </a:xfrm>
          <a:prstGeom prst="rect">
            <a:avLst/>
          </a:prstGeom>
          <a:noFill/>
          <a:extLst>
            <a:ext uri="{909E8E84-426E-40DD-AFC4-6F175D3DCCD1}">
              <a14:hiddenFill xmlns:a14="http://schemas.microsoft.com/office/drawing/2010/main">
                <a:solidFill>
                  <a:srgbClr val="FFFFFF"/>
                </a:solidFill>
              </a14:hiddenFill>
            </a:ext>
          </a:extLst>
        </p:spPr>
      </p:pic>
      <p:sp>
        <p:nvSpPr>
          <p:cNvPr id="11" name="Прямоугольник 10"/>
          <p:cNvSpPr/>
          <p:nvPr/>
        </p:nvSpPr>
        <p:spPr>
          <a:xfrm>
            <a:off x="189187" y="1066800"/>
            <a:ext cx="5044966" cy="5632311"/>
          </a:xfrm>
          <a:prstGeom prst="rect">
            <a:avLst/>
          </a:prstGeom>
        </p:spPr>
        <p:txBody>
          <a:bodyPr wrap="square">
            <a:spAutoFit/>
          </a:bodyPr>
          <a:lstStyle/>
          <a:p>
            <a:pPr>
              <a:lnSpc>
                <a:spcPct val="150000"/>
              </a:lnSpc>
            </a:pPr>
            <a:r>
              <a:rPr lang="ru-RU" sz="2400" b="1" u="sng" dirty="0" smtClean="0">
                <a:solidFill>
                  <a:schemeClr val="accent5">
                    <a:lumMod val="75000"/>
                  </a:schemeClr>
                </a:solidFill>
                <a:latin typeface="Cambria" pitchFamily="18" charset="0"/>
              </a:rPr>
              <a:t>Основы финансовой грамотности:</a:t>
            </a:r>
          </a:p>
          <a:p>
            <a:pPr marL="342900" indent="-342900">
              <a:lnSpc>
                <a:spcPct val="150000"/>
              </a:lnSpc>
              <a:buFont typeface="Wingdings" pitchFamily="2" charset="2"/>
              <a:buChar char="ü"/>
            </a:pPr>
            <a:r>
              <a:rPr lang="ru-RU" sz="2400" dirty="0" smtClean="0">
                <a:latin typeface="Cambria" pitchFamily="18" charset="0"/>
              </a:rPr>
              <a:t>понимание природы и функции денег;</a:t>
            </a:r>
          </a:p>
          <a:p>
            <a:pPr marL="342900" indent="-342900">
              <a:lnSpc>
                <a:spcPct val="150000"/>
              </a:lnSpc>
              <a:buFont typeface="Wingdings" pitchFamily="2" charset="2"/>
              <a:buChar char="ü"/>
            </a:pPr>
            <a:r>
              <a:rPr lang="ru-RU" sz="2400" dirty="0" smtClean="0">
                <a:latin typeface="Cambria" pitchFamily="18" charset="0"/>
              </a:rPr>
              <a:t>умение ценить деньги;</a:t>
            </a:r>
          </a:p>
          <a:p>
            <a:pPr marL="342900" indent="-342900">
              <a:lnSpc>
                <a:spcPct val="150000"/>
              </a:lnSpc>
              <a:buFont typeface="Wingdings" pitchFamily="2" charset="2"/>
              <a:buChar char="ü"/>
            </a:pPr>
            <a:r>
              <a:rPr lang="ru-RU" sz="2400" dirty="0" smtClean="0">
                <a:latin typeface="Cambria" pitchFamily="18" charset="0"/>
              </a:rPr>
              <a:t>умение считать деньги;</a:t>
            </a:r>
          </a:p>
          <a:p>
            <a:pPr marL="342900" indent="-342900">
              <a:lnSpc>
                <a:spcPct val="150000"/>
              </a:lnSpc>
              <a:buFont typeface="Wingdings" pitchFamily="2" charset="2"/>
              <a:buChar char="ü"/>
            </a:pPr>
            <a:r>
              <a:rPr lang="ru-RU" sz="2400" dirty="0" smtClean="0">
                <a:latin typeface="Cambria" pitchFamily="18" charset="0"/>
              </a:rPr>
              <a:t>умение экономить и сберегать;</a:t>
            </a:r>
          </a:p>
          <a:p>
            <a:pPr marL="342900" indent="-342900">
              <a:lnSpc>
                <a:spcPct val="150000"/>
              </a:lnSpc>
              <a:buFont typeface="Wingdings" pitchFamily="2" charset="2"/>
              <a:buChar char="ü"/>
            </a:pPr>
            <a:r>
              <a:rPr lang="ru-RU" sz="2400" dirty="0" smtClean="0">
                <a:latin typeface="Cambria" pitchFamily="18" charset="0"/>
              </a:rPr>
              <a:t>умение тратить деньги и жить по средствам;</a:t>
            </a:r>
          </a:p>
          <a:p>
            <a:pPr marL="342900" indent="-342900">
              <a:lnSpc>
                <a:spcPct val="150000"/>
              </a:lnSpc>
              <a:buFont typeface="Wingdings" pitchFamily="2" charset="2"/>
              <a:buChar char="ü"/>
            </a:pPr>
            <a:r>
              <a:rPr lang="ru-RU" sz="2400" dirty="0" smtClean="0">
                <a:latin typeface="Cambria" pitchFamily="18" charset="0"/>
              </a:rPr>
              <a:t>умение делиться.</a:t>
            </a:r>
            <a:endParaRPr lang="ru-RU" sz="2400" dirty="0">
              <a:latin typeface="Cambria" pitchFamily="18" charset="0"/>
            </a:endParaRPr>
          </a:p>
        </p:txBody>
      </p:sp>
    </p:spTree>
    <p:extLst>
      <p:ext uri="{BB962C8B-B14F-4D97-AF65-F5344CB8AC3E}">
        <p14:creationId xmlns:p14="http://schemas.microsoft.com/office/powerpoint/2010/main" val="151072782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Таблица 9"/>
          <p:cNvGraphicFramePr>
            <a:graphicFrameLocks noGrp="1"/>
          </p:cNvGraphicFramePr>
          <p:nvPr>
            <p:extLst>
              <p:ext uri="{D42A27DB-BD31-4B8C-83A1-F6EECF244321}">
                <p14:modId xmlns:p14="http://schemas.microsoft.com/office/powerpoint/2010/main" val="2731667412"/>
              </p:ext>
            </p:extLst>
          </p:nvPr>
        </p:nvGraphicFramePr>
        <p:xfrm>
          <a:off x="0" y="0"/>
          <a:ext cx="10688638" cy="1158240"/>
        </p:xfrm>
        <a:graphic>
          <a:graphicData uri="http://schemas.openxmlformats.org/drawingml/2006/table">
            <a:tbl>
              <a:tblPr firstRow="1" bandRow="1">
                <a:tableStyleId>{5C22544A-7EE6-4342-B048-85BDC9FD1C3A}</a:tableStyleId>
              </a:tblPr>
              <a:tblGrid>
                <a:gridCol w="10688638"/>
              </a:tblGrid>
              <a:tr h="926594">
                <a:tc>
                  <a:txBody>
                    <a:bodyPr/>
                    <a:lstStyle/>
                    <a:p>
                      <a:pPr algn="ctr"/>
                      <a:endParaRPr lang="ru-RU" sz="1000" dirty="0" smtClean="0"/>
                    </a:p>
                    <a:p>
                      <a:pPr algn="ctr"/>
                      <a:r>
                        <a:rPr lang="ru-RU" sz="2000" dirty="0" smtClean="0">
                          <a:latin typeface="Bookman Old Style" pitchFamily="18" charset="0"/>
                        </a:rPr>
                        <a:t>Формирование финансовой грамотности </a:t>
                      </a:r>
                    </a:p>
                    <a:p>
                      <a:pPr algn="ctr"/>
                      <a:r>
                        <a:rPr lang="ru-RU" sz="2000" dirty="0" smtClean="0">
                          <a:latin typeface="Bookman Old Style" pitchFamily="18" charset="0"/>
                        </a:rPr>
                        <a:t>у</a:t>
                      </a:r>
                      <a:r>
                        <a:rPr lang="ru-RU" sz="2000" baseline="0" dirty="0" smtClean="0">
                          <a:latin typeface="Bookman Old Style" pitchFamily="18" charset="0"/>
                        </a:rPr>
                        <a:t> обучающихся  в дошкольной организации</a:t>
                      </a:r>
                      <a:endParaRPr lang="ru-RU" sz="2000" dirty="0" smtClean="0">
                        <a:latin typeface="Bookman Old Style" pitchFamily="18" charset="0"/>
                      </a:endParaRPr>
                    </a:p>
                    <a:p>
                      <a:pPr algn="ctr"/>
                      <a:r>
                        <a:rPr lang="ru-RU" sz="2000" dirty="0" smtClean="0">
                          <a:latin typeface="Bookman Old Style" pitchFamily="18" charset="0"/>
                        </a:rPr>
                        <a:t>»</a:t>
                      </a:r>
                      <a:endParaRPr lang="ru-RU" sz="2000" dirty="0">
                        <a:latin typeface="Bookman Old Style" pitchFamily="18" charset="0"/>
                      </a:endParaRPr>
                    </a:p>
                  </a:txBody>
                  <a:tcPr>
                    <a:solidFill>
                      <a:schemeClr val="accent2"/>
                    </a:solidFill>
                  </a:tcPr>
                </a:tc>
              </a:tr>
            </a:tbl>
          </a:graphicData>
        </a:graphic>
      </p:graphicFrame>
      <p:pic>
        <p:nvPicPr>
          <p:cNvPr id="7" name="Объект 6" descr="C:\Users\Gukezheva\Desktop\презентации по фин грам\screen6 (1).jpg"/>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867103" y="1702676"/>
            <a:ext cx="9096703" cy="4981903"/>
          </a:xfrm>
          <a:prstGeom prst="rect">
            <a:avLst/>
          </a:prstGeom>
          <a:noFill/>
          <a:ln>
            <a:noFill/>
          </a:ln>
        </p:spPr>
      </p:pic>
    </p:spTree>
    <p:extLst>
      <p:ext uri="{BB962C8B-B14F-4D97-AF65-F5344CB8AC3E}">
        <p14:creationId xmlns:p14="http://schemas.microsoft.com/office/powerpoint/2010/main" val="361551711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Таблица 9"/>
          <p:cNvGraphicFramePr>
            <a:graphicFrameLocks noGrp="1"/>
          </p:cNvGraphicFramePr>
          <p:nvPr>
            <p:extLst>
              <p:ext uri="{D42A27DB-BD31-4B8C-83A1-F6EECF244321}">
                <p14:modId xmlns:p14="http://schemas.microsoft.com/office/powerpoint/2010/main" val="2932764395"/>
              </p:ext>
            </p:extLst>
          </p:nvPr>
        </p:nvGraphicFramePr>
        <p:xfrm>
          <a:off x="0" y="0"/>
          <a:ext cx="10688638" cy="926594"/>
        </p:xfrm>
        <a:graphic>
          <a:graphicData uri="http://schemas.openxmlformats.org/drawingml/2006/table">
            <a:tbl>
              <a:tblPr firstRow="1" bandRow="1">
                <a:tableStyleId>{5C22544A-7EE6-4342-B048-85BDC9FD1C3A}</a:tableStyleId>
              </a:tblPr>
              <a:tblGrid>
                <a:gridCol w="10688638"/>
              </a:tblGrid>
              <a:tr h="926594">
                <a:tc>
                  <a:txBody>
                    <a:bodyPr/>
                    <a:lstStyle/>
                    <a:p>
                      <a:pPr algn="ctr"/>
                      <a:endParaRPr lang="ru-RU" sz="1000" dirty="0" smtClean="0"/>
                    </a:p>
                    <a:p>
                      <a:pPr algn="ctr"/>
                      <a:r>
                        <a:rPr lang="ru-RU" sz="2000" dirty="0" smtClean="0">
                          <a:latin typeface="Bookman Old Style" pitchFamily="18" charset="0"/>
                        </a:rPr>
                        <a:t>Формирование финансовой грамотности </a:t>
                      </a:r>
                    </a:p>
                    <a:p>
                      <a:pPr algn="ctr"/>
                      <a:r>
                        <a:rPr lang="ru-RU" sz="2000" dirty="0" smtClean="0">
                          <a:latin typeface="Bookman Old Style" pitchFamily="18" charset="0"/>
                        </a:rPr>
                        <a:t>у</a:t>
                      </a:r>
                      <a:r>
                        <a:rPr lang="ru-RU" sz="2000" baseline="0" dirty="0" smtClean="0">
                          <a:latin typeface="Bookman Old Style" pitchFamily="18" charset="0"/>
                        </a:rPr>
                        <a:t> обучающихся  в дошкольной организации</a:t>
                      </a:r>
                      <a:endParaRPr lang="ru-RU" sz="2000" dirty="0" smtClean="0">
                        <a:latin typeface="Bookman Old Style" pitchFamily="18" charset="0"/>
                      </a:endParaRPr>
                    </a:p>
                  </a:txBody>
                  <a:tcPr>
                    <a:solidFill>
                      <a:schemeClr val="accent2"/>
                    </a:solidFill>
                  </a:tcPr>
                </a:tc>
              </a:tr>
            </a:tbl>
          </a:graphicData>
        </a:graphic>
      </p:graphicFrame>
      <p:pic>
        <p:nvPicPr>
          <p:cNvPr id="11" name="Объект 10" descr="C:\Users\Gukezheva\Desktop\презентации по фин грам\c7053f28ba13f05789bbaf4138080552-800x.jpg"/>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788276" y="1340069"/>
            <a:ext cx="9207062" cy="5565228"/>
          </a:xfrm>
          <a:prstGeom prst="rect">
            <a:avLst/>
          </a:prstGeom>
          <a:noFill/>
          <a:ln>
            <a:noFill/>
          </a:ln>
        </p:spPr>
      </p:pic>
    </p:spTree>
    <p:extLst>
      <p:ext uri="{BB962C8B-B14F-4D97-AF65-F5344CB8AC3E}">
        <p14:creationId xmlns:p14="http://schemas.microsoft.com/office/powerpoint/2010/main" val="141627486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Таблица 9"/>
          <p:cNvGraphicFramePr>
            <a:graphicFrameLocks noGrp="1"/>
          </p:cNvGraphicFramePr>
          <p:nvPr>
            <p:extLst>
              <p:ext uri="{D42A27DB-BD31-4B8C-83A1-F6EECF244321}">
                <p14:modId xmlns:p14="http://schemas.microsoft.com/office/powerpoint/2010/main" val="2648296365"/>
              </p:ext>
            </p:extLst>
          </p:nvPr>
        </p:nvGraphicFramePr>
        <p:xfrm>
          <a:off x="0" y="0"/>
          <a:ext cx="10688638" cy="926594"/>
        </p:xfrm>
        <a:graphic>
          <a:graphicData uri="http://schemas.openxmlformats.org/drawingml/2006/table">
            <a:tbl>
              <a:tblPr firstRow="1" bandRow="1">
                <a:tableStyleId>{5C22544A-7EE6-4342-B048-85BDC9FD1C3A}</a:tableStyleId>
              </a:tblPr>
              <a:tblGrid>
                <a:gridCol w="10688638"/>
              </a:tblGrid>
              <a:tr h="926594">
                <a:tc>
                  <a:txBody>
                    <a:bodyPr/>
                    <a:lstStyle/>
                    <a:p>
                      <a:pPr algn="ctr"/>
                      <a:endParaRPr lang="ru-RU" sz="1000" dirty="0" smtClean="0"/>
                    </a:p>
                    <a:p>
                      <a:pPr algn="ctr"/>
                      <a:r>
                        <a:rPr lang="ru-RU" sz="2000" dirty="0" smtClean="0">
                          <a:latin typeface="Bookman Old Style" pitchFamily="18" charset="0"/>
                        </a:rPr>
                        <a:t>Формирование финансовой грамотности </a:t>
                      </a:r>
                    </a:p>
                    <a:p>
                      <a:pPr algn="ctr"/>
                      <a:r>
                        <a:rPr lang="ru-RU" sz="2000" dirty="0" smtClean="0">
                          <a:latin typeface="Bookman Old Style" pitchFamily="18" charset="0"/>
                        </a:rPr>
                        <a:t>у</a:t>
                      </a:r>
                      <a:r>
                        <a:rPr lang="ru-RU" sz="2000" baseline="0" dirty="0" smtClean="0">
                          <a:latin typeface="Bookman Old Style" pitchFamily="18" charset="0"/>
                        </a:rPr>
                        <a:t> обучающихся  в дошкольной организации</a:t>
                      </a:r>
                      <a:endParaRPr lang="ru-RU" sz="2000" dirty="0" smtClean="0">
                        <a:latin typeface="Bookman Old Style" pitchFamily="18" charset="0"/>
                      </a:endParaRPr>
                    </a:p>
                  </a:txBody>
                  <a:tcPr>
                    <a:solidFill>
                      <a:schemeClr val="accent2"/>
                    </a:solidFill>
                  </a:tcPr>
                </a:tc>
              </a:tr>
            </a:tbl>
          </a:graphicData>
        </a:graphic>
      </p:graphicFrame>
      <p:pic>
        <p:nvPicPr>
          <p:cNvPr id="6" name="Объект 5" descr="C:\Users\Gukezheva\Desktop\презентации по фин грам\d932d93355640ca493a4cc02c8136926.jpeg"/>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583324" y="1403132"/>
            <a:ext cx="9616966" cy="5470634"/>
          </a:xfrm>
          <a:prstGeom prst="rect">
            <a:avLst/>
          </a:prstGeom>
          <a:noFill/>
          <a:ln>
            <a:noFill/>
          </a:ln>
        </p:spPr>
      </p:pic>
    </p:spTree>
    <p:extLst>
      <p:ext uri="{BB962C8B-B14F-4D97-AF65-F5344CB8AC3E}">
        <p14:creationId xmlns:p14="http://schemas.microsoft.com/office/powerpoint/2010/main" val="375027056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Таблица 9"/>
          <p:cNvGraphicFramePr>
            <a:graphicFrameLocks noGrp="1"/>
          </p:cNvGraphicFramePr>
          <p:nvPr>
            <p:extLst>
              <p:ext uri="{D42A27DB-BD31-4B8C-83A1-F6EECF244321}">
                <p14:modId xmlns:p14="http://schemas.microsoft.com/office/powerpoint/2010/main" val="1418808189"/>
              </p:ext>
            </p:extLst>
          </p:nvPr>
        </p:nvGraphicFramePr>
        <p:xfrm>
          <a:off x="0" y="0"/>
          <a:ext cx="10688638" cy="926594"/>
        </p:xfrm>
        <a:graphic>
          <a:graphicData uri="http://schemas.openxmlformats.org/drawingml/2006/table">
            <a:tbl>
              <a:tblPr firstRow="1" bandRow="1">
                <a:tableStyleId>{5C22544A-7EE6-4342-B048-85BDC9FD1C3A}</a:tableStyleId>
              </a:tblPr>
              <a:tblGrid>
                <a:gridCol w="10688638"/>
              </a:tblGrid>
              <a:tr h="926594">
                <a:tc>
                  <a:txBody>
                    <a:bodyPr/>
                    <a:lstStyle/>
                    <a:p>
                      <a:pPr algn="ctr"/>
                      <a:endParaRPr lang="ru-RU" sz="1000" dirty="0" smtClean="0"/>
                    </a:p>
                    <a:p>
                      <a:pPr algn="ctr"/>
                      <a:r>
                        <a:rPr lang="ru-RU" sz="2000" dirty="0" smtClean="0">
                          <a:latin typeface="Bookman Old Style" pitchFamily="18" charset="0"/>
                        </a:rPr>
                        <a:t>Формирование финансовой грамотности </a:t>
                      </a:r>
                    </a:p>
                    <a:p>
                      <a:pPr algn="ctr"/>
                      <a:r>
                        <a:rPr lang="ru-RU" sz="2000" dirty="0" smtClean="0">
                          <a:latin typeface="Bookman Old Style" pitchFamily="18" charset="0"/>
                        </a:rPr>
                        <a:t>у</a:t>
                      </a:r>
                      <a:r>
                        <a:rPr lang="ru-RU" sz="2000" baseline="0" dirty="0" smtClean="0">
                          <a:latin typeface="Bookman Old Style" pitchFamily="18" charset="0"/>
                        </a:rPr>
                        <a:t> обучающихся  в дошкольной организации</a:t>
                      </a:r>
                      <a:endParaRPr lang="ru-RU" sz="2000" dirty="0" smtClean="0">
                        <a:latin typeface="Bookman Old Style" pitchFamily="18" charset="0"/>
                      </a:endParaRPr>
                    </a:p>
                  </a:txBody>
                  <a:tcPr>
                    <a:solidFill>
                      <a:schemeClr val="accent2"/>
                    </a:solidFill>
                  </a:tcPr>
                </a:tc>
              </a:tr>
            </a:tbl>
          </a:graphicData>
        </a:graphic>
      </p:graphicFrame>
      <p:pic>
        <p:nvPicPr>
          <p:cNvPr id="11" name="Объект 10" descr="C:\Users\Gukezheva\Desktop\презентации по фин грам\1665127_3.jpeg"/>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5171519" y="3824069"/>
            <a:ext cx="345600" cy="259200"/>
          </a:xfrm>
          <a:prstGeom prst="rect">
            <a:avLst/>
          </a:prstGeom>
          <a:noFill/>
          <a:ln>
            <a:noFill/>
          </a:ln>
        </p:spPr>
      </p:pic>
      <p:pic>
        <p:nvPicPr>
          <p:cNvPr id="12" name="Рисунок 11" descr="C:\Users\Gukezheva\Desktop\презентации по фин грам\1665127_3.jpeg"/>
          <p:cNvPicPr/>
          <p:nvPr/>
        </p:nvPicPr>
        <p:blipFill>
          <a:blip r:embed="rId2">
            <a:extLst>
              <a:ext uri="{28A0092B-C50C-407E-A947-70E740481C1C}">
                <a14:useLocalDpi xmlns:a14="http://schemas.microsoft.com/office/drawing/2010/main" val="0"/>
              </a:ext>
            </a:extLst>
          </a:blip>
          <a:srcRect/>
          <a:stretch>
            <a:fillRect/>
          </a:stretch>
        </p:blipFill>
        <p:spPr bwMode="auto">
          <a:xfrm>
            <a:off x="1119352" y="1434665"/>
            <a:ext cx="7948531" cy="5376038"/>
          </a:xfrm>
          <a:prstGeom prst="rect">
            <a:avLst/>
          </a:prstGeom>
          <a:noFill/>
          <a:ln>
            <a:noFill/>
          </a:ln>
        </p:spPr>
      </p:pic>
    </p:spTree>
    <p:extLst>
      <p:ext uri="{BB962C8B-B14F-4D97-AF65-F5344CB8AC3E}">
        <p14:creationId xmlns:p14="http://schemas.microsoft.com/office/powerpoint/2010/main" val="281919450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Таблица 9"/>
          <p:cNvGraphicFramePr>
            <a:graphicFrameLocks noGrp="1"/>
          </p:cNvGraphicFramePr>
          <p:nvPr>
            <p:extLst>
              <p:ext uri="{D42A27DB-BD31-4B8C-83A1-F6EECF244321}">
                <p14:modId xmlns:p14="http://schemas.microsoft.com/office/powerpoint/2010/main" val="2334133585"/>
              </p:ext>
            </p:extLst>
          </p:nvPr>
        </p:nvGraphicFramePr>
        <p:xfrm>
          <a:off x="0" y="0"/>
          <a:ext cx="10688638" cy="926594"/>
        </p:xfrm>
        <a:graphic>
          <a:graphicData uri="http://schemas.openxmlformats.org/drawingml/2006/table">
            <a:tbl>
              <a:tblPr firstRow="1" bandRow="1">
                <a:tableStyleId>{5C22544A-7EE6-4342-B048-85BDC9FD1C3A}</a:tableStyleId>
              </a:tblPr>
              <a:tblGrid>
                <a:gridCol w="10688638"/>
              </a:tblGrid>
              <a:tr h="926594">
                <a:tc>
                  <a:txBody>
                    <a:bodyPr/>
                    <a:lstStyle/>
                    <a:p>
                      <a:pPr algn="ctr"/>
                      <a:endParaRPr lang="ru-RU" sz="1000" dirty="0" smtClean="0"/>
                    </a:p>
                    <a:p>
                      <a:pPr algn="ctr"/>
                      <a:r>
                        <a:rPr lang="ru-RU" sz="2000" dirty="0" smtClean="0">
                          <a:latin typeface="Bookman Old Style" pitchFamily="18" charset="0"/>
                        </a:rPr>
                        <a:t>Формирование финансовой грамотности </a:t>
                      </a:r>
                    </a:p>
                    <a:p>
                      <a:pPr algn="ctr"/>
                      <a:r>
                        <a:rPr lang="ru-RU" sz="2000" dirty="0" smtClean="0">
                          <a:latin typeface="Bookman Old Style" pitchFamily="18" charset="0"/>
                        </a:rPr>
                        <a:t>у</a:t>
                      </a:r>
                      <a:r>
                        <a:rPr lang="ru-RU" sz="2000" baseline="0" dirty="0" smtClean="0">
                          <a:latin typeface="Bookman Old Style" pitchFamily="18" charset="0"/>
                        </a:rPr>
                        <a:t> обучающихся  в дошкольной организации</a:t>
                      </a:r>
                      <a:endParaRPr lang="ru-RU" sz="2000" dirty="0" smtClean="0">
                        <a:latin typeface="Bookman Old Style" pitchFamily="18" charset="0"/>
                      </a:endParaRPr>
                    </a:p>
                  </a:txBody>
                  <a:tcPr>
                    <a:solidFill>
                      <a:schemeClr val="accent2"/>
                    </a:solidFill>
                  </a:tcPr>
                </a:tc>
              </a:tr>
            </a:tbl>
          </a:graphicData>
        </a:graphic>
      </p:graphicFrame>
      <p:pic>
        <p:nvPicPr>
          <p:cNvPr id="5" name="Объект 5" descr="C:\Users\Gukezheva\Desktop\презентации по фин грам\карт 8.jpg"/>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296319" y="2239169"/>
            <a:ext cx="6096000" cy="3429000"/>
          </a:xfrm>
          <a:prstGeom prst="rect">
            <a:avLst/>
          </a:prstGeom>
          <a:noFill/>
          <a:ln>
            <a:noFill/>
          </a:ln>
        </p:spPr>
      </p:pic>
    </p:spTree>
    <p:extLst>
      <p:ext uri="{BB962C8B-B14F-4D97-AF65-F5344CB8AC3E}">
        <p14:creationId xmlns:p14="http://schemas.microsoft.com/office/powerpoint/2010/main" val="89056979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Таблица 9"/>
          <p:cNvGraphicFramePr>
            <a:graphicFrameLocks noGrp="1"/>
          </p:cNvGraphicFramePr>
          <p:nvPr>
            <p:extLst>
              <p:ext uri="{D42A27DB-BD31-4B8C-83A1-F6EECF244321}">
                <p14:modId xmlns:p14="http://schemas.microsoft.com/office/powerpoint/2010/main" val="1439508069"/>
              </p:ext>
            </p:extLst>
          </p:nvPr>
        </p:nvGraphicFramePr>
        <p:xfrm>
          <a:off x="0" y="0"/>
          <a:ext cx="10688638" cy="926594"/>
        </p:xfrm>
        <a:graphic>
          <a:graphicData uri="http://schemas.openxmlformats.org/drawingml/2006/table">
            <a:tbl>
              <a:tblPr firstRow="1" bandRow="1">
                <a:tableStyleId>{5C22544A-7EE6-4342-B048-85BDC9FD1C3A}</a:tableStyleId>
              </a:tblPr>
              <a:tblGrid>
                <a:gridCol w="10688638"/>
              </a:tblGrid>
              <a:tr h="926594">
                <a:tc>
                  <a:txBody>
                    <a:bodyPr/>
                    <a:lstStyle/>
                    <a:p>
                      <a:pPr algn="ctr"/>
                      <a:r>
                        <a:rPr lang="ru-RU" sz="2000" dirty="0" smtClean="0">
                          <a:latin typeface="Bookman Old Style" pitchFamily="18" charset="0"/>
                        </a:rPr>
                        <a:t>Формирование финансовой грамотности </a:t>
                      </a:r>
                    </a:p>
                    <a:p>
                      <a:pPr algn="ctr"/>
                      <a:r>
                        <a:rPr lang="ru-RU" sz="2000" dirty="0" smtClean="0">
                          <a:latin typeface="Bookman Old Style" pitchFamily="18" charset="0"/>
                        </a:rPr>
                        <a:t>у</a:t>
                      </a:r>
                      <a:r>
                        <a:rPr lang="ru-RU" sz="2000" baseline="0" dirty="0" smtClean="0">
                          <a:latin typeface="Bookman Old Style" pitchFamily="18" charset="0"/>
                        </a:rPr>
                        <a:t> обучающихся  в дошкольной организации</a:t>
                      </a:r>
                      <a:endParaRPr lang="ru-RU" sz="2000" dirty="0" smtClean="0">
                        <a:latin typeface="Bookman Old Style" pitchFamily="18" charset="0"/>
                      </a:endParaRPr>
                    </a:p>
                  </a:txBody>
                  <a:tcPr>
                    <a:solidFill>
                      <a:schemeClr val="accent2"/>
                    </a:solidFill>
                  </a:tcPr>
                </a:tc>
              </a:tr>
            </a:tbl>
          </a:graphicData>
        </a:graphic>
      </p:graphicFrame>
      <p:sp>
        <p:nvSpPr>
          <p:cNvPr id="3" name="Объект 2"/>
          <p:cNvSpPr>
            <a:spLocks noGrp="1"/>
          </p:cNvSpPr>
          <p:nvPr>
            <p:ph idx="1"/>
          </p:nvPr>
        </p:nvSpPr>
        <p:spPr>
          <a:xfrm>
            <a:off x="534432" y="1849471"/>
            <a:ext cx="9619774" cy="5229246"/>
          </a:xfrm>
        </p:spPr>
        <p:txBody>
          <a:bodyPr/>
          <a:lstStyle/>
          <a:p>
            <a:pPr marL="0" indent="0">
              <a:buNone/>
            </a:pPr>
            <a:r>
              <a:rPr lang="ru-RU" sz="2000" dirty="0">
                <a:solidFill>
                  <a:srgbClr val="FF0000"/>
                </a:solidFill>
              </a:rPr>
              <a:t>На уровне развития каждого ребенка следует выделить следующие основные образовательные задачи изучения основ финансовой грамотности: </a:t>
            </a:r>
          </a:p>
          <a:p>
            <a:pPr marL="0" indent="0">
              <a:buNone/>
            </a:pPr>
            <a:r>
              <a:rPr lang="ru-RU" sz="2000" dirty="0" smtClean="0"/>
              <a:t> </a:t>
            </a:r>
          </a:p>
          <a:p>
            <a:r>
              <a:rPr lang="ru-RU" sz="2000" dirty="0" smtClean="0"/>
              <a:t>познакомить </a:t>
            </a:r>
            <a:r>
              <a:rPr lang="ru-RU" sz="2000" dirty="0"/>
              <a:t>дошкольников с денежной сферой жизни, сформировать у детей начальные навыки обращения с деньгами, правильное отношение к финансовым ресурсам и их целевому предназначению; </a:t>
            </a:r>
          </a:p>
          <a:p>
            <a:endParaRPr lang="ru-RU" sz="2000" dirty="0" smtClean="0"/>
          </a:p>
          <a:p>
            <a:r>
              <a:rPr lang="ru-RU" sz="2000" dirty="0" smtClean="0"/>
              <a:t>заложить </a:t>
            </a:r>
            <a:r>
              <a:rPr lang="ru-RU" sz="2000" dirty="0"/>
              <a:t>основы ответственного отношения к денежным ресурсам, управлению и контролю над ними, мотивацию к бережливости, накоплению, полезным тратам; подготовить детей к жизненному этапу, когда будут появляться карманные (личные) деньги; </a:t>
            </a:r>
          </a:p>
          <a:p>
            <a:r>
              <a:rPr lang="ru-RU" sz="2000" dirty="0" smtClean="0"/>
              <a:t> </a:t>
            </a:r>
          </a:p>
          <a:p>
            <a:r>
              <a:rPr lang="ru-RU" sz="2000" dirty="0" smtClean="0"/>
              <a:t>дать </a:t>
            </a:r>
            <a:r>
              <a:rPr lang="ru-RU" sz="2000" dirty="0"/>
              <a:t>дошкольникам первичные финансовые и экономические представления; </a:t>
            </a:r>
          </a:p>
          <a:p>
            <a:endParaRPr lang="ru-RU" dirty="0"/>
          </a:p>
        </p:txBody>
      </p:sp>
    </p:spTree>
    <p:extLst>
      <p:ext uri="{BB962C8B-B14F-4D97-AF65-F5344CB8AC3E}">
        <p14:creationId xmlns:p14="http://schemas.microsoft.com/office/powerpoint/2010/main" val="368745649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Таблица 9"/>
          <p:cNvGraphicFramePr>
            <a:graphicFrameLocks noGrp="1"/>
          </p:cNvGraphicFramePr>
          <p:nvPr>
            <p:extLst>
              <p:ext uri="{D42A27DB-BD31-4B8C-83A1-F6EECF244321}">
                <p14:modId xmlns:p14="http://schemas.microsoft.com/office/powerpoint/2010/main" val="911176893"/>
              </p:ext>
            </p:extLst>
          </p:nvPr>
        </p:nvGraphicFramePr>
        <p:xfrm>
          <a:off x="0" y="0"/>
          <a:ext cx="10688638" cy="1005840"/>
        </p:xfrm>
        <a:graphic>
          <a:graphicData uri="http://schemas.openxmlformats.org/drawingml/2006/table">
            <a:tbl>
              <a:tblPr firstRow="1" bandRow="1">
                <a:tableStyleId>{5C22544A-7EE6-4342-B048-85BDC9FD1C3A}</a:tableStyleId>
              </a:tblPr>
              <a:tblGrid>
                <a:gridCol w="10688638"/>
              </a:tblGrid>
              <a:tr h="926594">
                <a:tc>
                  <a:txBody>
                    <a:bodyPr/>
                    <a:lstStyle/>
                    <a:p>
                      <a:pPr algn="ctr"/>
                      <a:r>
                        <a:rPr lang="ru-RU" sz="2000" dirty="0" smtClean="0">
                          <a:latin typeface="Bookman Old Style" pitchFamily="18" charset="0"/>
                        </a:rPr>
                        <a:t>Формирование финансовой грамотности </a:t>
                      </a:r>
                    </a:p>
                    <a:p>
                      <a:pPr algn="ctr"/>
                      <a:r>
                        <a:rPr lang="ru-RU" sz="2000" dirty="0" smtClean="0">
                          <a:latin typeface="Bookman Old Style" pitchFamily="18" charset="0"/>
                        </a:rPr>
                        <a:t>у</a:t>
                      </a:r>
                      <a:r>
                        <a:rPr lang="ru-RU" sz="2000" baseline="0" dirty="0" smtClean="0">
                          <a:latin typeface="Bookman Old Style" pitchFamily="18" charset="0"/>
                        </a:rPr>
                        <a:t> обучающихся  в дошкольной организации</a:t>
                      </a:r>
                      <a:endParaRPr lang="ru-RU" sz="2000" dirty="0" smtClean="0">
                        <a:latin typeface="Bookman Old Style" pitchFamily="18" charset="0"/>
                      </a:endParaRPr>
                    </a:p>
                    <a:p>
                      <a:pPr algn="ctr"/>
                      <a:endParaRPr lang="ru-RU" sz="2000" dirty="0" smtClean="0"/>
                    </a:p>
                  </a:txBody>
                  <a:tcPr>
                    <a:solidFill>
                      <a:schemeClr val="accent2"/>
                    </a:solidFill>
                  </a:tcPr>
                </a:tc>
              </a:tr>
            </a:tbl>
          </a:graphicData>
        </a:graphic>
      </p:graphicFrame>
      <p:sp>
        <p:nvSpPr>
          <p:cNvPr id="3" name="Объект 2"/>
          <p:cNvSpPr>
            <a:spLocks noGrp="1"/>
          </p:cNvSpPr>
          <p:nvPr>
            <p:ph idx="1"/>
          </p:nvPr>
        </p:nvSpPr>
        <p:spPr>
          <a:xfrm>
            <a:off x="534432" y="1849471"/>
            <a:ext cx="9619774" cy="5071591"/>
          </a:xfrm>
        </p:spPr>
        <p:txBody>
          <a:bodyPr/>
          <a:lstStyle/>
          <a:p>
            <a:endParaRPr lang="ru-RU" sz="2000" dirty="0"/>
          </a:p>
          <a:p>
            <a:r>
              <a:rPr lang="ru-RU" sz="2000" dirty="0" smtClean="0"/>
              <a:t>обогатить </a:t>
            </a:r>
            <a:r>
              <a:rPr lang="ru-RU" sz="2000" dirty="0"/>
              <a:t>словарный запас дошкольников основными финансово-экономическими понятиями, соответствующими их возрасту; </a:t>
            </a:r>
            <a:endParaRPr lang="ru-RU" sz="2000" dirty="0" smtClean="0"/>
          </a:p>
          <a:p>
            <a:endParaRPr lang="ru-RU" sz="2000" dirty="0"/>
          </a:p>
          <a:p>
            <a:r>
              <a:rPr lang="ru-RU" sz="2000" dirty="0" smtClean="0"/>
              <a:t> </a:t>
            </a:r>
            <a:r>
              <a:rPr lang="ru-RU" sz="2000" dirty="0"/>
              <a:t>подготовить к принятию своих первых финансовых решений, способствовать формированию разумных экономических потребностей, умению соизмерять потребности с реальными возможностями их удовлетворения; </a:t>
            </a:r>
            <a:endParaRPr lang="ru-RU" sz="2000" dirty="0" smtClean="0"/>
          </a:p>
          <a:p>
            <a:endParaRPr lang="ru-RU" sz="2000" dirty="0"/>
          </a:p>
          <a:p>
            <a:r>
              <a:rPr lang="ru-RU" sz="2000" dirty="0" smtClean="0"/>
              <a:t> </a:t>
            </a:r>
            <a:r>
              <a:rPr lang="ru-RU" sz="2000" dirty="0"/>
              <a:t>стимулировать мотивацию к бережливости, накоплению, полезным тратам</a:t>
            </a:r>
            <a:r>
              <a:rPr lang="ru-RU" sz="2000" dirty="0" smtClean="0"/>
              <a:t>;</a:t>
            </a:r>
          </a:p>
          <a:p>
            <a:r>
              <a:rPr lang="ru-RU" sz="2000" dirty="0" smtClean="0"/>
              <a:t> </a:t>
            </a:r>
            <a:endParaRPr lang="ru-RU" sz="2000" dirty="0"/>
          </a:p>
          <a:p>
            <a:r>
              <a:rPr lang="ru-RU" sz="2000" dirty="0" smtClean="0"/>
              <a:t> </a:t>
            </a:r>
            <a:r>
              <a:rPr lang="ru-RU" sz="2000" dirty="0"/>
              <a:t>положить начало формированию финансово-экономического мышления. </a:t>
            </a:r>
          </a:p>
          <a:p>
            <a:endParaRPr lang="ru-RU" dirty="0"/>
          </a:p>
        </p:txBody>
      </p:sp>
    </p:spTree>
    <p:extLst>
      <p:ext uri="{BB962C8B-B14F-4D97-AF65-F5344CB8AC3E}">
        <p14:creationId xmlns:p14="http://schemas.microsoft.com/office/powerpoint/2010/main" val="51006562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Таблица 9"/>
          <p:cNvGraphicFramePr>
            <a:graphicFrameLocks noGrp="1"/>
          </p:cNvGraphicFramePr>
          <p:nvPr>
            <p:extLst>
              <p:ext uri="{D42A27DB-BD31-4B8C-83A1-F6EECF244321}">
                <p14:modId xmlns:p14="http://schemas.microsoft.com/office/powerpoint/2010/main" val="1295145519"/>
              </p:ext>
            </p:extLst>
          </p:nvPr>
        </p:nvGraphicFramePr>
        <p:xfrm>
          <a:off x="0" y="0"/>
          <a:ext cx="10688638" cy="1127760"/>
        </p:xfrm>
        <a:graphic>
          <a:graphicData uri="http://schemas.openxmlformats.org/drawingml/2006/table">
            <a:tbl>
              <a:tblPr firstRow="1" bandRow="1">
                <a:tableStyleId>{5C22544A-7EE6-4342-B048-85BDC9FD1C3A}</a:tableStyleId>
              </a:tblPr>
              <a:tblGrid>
                <a:gridCol w="10688638"/>
              </a:tblGrid>
              <a:tr h="926594">
                <a:tc>
                  <a:txBody>
                    <a:bodyPr/>
                    <a:lstStyle/>
                    <a:p>
                      <a:pPr algn="ctr"/>
                      <a:endParaRPr lang="ru-RU" sz="1000" dirty="0" smtClean="0"/>
                    </a:p>
                    <a:p>
                      <a:pPr algn="ctr"/>
                      <a:r>
                        <a:rPr lang="ru-RU" sz="2000" dirty="0" smtClean="0">
                          <a:latin typeface="Bookman Old Style" pitchFamily="18" charset="0"/>
                        </a:rPr>
                        <a:t>Формирование финансовой грамотности </a:t>
                      </a:r>
                    </a:p>
                    <a:p>
                      <a:pPr algn="ctr"/>
                      <a:r>
                        <a:rPr lang="ru-RU" sz="2000" dirty="0" smtClean="0">
                          <a:latin typeface="Bookman Old Style" pitchFamily="18" charset="0"/>
                        </a:rPr>
                        <a:t>у</a:t>
                      </a:r>
                      <a:r>
                        <a:rPr lang="ru-RU" sz="2000" baseline="0" dirty="0" smtClean="0">
                          <a:latin typeface="Bookman Old Style" pitchFamily="18" charset="0"/>
                        </a:rPr>
                        <a:t> обучающихся  в дошкольной организации</a:t>
                      </a:r>
                      <a:endParaRPr lang="ru-RU" sz="2000" dirty="0" smtClean="0">
                        <a:latin typeface="Bookman Old Style" pitchFamily="18" charset="0"/>
                      </a:endParaRPr>
                    </a:p>
                    <a:p>
                      <a:pPr algn="ctr"/>
                      <a:endParaRPr lang="ru-RU" sz="1800" dirty="0">
                        <a:latin typeface="Bookman Old Style" pitchFamily="18" charset="0"/>
                      </a:endParaRPr>
                    </a:p>
                  </a:txBody>
                  <a:tcPr>
                    <a:solidFill>
                      <a:schemeClr val="accent2"/>
                    </a:solidFill>
                  </a:tcPr>
                </a:tc>
              </a:tr>
            </a:tbl>
          </a:graphicData>
        </a:graphic>
      </p:graphicFrame>
      <p:sp>
        <p:nvSpPr>
          <p:cNvPr id="3" name="Объект 2"/>
          <p:cNvSpPr>
            <a:spLocks noGrp="1"/>
          </p:cNvSpPr>
          <p:nvPr>
            <p:ph idx="1"/>
          </p:nvPr>
        </p:nvSpPr>
        <p:spPr>
          <a:xfrm>
            <a:off x="534432" y="1849471"/>
            <a:ext cx="9619774" cy="5071591"/>
          </a:xfrm>
        </p:spPr>
        <p:txBody>
          <a:bodyPr/>
          <a:lstStyle/>
          <a:p>
            <a:pPr marL="0" indent="0">
              <a:buNone/>
            </a:pPr>
            <a:r>
              <a:rPr lang="ru-RU" sz="2000" dirty="0" smtClean="0"/>
              <a:t>     </a:t>
            </a:r>
            <a:r>
              <a:rPr lang="ru-RU" sz="2000" dirty="0" smtClean="0">
                <a:solidFill>
                  <a:srgbClr val="FF0000"/>
                </a:solidFill>
              </a:rPr>
              <a:t>Среди </a:t>
            </a:r>
            <a:r>
              <a:rPr lang="ru-RU" sz="2000" dirty="0">
                <a:solidFill>
                  <a:srgbClr val="FF0000"/>
                </a:solidFill>
              </a:rPr>
              <a:t>основных воспитательных задач можно выделить: </a:t>
            </a:r>
          </a:p>
          <a:p>
            <a:pPr marL="0" indent="0">
              <a:buNone/>
            </a:pPr>
            <a:r>
              <a:rPr lang="ru-RU" sz="2000" dirty="0" smtClean="0">
                <a:solidFill>
                  <a:srgbClr val="FF0000"/>
                </a:solidFill>
              </a:rPr>
              <a:t> </a:t>
            </a:r>
            <a:r>
              <a:rPr lang="ru-RU" sz="2000" dirty="0">
                <a:solidFill>
                  <a:srgbClr val="FF0000"/>
                </a:solidFill>
              </a:rPr>
              <a:t>стимулирование интереса к изучению мира финансов; </a:t>
            </a:r>
            <a:endParaRPr lang="ru-RU" sz="2000" dirty="0" smtClean="0">
              <a:solidFill>
                <a:srgbClr val="FF0000"/>
              </a:solidFill>
            </a:endParaRPr>
          </a:p>
          <a:p>
            <a:endParaRPr lang="ru-RU" sz="2000" dirty="0"/>
          </a:p>
          <a:p>
            <a:r>
              <a:rPr lang="ru-RU" sz="2000" dirty="0" smtClean="0"/>
              <a:t>повышение </a:t>
            </a:r>
            <a:r>
              <a:rPr lang="ru-RU" sz="2000" dirty="0"/>
              <a:t>ответственности и самоконтроля - качеств, необходимых для достижения успеха в жизни; </a:t>
            </a:r>
            <a:endParaRPr lang="ru-RU" sz="2000" dirty="0" smtClean="0"/>
          </a:p>
          <a:p>
            <a:endParaRPr lang="ru-RU" sz="2000" dirty="0"/>
          </a:p>
          <a:p>
            <a:r>
              <a:rPr lang="ru-RU" sz="2000" dirty="0" smtClean="0"/>
              <a:t>воспитание </a:t>
            </a:r>
            <a:r>
              <a:rPr lang="ru-RU" sz="2000" dirty="0"/>
              <a:t>уважения к своему и чужому труду, добросовестного отношения к посильному труду, коллективизму в быту, предусматривающему взаимопомощь между членами семьи, друзьями, соседями; </a:t>
            </a:r>
            <a:endParaRPr lang="ru-RU" sz="2000" dirty="0" smtClean="0"/>
          </a:p>
          <a:p>
            <a:endParaRPr lang="ru-RU" sz="2000" dirty="0"/>
          </a:p>
          <a:p>
            <a:r>
              <a:rPr lang="ru-RU" sz="2000" dirty="0" smtClean="0"/>
              <a:t> </a:t>
            </a:r>
            <a:r>
              <a:rPr lang="ru-RU" sz="2000" dirty="0"/>
              <a:t>воспитание бережного отношения ко всем видам собственности (личной и общественной), семейному и общественному достоянию, материальным ресурсам; </a:t>
            </a:r>
          </a:p>
          <a:p>
            <a:endParaRPr lang="ru-RU" dirty="0"/>
          </a:p>
        </p:txBody>
      </p:sp>
    </p:spTree>
    <p:extLst>
      <p:ext uri="{BB962C8B-B14F-4D97-AF65-F5344CB8AC3E}">
        <p14:creationId xmlns:p14="http://schemas.microsoft.com/office/powerpoint/2010/main" val="114846060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Таблица 9"/>
          <p:cNvGraphicFramePr>
            <a:graphicFrameLocks noGrp="1"/>
          </p:cNvGraphicFramePr>
          <p:nvPr>
            <p:extLst>
              <p:ext uri="{D42A27DB-BD31-4B8C-83A1-F6EECF244321}">
                <p14:modId xmlns:p14="http://schemas.microsoft.com/office/powerpoint/2010/main" val="939007858"/>
              </p:ext>
            </p:extLst>
          </p:nvPr>
        </p:nvGraphicFramePr>
        <p:xfrm>
          <a:off x="0" y="0"/>
          <a:ext cx="10688638" cy="1158240"/>
        </p:xfrm>
        <a:graphic>
          <a:graphicData uri="http://schemas.openxmlformats.org/drawingml/2006/table">
            <a:tbl>
              <a:tblPr firstRow="1" bandRow="1">
                <a:tableStyleId>{5C22544A-7EE6-4342-B048-85BDC9FD1C3A}</a:tableStyleId>
              </a:tblPr>
              <a:tblGrid>
                <a:gridCol w="10688638"/>
              </a:tblGrid>
              <a:tr h="926594">
                <a:tc>
                  <a:txBody>
                    <a:bodyPr/>
                    <a:lstStyle/>
                    <a:p>
                      <a:pPr algn="ctr"/>
                      <a:endParaRPr lang="ru-RU" sz="1000" dirty="0" smtClean="0"/>
                    </a:p>
                    <a:p>
                      <a:pPr algn="ctr"/>
                      <a:r>
                        <a:rPr lang="ru-RU" sz="2000" dirty="0" smtClean="0">
                          <a:latin typeface="Bookman Old Style" pitchFamily="18" charset="0"/>
                        </a:rPr>
                        <a:t>Формирование финансовой грамотности </a:t>
                      </a:r>
                    </a:p>
                    <a:p>
                      <a:pPr algn="ctr"/>
                      <a:r>
                        <a:rPr lang="ru-RU" sz="2000" dirty="0" smtClean="0">
                          <a:latin typeface="Bookman Old Style" pitchFamily="18" charset="0"/>
                        </a:rPr>
                        <a:t>у</a:t>
                      </a:r>
                      <a:r>
                        <a:rPr lang="ru-RU" sz="2000" baseline="0" dirty="0" smtClean="0">
                          <a:latin typeface="Bookman Old Style" pitchFamily="18" charset="0"/>
                        </a:rPr>
                        <a:t> обучающихся  в дошкольной организации</a:t>
                      </a:r>
                      <a:endParaRPr lang="ru-RU" sz="2000" dirty="0" smtClean="0">
                        <a:latin typeface="Bookman Old Style" pitchFamily="18" charset="0"/>
                      </a:endParaRPr>
                    </a:p>
                    <a:p>
                      <a:pPr algn="ctr"/>
                      <a:endParaRPr lang="ru-RU" sz="2000" dirty="0">
                        <a:latin typeface="Bookman Old Style" pitchFamily="18" charset="0"/>
                      </a:endParaRPr>
                    </a:p>
                  </a:txBody>
                  <a:tcPr>
                    <a:solidFill>
                      <a:schemeClr val="accent2"/>
                    </a:solidFill>
                  </a:tcPr>
                </a:tc>
              </a:tr>
            </a:tbl>
          </a:graphicData>
        </a:graphic>
      </p:graphicFrame>
      <p:sp>
        <p:nvSpPr>
          <p:cNvPr id="3" name="Объект 2"/>
          <p:cNvSpPr>
            <a:spLocks noGrp="1"/>
          </p:cNvSpPr>
          <p:nvPr>
            <p:ph idx="1"/>
          </p:nvPr>
        </p:nvSpPr>
        <p:spPr>
          <a:xfrm>
            <a:off x="534432" y="1849471"/>
            <a:ext cx="9619774" cy="5071591"/>
          </a:xfrm>
        </p:spPr>
        <p:txBody>
          <a:bodyPr/>
          <a:lstStyle/>
          <a:p>
            <a:r>
              <a:rPr lang="ru-RU" sz="2000" dirty="0"/>
              <a:t>побуждение к взаимопомощи и поддержке, желанию делиться и отдавать,                    в случае острой необходимости прийти на помощь ближнему; </a:t>
            </a:r>
            <a:endParaRPr lang="ru-RU" sz="2000" dirty="0" smtClean="0"/>
          </a:p>
          <a:p>
            <a:endParaRPr lang="ru-RU" sz="2000" dirty="0"/>
          </a:p>
          <a:p>
            <a:r>
              <a:rPr lang="ru-RU" sz="2000" dirty="0" smtClean="0"/>
              <a:t> </a:t>
            </a:r>
            <a:r>
              <a:rPr lang="ru-RU" sz="2000" dirty="0"/>
              <a:t>обеспечение психолого-педагогической поддержки семьи и повышение компетентности родителей в вопросах формирования финансовой культуры ребёнка. </a:t>
            </a:r>
          </a:p>
          <a:p>
            <a:endParaRPr lang="ru-RU" sz="2000" dirty="0"/>
          </a:p>
        </p:txBody>
      </p:sp>
    </p:spTree>
    <p:extLst>
      <p:ext uri="{BB962C8B-B14F-4D97-AF65-F5344CB8AC3E}">
        <p14:creationId xmlns:p14="http://schemas.microsoft.com/office/powerpoint/2010/main" val="20716785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Таблица 9"/>
          <p:cNvGraphicFramePr>
            <a:graphicFrameLocks noGrp="1"/>
          </p:cNvGraphicFramePr>
          <p:nvPr>
            <p:extLst>
              <p:ext uri="{D42A27DB-BD31-4B8C-83A1-F6EECF244321}">
                <p14:modId xmlns:p14="http://schemas.microsoft.com/office/powerpoint/2010/main" val="3663511770"/>
              </p:ext>
            </p:extLst>
          </p:nvPr>
        </p:nvGraphicFramePr>
        <p:xfrm>
          <a:off x="0" y="-157655"/>
          <a:ext cx="10688638" cy="1224455"/>
        </p:xfrm>
        <a:graphic>
          <a:graphicData uri="http://schemas.openxmlformats.org/drawingml/2006/table">
            <a:tbl>
              <a:tblPr firstRow="1" bandRow="1">
                <a:tableStyleId>{5C22544A-7EE6-4342-B048-85BDC9FD1C3A}</a:tableStyleId>
              </a:tblPr>
              <a:tblGrid>
                <a:gridCol w="10688638"/>
              </a:tblGrid>
              <a:tr h="1224455">
                <a:tc>
                  <a:txBody>
                    <a:bodyPr/>
                    <a:lstStyle/>
                    <a:p>
                      <a:pPr algn="ctr"/>
                      <a:endParaRPr lang="ru-RU" sz="1000" dirty="0" smtClean="0"/>
                    </a:p>
                    <a:p>
                      <a:pPr algn="ctr"/>
                      <a:r>
                        <a:rPr lang="ru-RU" sz="2000" dirty="0" smtClean="0">
                          <a:latin typeface="Bookman Old Style" pitchFamily="18" charset="0"/>
                        </a:rPr>
                        <a:t>Формирование финансовой грамотности </a:t>
                      </a:r>
                    </a:p>
                    <a:p>
                      <a:pPr algn="ctr"/>
                      <a:r>
                        <a:rPr lang="ru-RU" sz="2000" dirty="0" smtClean="0">
                          <a:latin typeface="Bookman Old Style" pitchFamily="18" charset="0"/>
                        </a:rPr>
                        <a:t>у</a:t>
                      </a:r>
                      <a:r>
                        <a:rPr lang="ru-RU" sz="2000" baseline="0" dirty="0" smtClean="0">
                          <a:latin typeface="Bookman Old Style" pitchFamily="18" charset="0"/>
                        </a:rPr>
                        <a:t> обучающихся  в дошкольной организации</a:t>
                      </a:r>
                      <a:endParaRPr lang="ru-RU" sz="2000" dirty="0" smtClean="0">
                        <a:latin typeface="Bookman Old Style" pitchFamily="18" charset="0"/>
                      </a:endParaRPr>
                    </a:p>
                    <a:p>
                      <a:pPr algn="ctr"/>
                      <a:endParaRPr lang="ru-RU" sz="2000" dirty="0">
                        <a:latin typeface="Bookman Old Style" pitchFamily="18" charset="0"/>
                      </a:endParaRPr>
                    </a:p>
                  </a:txBody>
                  <a:tcPr>
                    <a:solidFill>
                      <a:schemeClr val="accent2"/>
                    </a:solidFill>
                  </a:tcPr>
                </a:tc>
              </a:tr>
            </a:tbl>
          </a:graphicData>
        </a:graphic>
      </p:graphicFrame>
      <p:pic>
        <p:nvPicPr>
          <p:cNvPr id="4" name="Объект 3" descr="C:\Users\Gukezheva\Desktop\презентации по фин грам\9b3bab74b0cef536eafc0b828a4ae12a.jpg"/>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520262" y="1066800"/>
            <a:ext cx="9230189" cy="5933090"/>
          </a:xfrm>
          <a:prstGeom prst="rect">
            <a:avLst/>
          </a:prstGeom>
          <a:noFill/>
          <a:ln>
            <a:noFill/>
          </a:ln>
        </p:spPr>
      </p:pic>
    </p:spTree>
    <p:extLst>
      <p:ext uri="{BB962C8B-B14F-4D97-AF65-F5344CB8AC3E}">
        <p14:creationId xmlns:p14="http://schemas.microsoft.com/office/powerpoint/2010/main" val="23038473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Таблица 9"/>
          <p:cNvGraphicFramePr>
            <a:graphicFrameLocks noGrp="1"/>
          </p:cNvGraphicFramePr>
          <p:nvPr/>
        </p:nvGraphicFramePr>
        <p:xfrm>
          <a:off x="0" y="0"/>
          <a:ext cx="10688638" cy="1036320"/>
        </p:xfrm>
        <a:graphic>
          <a:graphicData uri="http://schemas.openxmlformats.org/drawingml/2006/table">
            <a:tbl>
              <a:tblPr firstRow="1" bandRow="1">
                <a:tableStyleId>{5C22544A-7EE6-4342-B048-85BDC9FD1C3A}</a:tableStyleId>
              </a:tblPr>
              <a:tblGrid>
                <a:gridCol w="10688638"/>
              </a:tblGrid>
              <a:tr h="926594">
                <a:tc>
                  <a:txBody>
                    <a:bodyPr/>
                    <a:lstStyle/>
                    <a:p>
                      <a:pPr algn="ctr"/>
                      <a:endParaRPr lang="ru-RU" sz="1000" dirty="0" smtClean="0"/>
                    </a:p>
                    <a:p>
                      <a:pPr algn="ctr"/>
                      <a:r>
                        <a:rPr lang="ru-RU" sz="1800" dirty="0" smtClean="0">
                          <a:latin typeface="Bookman Old Style" pitchFamily="18" charset="0"/>
                        </a:rPr>
                        <a:t>Формирование финансовой грамотности </a:t>
                      </a:r>
                    </a:p>
                    <a:p>
                      <a:pPr algn="ctr"/>
                      <a:r>
                        <a:rPr lang="ru-RU" sz="1800" dirty="0" smtClean="0">
                          <a:latin typeface="Bookman Old Style" pitchFamily="18" charset="0"/>
                        </a:rPr>
                        <a:t>у</a:t>
                      </a:r>
                      <a:r>
                        <a:rPr lang="ru-RU" sz="1800" baseline="0" dirty="0" smtClean="0">
                          <a:latin typeface="Bookman Old Style" pitchFamily="18" charset="0"/>
                        </a:rPr>
                        <a:t> обучающихся  в дошкольной организации</a:t>
                      </a:r>
                      <a:endParaRPr lang="ru-RU" sz="1800" dirty="0" smtClean="0">
                        <a:latin typeface="Bookman Old Style" pitchFamily="18" charset="0"/>
                      </a:endParaRPr>
                    </a:p>
                    <a:p>
                      <a:pPr algn="ctr"/>
                      <a:endParaRPr lang="ru-RU" sz="1600" dirty="0">
                        <a:latin typeface="Bookman Old Style" pitchFamily="18" charset="0"/>
                      </a:endParaRPr>
                    </a:p>
                  </a:txBody>
                  <a:tcPr>
                    <a:solidFill>
                      <a:schemeClr val="accent2"/>
                    </a:solidFill>
                  </a:tcPr>
                </a:tc>
              </a:tr>
            </a:tbl>
          </a:graphicData>
        </a:graphic>
      </p:graphicFrame>
      <p:pic>
        <p:nvPicPr>
          <p:cNvPr id="6" name="Объект 5" descr="C:\Users\Gukezheva\Desktop\презентации по фин грам\4130ec221edb1a02fce36214c6cdc5bf2d.jpg"/>
          <p:cNvPicPr>
            <a:picLocks noGrp="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072055" y="1513490"/>
            <a:ext cx="8529145" cy="4981903"/>
          </a:xfrm>
          <a:prstGeom prst="rect">
            <a:avLst/>
          </a:prstGeom>
          <a:noFill/>
          <a:ln>
            <a:noFill/>
          </a:ln>
        </p:spPr>
      </p:pic>
    </p:spTree>
    <p:extLst>
      <p:ext uri="{BB962C8B-B14F-4D97-AF65-F5344CB8AC3E}">
        <p14:creationId xmlns:p14="http://schemas.microsoft.com/office/powerpoint/2010/main" val="277577413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Таблица 9"/>
          <p:cNvGraphicFramePr>
            <a:graphicFrameLocks noGrp="1"/>
          </p:cNvGraphicFramePr>
          <p:nvPr/>
        </p:nvGraphicFramePr>
        <p:xfrm>
          <a:off x="0" y="0"/>
          <a:ext cx="10688638" cy="1295400"/>
        </p:xfrm>
        <a:graphic>
          <a:graphicData uri="http://schemas.openxmlformats.org/drawingml/2006/table">
            <a:tbl>
              <a:tblPr firstRow="1" bandRow="1">
                <a:tableStyleId>{5C22544A-7EE6-4342-B048-85BDC9FD1C3A}</a:tableStyleId>
              </a:tblPr>
              <a:tblGrid>
                <a:gridCol w="10688638"/>
              </a:tblGrid>
              <a:tr h="926594">
                <a:tc>
                  <a:txBody>
                    <a:bodyPr/>
                    <a:lstStyle/>
                    <a:p>
                      <a:pPr algn="ctr"/>
                      <a:endParaRPr lang="ru-RU" sz="1100" dirty="0" smtClean="0"/>
                    </a:p>
                    <a:p>
                      <a:pPr algn="ctr"/>
                      <a:r>
                        <a:rPr lang="ru-RU" sz="2400" dirty="0" smtClean="0">
                          <a:latin typeface="Bookman Old Style" pitchFamily="18" charset="0"/>
                        </a:rPr>
                        <a:t>Формирование финансовой грамотности </a:t>
                      </a:r>
                    </a:p>
                    <a:p>
                      <a:pPr algn="ctr"/>
                      <a:r>
                        <a:rPr lang="ru-RU" sz="2400" dirty="0" smtClean="0">
                          <a:latin typeface="Bookman Old Style" pitchFamily="18" charset="0"/>
                        </a:rPr>
                        <a:t>у</a:t>
                      </a:r>
                      <a:r>
                        <a:rPr lang="ru-RU" sz="2400" baseline="0" dirty="0" smtClean="0">
                          <a:latin typeface="Bookman Old Style" pitchFamily="18" charset="0"/>
                        </a:rPr>
                        <a:t> обучающихся  в дошкольной организации</a:t>
                      </a:r>
                      <a:endParaRPr lang="ru-RU" sz="2400" dirty="0" smtClean="0">
                        <a:latin typeface="Bookman Old Style" pitchFamily="18" charset="0"/>
                      </a:endParaRPr>
                    </a:p>
                    <a:p>
                      <a:pPr algn="ctr"/>
                      <a:endParaRPr lang="ru-RU" sz="2000" dirty="0">
                        <a:latin typeface="Bookman Old Style" pitchFamily="18" charset="0"/>
                      </a:endParaRPr>
                    </a:p>
                  </a:txBody>
                  <a:tcPr>
                    <a:solidFill>
                      <a:schemeClr val="accent2"/>
                    </a:solidFill>
                  </a:tcPr>
                </a:tc>
              </a:tr>
            </a:tbl>
          </a:graphicData>
        </a:graphic>
      </p:graphicFrame>
      <p:sp>
        <p:nvSpPr>
          <p:cNvPr id="2" name="Прямоугольник 1"/>
          <p:cNvSpPr/>
          <p:nvPr/>
        </p:nvSpPr>
        <p:spPr>
          <a:xfrm>
            <a:off x="1135117" y="1592317"/>
            <a:ext cx="8671035" cy="5324535"/>
          </a:xfrm>
          <a:prstGeom prst="rect">
            <a:avLst/>
          </a:prstGeom>
        </p:spPr>
        <p:txBody>
          <a:bodyPr wrap="square">
            <a:spAutoFit/>
          </a:bodyPr>
          <a:lstStyle/>
          <a:p>
            <a:r>
              <a:rPr lang="ru-RU" dirty="0">
                <a:solidFill>
                  <a:srgbClr val="FF0000"/>
                </a:solidFill>
              </a:rPr>
              <a:t>Формирование основ финансовой грамотности целесообразно включать в образовательные области следующим образом: </a:t>
            </a:r>
            <a:endParaRPr lang="ru-RU" dirty="0" smtClean="0">
              <a:solidFill>
                <a:srgbClr val="FF0000"/>
              </a:solidFill>
            </a:endParaRPr>
          </a:p>
          <a:p>
            <a:endParaRPr lang="ru-RU" dirty="0"/>
          </a:p>
          <a:p>
            <a:r>
              <a:rPr lang="ru-RU" i="1" dirty="0" smtClean="0"/>
              <a:t>1.Социально-коммуникативное </a:t>
            </a:r>
            <a:r>
              <a:rPr lang="ru-RU" i="1" dirty="0"/>
              <a:t>развитие </a:t>
            </a:r>
            <a:r>
              <a:rPr lang="ru-RU" dirty="0"/>
              <a:t>предполагает усвоение дошкольниками норм и ценностей, принятых в обществе, включая моральные и нравственные ценности, связанные с отношением к </a:t>
            </a:r>
            <a:r>
              <a:rPr lang="ru-RU" i="1" dirty="0"/>
              <a:t>личным и семейным финансам</a:t>
            </a:r>
            <a:r>
              <a:rPr lang="ru-RU" dirty="0"/>
              <a:t>. </a:t>
            </a:r>
            <a:endParaRPr lang="ru-RU" dirty="0" smtClean="0"/>
          </a:p>
          <a:p>
            <a:r>
              <a:rPr lang="ru-RU" dirty="0" smtClean="0"/>
              <a:t>2</a:t>
            </a:r>
            <a:r>
              <a:rPr lang="ru-RU" dirty="0"/>
              <a:t>. </a:t>
            </a:r>
            <a:r>
              <a:rPr lang="ru-RU" i="1" dirty="0"/>
              <a:t>Познавательное развитие </a:t>
            </a:r>
            <a:r>
              <a:rPr lang="ru-RU" dirty="0"/>
              <a:t>осуществляется через исследование ребенком себя и мира вокруг, включая финансовую и социальную сферу. Оно предполагает развитие интересов детей, их воображения и творческой активности, формирование первичных представлений об объектах окружающего мира и их свойствах (форме, цвете, размере, материале, количестве, пространстве и времени, причинах и следствиях и др.), основных понятиях (деньги, экономия, сбережения и пр.), формирование элементарных математических представлений, сопоставление, сравнение предметов по цене, выраженной в цифровом обозначении. </a:t>
            </a:r>
          </a:p>
          <a:p>
            <a:pPr lvl="0"/>
            <a:endParaRPr lang="ru-RU" dirty="0"/>
          </a:p>
        </p:txBody>
      </p:sp>
    </p:spTree>
    <p:extLst>
      <p:ext uri="{BB962C8B-B14F-4D97-AF65-F5344CB8AC3E}">
        <p14:creationId xmlns:p14="http://schemas.microsoft.com/office/powerpoint/2010/main" val="291595464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Таблица 9"/>
          <p:cNvGraphicFramePr>
            <a:graphicFrameLocks noGrp="1"/>
          </p:cNvGraphicFramePr>
          <p:nvPr/>
        </p:nvGraphicFramePr>
        <p:xfrm>
          <a:off x="0" y="0"/>
          <a:ext cx="10688638" cy="1295400"/>
        </p:xfrm>
        <a:graphic>
          <a:graphicData uri="http://schemas.openxmlformats.org/drawingml/2006/table">
            <a:tbl>
              <a:tblPr firstRow="1" bandRow="1">
                <a:tableStyleId>{5C22544A-7EE6-4342-B048-85BDC9FD1C3A}</a:tableStyleId>
              </a:tblPr>
              <a:tblGrid>
                <a:gridCol w="10688638"/>
              </a:tblGrid>
              <a:tr h="926594">
                <a:tc>
                  <a:txBody>
                    <a:bodyPr/>
                    <a:lstStyle/>
                    <a:p>
                      <a:pPr algn="ctr"/>
                      <a:endParaRPr lang="ru-RU" sz="1100" dirty="0" smtClean="0"/>
                    </a:p>
                    <a:p>
                      <a:pPr algn="ctr"/>
                      <a:r>
                        <a:rPr lang="ru-RU" sz="2400" dirty="0" smtClean="0">
                          <a:latin typeface="Bookman Old Style" pitchFamily="18" charset="0"/>
                        </a:rPr>
                        <a:t>Формирование финансовой грамотности </a:t>
                      </a:r>
                    </a:p>
                    <a:p>
                      <a:pPr algn="ctr"/>
                      <a:r>
                        <a:rPr lang="ru-RU" sz="2400" dirty="0" smtClean="0">
                          <a:latin typeface="Bookman Old Style" pitchFamily="18" charset="0"/>
                        </a:rPr>
                        <a:t>у</a:t>
                      </a:r>
                      <a:r>
                        <a:rPr lang="ru-RU" sz="2400" baseline="0" dirty="0" smtClean="0">
                          <a:latin typeface="Bookman Old Style" pitchFamily="18" charset="0"/>
                        </a:rPr>
                        <a:t> обучающихся  в дошкольной организации</a:t>
                      </a:r>
                      <a:endParaRPr lang="ru-RU" sz="2400" dirty="0" smtClean="0">
                        <a:latin typeface="Bookman Old Style" pitchFamily="18" charset="0"/>
                      </a:endParaRPr>
                    </a:p>
                    <a:p>
                      <a:pPr algn="ctr"/>
                      <a:endParaRPr lang="ru-RU" sz="2000" dirty="0">
                        <a:latin typeface="Bookman Old Style" pitchFamily="18" charset="0"/>
                      </a:endParaRPr>
                    </a:p>
                  </a:txBody>
                  <a:tcPr>
                    <a:solidFill>
                      <a:schemeClr val="accent2"/>
                    </a:solidFill>
                  </a:tcPr>
                </a:tc>
              </a:tr>
            </a:tbl>
          </a:graphicData>
        </a:graphic>
      </p:graphicFrame>
      <p:pic>
        <p:nvPicPr>
          <p:cNvPr id="4" name="Рисунок 3" descr="https://kartinkin.net/uploads/posts/2022-12/1670483581_10-kartinkin-net-p-kartinki-po-finansovoi-gramotnosti-dlya-do-10.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50428" y="2191406"/>
            <a:ext cx="8087710" cy="4493173"/>
          </a:xfrm>
          <a:prstGeom prst="rect">
            <a:avLst/>
          </a:prstGeom>
          <a:noFill/>
          <a:ln>
            <a:noFill/>
          </a:ln>
        </p:spPr>
      </p:pic>
    </p:spTree>
    <p:extLst>
      <p:ext uri="{BB962C8B-B14F-4D97-AF65-F5344CB8AC3E}">
        <p14:creationId xmlns:p14="http://schemas.microsoft.com/office/powerpoint/2010/main" val="416230627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Таблица 9"/>
          <p:cNvGraphicFramePr>
            <a:graphicFrameLocks noGrp="1"/>
          </p:cNvGraphicFramePr>
          <p:nvPr/>
        </p:nvGraphicFramePr>
        <p:xfrm>
          <a:off x="0" y="0"/>
          <a:ext cx="10688638" cy="1295400"/>
        </p:xfrm>
        <a:graphic>
          <a:graphicData uri="http://schemas.openxmlformats.org/drawingml/2006/table">
            <a:tbl>
              <a:tblPr firstRow="1" bandRow="1">
                <a:tableStyleId>{5C22544A-7EE6-4342-B048-85BDC9FD1C3A}</a:tableStyleId>
              </a:tblPr>
              <a:tblGrid>
                <a:gridCol w="10688638"/>
              </a:tblGrid>
              <a:tr h="926594">
                <a:tc>
                  <a:txBody>
                    <a:bodyPr/>
                    <a:lstStyle/>
                    <a:p>
                      <a:pPr algn="ctr"/>
                      <a:endParaRPr lang="ru-RU" sz="1100" dirty="0" smtClean="0"/>
                    </a:p>
                    <a:p>
                      <a:pPr algn="ctr"/>
                      <a:r>
                        <a:rPr lang="ru-RU" sz="2400" dirty="0" smtClean="0">
                          <a:latin typeface="Bookman Old Style" pitchFamily="18" charset="0"/>
                        </a:rPr>
                        <a:t>Формирование финансовой грамотности </a:t>
                      </a:r>
                    </a:p>
                    <a:p>
                      <a:pPr algn="ctr"/>
                      <a:r>
                        <a:rPr lang="ru-RU" sz="2400" dirty="0" smtClean="0">
                          <a:latin typeface="Bookman Old Style" pitchFamily="18" charset="0"/>
                        </a:rPr>
                        <a:t>у</a:t>
                      </a:r>
                      <a:r>
                        <a:rPr lang="ru-RU" sz="2400" baseline="0" dirty="0" smtClean="0">
                          <a:latin typeface="Bookman Old Style" pitchFamily="18" charset="0"/>
                        </a:rPr>
                        <a:t> обучающихся  в дошкольной организации</a:t>
                      </a:r>
                      <a:endParaRPr lang="ru-RU" sz="2400" dirty="0" smtClean="0">
                        <a:latin typeface="Bookman Old Style" pitchFamily="18" charset="0"/>
                      </a:endParaRPr>
                    </a:p>
                    <a:p>
                      <a:pPr algn="ctr"/>
                      <a:endParaRPr lang="ru-RU" sz="2000" dirty="0">
                        <a:latin typeface="Bookman Old Style" pitchFamily="18" charset="0"/>
                      </a:endParaRPr>
                    </a:p>
                  </a:txBody>
                  <a:tcPr>
                    <a:solidFill>
                      <a:schemeClr val="accent2"/>
                    </a:solidFill>
                  </a:tcPr>
                </a:tc>
              </a:tr>
            </a:tbl>
          </a:graphicData>
        </a:graphic>
      </p:graphicFrame>
      <p:sp>
        <p:nvSpPr>
          <p:cNvPr id="3" name="Прямоугольник 2"/>
          <p:cNvSpPr/>
          <p:nvPr/>
        </p:nvSpPr>
        <p:spPr>
          <a:xfrm>
            <a:off x="362607" y="1848571"/>
            <a:ext cx="9837683" cy="4401205"/>
          </a:xfrm>
          <a:prstGeom prst="rect">
            <a:avLst/>
          </a:prstGeom>
        </p:spPr>
        <p:txBody>
          <a:bodyPr wrap="square">
            <a:spAutoFit/>
          </a:bodyPr>
          <a:lstStyle/>
          <a:p>
            <a:r>
              <a:rPr lang="ru-RU" dirty="0"/>
              <a:t>В наибольшей степени интеграция математического и финансового содержания может быть отражена в ознакомлении детей с арифметическими задачами на сложение и вычитание.                                                                            </a:t>
            </a:r>
            <a:endParaRPr lang="ru-RU" dirty="0" smtClean="0"/>
          </a:p>
          <a:p>
            <a:r>
              <a:rPr lang="ru-RU" dirty="0" smtClean="0"/>
              <a:t>  </a:t>
            </a:r>
            <a:r>
              <a:rPr lang="ru-RU" dirty="0"/>
              <a:t>Арифметическая задача рассматривается как упражнение, которое решается посредством вычисления с помощью знаков «+», «-», «=», а обучение детей решению арифметических задач – с позиций общего умственного развития, развития абстрактного мышления и формирования умения выполнять элементарные вычислительные операции сложения и вычитания. </a:t>
            </a:r>
            <a:endParaRPr lang="ru-RU" dirty="0" smtClean="0"/>
          </a:p>
          <a:p>
            <a:r>
              <a:rPr lang="ru-RU" dirty="0"/>
              <a:t>Можно решать простые задачи (в одно действие)    и составные (два и более действий) с денежными монетами:</a:t>
            </a:r>
          </a:p>
          <a:p>
            <a:r>
              <a:rPr lang="ru-RU" dirty="0"/>
              <a:t> на нахождение суммы; на нахождение остатка; </a:t>
            </a:r>
          </a:p>
          <a:p>
            <a:r>
              <a:rPr lang="ru-RU" dirty="0"/>
              <a:t> на увеличение числа на несколько единиц;  на уменьшение числа на несколько единиц; на нахождение неизвестного слагаемого. </a:t>
            </a:r>
          </a:p>
          <a:p>
            <a:endParaRPr lang="ru-RU" dirty="0"/>
          </a:p>
        </p:txBody>
      </p:sp>
    </p:spTree>
    <p:extLst>
      <p:ext uri="{BB962C8B-B14F-4D97-AF65-F5344CB8AC3E}">
        <p14:creationId xmlns:p14="http://schemas.microsoft.com/office/powerpoint/2010/main" val="75506620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Таблица 9"/>
          <p:cNvGraphicFramePr>
            <a:graphicFrameLocks noGrp="1"/>
          </p:cNvGraphicFramePr>
          <p:nvPr/>
        </p:nvGraphicFramePr>
        <p:xfrm>
          <a:off x="0" y="0"/>
          <a:ext cx="10688638" cy="1295400"/>
        </p:xfrm>
        <a:graphic>
          <a:graphicData uri="http://schemas.openxmlformats.org/drawingml/2006/table">
            <a:tbl>
              <a:tblPr firstRow="1" bandRow="1">
                <a:tableStyleId>{5C22544A-7EE6-4342-B048-85BDC9FD1C3A}</a:tableStyleId>
              </a:tblPr>
              <a:tblGrid>
                <a:gridCol w="10688638"/>
              </a:tblGrid>
              <a:tr h="926594">
                <a:tc>
                  <a:txBody>
                    <a:bodyPr/>
                    <a:lstStyle/>
                    <a:p>
                      <a:pPr algn="ctr"/>
                      <a:endParaRPr lang="ru-RU" sz="1100" dirty="0" smtClean="0"/>
                    </a:p>
                    <a:p>
                      <a:pPr algn="ctr"/>
                      <a:r>
                        <a:rPr lang="ru-RU" sz="2400" dirty="0" smtClean="0">
                          <a:latin typeface="Bookman Old Style" pitchFamily="18" charset="0"/>
                        </a:rPr>
                        <a:t>Формирование финансовой грамотности </a:t>
                      </a:r>
                    </a:p>
                    <a:p>
                      <a:pPr algn="ctr"/>
                      <a:r>
                        <a:rPr lang="ru-RU" sz="2400" dirty="0" smtClean="0">
                          <a:latin typeface="Bookman Old Style" pitchFamily="18" charset="0"/>
                        </a:rPr>
                        <a:t>у</a:t>
                      </a:r>
                      <a:r>
                        <a:rPr lang="ru-RU" sz="2400" baseline="0" dirty="0" smtClean="0">
                          <a:latin typeface="Bookman Old Style" pitchFamily="18" charset="0"/>
                        </a:rPr>
                        <a:t> обучающихся  в дошкольной организации</a:t>
                      </a:r>
                      <a:endParaRPr lang="ru-RU" sz="2400" dirty="0" smtClean="0">
                        <a:latin typeface="Bookman Old Style" pitchFamily="18" charset="0"/>
                      </a:endParaRPr>
                    </a:p>
                    <a:p>
                      <a:pPr algn="ctr"/>
                      <a:endParaRPr lang="ru-RU" sz="2000" dirty="0">
                        <a:latin typeface="Bookman Old Style" pitchFamily="18" charset="0"/>
                      </a:endParaRPr>
                    </a:p>
                  </a:txBody>
                  <a:tcPr>
                    <a:solidFill>
                      <a:schemeClr val="accent2"/>
                    </a:solidFill>
                  </a:tcPr>
                </a:tc>
              </a:tr>
            </a:tbl>
          </a:graphicData>
        </a:graphic>
      </p:graphicFrame>
      <p:pic>
        <p:nvPicPr>
          <p:cNvPr id="4" name="Рисунок 3" descr="https://workforlife.ru/wp-content/uploads/2021/01/img4.jpg"/>
          <p:cNvPicPr/>
          <p:nvPr/>
        </p:nvPicPr>
        <p:blipFill>
          <a:blip r:embed="rId2">
            <a:extLst>
              <a:ext uri="{28A0092B-C50C-407E-A947-70E740481C1C}">
                <a14:useLocalDpi xmlns:a14="http://schemas.microsoft.com/office/drawing/2010/main" val="0"/>
              </a:ext>
            </a:extLst>
          </a:blip>
          <a:srcRect/>
          <a:stretch>
            <a:fillRect/>
          </a:stretch>
        </p:blipFill>
        <p:spPr bwMode="auto">
          <a:xfrm>
            <a:off x="1481959" y="2059940"/>
            <a:ext cx="7914289" cy="4719232"/>
          </a:xfrm>
          <a:prstGeom prst="rect">
            <a:avLst/>
          </a:prstGeom>
          <a:noFill/>
          <a:ln>
            <a:noFill/>
          </a:ln>
        </p:spPr>
      </p:pic>
    </p:spTree>
    <p:extLst>
      <p:ext uri="{BB962C8B-B14F-4D97-AF65-F5344CB8AC3E}">
        <p14:creationId xmlns:p14="http://schemas.microsoft.com/office/powerpoint/2010/main" val="302687242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Таблица 9"/>
          <p:cNvGraphicFramePr>
            <a:graphicFrameLocks noGrp="1"/>
          </p:cNvGraphicFramePr>
          <p:nvPr/>
        </p:nvGraphicFramePr>
        <p:xfrm>
          <a:off x="0" y="0"/>
          <a:ext cx="10688638" cy="1295400"/>
        </p:xfrm>
        <a:graphic>
          <a:graphicData uri="http://schemas.openxmlformats.org/drawingml/2006/table">
            <a:tbl>
              <a:tblPr firstRow="1" bandRow="1">
                <a:tableStyleId>{5C22544A-7EE6-4342-B048-85BDC9FD1C3A}</a:tableStyleId>
              </a:tblPr>
              <a:tblGrid>
                <a:gridCol w="10688638"/>
              </a:tblGrid>
              <a:tr h="926594">
                <a:tc>
                  <a:txBody>
                    <a:bodyPr/>
                    <a:lstStyle/>
                    <a:p>
                      <a:pPr algn="ctr"/>
                      <a:endParaRPr lang="ru-RU" sz="1100" dirty="0" smtClean="0"/>
                    </a:p>
                    <a:p>
                      <a:pPr algn="ctr"/>
                      <a:r>
                        <a:rPr lang="ru-RU" sz="2400" dirty="0" smtClean="0">
                          <a:latin typeface="Bookman Old Style" pitchFamily="18" charset="0"/>
                        </a:rPr>
                        <a:t>Формирование финансовой грамотности </a:t>
                      </a:r>
                    </a:p>
                    <a:p>
                      <a:pPr algn="ctr"/>
                      <a:r>
                        <a:rPr lang="ru-RU" sz="2400" dirty="0" smtClean="0">
                          <a:latin typeface="Bookman Old Style" pitchFamily="18" charset="0"/>
                        </a:rPr>
                        <a:t>у</a:t>
                      </a:r>
                      <a:r>
                        <a:rPr lang="ru-RU" sz="2400" baseline="0" dirty="0" smtClean="0">
                          <a:latin typeface="Bookman Old Style" pitchFamily="18" charset="0"/>
                        </a:rPr>
                        <a:t> обучающихся  в дошкольной организации</a:t>
                      </a:r>
                      <a:endParaRPr lang="ru-RU" sz="2400" dirty="0" smtClean="0">
                        <a:latin typeface="Bookman Old Style" pitchFamily="18" charset="0"/>
                      </a:endParaRPr>
                    </a:p>
                    <a:p>
                      <a:pPr algn="ctr"/>
                      <a:endParaRPr lang="ru-RU" sz="2000" dirty="0">
                        <a:latin typeface="Bookman Old Style" pitchFamily="18" charset="0"/>
                      </a:endParaRPr>
                    </a:p>
                  </a:txBody>
                  <a:tcPr>
                    <a:solidFill>
                      <a:schemeClr val="accent2"/>
                    </a:solidFill>
                  </a:tcPr>
                </a:tc>
              </a:tr>
            </a:tbl>
          </a:graphicData>
        </a:graphic>
      </p:graphicFrame>
      <p:pic>
        <p:nvPicPr>
          <p:cNvPr id="4" name="Рисунок 3" descr="C:\Users\Gukezheva\Desktop\ЗАДАЧИ ПО ФИН ГР\f5560baaf21a24581727b4653c418c67.jpeg"/>
          <p:cNvPicPr/>
          <p:nvPr/>
        </p:nvPicPr>
        <p:blipFill>
          <a:blip r:embed="rId2">
            <a:extLst>
              <a:ext uri="{28A0092B-C50C-407E-A947-70E740481C1C}">
                <a14:useLocalDpi xmlns:a14="http://schemas.microsoft.com/office/drawing/2010/main" val="0"/>
              </a:ext>
            </a:extLst>
          </a:blip>
          <a:srcRect/>
          <a:stretch>
            <a:fillRect/>
          </a:stretch>
        </p:blipFill>
        <p:spPr bwMode="auto">
          <a:xfrm>
            <a:off x="914400" y="1554797"/>
            <a:ext cx="8939048" cy="5334734"/>
          </a:xfrm>
          <a:prstGeom prst="rect">
            <a:avLst/>
          </a:prstGeom>
          <a:noFill/>
          <a:ln>
            <a:noFill/>
          </a:ln>
        </p:spPr>
      </p:pic>
    </p:spTree>
    <p:extLst>
      <p:ext uri="{BB962C8B-B14F-4D97-AF65-F5344CB8AC3E}">
        <p14:creationId xmlns:p14="http://schemas.microsoft.com/office/powerpoint/2010/main" val="368090040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Таблица 9"/>
          <p:cNvGraphicFramePr>
            <a:graphicFrameLocks noGrp="1"/>
          </p:cNvGraphicFramePr>
          <p:nvPr/>
        </p:nvGraphicFramePr>
        <p:xfrm>
          <a:off x="0" y="0"/>
          <a:ext cx="10688638" cy="1295400"/>
        </p:xfrm>
        <a:graphic>
          <a:graphicData uri="http://schemas.openxmlformats.org/drawingml/2006/table">
            <a:tbl>
              <a:tblPr firstRow="1" bandRow="1">
                <a:tableStyleId>{5C22544A-7EE6-4342-B048-85BDC9FD1C3A}</a:tableStyleId>
              </a:tblPr>
              <a:tblGrid>
                <a:gridCol w="10688638"/>
              </a:tblGrid>
              <a:tr h="926594">
                <a:tc>
                  <a:txBody>
                    <a:bodyPr/>
                    <a:lstStyle/>
                    <a:p>
                      <a:pPr algn="ctr"/>
                      <a:endParaRPr lang="ru-RU" sz="1100" dirty="0" smtClean="0"/>
                    </a:p>
                    <a:p>
                      <a:pPr algn="ctr"/>
                      <a:r>
                        <a:rPr lang="ru-RU" sz="2400" dirty="0" smtClean="0">
                          <a:latin typeface="Bookman Old Style" pitchFamily="18" charset="0"/>
                        </a:rPr>
                        <a:t>Формирование финансовой грамотности </a:t>
                      </a:r>
                    </a:p>
                    <a:p>
                      <a:pPr algn="ctr"/>
                      <a:r>
                        <a:rPr lang="ru-RU" sz="2400" dirty="0" smtClean="0">
                          <a:latin typeface="Bookman Old Style" pitchFamily="18" charset="0"/>
                        </a:rPr>
                        <a:t>у</a:t>
                      </a:r>
                      <a:r>
                        <a:rPr lang="ru-RU" sz="2400" baseline="0" dirty="0" smtClean="0">
                          <a:latin typeface="Bookman Old Style" pitchFamily="18" charset="0"/>
                        </a:rPr>
                        <a:t> обучающихся  в дошкольной организации</a:t>
                      </a:r>
                      <a:endParaRPr lang="ru-RU" sz="2400" dirty="0" smtClean="0">
                        <a:latin typeface="Bookman Old Style" pitchFamily="18" charset="0"/>
                      </a:endParaRPr>
                    </a:p>
                    <a:p>
                      <a:pPr algn="ctr"/>
                      <a:endParaRPr lang="ru-RU" sz="2000" dirty="0">
                        <a:latin typeface="Bookman Old Style" pitchFamily="18" charset="0"/>
                      </a:endParaRPr>
                    </a:p>
                  </a:txBody>
                  <a:tcPr>
                    <a:solidFill>
                      <a:schemeClr val="accent2"/>
                    </a:solidFill>
                  </a:tcPr>
                </a:tc>
              </a:tr>
            </a:tbl>
          </a:graphicData>
        </a:graphic>
      </p:graphicFrame>
      <p:sp>
        <p:nvSpPr>
          <p:cNvPr id="3" name="Прямоугольник 2"/>
          <p:cNvSpPr/>
          <p:nvPr/>
        </p:nvSpPr>
        <p:spPr>
          <a:xfrm>
            <a:off x="362607" y="1848571"/>
            <a:ext cx="9979571" cy="400110"/>
          </a:xfrm>
          <a:prstGeom prst="rect">
            <a:avLst/>
          </a:prstGeom>
        </p:spPr>
        <p:txBody>
          <a:bodyPr wrap="square">
            <a:spAutoFit/>
          </a:bodyPr>
          <a:lstStyle/>
          <a:p>
            <a:endParaRPr lang="ru-RU" dirty="0"/>
          </a:p>
        </p:txBody>
      </p:sp>
      <p:sp>
        <p:nvSpPr>
          <p:cNvPr id="4" name="Прямоугольник 3"/>
          <p:cNvSpPr/>
          <p:nvPr/>
        </p:nvSpPr>
        <p:spPr>
          <a:xfrm>
            <a:off x="693683" y="1655377"/>
            <a:ext cx="9301656" cy="5570756"/>
          </a:xfrm>
          <a:prstGeom prst="rect">
            <a:avLst/>
          </a:prstGeom>
        </p:spPr>
        <p:txBody>
          <a:bodyPr wrap="square">
            <a:spAutoFit/>
          </a:bodyPr>
          <a:lstStyle/>
          <a:p>
            <a:r>
              <a:rPr lang="ru-RU" dirty="0"/>
              <a:t>3</a:t>
            </a:r>
            <a:r>
              <a:rPr lang="ru-RU" dirty="0">
                <a:solidFill>
                  <a:srgbClr val="FF0000"/>
                </a:solidFill>
              </a:rPr>
              <a:t>. </a:t>
            </a:r>
            <a:r>
              <a:rPr lang="ru-RU" sz="2400" i="1" dirty="0">
                <a:solidFill>
                  <a:srgbClr val="FF0000"/>
                </a:solidFill>
              </a:rPr>
              <a:t>Речевое развитие </a:t>
            </a:r>
            <a:r>
              <a:rPr lang="ru-RU" sz="2400" dirty="0"/>
              <a:t>как компонент активного коммуникативного поведения является важнейшим элементом социализации ребенка в мире финансовых отношений взрослых. </a:t>
            </a:r>
            <a:r>
              <a:rPr lang="ru-RU" sz="2400" i="1" dirty="0"/>
              <a:t>Без чего человек не может жить? </a:t>
            </a:r>
            <a:endParaRPr lang="ru-RU" sz="2400" i="1" dirty="0" smtClean="0"/>
          </a:p>
          <a:p>
            <a:r>
              <a:rPr lang="ru-RU" sz="2400" i="1" dirty="0" smtClean="0">
                <a:solidFill>
                  <a:srgbClr val="FF0000"/>
                </a:solidFill>
              </a:rPr>
              <a:t>Что </a:t>
            </a:r>
            <a:r>
              <a:rPr lang="ru-RU" sz="2400" i="1" dirty="0">
                <a:solidFill>
                  <a:srgbClr val="FF0000"/>
                </a:solidFill>
              </a:rPr>
              <a:t>такое потребность? </a:t>
            </a:r>
            <a:endParaRPr lang="ru-RU" sz="2400" i="1" dirty="0" smtClean="0">
              <a:solidFill>
                <a:srgbClr val="FF0000"/>
              </a:solidFill>
            </a:endParaRPr>
          </a:p>
          <a:p>
            <a:r>
              <a:rPr lang="ru-RU" sz="2400" i="1" dirty="0" smtClean="0">
                <a:solidFill>
                  <a:srgbClr val="FF0000"/>
                </a:solidFill>
              </a:rPr>
              <a:t>Что </a:t>
            </a:r>
            <a:r>
              <a:rPr lang="ru-RU" sz="2400" i="1" dirty="0">
                <a:solidFill>
                  <a:srgbClr val="FF0000"/>
                </a:solidFill>
              </a:rPr>
              <a:t>такое нужные вещи  и необходимые вещи? </a:t>
            </a:r>
            <a:endParaRPr lang="ru-RU" sz="2400" i="1" dirty="0" smtClean="0">
              <a:solidFill>
                <a:srgbClr val="FF0000"/>
              </a:solidFill>
            </a:endParaRPr>
          </a:p>
          <a:p>
            <a:endParaRPr lang="ru-RU" sz="2400" dirty="0" smtClean="0"/>
          </a:p>
          <a:p>
            <a:r>
              <a:rPr lang="ru-RU" sz="2400" dirty="0" smtClean="0"/>
              <a:t>При </a:t>
            </a:r>
            <a:r>
              <a:rPr lang="ru-RU" sz="2400" dirty="0"/>
              <a:t>помощи размышлений  дошкольник овладевает конструктивными способами    </a:t>
            </a:r>
            <a:r>
              <a:rPr lang="ru-RU" sz="2400" dirty="0" smtClean="0"/>
              <a:t>    </a:t>
            </a:r>
            <a:r>
              <a:rPr lang="ru-RU" sz="2400" dirty="0"/>
              <a:t>и средствами взаимодействия с окружающими людьми. Речевое развитие предполагает владение речью как средством общения и культуры; обогащение активного словаря; развитие связной, грамматически правильной диалогической и монологической речи, знакомство с детской литературой и понимание текстов различных жанров. </a:t>
            </a:r>
          </a:p>
          <a:p>
            <a:endParaRPr lang="ru-RU" dirty="0"/>
          </a:p>
        </p:txBody>
      </p:sp>
    </p:spTree>
    <p:extLst>
      <p:ext uri="{BB962C8B-B14F-4D97-AF65-F5344CB8AC3E}">
        <p14:creationId xmlns:p14="http://schemas.microsoft.com/office/powerpoint/2010/main" val="362967714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Таблица 9"/>
          <p:cNvGraphicFramePr>
            <a:graphicFrameLocks noGrp="1"/>
          </p:cNvGraphicFramePr>
          <p:nvPr/>
        </p:nvGraphicFramePr>
        <p:xfrm>
          <a:off x="0" y="0"/>
          <a:ext cx="10688638" cy="1295400"/>
        </p:xfrm>
        <a:graphic>
          <a:graphicData uri="http://schemas.openxmlformats.org/drawingml/2006/table">
            <a:tbl>
              <a:tblPr firstRow="1" bandRow="1">
                <a:tableStyleId>{5C22544A-7EE6-4342-B048-85BDC9FD1C3A}</a:tableStyleId>
              </a:tblPr>
              <a:tblGrid>
                <a:gridCol w="10688638"/>
              </a:tblGrid>
              <a:tr h="926594">
                <a:tc>
                  <a:txBody>
                    <a:bodyPr/>
                    <a:lstStyle/>
                    <a:p>
                      <a:pPr algn="ctr"/>
                      <a:endParaRPr lang="ru-RU" sz="1100" dirty="0" smtClean="0"/>
                    </a:p>
                    <a:p>
                      <a:pPr algn="ctr"/>
                      <a:r>
                        <a:rPr lang="ru-RU" sz="2400" dirty="0" smtClean="0">
                          <a:latin typeface="Bookman Old Style" pitchFamily="18" charset="0"/>
                        </a:rPr>
                        <a:t>Формирование финансовой грамотности </a:t>
                      </a:r>
                    </a:p>
                    <a:p>
                      <a:pPr algn="ctr"/>
                      <a:r>
                        <a:rPr lang="ru-RU" sz="2400" dirty="0" smtClean="0">
                          <a:latin typeface="Bookman Old Style" pitchFamily="18" charset="0"/>
                        </a:rPr>
                        <a:t>у</a:t>
                      </a:r>
                      <a:r>
                        <a:rPr lang="ru-RU" sz="2400" baseline="0" dirty="0" smtClean="0">
                          <a:latin typeface="Bookman Old Style" pitchFamily="18" charset="0"/>
                        </a:rPr>
                        <a:t> обучающихся  в дошкольной организации</a:t>
                      </a:r>
                      <a:endParaRPr lang="ru-RU" sz="2400" dirty="0" smtClean="0">
                        <a:latin typeface="Bookman Old Style" pitchFamily="18" charset="0"/>
                      </a:endParaRPr>
                    </a:p>
                    <a:p>
                      <a:pPr algn="ctr"/>
                      <a:endParaRPr lang="ru-RU" sz="2000" dirty="0">
                        <a:latin typeface="Bookman Old Style" pitchFamily="18" charset="0"/>
                      </a:endParaRPr>
                    </a:p>
                  </a:txBody>
                  <a:tcPr>
                    <a:solidFill>
                      <a:schemeClr val="accent2"/>
                    </a:solidFill>
                  </a:tcPr>
                </a:tc>
              </a:tr>
            </a:tbl>
          </a:graphicData>
        </a:graphic>
      </p:graphicFrame>
      <p:sp>
        <p:nvSpPr>
          <p:cNvPr id="3" name="Прямоугольник 2"/>
          <p:cNvSpPr/>
          <p:nvPr/>
        </p:nvSpPr>
        <p:spPr>
          <a:xfrm>
            <a:off x="362607" y="1848571"/>
            <a:ext cx="9979571" cy="4832092"/>
          </a:xfrm>
          <a:prstGeom prst="rect">
            <a:avLst/>
          </a:prstGeom>
        </p:spPr>
        <p:txBody>
          <a:bodyPr wrap="square">
            <a:spAutoFit/>
          </a:bodyPr>
          <a:lstStyle/>
          <a:p>
            <a:r>
              <a:rPr lang="ru-RU" dirty="0"/>
              <a:t>4</a:t>
            </a:r>
            <a:r>
              <a:rPr lang="ru-RU" sz="2400" dirty="0"/>
              <a:t>. </a:t>
            </a:r>
            <a:r>
              <a:rPr lang="ru-RU" sz="2400" i="1" dirty="0">
                <a:solidFill>
                  <a:srgbClr val="FF0000"/>
                </a:solidFill>
              </a:rPr>
              <a:t>Художественно-эстетическое </a:t>
            </a:r>
            <a:r>
              <a:rPr lang="ru-RU" sz="2400" dirty="0">
                <a:solidFill>
                  <a:srgbClr val="FF0000"/>
                </a:solidFill>
              </a:rPr>
              <a:t>развитие </a:t>
            </a:r>
            <a:r>
              <a:rPr lang="ru-RU" sz="2400" dirty="0"/>
              <a:t>очень важно в процессе изучения основ финансовой грамотности и предполагает формирование эстетического отношения к окружающему миру, включая сферы труда, общественной жизни, быта. В процессе обсуждения художественных произведений развивается устная речь. </a:t>
            </a:r>
            <a:endParaRPr lang="ru-RU" sz="2400" dirty="0" smtClean="0"/>
          </a:p>
          <a:p>
            <a:endParaRPr lang="ru-RU" sz="2400" dirty="0" smtClean="0"/>
          </a:p>
          <a:p>
            <a:r>
              <a:rPr lang="ru-RU" sz="2400" dirty="0"/>
              <a:t>5. </a:t>
            </a:r>
            <a:r>
              <a:rPr lang="ru-RU" sz="2400" dirty="0">
                <a:solidFill>
                  <a:srgbClr val="FF0000"/>
                </a:solidFill>
              </a:rPr>
              <a:t>В процессе </a:t>
            </a:r>
            <a:r>
              <a:rPr lang="ru-RU" sz="2400" i="1" dirty="0">
                <a:solidFill>
                  <a:srgbClr val="FF0000"/>
                </a:solidFill>
              </a:rPr>
              <a:t>физического развития </a:t>
            </a:r>
            <a:r>
              <a:rPr lang="ru-RU" sz="2400" dirty="0"/>
              <a:t>совершенствуются двигательная деятельность детей, равновесие, координация, крупная и мелкая моторика обеих рук, формируются представления о разных видах спорта, навыки подвижных игр, закладываются основы здорового образа жизни, его основные нормы и правила (в питании, двигательном режиме, закаливании, при формировании полезных привычек и др</a:t>
            </a:r>
            <a:r>
              <a:rPr lang="ru-RU" dirty="0"/>
              <a:t>.). </a:t>
            </a:r>
          </a:p>
          <a:p>
            <a:endParaRPr lang="ru-RU" dirty="0"/>
          </a:p>
        </p:txBody>
      </p:sp>
    </p:spTree>
    <p:extLst>
      <p:ext uri="{BB962C8B-B14F-4D97-AF65-F5344CB8AC3E}">
        <p14:creationId xmlns:p14="http://schemas.microsoft.com/office/powerpoint/2010/main" val="388304026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Таблица 9"/>
          <p:cNvGraphicFramePr>
            <a:graphicFrameLocks noGrp="1"/>
          </p:cNvGraphicFramePr>
          <p:nvPr/>
        </p:nvGraphicFramePr>
        <p:xfrm>
          <a:off x="0" y="0"/>
          <a:ext cx="10688638" cy="1295400"/>
        </p:xfrm>
        <a:graphic>
          <a:graphicData uri="http://schemas.openxmlformats.org/drawingml/2006/table">
            <a:tbl>
              <a:tblPr firstRow="1" bandRow="1">
                <a:tableStyleId>{5C22544A-7EE6-4342-B048-85BDC9FD1C3A}</a:tableStyleId>
              </a:tblPr>
              <a:tblGrid>
                <a:gridCol w="10688638"/>
              </a:tblGrid>
              <a:tr h="926594">
                <a:tc>
                  <a:txBody>
                    <a:bodyPr/>
                    <a:lstStyle/>
                    <a:p>
                      <a:pPr algn="ctr"/>
                      <a:endParaRPr lang="ru-RU" sz="1100" dirty="0" smtClean="0"/>
                    </a:p>
                    <a:p>
                      <a:pPr algn="ctr"/>
                      <a:r>
                        <a:rPr lang="ru-RU" sz="2400" dirty="0" smtClean="0">
                          <a:latin typeface="Bookman Old Style" pitchFamily="18" charset="0"/>
                        </a:rPr>
                        <a:t>Формирование финансовой грамотности </a:t>
                      </a:r>
                    </a:p>
                    <a:p>
                      <a:pPr algn="ctr"/>
                      <a:r>
                        <a:rPr lang="ru-RU" sz="2400" dirty="0" smtClean="0">
                          <a:latin typeface="Bookman Old Style" pitchFamily="18" charset="0"/>
                        </a:rPr>
                        <a:t>у</a:t>
                      </a:r>
                      <a:r>
                        <a:rPr lang="ru-RU" sz="2400" baseline="0" dirty="0" smtClean="0">
                          <a:latin typeface="Bookman Old Style" pitchFamily="18" charset="0"/>
                        </a:rPr>
                        <a:t> обучающихся  в дошкольной организации</a:t>
                      </a:r>
                      <a:endParaRPr lang="ru-RU" sz="2400" dirty="0" smtClean="0">
                        <a:latin typeface="Bookman Old Style" pitchFamily="18" charset="0"/>
                      </a:endParaRPr>
                    </a:p>
                    <a:p>
                      <a:pPr algn="ctr"/>
                      <a:endParaRPr lang="ru-RU" sz="2000" dirty="0">
                        <a:latin typeface="Bookman Old Style" pitchFamily="18" charset="0"/>
                      </a:endParaRPr>
                    </a:p>
                  </a:txBody>
                  <a:tcPr>
                    <a:solidFill>
                      <a:schemeClr val="accent2"/>
                    </a:solidFill>
                  </a:tcPr>
                </a:tc>
              </a:tr>
            </a:tbl>
          </a:graphicData>
        </a:graphic>
      </p:graphicFrame>
      <p:sp>
        <p:nvSpPr>
          <p:cNvPr id="2" name="Прямоугольник 1"/>
          <p:cNvSpPr/>
          <p:nvPr/>
        </p:nvSpPr>
        <p:spPr>
          <a:xfrm>
            <a:off x="441434" y="1718441"/>
            <a:ext cx="9616966" cy="6370975"/>
          </a:xfrm>
          <a:prstGeom prst="rect">
            <a:avLst/>
          </a:prstGeom>
        </p:spPr>
        <p:txBody>
          <a:bodyPr wrap="square">
            <a:spAutoFit/>
          </a:bodyPr>
          <a:lstStyle/>
          <a:p>
            <a:r>
              <a:rPr lang="ru-RU" sz="2400" b="1" dirty="0"/>
              <a:t>Технологии, методы и формы организации образовательной</a:t>
            </a:r>
            <a:endParaRPr lang="ru-RU" sz="2400" dirty="0"/>
          </a:p>
          <a:p>
            <a:r>
              <a:rPr lang="ru-RU" sz="2400" b="1" dirty="0"/>
              <a:t>деятельности в ДОО по формированию                                                                      основ</a:t>
            </a:r>
            <a:r>
              <a:rPr lang="ru-RU" sz="2400" dirty="0"/>
              <a:t> </a:t>
            </a:r>
            <a:r>
              <a:rPr lang="ru-RU" sz="2400" b="1" dirty="0"/>
              <a:t>финансовой </a:t>
            </a:r>
            <a:r>
              <a:rPr lang="ru-RU" sz="2400" b="1" dirty="0" smtClean="0"/>
              <a:t>грамотности</a:t>
            </a:r>
          </a:p>
          <a:p>
            <a:endParaRPr lang="ru-RU" sz="2400" b="1" dirty="0" smtClean="0"/>
          </a:p>
          <a:p>
            <a:r>
              <a:rPr lang="ru-RU" sz="2400" dirty="0" smtClean="0"/>
              <a:t>	В </a:t>
            </a:r>
            <a:r>
              <a:rPr lang="ru-RU" sz="2400" dirty="0"/>
              <a:t>процессе организации образовательной деятельности рекомендуется использовать как традиционные, классические формы (игра, беседа, чтение, экскурсии, наблюдения и др.), так и современные (проектная деятельность, ситуационные задачи, мастерские, викторины и конкурсы, театрализованные постановки и др.). Все формы носят интегративный характер, позволяют развивать разные виды деятельности дошкольников. </a:t>
            </a:r>
          </a:p>
          <a:p>
            <a:endParaRPr lang="ru-RU" sz="2400" b="1" dirty="0"/>
          </a:p>
          <a:p>
            <a:endParaRPr lang="ru-RU" sz="2400" b="1" dirty="0" smtClean="0"/>
          </a:p>
          <a:p>
            <a:endParaRPr lang="ru-RU" sz="2400" b="1" dirty="0"/>
          </a:p>
          <a:p>
            <a:endParaRPr lang="ru-RU" sz="2400" b="1" dirty="0" smtClean="0"/>
          </a:p>
          <a:p>
            <a:endParaRPr lang="ru-RU" sz="2400" b="1" dirty="0"/>
          </a:p>
          <a:p>
            <a:endParaRPr lang="ru-RU" sz="2400" dirty="0"/>
          </a:p>
        </p:txBody>
      </p:sp>
    </p:spTree>
    <p:extLst>
      <p:ext uri="{BB962C8B-B14F-4D97-AF65-F5344CB8AC3E}">
        <p14:creationId xmlns:p14="http://schemas.microsoft.com/office/powerpoint/2010/main" val="336501075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Таблица 9"/>
          <p:cNvGraphicFramePr>
            <a:graphicFrameLocks noGrp="1"/>
          </p:cNvGraphicFramePr>
          <p:nvPr/>
        </p:nvGraphicFramePr>
        <p:xfrm>
          <a:off x="0" y="0"/>
          <a:ext cx="10688638" cy="1295400"/>
        </p:xfrm>
        <a:graphic>
          <a:graphicData uri="http://schemas.openxmlformats.org/drawingml/2006/table">
            <a:tbl>
              <a:tblPr firstRow="1" bandRow="1">
                <a:tableStyleId>{5C22544A-7EE6-4342-B048-85BDC9FD1C3A}</a:tableStyleId>
              </a:tblPr>
              <a:tblGrid>
                <a:gridCol w="10688638"/>
              </a:tblGrid>
              <a:tr h="926594">
                <a:tc>
                  <a:txBody>
                    <a:bodyPr/>
                    <a:lstStyle/>
                    <a:p>
                      <a:pPr algn="ctr"/>
                      <a:endParaRPr lang="ru-RU" sz="1100" dirty="0" smtClean="0"/>
                    </a:p>
                    <a:p>
                      <a:pPr algn="ctr"/>
                      <a:r>
                        <a:rPr lang="ru-RU" sz="2400" dirty="0" smtClean="0">
                          <a:latin typeface="Bookman Old Style" pitchFamily="18" charset="0"/>
                        </a:rPr>
                        <a:t>Формирование финансовой грамотности </a:t>
                      </a:r>
                    </a:p>
                    <a:p>
                      <a:pPr algn="ctr"/>
                      <a:r>
                        <a:rPr lang="ru-RU" sz="2400" dirty="0" smtClean="0">
                          <a:latin typeface="Bookman Old Style" pitchFamily="18" charset="0"/>
                        </a:rPr>
                        <a:t>у</a:t>
                      </a:r>
                      <a:r>
                        <a:rPr lang="ru-RU" sz="2400" baseline="0" dirty="0" smtClean="0">
                          <a:latin typeface="Bookman Old Style" pitchFamily="18" charset="0"/>
                        </a:rPr>
                        <a:t> обучающихся  в дошкольной организации</a:t>
                      </a:r>
                      <a:endParaRPr lang="ru-RU" sz="2400" dirty="0" smtClean="0">
                        <a:latin typeface="Bookman Old Style" pitchFamily="18" charset="0"/>
                      </a:endParaRPr>
                    </a:p>
                    <a:p>
                      <a:pPr algn="ctr"/>
                      <a:endParaRPr lang="ru-RU" sz="2000" dirty="0">
                        <a:latin typeface="Bookman Old Style" pitchFamily="18" charset="0"/>
                      </a:endParaRPr>
                    </a:p>
                  </a:txBody>
                  <a:tcPr>
                    <a:solidFill>
                      <a:schemeClr val="accent2"/>
                    </a:solidFill>
                  </a:tcPr>
                </a:tc>
              </a:tr>
            </a:tbl>
          </a:graphicData>
        </a:graphic>
      </p:graphicFrame>
      <p:sp>
        <p:nvSpPr>
          <p:cNvPr id="2" name="Прямоугольник 1"/>
          <p:cNvSpPr/>
          <p:nvPr/>
        </p:nvSpPr>
        <p:spPr>
          <a:xfrm>
            <a:off x="441434" y="1718441"/>
            <a:ext cx="9616966" cy="2308324"/>
          </a:xfrm>
          <a:prstGeom prst="rect">
            <a:avLst/>
          </a:prstGeom>
        </p:spPr>
        <p:txBody>
          <a:bodyPr wrap="square">
            <a:spAutoFit/>
          </a:bodyPr>
          <a:lstStyle/>
          <a:p>
            <a:endParaRPr lang="ru-RU" sz="2400" b="1" dirty="0"/>
          </a:p>
          <a:p>
            <a:endParaRPr lang="ru-RU" sz="2400" b="1" dirty="0" smtClean="0"/>
          </a:p>
          <a:p>
            <a:endParaRPr lang="ru-RU" sz="2400" b="1" dirty="0"/>
          </a:p>
          <a:p>
            <a:endParaRPr lang="ru-RU" sz="2400" b="1" dirty="0" smtClean="0"/>
          </a:p>
          <a:p>
            <a:endParaRPr lang="ru-RU" sz="2400" b="1" dirty="0"/>
          </a:p>
          <a:p>
            <a:endParaRPr lang="ru-RU" sz="2400" dirty="0"/>
          </a:p>
        </p:txBody>
      </p:sp>
      <p:sp>
        <p:nvSpPr>
          <p:cNvPr id="4" name="Прямоугольник 3"/>
          <p:cNvSpPr/>
          <p:nvPr/>
        </p:nvSpPr>
        <p:spPr>
          <a:xfrm>
            <a:off x="599091" y="1718442"/>
            <a:ext cx="9648496" cy="5509200"/>
          </a:xfrm>
          <a:prstGeom prst="rect">
            <a:avLst/>
          </a:prstGeom>
        </p:spPr>
        <p:txBody>
          <a:bodyPr wrap="square">
            <a:spAutoFit/>
          </a:bodyPr>
          <a:lstStyle/>
          <a:p>
            <a:pPr marL="457200" indent="-457200">
              <a:buAutoNum type="arabicPeriod"/>
            </a:pPr>
            <a:r>
              <a:rPr lang="ru-RU" sz="2200" i="1" dirty="0" smtClean="0">
                <a:solidFill>
                  <a:srgbClr val="FF0000"/>
                </a:solidFill>
              </a:rPr>
              <a:t>Игра</a:t>
            </a:r>
            <a:r>
              <a:rPr lang="ru-RU" sz="2200" i="1" dirty="0">
                <a:solidFill>
                  <a:srgbClr val="FF0000"/>
                </a:solidFill>
              </a:rPr>
              <a:t>. </a:t>
            </a:r>
            <a:endParaRPr lang="ru-RU" sz="2200" i="1" dirty="0" smtClean="0">
              <a:solidFill>
                <a:srgbClr val="FF0000"/>
              </a:solidFill>
            </a:endParaRPr>
          </a:p>
          <a:p>
            <a:r>
              <a:rPr lang="ru-RU" sz="2200" dirty="0" smtClean="0"/>
              <a:t>Ребёнок </a:t>
            </a:r>
            <a:r>
              <a:rPr lang="ru-RU" sz="2200" dirty="0"/>
              <a:t>осваивает и познаёт мир через игру, поэтому обучение, осуществляемое с помощью игры, для дошкольника естественно. Использование игры эффективно при организации коммуникативной, познавательной, двигательной деятельности. Это одна из самых предпочтительных форм для формирования основ финансовой грамотности. Тематика таких игр может быть очень разнообразной: </a:t>
            </a:r>
            <a:endParaRPr lang="ru-RU" sz="2200" dirty="0" smtClean="0"/>
          </a:p>
          <a:p>
            <a:endParaRPr lang="ru-RU" sz="2200" dirty="0" smtClean="0"/>
          </a:p>
          <a:p>
            <a:r>
              <a:rPr lang="ru-RU" sz="2200" dirty="0">
                <a:solidFill>
                  <a:srgbClr val="FF0000"/>
                </a:solidFill>
              </a:rPr>
              <a:t>Тематика таких игр может быть очень разнообразной: </a:t>
            </a:r>
          </a:p>
          <a:p>
            <a:r>
              <a:rPr lang="ru-RU" sz="2200" dirty="0"/>
              <a:t>«Что нельзя купить?», «Занять и одолжить», «Копим и сберегаем», игра-праздник «Русская ярмарка», «Где что купить?», </a:t>
            </a:r>
          </a:p>
          <a:p>
            <a:r>
              <a:rPr lang="ru-RU" sz="2200" dirty="0"/>
              <a:t>«Выбираем самое важное», «Денежкин домик», </a:t>
            </a:r>
          </a:p>
          <a:p>
            <a:r>
              <a:rPr lang="ru-RU" sz="2200" dirty="0"/>
              <a:t>«Как потопаешь, так и полопаешь», «Что создается трудом», игра-соревнование «Мои домашние обязанности», «Супермаркет», «Кому что нужно для работы» и пр. </a:t>
            </a:r>
          </a:p>
          <a:p>
            <a:endParaRPr lang="ru-RU" sz="2200" dirty="0"/>
          </a:p>
        </p:txBody>
      </p:sp>
    </p:spTree>
    <p:extLst>
      <p:ext uri="{BB962C8B-B14F-4D97-AF65-F5344CB8AC3E}">
        <p14:creationId xmlns:p14="http://schemas.microsoft.com/office/powerpoint/2010/main" val="48900000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Таблица 9"/>
          <p:cNvGraphicFramePr>
            <a:graphicFrameLocks noGrp="1"/>
          </p:cNvGraphicFramePr>
          <p:nvPr/>
        </p:nvGraphicFramePr>
        <p:xfrm>
          <a:off x="0" y="0"/>
          <a:ext cx="10688638" cy="1295400"/>
        </p:xfrm>
        <a:graphic>
          <a:graphicData uri="http://schemas.openxmlformats.org/drawingml/2006/table">
            <a:tbl>
              <a:tblPr firstRow="1" bandRow="1">
                <a:tableStyleId>{5C22544A-7EE6-4342-B048-85BDC9FD1C3A}</a:tableStyleId>
              </a:tblPr>
              <a:tblGrid>
                <a:gridCol w="10688638"/>
              </a:tblGrid>
              <a:tr h="926594">
                <a:tc>
                  <a:txBody>
                    <a:bodyPr/>
                    <a:lstStyle/>
                    <a:p>
                      <a:pPr algn="ctr"/>
                      <a:endParaRPr lang="ru-RU" sz="1100" dirty="0" smtClean="0"/>
                    </a:p>
                    <a:p>
                      <a:pPr algn="ctr"/>
                      <a:r>
                        <a:rPr lang="ru-RU" sz="2400" dirty="0" smtClean="0">
                          <a:latin typeface="Bookman Old Style" pitchFamily="18" charset="0"/>
                        </a:rPr>
                        <a:t>Формирование финансовой грамотности </a:t>
                      </a:r>
                    </a:p>
                    <a:p>
                      <a:pPr algn="ctr"/>
                      <a:r>
                        <a:rPr lang="ru-RU" sz="2400" dirty="0" smtClean="0">
                          <a:latin typeface="Bookman Old Style" pitchFamily="18" charset="0"/>
                        </a:rPr>
                        <a:t>у</a:t>
                      </a:r>
                      <a:r>
                        <a:rPr lang="ru-RU" sz="2400" baseline="0" dirty="0" smtClean="0">
                          <a:latin typeface="Bookman Old Style" pitchFamily="18" charset="0"/>
                        </a:rPr>
                        <a:t> обучающихся  в дошкольной организации</a:t>
                      </a:r>
                      <a:endParaRPr lang="ru-RU" sz="2400" dirty="0" smtClean="0">
                        <a:latin typeface="Bookman Old Style" pitchFamily="18" charset="0"/>
                      </a:endParaRPr>
                    </a:p>
                    <a:p>
                      <a:pPr algn="ctr"/>
                      <a:endParaRPr lang="ru-RU" sz="2000" dirty="0">
                        <a:latin typeface="Bookman Old Style" pitchFamily="18" charset="0"/>
                      </a:endParaRPr>
                    </a:p>
                  </a:txBody>
                  <a:tcPr>
                    <a:solidFill>
                      <a:schemeClr val="accent2"/>
                    </a:solidFill>
                  </a:tcPr>
                </a:tc>
              </a:tr>
            </a:tbl>
          </a:graphicData>
        </a:graphic>
      </p:graphicFrame>
      <p:sp>
        <p:nvSpPr>
          <p:cNvPr id="7" name="Прямоугольник 6"/>
          <p:cNvSpPr/>
          <p:nvPr/>
        </p:nvSpPr>
        <p:spPr>
          <a:xfrm>
            <a:off x="977463" y="1718441"/>
            <a:ext cx="8488254" cy="4154984"/>
          </a:xfrm>
          <a:prstGeom prst="rect">
            <a:avLst/>
          </a:prstGeom>
        </p:spPr>
        <p:txBody>
          <a:bodyPr wrap="square">
            <a:spAutoFit/>
          </a:bodyPr>
          <a:lstStyle/>
          <a:p>
            <a:r>
              <a:rPr lang="ru-RU" sz="2200" dirty="0">
                <a:solidFill>
                  <a:srgbClr val="FF0000"/>
                </a:solidFill>
              </a:rPr>
              <a:t>2. Погружение в проблемную ситуацию </a:t>
            </a:r>
            <a:r>
              <a:rPr lang="ru-RU" sz="2200" dirty="0"/>
              <a:t>– один из видов практического применения интерактивных форм обучения</a:t>
            </a:r>
            <a:r>
              <a:rPr lang="ru-RU" sz="2200" i="1" dirty="0"/>
              <a:t>. </a:t>
            </a:r>
            <a:r>
              <a:rPr lang="ru-RU" sz="2200" dirty="0"/>
              <a:t>Формы организации проблемного обучения: </a:t>
            </a:r>
            <a:r>
              <a:rPr lang="ru-RU" sz="2200" i="1" dirty="0"/>
              <a:t>Метод проблемных ситуаций.</a:t>
            </a:r>
            <a:endParaRPr lang="ru-RU" sz="2200" dirty="0"/>
          </a:p>
          <a:p>
            <a:r>
              <a:rPr lang="ru-RU" sz="2200" dirty="0"/>
              <a:t> </a:t>
            </a:r>
          </a:p>
          <a:p>
            <a:r>
              <a:rPr lang="ru-RU" sz="2200" dirty="0"/>
              <a:t> проблемный вопрос («Как вы думаете, что сегодня необходимо купить       </a:t>
            </a:r>
            <a:r>
              <a:rPr lang="ru-RU" sz="2200" dirty="0" smtClean="0"/>
              <a:t>    </a:t>
            </a:r>
            <a:r>
              <a:rPr lang="ru-RU" sz="2200" dirty="0"/>
              <a:t>в магазине?»), </a:t>
            </a:r>
          </a:p>
          <a:p>
            <a:r>
              <a:rPr lang="ru-RU" sz="2200" dirty="0"/>
              <a:t> проблемная задача («Папа дяди Фёдора сегодня получил зарплату, и вся семья решила пойти в магазин, но денег выделили только на одну крупную покупку. </a:t>
            </a:r>
            <a:endParaRPr lang="ru-RU" sz="2200" dirty="0" smtClean="0"/>
          </a:p>
          <a:p>
            <a:r>
              <a:rPr lang="ru-RU" sz="2200" dirty="0" smtClean="0"/>
              <a:t>Маме нужна стиральная машина, папе нужна зимняя куртка, дяде Фёдору нужен сноуборд. На какую покупку лучше потратить деньги?»). </a:t>
            </a:r>
            <a:endParaRPr lang="ru-RU" sz="2200" dirty="0"/>
          </a:p>
        </p:txBody>
      </p:sp>
    </p:spTree>
    <p:extLst>
      <p:ext uri="{BB962C8B-B14F-4D97-AF65-F5344CB8AC3E}">
        <p14:creationId xmlns:p14="http://schemas.microsoft.com/office/powerpoint/2010/main" val="32617487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Таблица 9"/>
          <p:cNvGraphicFramePr>
            <a:graphicFrameLocks noGrp="1"/>
          </p:cNvGraphicFramePr>
          <p:nvPr/>
        </p:nvGraphicFramePr>
        <p:xfrm>
          <a:off x="0" y="0"/>
          <a:ext cx="10688638" cy="1295400"/>
        </p:xfrm>
        <a:graphic>
          <a:graphicData uri="http://schemas.openxmlformats.org/drawingml/2006/table">
            <a:tbl>
              <a:tblPr firstRow="1" bandRow="1">
                <a:tableStyleId>{5C22544A-7EE6-4342-B048-85BDC9FD1C3A}</a:tableStyleId>
              </a:tblPr>
              <a:tblGrid>
                <a:gridCol w="10688638"/>
              </a:tblGrid>
              <a:tr h="926594">
                <a:tc>
                  <a:txBody>
                    <a:bodyPr/>
                    <a:lstStyle/>
                    <a:p>
                      <a:pPr algn="ctr"/>
                      <a:endParaRPr lang="ru-RU" sz="1100" dirty="0" smtClean="0"/>
                    </a:p>
                    <a:p>
                      <a:pPr algn="ctr"/>
                      <a:r>
                        <a:rPr lang="ru-RU" sz="2400" dirty="0" smtClean="0">
                          <a:latin typeface="Bookman Old Style" pitchFamily="18" charset="0"/>
                        </a:rPr>
                        <a:t>Формирование финансовой грамотности </a:t>
                      </a:r>
                    </a:p>
                    <a:p>
                      <a:pPr algn="ctr"/>
                      <a:r>
                        <a:rPr lang="ru-RU" sz="2400" dirty="0" smtClean="0">
                          <a:latin typeface="Bookman Old Style" pitchFamily="18" charset="0"/>
                        </a:rPr>
                        <a:t>у</a:t>
                      </a:r>
                      <a:r>
                        <a:rPr lang="ru-RU" sz="2400" baseline="0" dirty="0" smtClean="0">
                          <a:latin typeface="Bookman Old Style" pitchFamily="18" charset="0"/>
                        </a:rPr>
                        <a:t> обучающихся  в дошкольной организации</a:t>
                      </a:r>
                      <a:endParaRPr lang="ru-RU" sz="2400" dirty="0" smtClean="0">
                        <a:latin typeface="Bookman Old Style" pitchFamily="18" charset="0"/>
                      </a:endParaRPr>
                    </a:p>
                    <a:p>
                      <a:pPr algn="ctr"/>
                      <a:endParaRPr lang="ru-RU" sz="2000" dirty="0">
                        <a:latin typeface="Bookman Old Style" pitchFamily="18" charset="0"/>
                      </a:endParaRPr>
                    </a:p>
                  </a:txBody>
                  <a:tcPr>
                    <a:solidFill>
                      <a:schemeClr val="accent2"/>
                    </a:solidFill>
                  </a:tcPr>
                </a:tc>
              </a:tr>
            </a:tbl>
          </a:graphicData>
        </a:graphic>
      </p:graphicFrame>
      <p:pic>
        <p:nvPicPr>
          <p:cNvPr id="4" name="Рисунок 3" descr="https://littleone.com/uploads/publication/4832/_1200/5aacda79171b21.85956144.jpg"/>
          <p:cNvPicPr/>
          <p:nvPr/>
        </p:nvPicPr>
        <p:blipFill>
          <a:blip r:embed="rId2">
            <a:extLst>
              <a:ext uri="{28A0092B-C50C-407E-A947-70E740481C1C}">
                <a14:useLocalDpi xmlns:a14="http://schemas.microsoft.com/office/drawing/2010/main" val="0"/>
              </a:ext>
            </a:extLst>
          </a:blip>
          <a:srcRect/>
          <a:stretch>
            <a:fillRect/>
          </a:stretch>
        </p:blipFill>
        <p:spPr bwMode="auto">
          <a:xfrm>
            <a:off x="1418897" y="2060257"/>
            <a:ext cx="6985169" cy="4750446"/>
          </a:xfrm>
          <a:prstGeom prst="rect">
            <a:avLst/>
          </a:prstGeom>
          <a:noFill/>
          <a:ln>
            <a:noFill/>
          </a:ln>
        </p:spPr>
      </p:pic>
    </p:spTree>
    <p:extLst>
      <p:ext uri="{BB962C8B-B14F-4D97-AF65-F5344CB8AC3E}">
        <p14:creationId xmlns:p14="http://schemas.microsoft.com/office/powerpoint/2010/main" val="165096259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Таблица 9"/>
          <p:cNvGraphicFramePr>
            <a:graphicFrameLocks noGrp="1"/>
          </p:cNvGraphicFramePr>
          <p:nvPr/>
        </p:nvGraphicFramePr>
        <p:xfrm>
          <a:off x="0" y="0"/>
          <a:ext cx="10688638" cy="1295400"/>
        </p:xfrm>
        <a:graphic>
          <a:graphicData uri="http://schemas.openxmlformats.org/drawingml/2006/table">
            <a:tbl>
              <a:tblPr firstRow="1" bandRow="1">
                <a:tableStyleId>{5C22544A-7EE6-4342-B048-85BDC9FD1C3A}</a:tableStyleId>
              </a:tblPr>
              <a:tblGrid>
                <a:gridCol w="10688638"/>
              </a:tblGrid>
              <a:tr h="926594">
                <a:tc>
                  <a:txBody>
                    <a:bodyPr/>
                    <a:lstStyle/>
                    <a:p>
                      <a:pPr algn="ctr"/>
                      <a:endParaRPr lang="ru-RU" sz="1100" dirty="0" smtClean="0"/>
                    </a:p>
                    <a:p>
                      <a:pPr algn="ctr"/>
                      <a:r>
                        <a:rPr lang="ru-RU" sz="2400" dirty="0" smtClean="0">
                          <a:latin typeface="Bookman Old Style" pitchFamily="18" charset="0"/>
                        </a:rPr>
                        <a:t>Формирование финансовой грамотности </a:t>
                      </a:r>
                    </a:p>
                    <a:p>
                      <a:pPr algn="ctr"/>
                      <a:r>
                        <a:rPr lang="ru-RU" sz="2400" dirty="0" smtClean="0">
                          <a:latin typeface="Bookman Old Style" pitchFamily="18" charset="0"/>
                        </a:rPr>
                        <a:t>у</a:t>
                      </a:r>
                      <a:r>
                        <a:rPr lang="ru-RU" sz="2400" baseline="0" dirty="0" smtClean="0">
                          <a:latin typeface="Bookman Old Style" pitchFamily="18" charset="0"/>
                        </a:rPr>
                        <a:t> обучающихся  в дошкольной организации</a:t>
                      </a:r>
                      <a:endParaRPr lang="ru-RU" sz="2400" dirty="0" smtClean="0">
                        <a:latin typeface="Bookman Old Style" pitchFamily="18" charset="0"/>
                      </a:endParaRPr>
                    </a:p>
                    <a:p>
                      <a:pPr algn="ctr"/>
                      <a:endParaRPr lang="ru-RU" sz="2000" dirty="0">
                        <a:latin typeface="Bookman Old Style" pitchFamily="18" charset="0"/>
                      </a:endParaRPr>
                    </a:p>
                  </a:txBody>
                  <a:tcPr>
                    <a:solidFill>
                      <a:schemeClr val="accent2"/>
                    </a:solidFill>
                  </a:tcPr>
                </a:tc>
              </a:tr>
            </a:tbl>
          </a:graphicData>
        </a:graphic>
      </p:graphicFrame>
      <p:sp>
        <p:nvSpPr>
          <p:cNvPr id="2" name="Прямоугольник 1"/>
          <p:cNvSpPr/>
          <p:nvPr/>
        </p:nvSpPr>
        <p:spPr>
          <a:xfrm>
            <a:off x="409903" y="1888599"/>
            <a:ext cx="9680028" cy="2308324"/>
          </a:xfrm>
          <a:prstGeom prst="rect">
            <a:avLst/>
          </a:prstGeom>
        </p:spPr>
        <p:txBody>
          <a:bodyPr wrap="square">
            <a:spAutoFit/>
          </a:bodyPr>
          <a:lstStyle/>
          <a:p>
            <a:r>
              <a:rPr lang="ru-RU" sz="2200" i="1" dirty="0" smtClean="0">
                <a:solidFill>
                  <a:srgbClr val="FF0000"/>
                </a:solidFill>
              </a:rPr>
              <a:t>3.Беседы-обсуждения</a:t>
            </a:r>
            <a:r>
              <a:rPr lang="ru-RU" sz="2200" i="1" dirty="0">
                <a:solidFill>
                  <a:srgbClr val="FF0000"/>
                </a:solidFill>
              </a:rPr>
              <a:t>, чтение </a:t>
            </a:r>
            <a:r>
              <a:rPr lang="ru-RU" sz="2200" dirty="0"/>
              <a:t>(художественная литература, поговорки, пословицы), художественные </a:t>
            </a:r>
            <a:r>
              <a:rPr lang="ru-RU" dirty="0"/>
              <a:t>приемы (загадки) могут быть использованы при реализации всех образовательных областей. Примерные темы: труд – основа жизни; работать и зарабатывать; как придумали деньги; какие бывают деньги; как они выглядят и откуда берутся; как деньги попадают к нам в дом; как складывается стоимость товара; реклама; долги; тратим разумно; экономим; все по плану; жадность и пр. </a:t>
            </a:r>
          </a:p>
        </p:txBody>
      </p:sp>
    </p:spTree>
    <p:extLst>
      <p:ext uri="{BB962C8B-B14F-4D97-AF65-F5344CB8AC3E}">
        <p14:creationId xmlns:p14="http://schemas.microsoft.com/office/powerpoint/2010/main" val="193324694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Таблица 9"/>
          <p:cNvGraphicFramePr>
            <a:graphicFrameLocks noGrp="1"/>
          </p:cNvGraphicFramePr>
          <p:nvPr/>
        </p:nvGraphicFramePr>
        <p:xfrm>
          <a:off x="0" y="0"/>
          <a:ext cx="10688638" cy="1295400"/>
        </p:xfrm>
        <a:graphic>
          <a:graphicData uri="http://schemas.openxmlformats.org/drawingml/2006/table">
            <a:tbl>
              <a:tblPr firstRow="1" bandRow="1">
                <a:tableStyleId>{5C22544A-7EE6-4342-B048-85BDC9FD1C3A}</a:tableStyleId>
              </a:tblPr>
              <a:tblGrid>
                <a:gridCol w="10688638"/>
              </a:tblGrid>
              <a:tr h="926594">
                <a:tc>
                  <a:txBody>
                    <a:bodyPr/>
                    <a:lstStyle/>
                    <a:p>
                      <a:pPr algn="ctr"/>
                      <a:endParaRPr lang="ru-RU" sz="1100" dirty="0" smtClean="0"/>
                    </a:p>
                    <a:p>
                      <a:pPr algn="ctr"/>
                      <a:r>
                        <a:rPr lang="ru-RU" sz="2400" dirty="0" smtClean="0">
                          <a:latin typeface="Bookman Old Style" pitchFamily="18" charset="0"/>
                        </a:rPr>
                        <a:t>Формирование финансовой грамотности </a:t>
                      </a:r>
                    </a:p>
                    <a:p>
                      <a:pPr algn="ctr"/>
                      <a:r>
                        <a:rPr lang="ru-RU" sz="2400" dirty="0" smtClean="0">
                          <a:latin typeface="Bookman Old Style" pitchFamily="18" charset="0"/>
                        </a:rPr>
                        <a:t>у</a:t>
                      </a:r>
                      <a:r>
                        <a:rPr lang="ru-RU" sz="2400" baseline="0" dirty="0" smtClean="0">
                          <a:latin typeface="Bookman Old Style" pitchFamily="18" charset="0"/>
                        </a:rPr>
                        <a:t> обучающихся  в дошкольной организации</a:t>
                      </a:r>
                      <a:endParaRPr lang="ru-RU" sz="2400" dirty="0" smtClean="0">
                        <a:latin typeface="Bookman Old Style" pitchFamily="18" charset="0"/>
                      </a:endParaRPr>
                    </a:p>
                    <a:p>
                      <a:pPr algn="ctr"/>
                      <a:endParaRPr lang="ru-RU" sz="2000" dirty="0">
                        <a:latin typeface="Bookman Old Style" pitchFamily="18" charset="0"/>
                      </a:endParaRPr>
                    </a:p>
                  </a:txBody>
                  <a:tcPr>
                    <a:solidFill>
                      <a:schemeClr val="accent2"/>
                    </a:solidFill>
                  </a:tcPr>
                </a:tc>
              </a:tr>
            </a:tbl>
          </a:graphicData>
        </a:graphic>
      </p:graphicFrame>
      <p:sp>
        <p:nvSpPr>
          <p:cNvPr id="3" name="Прямоугольник 2"/>
          <p:cNvSpPr/>
          <p:nvPr/>
        </p:nvSpPr>
        <p:spPr>
          <a:xfrm>
            <a:off x="756745" y="1734710"/>
            <a:ext cx="9207062" cy="3139321"/>
          </a:xfrm>
          <a:prstGeom prst="rect">
            <a:avLst/>
          </a:prstGeom>
        </p:spPr>
        <p:txBody>
          <a:bodyPr wrap="square">
            <a:spAutoFit/>
          </a:bodyPr>
          <a:lstStyle/>
          <a:p>
            <a:r>
              <a:rPr lang="ru-RU" sz="2200" dirty="0" smtClean="0"/>
              <a:t>Решение </a:t>
            </a:r>
            <a:r>
              <a:rPr lang="ru-RU" sz="2200" dirty="0"/>
              <a:t>ситуационных проблемных задач способствует формированию                </a:t>
            </a:r>
            <a:r>
              <a:rPr lang="ru-RU" sz="2200" dirty="0" smtClean="0"/>
              <a:t>умения </a:t>
            </a:r>
            <a:r>
              <a:rPr lang="ru-RU" sz="2200" dirty="0"/>
              <a:t>объяснять явления действительности, ориентироваться в мире ценностей. Чтобы заинтересовать дошкольника, задача должна быть актуальной и представлять реальную ситуацию, которая стимулирует проявление разнообразных эмоций (сочувствие, удивление, радость, гнев и пр.). </a:t>
            </a:r>
            <a:endParaRPr lang="ru-RU" sz="2200" dirty="0" smtClean="0"/>
          </a:p>
          <a:p>
            <a:r>
              <a:rPr lang="ru-RU" sz="2200" dirty="0" smtClean="0"/>
              <a:t>Главным </a:t>
            </a:r>
            <a:r>
              <a:rPr lang="ru-RU" sz="2200" dirty="0"/>
              <a:t>элементом задачи является проблемный вопрос, который должен быть сформулирован таким образом, чтобы ребёнку захотелось найти на него </a:t>
            </a:r>
            <a:r>
              <a:rPr lang="ru-RU" sz="2200" dirty="0" smtClean="0"/>
              <a:t>ответ</a:t>
            </a:r>
            <a:r>
              <a:rPr lang="ru-RU" dirty="0" smtClean="0"/>
              <a:t>.</a:t>
            </a:r>
            <a:endParaRPr lang="ru-RU" dirty="0"/>
          </a:p>
        </p:txBody>
      </p:sp>
    </p:spTree>
    <p:extLst>
      <p:ext uri="{BB962C8B-B14F-4D97-AF65-F5344CB8AC3E}">
        <p14:creationId xmlns:p14="http://schemas.microsoft.com/office/powerpoint/2010/main" val="160440631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Таблица 9"/>
          <p:cNvGraphicFramePr>
            <a:graphicFrameLocks noGrp="1"/>
          </p:cNvGraphicFramePr>
          <p:nvPr/>
        </p:nvGraphicFramePr>
        <p:xfrm>
          <a:off x="0" y="0"/>
          <a:ext cx="10688638" cy="1295400"/>
        </p:xfrm>
        <a:graphic>
          <a:graphicData uri="http://schemas.openxmlformats.org/drawingml/2006/table">
            <a:tbl>
              <a:tblPr firstRow="1" bandRow="1">
                <a:tableStyleId>{5C22544A-7EE6-4342-B048-85BDC9FD1C3A}</a:tableStyleId>
              </a:tblPr>
              <a:tblGrid>
                <a:gridCol w="10688638"/>
              </a:tblGrid>
              <a:tr h="926594">
                <a:tc>
                  <a:txBody>
                    <a:bodyPr/>
                    <a:lstStyle/>
                    <a:p>
                      <a:pPr algn="ctr"/>
                      <a:endParaRPr lang="ru-RU" sz="1100" dirty="0" smtClean="0"/>
                    </a:p>
                    <a:p>
                      <a:pPr algn="ctr"/>
                      <a:r>
                        <a:rPr lang="ru-RU" sz="2400" dirty="0" smtClean="0">
                          <a:latin typeface="Bookman Old Style" pitchFamily="18" charset="0"/>
                        </a:rPr>
                        <a:t>Формирование финансовой грамотности </a:t>
                      </a:r>
                    </a:p>
                    <a:p>
                      <a:pPr algn="ctr"/>
                      <a:r>
                        <a:rPr lang="ru-RU" sz="2400" dirty="0" smtClean="0">
                          <a:latin typeface="Bookman Old Style" pitchFamily="18" charset="0"/>
                        </a:rPr>
                        <a:t>у</a:t>
                      </a:r>
                      <a:r>
                        <a:rPr lang="ru-RU" sz="2400" baseline="0" dirty="0" smtClean="0">
                          <a:latin typeface="Bookman Old Style" pitchFamily="18" charset="0"/>
                        </a:rPr>
                        <a:t> обучающихся  в дошкольной организации</a:t>
                      </a:r>
                      <a:endParaRPr lang="ru-RU" sz="2400" dirty="0" smtClean="0">
                        <a:latin typeface="Bookman Old Style" pitchFamily="18" charset="0"/>
                      </a:endParaRPr>
                    </a:p>
                    <a:p>
                      <a:pPr algn="ctr"/>
                      <a:endParaRPr lang="ru-RU" sz="2000" dirty="0">
                        <a:latin typeface="Bookman Old Style" pitchFamily="18" charset="0"/>
                      </a:endParaRPr>
                    </a:p>
                  </a:txBody>
                  <a:tcPr>
                    <a:solidFill>
                      <a:schemeClr val="accent2"/>
                    </a:solidFill>
                  </a:tcPr>
                </a:tc>
              </a:tr>
            </a:tbl>
          </a:graphicData>
        </a:graphic>
      </p:graphicFrame>
      <p:pic>
        <p:nvPicPr>
          <p:cNvPr id="4" name="Рисунок 3" descr="C:\Users\Gukezheva\Desktop\ЗАДАЧИ ПО ФИН ГР\img42.jpg"/>
          <p:cNvPicPr/>
          <p:nvPr/>
        </p:nvPicPr>
        <p:blipFill>
          <a:blip r:embed="rId2">
            <a:extLst>
              <a:ext uri="{28A0092B-C50C-407E-A947-70E740481C1C}">
                <a14:useLocalDpi xmlns:a14="http://schemas.microsoft.com/office/drawing/2010/main" val="0"/>
              </a:ext>
            </a:extLst>
          </a:blip>
          <a:srcRect/>
          <a:stretch>
            <a:fillRect/>
          </a:stretch>
        </p:blipFill>
        <p:spPr bwMode="auto">
          <a:xfrm>
            <a:off x="1150883" y="1554796"/>
            <a:ext cx="8907517" cy="5445093"/>
          </a:xfrm>
          <a:prstGeom prst="rect">
            <a:avLst/>
          </a:prstGeom>
          <a:noFill/>
          <a:ln>
            <a:noFill/>
          </a:ln>
        </p:spPr>
      </p:pic>
    </p:spTree>
    <p:extLst>
      <p:ext uri="{BB962C8B-B14F-4D97-AF65-F5344CB8AC3E}">
        <p14:creationId xmlns:p14="http://schemas.microsoft.com/office/powerpoint/2010/main" val="320655895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Таблица 9"/>
          <p:cNvGraphicFramePr>
            <a:graphicFrameLocks noGrp="1"/>
          </p:cNvGraphicFramePr>
          <p:nvPr/>
        </p:nvGraphicFramePr>
        <p:xfrm>
          <a:off x="0" y="0"/>
          <a:ext cx="10688638" cy="1295400"/>
        </p:xfrm>
        <a:graphic>
          <a:graphicData uri="http://schemas.openxmlformats.org/drawingml/2006/table">
            <a:tbl>
              <a:tblPr firstRow="1" bandRow="1">
                <a:tableStyleId>{5C22544A-7EE6-4342-B048-85BDC9FD1C3A}</a:tableStyleId>
              </a:tblPr>
              <a:tblGrid>
                <a:gridCol w="10688638"/>
              </a:tblGrid>
              <a:tr h="926594">
                <a:tc>
                  <a:txBody>
                    <a:bodyPr/>
                    <a:lstStyle/>
                    <a:p>
                      <a:pPr algn="ctr"/>
                      <a:endParaRPr lang="ru-RU" sz="1100" dirty="0" smtClean="0"/>
                    </a:p>
                    <a:p>
                      <a:pPr algn="ctr"/>
                      <a:r>
                        <a:rPr lang="ru-RU" sz="2400" dirty="0" smtClean="0">
                          <a:latin typeface="Bookman Old Style" pitchFamily="18" charset="0"/>
                        </a:rPr>
                        <a:t>Формирование финансовой грамотности </a:t>
                      </a:r>
                    </a:p>
                    <a:p>
                      <a:pPr algn="ctr"/>
                      <a:r>
                        <a:rPr lang="ru-RU" sz="2400" dirty="0" smtClean="0">
                          <a:latin typeface="Bookman Old Style" pitchFamily="18" charset="0"/>
                        </a:rPr>
                        <a:t>у</a:t>
                      </a:r>
                      <a:r>
                        <a:rPr lang="ru-RU" sz="2400" baseline="0" dirty="0" smtClean="0">
                          <a:latin typeface="Bookman Old Style" pitchFamily="18" charset="0"/>
                        </a:rPr>
                        <a:t> обучающихся  в дошкольной организации</a:t>
                      </a:r>
                      <a:endParaRPr lang="ru-RU" sz="2400" dirty="0" smtClean="0">
                        <a:latin typeface="Bookman Old Style" pitchFamily="18" charset="0"/>
                      </a:endParaRPr>
                    </a:p>
                    <a:p>
                      <a:pPr algn="ctr"/>
                      <a:endParaRPr lang="ru-RU" sz="2000" dirty="0">
                        <a:latin typeface="Bookman Old Style" pitchFamily="18" charset="0"/>
                      </a:endParaRPr>
                    </a:p>
                  </a:txBody>
                  <a:tcPr>
                    <a:solidFill>
                      <a:schemeClr val="accent2"/>
                    </a:solidFill>
                  </a:tcPr>
                </a:tc>
              </a:tr>
            </a:tbl>
          </a:graphicData>
        </a:graphic>
      </p:graphicFrame>
      <p:pic>
        <p:nvPicPr>
          <p:cNvPr id="5" name="Рисунок 4" descr="C:\Users\Gukezheva\Desktop\презентации по фин грам\1670323937_9-kartinkin-net-p-finansovaya-gramotnost-kartinki-krasivo-9.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60331" y="1554479"/>
            <a:ext cx="6453883" cy="4956679"/>
          </a:xfrm>
          <a:prstGeom prst="rect">
            <a:avLst/>
          </a:prstGeom>
          <a:noFill/>
          <a:ln>
            <a:noFill/>
          </a:ln>
        </p:spPr>
      </p:pic>
    </p:spTree>
    <p:extLst>
      <p:ext uri="{BB962C8B-B14F-4D97-AF65-F5344CB8AC3E}">
        <p14:creationId xmlns:p14="http://schemas.microsoft.com/office/powerpoint/2010/main" val="216614136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Таблица 9"/>
          <p:cNvGraphicFramePr>
            <a:graphicFrameLocks noGrp="1"/>
          </p:cNvGraphicFramePr>
          <p:nvPr/>
        </p:nvGraphicFramePr>
        <p:xfrm>
          <a:off x="0" y="0"/>
          <a:ext cx="10688638" cy="1295400"/>
        </p:xfrm>
        <a:graphic>
          <a:graphicData uri="http://schemas.openxmlformats.org/drawingml/2006/table">
            <a:tbl>
              <a:tblPr firstRow="1" bandRow="1">
                <a:tableStyleId>{5C22544A-7EE6-4342-B048-85BDC9FD1C3A}</a:tableStyleId>
              </a:tblPr>
              <a:tblGrid>
                <a:gridCol w="10688638"/>
              </a:tblGrid>
              <a:tr h="926594">
                <a:tc>
                  <a:txBody>
                    <a:bodyPr/>
                    <a:lstStyle/>
                    <a:p>
                      <a:pPr algn="ctr"/>
                      <a:endParaRPr lang="ru-RU" sz="1100" dirty="0" smtClean="0"/>
                    </a:p>
                    <a:p>
                      <a:pPr algn="ctr"/>
                      <a:r>
                        <a:rPr lang="ru-RU" sz="2400" dirty="0" smtClean="0">
                          <a:latin typeface="Bookman Old Style" pitchFamily="18" charset="0"/>
                        </a:rPr>
                        <a:t>Формирование финансовой грамотности </a:t>
                      </a:r>
                    </a:p>
                    <a:p>
                      <a:pPr algn="ctr"/>
                      <a:r>
                        <a:rPr lang="ru-RU" sz="2400" dirty="0" smtClean="0">
                          <a:latin typeface="Bookman Old Style" pitchFamily="18" charset="0"/>
                        </a:rPr>
                        <a:t>у</a:t>
                      </a:r>
                      <a:r>
                        <a:rPr lang="ru-RU" sz="2400" baseline="0" dirty="0" smtClean="0">
                          <a:latin typeface="Bookman Old Style" pitchFamily="18" charset="0"/>
                        </a:rPr>
                        <a:t> обучающихся  в дошкольной организации</a:t>
                      </a:r>
                      <a:endParaRPr lang="ru-RU" sz="2400" dirty="0" smtClean="0">
                        <a:latin typeface="Bookman Old Style" pitchFamily="18" charset="0"/>
                      </a:endParaRPr>
                    </a:p>
                    <a:p>
                      <a:pPr algn="ctr"/>
                      <a:endParaRPr lang="ru-RU" sz="2000" dirty="0">
                        <a:latin typeface="Bookman Old Style" pitchFamily="18" charset="0"/>
                      </a:endParaRPr>
                    </a:p>
                  </a:txBody>
                  <a:tcPr>
                    <a:solidFill>
                      <a:schemeClr val="accent2"/>
                    </a:solidFill>
                  </a:tcPr>
                </a:tc>
              </a:tr>
            </a:tbl>
          </a:graphicData>
        </a:graphic>
      </p:graphicFrame>
      <p:pic>
        <p:nvPicPr>
          <p:cNvPr id="4" name="Рисунок 3" descr="C:\Users\Gukezheva\Desktop\презентации по фин грам\1646466270_47-kartinkin-net-p-kartinki-po-finansovoi-gramotnosti-54.jpg"/>
          <p:cNvPicPr/>
          <p:nvPr/>
        </p:nvPicPr>
        <p:blipFill>
          <a:blip r:embed="rId2">
            <a:extLst>
              <a:ext uri="{28A0092B-C50C-407E-A947-70E740481C1C}">
                <a14:useLocalDpi xmlns:a14="http://schemas.microsoft.com/office/drawing/2010/main" val="0"/>
              </a:ext>
            </a:extLst>
          </a:blip>
          <a:srcRect/>
          <a:stretch>
            <a:fillRect/>
          </a:stretch>
        </p:blipFill>
        <p:spPr bwMode="auto">
          <a:xfrm>
            <a:off x="2284571" y="1647507"/>
            <a:ext cx="6119495" cy="4267835"/>
          </a:xfrm>
          <a:prstGeom prst="rect">
            <a:avLst/>
          </a:prstGeom>
          <a:noFill/>
          <a:ln>
            <a:noFill/>
          </a:ln>
        </p:spPr>
      </p:pic>
    </p:spTree>
    <p:extLst>
      <p:ext uri="{BB962C8B-B14F-4D97-AF65-F5344CB8AC3E}">
        <p14:creationId xmlns:p14="http://schemas.microsoft.com/office/powerpoint/2010/main" val="1205088563"/>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Таблица 9"/>
          <p:cNvGraphicFramePr>
            <a:graphicFrameLocks noGrp="1"/>
          </p:cNvGraphicFramePr>
          <p:nvPr/>
        </p:nvGraphicFramePr>
        <p:xfrm>
          <a:off x="0" y="0"/>
          <a:ext cx="10688638" cy="1295400"/>
        </p:xfrm>
        <a:graphic>
          <a:graphicData uri="http://schemas.openxmlformats.org/drawingml/2006/table">
            <a:tbl>
              <a:tblPr firstRow="1" bandRow="1">
                <a:tableStyleId>{5C22544A-7EE6-4342-B048-85BDC9FD1C3A}</a:tableStyleId>
              </a:tblPr>
              <a:tblGrid>
                <a:gridCol w="10688638"/>
              </a:tblGrid>
              <a:tr h="926594">
                <a:tc>
                  <a:txBody>
                    <a:bodyPr/>
                    <a:lstStyle/>
                    <a:p>
                      <a:pPr algn="ctr"/>
                      <a:endParaRPr lang="ru-RU" sz="1100" dirty="0" smtClean="0"/>
                    </a:p>
                    <a:p>
                      <a:pPr algn="ctr"/>
                      <a:r>
                        <a:rPr lang="ru-RU" sz="2400" dirty="0" smtClean="0">
                          <a:latin typeface="Bookman Old Style" pitchFamily="18" charset="0"/>
                        </a:rPr>
                        <a:t>Формирование финансовой грамотности </a:t>
                      </a:r>
                    </a:p>
                    <a:p>
                      <a:pPr algn="ctr"/>
                      <a:r>
                        <a:rPr lang="ru-RU" sz="2400" dirty="0" smtClean="0">
                          <a:latin typeface="Bookman Old Style" pitchFamily="18" charset="0"/>
                        </a:rPr>
                        <a:t>у</a:t>
                      </a:r>
                      <a:r>
                        <a:rPr lang="ru-RU" sz="2400" baseline="0" dirty="0" smtClean="0">
                          <a:latin typeface="Bookman Old Style" pitchFamily="18" charset="0"/>
                        </a:rPr>
                        <a:t> обучающихся  в дошкольной организации</a:t>
                      </a:r>
                      <a:endParaRPr lang="ru-RU" sz="2400" dirty="0" smtClean="0">
                        <a:latin typeface="Bookman Old Style" pitchFamily="18" charset="0"/>
                      </a:endParaRPr>
                    </a:p>
                    <a:p>
                      <a:pPr algn="ctr"/>
                      <a:endParaRPr lang="ru-RU" sz="2000" dirty="0">
                        <a:latin typeface="Bookman Old Style" pitchFamily="18" charset="0"/>
                      </a:endParaRPr>
                    </a:p>
                  </a:txBody>
                  <a:tcPr>
                    <a:solidFill>
                      <a:schemeClr val="accent2"/>
                    </a:solidFill>
                  </a:tcPr>
                </a:tc>
              </a:tr>
            </a:tbl>
          </a:graphicData>
        </a:graphic>
      </p:graphicFrame>
      <p:pic>
        <p:nvPicPr>
          <p:cNvPr id="5" name="Рисунок 4" descr="C:\Users\Gukezheva\Desktop\презентации по фин грам\47488852634c7518593c1119ad9fa420.png"/>
          <p:cNvPicPr/>
          <p:nvPr/>
        </p:nvPicPr>
        <p:blipFill>
          <a:blip r:embed="rId2">
            <a:extLst>
              <a:ext uri="{28A0092B-C50C-407E-A947-70E740481C1C}">
                <a14:useLocalDpi xmlns:a14="http://schemas.microsoft.com/office/drawing/2010/main" val="0"/>
              </a:ext>
            </a:extLst>
          </a:blip>
          <a:srcRect/>
          <a:stretch>
            <a:fillRect/>
          </a:stretch>
        </p:blipFill>
        <p:spPr bwMode="auto">
          <a:xfrm>
            <a:off x="985833" y="2038032"/>
            <a:ext cx="8331588" cy="4394299"/>
          </a:xfrm>
          <a:prstGeom prst="rect">
            <a:avLst/>
          </a:prstGeom>
          <a:noFill/>
          <a:ln>
            <a:noFill/>
          </a:ln>
        </p:spPr>
      </p:pic>
    </p:spTree>
    <p:extLst>
      <p:ext uri="{BB962C8B-B14F-4D97-AF65-F5344CB8AC3E}">
        <p14:creationId xmlns:p14="http://schemas.microsoft.com/office/powerpoint/2010/main" val="2173983646"/>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Таблица 9"/>
          <p:cNvGraphicFramePr>
            <a:graphicFrameLocks noGrp="1"/>
          </p:cNvGraphicFramePr>
          <p:nvPr/>
        </p:nvGraphicFramePr>
        <p:xfrm>
          <a:off x="0" y="0"/>
          <a:ext cx="10688638" cy="1295400"/>
        </p:xfrm>
        <a:graphic>
          <a:graphicData uri="http://schemas.openxmlformats.org/drawingml/2006/table">
            <a:tbl>
              <a:tblPr firstRow="1" bandRow="1">
                <a:tableStyleId>{5C22544A-7EE6-4342-B048-85BDC9FD1C3A}</a:tableStyleId>
              </a:tblPr>
              <a:tblGrid>
                <a:gridCol w="10688638"/>
              </a:tblGrid>
              <a:tr h="926594">
                <a:tc>
                  <a:txBody>
                    <a:bodyPr/>
                    <a:lstStyle/>
                    <a:p>
                      <a:pPr algn="ctr"/>
                      <a:endParaRPr lang="ru-RU" sz="1100" dirty="0" smtClean="0"/>
                    </a:p>
                    <a:p>
                      <a:pPr algn="ctr"/>
                      <a:r>
                        <a:rPr lang="ru-RU" sz="2400" dirty="0" smtClean="0">
                          <a:latin typeface="Bookman Old Style" pitchFamily="18" charset="0"/>
                        </a:rPr>
                        <a:t>Формирование финансовой грамотности </a:t>
                      </a:r>
                    </a:p>
                    <a:p>
                      <a:pPr algn="ctr"/>
                      <a:r>
                        <a:rPr lang="ru-RU" sz="2400" dirty="0" smtClean="0">
                          <a:latin typeface="Bookman Old Style" pitchFamily="18" charset="0"/>
                        </a:rPr>
                        <a:t>у</a:t>
                      </a:r>
                      <a:r>
                        <a:rPr lang="ru-RU" sz="2400" baseline="0" dirty="0" smtClean="0">
                          <a:latin typeface="Bookman Old Style" pitchFamily="18" charset="0"/>
                        </a:rPr>
                        <a:t> обучающихся  в дошкольной организации</a:t>
                      </a:r>
                      <a:endParaRPr lang="ru-RU" sz="2400" dirty="0" smtClean="0">
                        <a:latin typeface="Bookman Old Style" pitchFamily="18" charset="0"/>
                      </a:endParaRPr>
                    </a:p>
                    <a:p>
                      <a:pPr algn="ctr"/>
                      <a:endParaRPr lang="ru-RU" sz="2000" dirty="0">
                        <a:latin typeface="Bookman Old Style" pitchFamily="18" charset="0"/>
                      </a:endParaRPr>
                    </a:p>
                  </a:txBody>
                  <a:tcPr>
                    <a:solidFill>
                      <a:schemeClr val="accent2"/>
                    </a:solidFill>
                  </a:tcPr>
                </a:tc>
              </a:tr>
            </a:tbl>
          </a:graphicData>
        </a:graphic>
      </p:graphicFrame>
      <p:pic>
        <p:nvPicPr>
          <p:cNvPr id="6" name="Рисунок 5" descr="C:\Users\Gukezheva\Desktop\презентации по фин грам\1674018149_gas-kvas-com-p-risunki-na-temu-finansovaya-gramotnost-gla-45.jpg"/>
          <p:cNvPicPr/>
          <p:nvPr/>
        </p:nvPicPr>
        <p:blipFill>
          <a:blip r:embed="rId2">
            <a:extLst>
              <a:ext uri="{28A0092B-C50C-407E-A947-70E740481C1C}">
                <a14:useLocalDpi xmlns:a14="http://schemas.microsoft.com/office/drawing/2010/main" val="0"/>
              </a:ext>
            </a:extLst>
          </a:blip>
          <a:srcRect/>
          <a:stretch>
            <a:fillRect/>
          </a:stretch>
        </p:blipFill>
        <p:spPr bwMode="auto">
          <a:xfrm>
            <a:off x="1355834" y="2028825"/>
            <a:ext cx="8907518" cy="4734582"/>
          </a:xfrm>
          <a:prstGeom prst="rect">
            <a:avLst/>
          </a:prstGeom>
          <a:noFill/>
          <a:ln>
            <a:noFill/>
          </a:ln>
        </p:spPr>
      </p:pic>
    </p:spTree>
    <p:extLst>
      <p:ext uri="{BB962C8B-B14F-4D97-AF65-F5344CB8AC3E}">
        <p14:creationId xmlns:p14="http://schemas.microsoft.com/office/powerpoint/2010/main" val="2311855822"/>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Таблица 9"/>
          <p:cNvGraphicFramePr>
            <a:graphicFrameLocks noGrp="1"/>
          </p:cNvGraphicFramePr>
          <p:nvPr>
            <p:extLst>
              <p:ext uri="{D42A27DB-BD31-4B8C-83A1-F6EECF244321}">
                <p14:modId xmlns:p14="http://schemas.microsoft.com/office/powerpoint/2010/main" val="21057614"/>
              </p:ext>
            </p:extLst>
          </p:nvPr>
        </p:nvGraphicFramePr>
        <p:xfrm>
          <a:off x="0" y="0"/>
          <a:ext cx="10688638" cy="1219200"/>
        </p:xfrm>
        <a:graphic>
          <a:graphicData uri="http://schemas.openxmlformats.org/drawingml/2006/table">
            <a:tbl>
              <a:tblPr firstRow="1" bandRow="1">
                <a:tableStyleId>{5C22544A-7EE6-4342-B048-85BDC9FD1C3A}</a:tableStyleId>
              </a:tblPr>
              <a:tblGrid>
                <a:gridCol w="10688638"/>
              </a:tblGrid>
              <a:tr h="926594">
                <a:tc>
                  <a:txBody>
                    <a:bodyPr/>
                    <a:lstStyle/>
                    <a:p>
                      <a:pPr algn="ctr"/>
                      <a:endParaRPr lang="ru-RU" sz="1000" dirty="0" smtClean="0"/>
                    </a:p>
                    <a:p>
                      <a:pPr algn="ctr"/>
                      <a:endParaRPr lang="ru-RU" sz="1000" dirty="0" smtClean="0"/>
                    </a:p>
                    <a:p>
                      <a:pPr algn="ctr"/>
                      <a:r>
                        <a:rPr lang="ru-RU" sz="1800" dirty="0" smtClean="0">
                          <a:latin typeface="Bookman Old Style" pitchFamily="18" charset="0"/>
                        </a:rPr>
                        <a:t>Формирование финансовой грамотности </a:t>
                      </a:r>
                    </a:p>
                    <a:p>
                      <a:pPr algn="ctr"/>
                      <a:r>
                        <a:rPr lang="ru-RU" sz="1800" dirty="0" smtClean="0">
                          <a:latin typeface="Bookman Old Style" pitchFamily="18" charset="0"/>
                        </a:rPr>
                        <a:t>у</a:t>
                      </a:r>
                      <a:r>
                        <a:rPr lang="ru-RU" sz="1800" baseline="0" dirty="0" smtClean="0">
                          <a:latin typeface="Bookman Old Style" pitchFamily="18" charset="0"/>
                        </a:rPr>
                        <a:t> обучающихся  в дошкольной организации</a:t>
                      </a:r>
                      <a:endParaRPr lang="ru-RU" sz="1800" dirty="0" smtClean="0">
                        <a:latin typeface="Bookman Old Style" pitchFamily="18" charset="0"/>
                      </a:endParaRPr>
                    </a:p>
                    <a:p>
                      <a:pPr algn="ctr"/>
                      <a:endParaRPr lang="ru-RU" sz="1800" dirty="0">
                        <a:latin typeface="Bookman Old Style" pitchFamily="18" charset="0"/>
                      </a:endParaRPr>
                    </a:p>
                  </a:txBody>
                  <a:tcPr>
                    <a:solidFill>
                      <a:schemeClr val="accent2"/>
                    </a:solidFill>
                  </a:tcPr>
                </a:tc>
              </a:tr>
            </a:tbl>
          </a:graphicData>
        </a:graphic>
      </p:graphicFrame>
      <p:sp>
        <p:nvSpPr>
          <p:cNvPr id="4" name="Содержимое 3"/>
          <p:cNvSpPr>
            <a:spLocks noGrp="1"/>
          </p:cNvSpPr>
          <p:nvPr>
            <p:ph idx="1"/>
          </p:nvPr>
        </p:nvSpPr>
        <p:spPr>
          <a:xfrm>
            <a:off x="504497" y="1277007"/>
            <a:ext cx="9963805" cy="5534815"/>
          </a:xfrm>
        </p:spPr>
        <p:txBody>
          <a:bodyPr>
            <a:normAutofit/>
          </a:bodyPr>
          <a:lstStyle/>
          <a:p>
            <a:r>
              <a:rPr lang="ru-RU" dirty="0" smtClean="0"/>
              <a:t>      В результате изучения основ финансовой грамотности на уровне ДО, обучающиеся</a:t>
            </a:r>
            <a:r>
              <a:rPr lang="ru-RU" u="sng" dirty="0" smtClean="0"/>
              <a:t> должны знать:</a:t>
            </a:r>
          </a:p>
          <a:p>
            <a:pPr>
              <a:buNone/>
            </a:pPr>
            <a:endParaRPr lang="ru-RU" dirty="0" smtClean="0"/>
          </a:p>
          <a:p>
            <a:r>
              <a:rPr lang="ru-RU" i="1" dirty="0" smtClean="0"/>
              <a:t>       понимание природы и функции денег;</a:t>
            </a:r>
          </a:p>
          <a:p>
            <a:r>
              <a:rPr lang="ru-RU" i="1" dirty="0" smtClean="0"/>
              <a:t>       умение ценить деньги;</a:t>
            </a:r>
          </a:p>
          <a:p>
            <a:r>
              <a:rPr lang="ru-RU" i="1" dirty="0" smtClean="0"/>
              <a:t>       умение считать деньги;</a:t>
            </a:r>
          </a:p>
          <a:p>
            <a:r>
              <a:rPr lang="ru-RU" i="1" dirty="0" smtClean="0"/>
              <a:t>       умение экономить и сберегать;</a:t>
            </a:r>
          </a:p>
          <a:p>
            <a:r>
              <a:rPr lang="ru-RU" i="1" dirty="0" smtClean="0"/>
              <a:t>       умение делиться.</a:t>
            </a:r>
          </a:p>
          <a:p>
            <a:r>
              <a:rPr lang="ru-RU" dirty="0" smtClean="0"/>
              <a:t/>
            </a:r>
            <a:br>
              <a:rPr lang="ru-RU" dirty="0" smtClean="0"/>
            </a:br>
            <a:endParaRPr lang="ru-RU" dirty="0"/>
          </a:p>
        </p:txBody>
      </p:sp>
    </p:spTree>
    <p:extLst>
      <p:ext uri="{BB962C8B-B14F-4D97-AF65-F5344CB8AC3E}">
        <p14:creationId xmlns:p14="http://schemas.microsoft.com/office/powerpoint/2010/main" val="1510727829"/>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94111" y="2261937"/>
            <a:ext cx="9477110" cy="2334075"/>
          </a:xfrm>
        </p:spPr>
        <p:txBody>
          <a:bodyPr/>
          <a:lstStyle/>
          <a:p>
            <a:pPr algn="ctr"/>
            <a:r>
              <a:rPr lang="ru-RU" sz="5400" dirty="0" smtClean="0">
                <a:latin typeface="Bookman Old Style" pitchFamily="18" charset="0"/>
              </a:rPr>
              <a:t>Спасибо за внимание!</a:t>
            </a:r>
            <a:r>
              <a:rPr lang="ru-RU" sz="5400" dirty="0">
                <a:latin typeface="Bookman Old Style" pitchFamily="18" charset="0"/>
              </a:rPr>
              <a:t/>
            </a:r>
            <a:br>
              <a:rPr lang="ru-RU" sz="5400" dirty="0">
                <a:latin typeface="Bookman Old Style" pitchFamily="18" charset="0"/>
              </a:rPr>
            </a:br>
            <a:endParaRPr lang="ru-RU" dirty="0">
              <a:solidFill>
                <a:srgbClr val="DC7168"/>
              </a:solidFill>
              <a:latin typeface="Bookman Old Style" pitchFamily="18" charset="0"/>
            </a:endParaRPr>
          </a:p>
        </p:txBody>
      </p:sp>
      <p:graphicFrame>
        <p:nvGraphicFramePr>
          <p:cNvPr id="3" name="Таблица 2"/>
          <p:cNvGraphicFramePr>
            <a:graphicFrameLocks noGrp="1"/>
          </p:cNvGraphicFramePr>
          <p:nvPr/>
        </p:nvGraphicFramePr>
        <p:xfrm>
          <a:off x="0" y="0"/>
          <a:ext cx="10688638" cy="1524000"/>
        </p:xfrm>
        <a:graphic>
          <a:graphicData uri="http://schemas.openxmlformats.org/drawingml/2006/table">
            <a:tbl>
              <a:tblPr firstRow="1" bandRow="1">
                <a:tableStyleId>{5C22544A-7EE6-4342-B048-85BDC9FD1C3A}</a:tableStyleId>
              </a:tblPr>
              <a:tblGrid>
                <a:gridCol w="10688638"/>
              </a:tblGrid>
              <a:tr h="1524000">
                <a:tc>
                  <a:txBody>
                    <a:bodyPr/>
                    <a:lstStyle/>
                    <a:p>
                      <a:pPr algn="ctr"/>
                      <a:endParaRPr lang="ru-RU" sz="1000" dirty="0" smtClean="0"/>
                    </a:p>
                    <a:p>
                      <a:pPr algn="ctr"/>
                      <a:endParaRPr lang="ru-RU" sz="1800" dirty="0" smtClean="0"/>
                    </a:p>
                    <a:p>
                      <a:pPr algn="ctr"/>
                      <a:r>
                        <a:rPr lang="ru-RU" sz="2800" dirty="0" smtClean="0">
                          <a:latin typeface="Bookman Old Style" pitchFamily="18" charset="0"/>
                        </a:rPr>
                        <a:t>Формирование финансовой грамотности </a:t>
                      </a:r>
                    </a:p>
                    <a:p>
                      <a:pPr algn="ctr"/>
                      <a:r>
                        <a:rPr lang="ru-RU" sz="2800" smtClean="0">
                          <a:latin typeface="Bookman Old Style" pitchFamily="18" charset="0"/>
                        </a:rPr>
                        <a:t>у</a:t>
                      </a:r>
                      <a:r>
                        <a:rPr lang="ru-RU" sz="2800" baseline="0" smtClean="0">
                          <a:latin typeface="Bookman Old Style" pitchFamily="18" charset="0"/>
                        </a:rPr>
                        <a:t> обучающихся  в дошкольной организации</a:t>
                      </a:r>
                      <a:endParaRPr lang="ru-RU" sz="2800" dirty="0" smtClean="0">
                        <a:latin typeface="Bookman Old Style" pitchFamily="18" charset="0"/>
                      </a:endParaRPr>
                    </a:p>
                  </a:txBody>
                  <a:tcPr>
                    <a:solidFill>
                      <a:schemeClr val="accent2"/>
                    </a:solidFill>
                  </a:tcPr>
                </a:tc>
              </a:tr>
            </a:tbl>
          </a:graphicData>
        </a:graphic>
      </p:graphicFrame>
    </p:spTree>
    <p:extLst>
      <p:ext uri="{BB962C8B-B14F-4D97-AF65-F5344CB8AC3E}">
        <p14:creationId xmlns:p14="http://schemas.microsoft.com/office/powerpoint/2010/main" val="21290539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Тема Office">
  <a:themeElements>
    <a:clrScheme name="Литейная">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1_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Тема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Тема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Waveform</Template>
  <TotalTime>10312</TotalTime>
  <Words>1524</Words>
  <Application>Microsoft Office PowerPoint</Application>
  <PresentationFormat>Произвольный</PresentationFormat>
  <Paragraphs>228</Paragraphs>
  <Slides>41</Slides>
  <Notes>0</Notes>
  <HiddenSlides>0</HiddenSlides>
  <MMClips>0</MMClips>
  <ScaleCrop>false</ScaleCrop>
  <HeadingPairs>
    <vt:vector size="4" baseType="variant">
      <vt:variant>
        <vt:lpstr>Тема</vt:lpstr>
      </vt:variant>
      <vt:variant>
        <vt:i4>2</vt:i4>
      </vt:variant>
      <vt:variant>
        <vt:lpstr>Заголовки слайдов</vt:lpstr>
      </vt:variant>
      <vt:variant>
        <vt:i4>41</vt:i4>
      </vt:variant>
    </vt:vector>
  </HeadingPairs>
  <TitlesOfParts>
    <vt:vector size="43" baseType="lpstr">
      <vt:lpstr>Тема Office</vt:lpstr>
      <vt:lpstr>1_Тема Office</vt:lpstr>
      <vt:lpstr>   «формирование финансовой грамотности   детей  в дошкольных организациях    </vt:lpstr>
      <vt:lpstr>   ГУКЕЖЕВА ИРИНА ЗУБЕРОВНА  кандидат экономических наук Почетный работник общего образования РФ  Заслуженный работник образования КБР  8-98-910-06-89  </vt:lpstr>
      <vt:lpstr>Презентация PowerPoint</vt:lpstr>
      <vt:lpstr>Презентация PowerPoint</vt:lpstr>
      <vt:lpstr>Современная ОО готовит детей с дошкольного возраста всему: читать, считать, но не готовит к реальной жизни, к трудностям на пути взросления и становления личности во всех сферах жизни, в особенности в вопросах финансового образования</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Спасибо за внимание! </vt:lpstr>
    </vt:vector>
  </TitlesOfParts>
  <Company>spn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e trukhanenko</dc:creator>
  <cp:lastModifiedBy>Gukezheva</cp:lastModifiedBy>
  <cp:revision>504</cp:revision>
  <cp:lastPrinted>2015-12-02T07:42:45Z</cp:lastPrinted>
  <dcterms:created xsi:type="dcterms:W3CDTF">2015-08-28T08:18:34Z</dcterms:created>
  <dcterms:modified xsi:type="dcterms:W3CDTF">2023-06-16T09:20:52Z</dcterms:modified>
</cp:coreProperties>
</file>