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256" r:id="rId2"/>
    <p:sldId id="257" r:id="rId3"/>
    <p:sldId id="296" r:id="rId4"/>
    <p:sldId id="297" r:id="rId5"/>
    <p:sldId id="298" r:id="rId6"/>
    <p:sldId id="282" r:id="rId7"/>
    <p:sldId id="258" r:id="rId8"/>
    <p:sldId id="259" r:id="rId9"/>
    <p:sldId id="262" r:id="rId10"/>
    <p:sldId id="26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261" r:id="rId22"/>
    <p:sldId id="311" r:id="rId23"/>
    <p:sldId id="272" r:id="rId24"/>
    <p:sldId id="312" r:id="rId25"/>
    <p:sldId id="313" r:id="rId26"/>
    <p:sldId id="273" r:id="rId27"/>
    <p:sldId id="274" r:id="rId28"/>
    <p:sldId id="275" r:id="rId29"/>
    <p:sldId id="279" r:id="rId30"/>
    <p:sldId id="319" r:id="rId31"/>
    <p:sldId id="320" r:id="rId32"/>
    <p:sldId id="321" r:id="rId33"/>
    <p:sldId id="264" r:id="rId34"/>
    <p:sldId id="283" r:id="rId35"/>
    <p:sldId id="299" r:id="rId36"/>
    <p:sldId id="300" r:id="rId37"/>
    <p:sldId id="295" r:id="rId38"/>
    <p:sldId id="265" r:id="rId39"/>
    <p:sldId id="314" r:id="rId40"/>
    <p:sldId id="315" r:id="rId41"/>
    <p:sldId id="269" r:id="rId42"/>
    <p:sldId id="318" r:id="rId43"/>
    <p:sldId id="268" r:id="rId44"/>
    <p:sldId id="322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70" r:id="rId57"/>
    <p:sldId id="323" r:id="rId58"/>
    <p:sldId id="324" r:id="rId59"/>
    <p:sldId id="326" r:id="rId60"/>
    <p:sldId id="325" r:id="rId61"/>
    <p:sldId id="278" r:id="rId62"/>
    <p:sldId id="317" r:id="rId63"/>
    <p:sldId id="316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899" autoAdjust="0"/>
  </p:normalViewPr>
  <p:slideViewPr>
    <p:cSldViewPr snapToGrid="0">
      <p:cViewPr varScale="1">
        <p:scale>
          <a:sx n="89" d="100"/>
          <a:sy n="89" d="100"/>
        </p:scale>
        <p:origin x="62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81224-D3A7-4219-B807-D8D8C4095C8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2D156-9D63-40B1-917C-3C475440A6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190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2D156-9D63-40B1-917C-3C475440A60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386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51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44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72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50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145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57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6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85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229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17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4CA2C-19EF-40B5-8A0A-206A46CE8644}" type="datetimeFigureOut">
              <a:rPr lang="ru-RU" smtClean="0"/>
              <a:t>18.04.2017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04302-AA7E-48AE-8C54-05725FDFC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35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8071" y="857250"/>
            <a:ext cx="6858000" cy="17907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Теория и методика физического развития дошкольников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637" y="2800182"/>
            <a:ext cx="5847950" cy="2644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8100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24449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Предмет </a:t>
            </a:r>
            <a:r>
              <a:rPr lang="ru-RU" sz="3600" dirty="0" smtClean="0"/>
              <a:t>теории и методики  </a:t>
            </a:r>
            <a:r>
              <a:rPr lang="ru-RU" sz="3600" dirty="0"/>
              <a:t>физического развития </a:t>
            </a:r>
            <a:r>
              <a:rPr lang="ru-RU" sz="3600" dirty="0" smtClean="0"/>
              <a:t>дошкольников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Изучение  общих закономерностей построения образовательного процесса в области физической культуры с детьми от рождения до семи лет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68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 и термины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5958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Физическая культура </a:t>
            </a:r>
            <a:r>
              <a:rPr lang="ru-RU" dirty="0" smtClean="0"/>
              <a:t>– как вид культуры общества есть деятельность людей по созданию и использованию материальных и духовных ценностей для физического совершенствования человека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Физическое воспитание </a:t>
            </a:r>
            <a:r>
              <a:rPr lang="ru-RU" dirty="0" smtClean="0"/>
              <a:t>– педагогическая система использования средств физической культуры с целью личностного совершенствования человека.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Физическое развитие </a:t>
            </a:r>
            <a:r>
              <a:rPr lang="ru-RU" dirty="0" smtClean="0"/>
              <a:t>– процесс и результат изменения форм и функций организма человека в течение его индивидуальной жизни, в том числе и под влиянием его занятий физическими упражнениями.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12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 термины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561514"/>
            <a:ext cx="8022981" cy="506436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Образование дошкольников в области физической культуры </a:t>
            </a:r>
            <a:r>
              <a:rPr lang="ru-RU" dirty="0" smtClean="0"/>
              <a:t>– это обеспечение готовности ребенка использовать свои знания, умения и способности для решения двигательной задачи, достигаемое средствами физической культуры.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Движение как моторная функция </a:t>
            </a:r>
            <a:r>
              <a:rPr lang="ru-RU" dirty="0" smtClean="0"/>
              <a:t>организма есть изменение положения тела и его частей. Движения, преследующие решения конкретной задачи и на этой основе объединённые в определенную систему, составляют двигательное действие.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974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7124" y="281355"/>
            <a:ext cx="7886700" cy="592774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понятия и термины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447" y="1083213"/>
            <a:ext cx="7886700" cy="555481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Автоматизация движений </a:t>
            </a:r>
            <a:r>
              <a:rPr lang="ru-RU" dirty="0" smtClean="0"/>
              <a:t>– процесс большего или меньшего высвобождения мышечных движений человека от непосредственного участия сознания. Процесс автоматизации органически связан с образованием динамического стереотипа.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Двигательный навык </a:t>
            </a:r>
            <a:r>
              <a:rPr lang="ru-RU" dirty="0" smtClean="0"/>
              <a:t>– 1)автоматизированное двигательное (моторное) действие, не требующее сознательного контроля за деталями его выполнения; 2) освоенное до автоматизма умение решать тот или иной вид двигательной задачи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Двигательные способности (физические качества) </a:t>
            </a:r>
            <a:r>
              <a:rPr lang="ru-RU" dirty="0" smtClean="0"/>
              <a:t>– это совокупность двигательных естественных и достигнутых возможностей, позволяющих реализовать отдельные двигательные функции наиболее успешно и на высоком качественном уровне (ловкость, быстрота, сила и т.п.)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04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образования в области физической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– формирование здорового, жизнерадостного, физически развитого ребенка, владеющего доступными его возрасту знаниями о физической культуре и испытывающего желание заниматься физическими </a:t>
            </a:r>
            <a:r>
              <a:rPr lang="ru-RU" dirty="0" smtClean="0"/>
              <a:t>упражнениями</a:t>
            </a:r>
            <a:r>
              <a:rPr lang="en-US" dirty="0" smtClean="0"/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734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образования в области физической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825625"/>
            <a:ext cx="8022981" cy="4729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– оздоровительные (закаливание, формирование осанки и профилактика плоскостопия, гармоничное развитие всех групп мышц, привитие навыков гигиены);</a:t>
            </a:r>
          </a:p>
          <a:p>
            <a:pPr marL="0" indent="0">
              <a:buNone/>
            </a:pPr>
            <a:r>
              <a:rPr lang="ru-RU" dirty="0"/>
              <a:t>– образовательные (формирование двигательных навыков, освоение специальных знаний);</a:t>
            </a:r>
          </a:p>
          <a:p>
            <a:pPr marL="0" indent="0">
              <a:buNone/>
            </a:pPr>
            <a:r>
              <a:rPr lang="ru-RU" dirty="0"/>
              <a:t>– воспитательные (привитие любви к занятиям физическими упражнениями, интереса к спорту, творческое использование двигательных навыков в своей повседневной деятельности).</a:t>
            </a:r>
          </a:p>
        </p:txBody>
      </p:sp>
    </p:spTree>
    <p:extLst>
      <p:ext uri="{BB962C8B-B14F-4D97-AF65-F5344CB8AC3E}">
        <p14:creationId xmlns:p14="http://schemas.microsoft.com/office/powerpoint/2010/main" val="940411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55711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История развития теории и практики физического развития и воспитания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17785"/>
            <a:ext cx="7886700" cy="4923692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Системы физического воспитания детей периода Античности и эпохи Средневековья.</a:t>
            </a:r>
          </a:p>
          <a:p>
            <a:pPr lvl="0"/>
            <a:r>
              <a:rPr lang="ru-RU" dirty="0"/>
              <a:t>Идеи просветителей о физическом воспитании детей.</a:t>
            </a:r>
          </a:p>
          <a:p>
            <a:pPr lvl="0"/>
            <a:r>
              <a:rPr lang="ru-RU" dirty="0"/>
              <a:t>Идеи педагогов </a:t>
            </a:r>
            <a:r>
              <a:rPr lang="en-US" dirty="0"/>
              <a:t>XIX</a:t>
            </a:r>
            <a:r>
              <a:rPr lang="ru-RU" dirty="0"/>
              <a:t> в. о физическом воспитании детей.</a:t>
            </a:r>
          </a:p>
          <a:p>
            <a:pPr lvl="0"/>
            <a:r>
              <a:rPr lang="ru-RU" dirty="0"/>
              <a:t>Теория физического развития П.Ф</a:t>
            </a:r>
            <a:r>
              <a:rPr lang="ru-RU" dirty="0" smtClean="0"/>
              <a:t>. Лесгафта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«Теория и методика физического воспитания» в СССР</a:t>
            </a:r>
          </a:p>
          <a:p>
            <a:r>
              <a:rPr lang="ru-RU" dirty="0"/>
              <a:t>Основные тенденции развития «Теории и методики физического развития» в современной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47367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Значение физического воспитания в физическом развитии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Влияние физического развития дошкольника на системы его организма (мышечную, нервную, кровеносную, дыхательную)</a:t>
            </a:r>
          </a:p>
        </p:txBody>
      </p:sp>
    </p:spTree>
    <p:extLst>
      <p:ext uri="{BB962C8B-B14F-4D97-AF65-F5344CB8AC3E}">
        <p14:creationId xmlns:p14="http://schemas.microsoft.com/office/powerpoint/2010/main" val="2521634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08913" cy="1097914"/>
          </a:xfrm>
        </p:spPr>
        <p:txBody>
          <a:bodyPr>
            <a:noAutofit/>
          </a:bodyPr>
          <a:lstStyle/>
          <a:p>
            <a:r>
              <a:rPr lang="ru-RU" sz="4000" dirty="0"/>
              <a:t>Психофизиологические основы двигательного развития детей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716258"/>
            <a:ext cx="7886700" cy="44607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Развитие движений ребенка – неотъемлемая составляющая и показатель его общего психического развития.</a:t>
            </a:r>
          </a:p>
          <a:p>
            <a:r>
              <a:rPr lang="ru-RU" dirty="0" smtClean="0"/>
              <a:t>Моторика – двигательная сфера, телесно-двигательное проявление психики человека.</a:t>
            </a:r>
          </a:p>
          <a:p>
            <a:pPr marL="0" indent="0">
              <a:buNone/>
            </a:pPr>
            <a:r>
              <a:rPr lang="ru-RU" dirty="0" smtClean="0"/>
              <a:t>(М. Гуревич, Н. </a:t>
            </a:r>
            <a:r>
              <a:rPr lang="ru-RU" dirty="0" err="1" smtClean="0"/>
              <a:t>Озерецкий</a:t>
            </a:r>
            <a:r>
              <a:rPr lang="ru-RU" dirty="0" smtClean="0"/>
              <a:t>, А.В. Запорожец)</a:t>
            </a:r>
          </a:p>
        </p:txBody>
      </p:sp>
    </p:spTree>
    <p:extLst>
      <p:ext uri="{BB962C8B-B14F-4D97-AF65-F5344CB8AC3E}">
        <p14:creationId xmlns:p14="http://schemas.microsoft.com/office/powerpoint/2010/main" val="3055693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89317"/>
            <a:ext cx="7886700" cy="5556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узком смысле: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«моторика» </a:t>
            </a:r>
            <a:r>
              <a:rPr lang="ru-RU" dirty="0"/>
              <a:t>– это внешние движения человека, которые рассматриваются только с точки зрения техники их выполнения </a:t>
            </a:r>
            <a:r>
              <a:rPr lang="ru-RU" dirty="0" smtClean="0"/>
              <a:t>– точности воспроизведения </a:t>
            </a:r>
            <a:r>
              <a:rPr lang="ru-RU" dirty="0"/>
              <a:t>структуры </a:t>
            </a:r>
            <a:r>
              <a:rPr lang="ru-RU" dirty="0" smtClean="0"/>
              <a:t>движения:</a:t>
            </a:r>
          </a:p>
          <a:p>
            <a:r>
              <a:rPr lang="ru-RU" dirty="0" smtClean="0"/>
              <a:t> </a:t>
            </a:r>
            <a:r>
              <a:rPr lang="ru-RU" dirty="0"/>
              <a:t>его </a:t>
            </a:r>
            <a:r>
              <a:rPr lang="ru-RU" dirty="0" smtClean="0"/>
              <a:t>направления,</a:t>
            </a:r>
          </a:p>
          <a:p>
            <a:r>
              <a:rPr lang="ru-RU" dirty="0" smtClean="0"/>
              <a:t>временной последовательности фаз.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Зависит от меры соответствия тому наглядному образцу, заданный др. человеком, или представлению о движении, которое сложилось у ребенка ранее.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686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096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Две стороны содержания моторики (А.В. Запорожец)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302" y="1378634"/>
            <a:ext cx="8037048" cy="520504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Предметно-техническая</a:t>
            </a:r>
          </a:p>
          <a:p>
            <a:r>
              <a:rPr lang="ru-RU" b="1" dirty="0" smtClean="0"/>
              <a:t>Личностно-смысловая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Воплощаются в разных компонентах двигательной системы: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срочных </a:t>
            </a:r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фазических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 моторных актах </a:t>
            </a:r>
            <a:r>
              <a:rPr lang="ru-RU" dirty="0" smtClean="0"/>
              <a:t>(ручные движения, чередование шагов). Зависят от особенностей объекта, предметных условий ситуации.</a:t>
            </a:r>
          </a:p>
          <a:p>
            <a:r>
              <a:rPr lang="ru-RU" i="1" dirty="0" err="1" smtClean="0">
                <a:solidFill>
                  <a:schemeClr val="accent1">
                    <a:lumMod val="75000"/>
                  </a:schemeClr>
                </a:solidFill>
              </a:rPr>
              <a:t>позово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-тонических компонентах </a:t>
            </a:r>
            <a:r>
              <a:rPr lang="ru-RU" dirty="0" smtClean="0"/>
              <a:t>(проявляются в особенностях позы и мышечного тонуса). </a:t>
            </a:r>
            <a:r>
              <a:rPr lang="ru-RU" dirty="0"/>
              <a:t>Отражают особенности субъекта, его отношение к окружающему, реализуя его внутреннюю позицию.</a:t>
            </a:r>
          </a:p>
          <a:p>
            <a:pPr marL="0" indent="0">
              <a:buNone/>
            </a:pPr>
            <a:r>
              <a:rPr lang="ru-RU" dirty="0" smtClean="0"/>
              <a:t>Составляют функциональный фон для физических процессов.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596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435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Основные свойства и виды движений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48972"/>
            <a:ext cx="8051116" cy="50221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 smtClean="0"/>
              <a:t>Движения человека </a:t>
            </a:r>
            <a:r>
              <a:rPr lang="ru-RU" dirty="0" smtClean="0"/>
              <a:t>– это способ осуществления действия для разрешения определенной задачи.</a:t>
            </a:r>
          </a:p>
          <a:p>
            <a:pPr marL="0" indent="0">
              <a:buNone/>
            </a:pPr>
            <a:r>
              <a:rPr lang="ru-RU" dirty="0" smtClean="0"/>
              <a:t>Свойства движения определяются содержанием задачи.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СКОРОСТЬ ИЛИ БЫСТРОТА </a:t>
            </a:r>
            <a:r>
              <a:rPr lang="ru-RU" dirty="0" smtClean="0"/>
              <a:t>(время перемещения в пространстве по определенной траектории);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СИЛА</a:t>
            </a:r>
            <a:r>
              <a:rPr lang="ru-RU" dirty="0" smtClean="0"/>
              <a:t> (интенсивность или степень мышечного напряжения);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ТЕМП</a:t>
            </a:r>
            <a:r>
              <a:rPr lang="ru-RU" dirty="0" smtClean="0"/>
              <a:t> (кол</a:t>
            </a:r>
            <a:r>
              <a:rPr lang="ru-RU" dirty="0"/>
              <a:t>и</a:t>
            </a:r>
            <a:r>
              <a:rPr lang="ru-RU" dirty="0" smtClean="0"/>
              <a:t>чество движений в промежуток времени)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РИТМ</a:t>
            </a:r>
            <a:r>
              <a:rPr lang="ru-RU" dirty="0" smtClean="0"/>
              <a:t> (чередование движений с определенной последовательностью: равномерный-неравномерный; постоянный-изменяющийся).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315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29102"/>
          </a:xfrm>
        </p:spPr>
        <p:txBody>
          <a:bodyPr>
            <a:normAutofit/>
          </a:bodyPr>
          <a:lstStyle/>
          <a:p>
            <a:r>
              <a:rPr lang="ru-RU" sz="3600" dirty="0"/>
              <a:t>Основные свойства и виды движений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895" y="1491176"/>
            <a:ext cx="8525021" cy="51909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Другие исследователи </a:t>
            </a:r>
            <a:r>
              <a:rPr lang="ru-RU" i="1" dirty="0" smtClean="0"/>
              <a:t>(С.Л. Рубинштейн; Н. </a:t>
            </a:r>
            <a:r>
              <a:rPr lang="ru-RU" i="1" dirty="0" err="1" smtClean="0"/>
              <a:t>Озерецкий</a:t>
            </a:r>
            <a:r>
              <a:rPr lang="ru-RU" i="1" dirty="0" smtClean="0"/>
              <a:t>, А. </a:t>
            </a:r>
            <a:r>
              <a:rPr lang="ru-RU" i="1" dirty="0" err="1" smtClean="0"/>
              <a:t>Штанль</a:t>
            </a:r>
            <a:r>
              <a:rPr lang="ru-RU" i="1" dirty="0" smtClean="0"/>
              <a:t>, А.В. </a:t>
            </a:r>
            <a:r>
              <a:rPr lang="ru-RU" i="1" dirty="0" err="1" smtClean="0"/>
              <a:t>Кенеман</a:t>
            </a:r>
            <a:r>
              <a:rPr lang="ru-RU" i="1" dirty="0" smtClean="0"/>
              <a:t>, Д.В. </a:t>
            </a:r>
            <a:r>
              <a:rPr lang="ru-RU" i="1" dirty="0" err="1" smtClean="0"/>
              <a:t>Хухлаева</a:t>
            </a:r>
            <a:r>
              <a:rPr lang="ru-RU" i="1" dirty="0" smtClean="0"/>
              <a:t>)</a:t>
            </a:r>
            <a:r>
              <a:rPr lang="ru-RU" dirty="0" smtClean="0"/>
              <a:t>: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ТОЧНОСТЬ ИЛИ МЕТКОСТЬ;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ПЛАСТИЧНОСТЬ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ГИБКОСТЬ,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ТРАЕКТОРИЯ ИЛИ ФОРМА ПРОТЕКАНИЯ ДВИЖЕНИЙ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НАПРАВЛЕНИЕ И АМПЛИТУДА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КООРДИНАЦИЯ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ЛОВКОСТЬ</a:t>
            </a:r>
          </a:p>
          <a:p>
            <a:pPr marL="0" indent="0">
              <a:buNone/>
            </a:pPr>
            <a:r>
              <a:rPr lang="ru-RU" i="1" dirty="0" smtClean="0"/>
              <a:t>Н.А. Бернштейн: </a:t>
            </a:r>
            <a:r>
              <a:rPr lang="ru-RU" dirty="0" smtClean="0"/>
              <a:t>координация – не свойство движения. А процесс управления движениями.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038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9944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Основные виды движений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классификация С.Л. Рубинштейна и Н.А. Бернштейна)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364566"/>
            <a:ext cx="8093319" cy="531758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Движения позы </a:t>
            </a:r>
            <a:r>
              <a:rPr lang="ru-RU" dirty="0" smtClean="0"/>
              <a:t>– мышечные движения, обеспечивающие поддержание позы тела и ее изменение путем активного тонического напряжения мышц.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Локомоции</a:t>
            </a:r>
            <a:r>
              <a:rPr lang="ru-RU" dirty="0" smtClean="0"/>
              <a:t> – движения, связанные с перемещением в пространстве: ходьба, бег, прыжки.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Выразительные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движения</a:t>
            </a:r>
            <a:r>
              <a:rPr lang="ru-RU" dirty="0"/>
              <a:t> </a:t>
            </a:r>
            <a:r>
              <a:rPr lang="ru-RU" dirty="0" smtClean="0"/>
              <a:t>(мимика, пантомимика; жесты).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Речь</a:t>
            </a:r>
            <a:r>
              <a:rPr lang="ru-RU" dirty="0" smtClean="0"/>
              <a:t> (как моторная функция).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Спортивно-гимнастические, акробатические движения и действия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«Рабочие» действия и движения </a:t>
            </a:r>
            <a:r>
              <a:rPr lang="ru-RU" dirty="0" smtClean="0"/>
              <a:t>(предметные (перемещение, воздействие) и орудийные действия (цепочки движений, направленные на изменение, преобразование окружающего)).</a:t>
            </a:r>
          </a:p>
        </p:txBody>
      </p:sp>
    </p:spTree>
    <p:extLst>
      <p:ext uri="{BB962C8B-B14F-4D97-AF65-F5344CB8AC3E}">
        <p14:creationId xmlns:p14="http://schemas.microsoft.com/office/powerpoint/2010/main" val="3913934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572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Психофизиологические основы развития движений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57" y="1547446"/>
            <a:ext cx="8412479" cy="49518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dirty="0" smtClean="0">
                <a:solidFill>
                  <a:srgbClr val="0070C0"/>
                </a:solidFill>
              </a:rPr>
              <a:t>Учение об уровнях построения движений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(Н.А. Бернштейн)</a:t>
            </a:r>
          </a:p>
          <a:p>
            <a:pPr marL="0" indent="0">
              <a:buNone/>
            </a:pPr>
            <a:r>
              <a:rPr lang="ru-RU" dirty="0" smtClean="0"/>
              <a:t>Любая подвижная система, не обладающая вынужденным движением по фиксированных траекториям (машины), наделена не одной, а большим числом </a:t>
            </a:r>
            <a:r>
              <a:rPr lang="ru-RU" i="1" dirty="0" smtClean="0"/>
              <a:t>степеней свободы</a:t>
            </a:r>
            <a:r>
              <a:rPr lang="ru-RU" dirty="0" smtClean="0"/>
              <a:t>, и нуждается </a:t>
            </a:r>
            <a:r>
              <a:rPr lang="ru-RU" u="sng" dirty="0" smtClean="0"/>
              <a:t>в управлении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«Степень свободы» </a:t>
            </a:r>
            <a:r>
              <a:rPr lang="ru-RU" sz="2600" dirty="0" smtClean="0">
                <a:solidFill>
                  <a:schemeClr val="accent5">
                    <a:lumMod val="75000"/>
                  </a:schemeClr>
                </a:solidFill>
              </a:rPr>
              <a:t>– подвижность в определённом направлении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Кинематическая цепь -  </a:t>
            </a:r>
            <a:r>
              <a:rPr lang="ru-RU" sz="2600" dirty="0" smtClean="0">
                <a:solidFill>
                  <a:schemeClr val="accent5">
                    <a:lumMod val="75000"/>
                  </a:schemeClr>
                </a:solidFill>
              </a:rPr>
              <a:t>совокупность звеньев двигательного аппарата (скелетных костей, сочленённых друг с другом последовательно- через суставы).</a:t>
            </a:r>
          </a:p>
          <a:p>
            <a:pPr marL="0" indent="0">
              <a:buNone/>
            </a:pPr>
            <a:r>
              <a:rPr lang="ru-RU" dirty="0" smtClean="0"/>
              <a:t>Совокупность психофизиологических механизмов координации движений и есть организация  управляемости и двигательного аппарата путем преодоления его избыточных степеней свободы.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5743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0289"/>
          </a:xfrm>
        </p:spPr>
        <p:txBody>
          <a:bodyPr/>
          <a:lstStyle/>
          <a:p>
            <a:r>
              <a:rPr lang="ru-RU" dirty="0" smtClean="0"/>
              <a:t>Уровни построения движений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23889"/>
            <a:ext cx="8149590" cy="540199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rgbClr val="0070C0"/>
                </a:solidFill>
              </a:rPr>
              <a:t>Физиологическим уровнем построения </a:t>
            </a:r>
            <a:r>
              <a:rPr lang="ru-RU" dirty="0" smtClean="0"/>
              <a:t>движения называется вся совокупность взаимосвязанных и взаимно обусловливающих друг друга явлений:</a:t>
            </a:r>
          </a:p>
          <a:p>
            <a:r>
              <a:rPr lang="ru-RU" dirty="0" smtClean="0"/>
              <a:t>класс определённых двигательных задач;</a:t>
            </a:r>
          </a:p>
          <a:p>
            <a:r>
              <a:rPr lang="ru-RU" dirty="0" smtClean="0"/>
              <a:t>тип сенсорных коррекций;</a:t>
            </a:r>
          </a:p>
          <a:p>
            <a:r>
              <a:rPr lang="ru-RU" dirty="0" smtClean="0"/>
              <a:t>соответствующий «этаж» головного мозга – «база для сенсорных коррекций;</a:t>
            </a:r>
          </a:p>
          <a:p>
            <a:r>
              <a:rPr lang="ru-RU" dirty="0" smtClean="0"/>
              <a:t>список движений, перечень освоенных двигательных координаций, которые может выполнять животных организма благодаря этому обеспечению.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Чем выше уровень построения движения, тем сложнее двигательные задачи, которыми он в состоянии управлять, тем эффективнее осуществляется это управление и тем совершеннее, точнее требуются и осуществляются сенсорные коррекции для выполнения этих задач.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37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899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Уровни построения движений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1195754"/>
            <a:ext cx="8440616" cy="53597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1692" y="5500468"/>
            <a:ext cx="8440616" cy="10550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Уровень тонуса и осанки (А)</a:t>
            </a:r>
          </a:p>
          <a:p>
            <a:pPr algn="ctr"/>
            <a:r>
              <a:rPr lang="ru-RU" sz="2000" i="1" dirty="0" smtClean="0"/>
              <a:t>Специализация: </a:t>
            </a:r>
            <a:r>
              <a:rPr lang="ru-RU" sz="2000" dirty="0" smtClean="0"/>
              <a:t>мускулатура туловища и шеи, поддерживающая тело в равновесии, обеспечение всем мышцам конечностей тонус.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1692" y="4445390"/>
            <a:ext cx="8440616" cy="1055078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Уровень </a:t>
            </a:r>
            <a:r>
              <a:rPr lang="ru-RU" sz="2800" dirty="0" smtClean="0"/>
              <a:t>мышечно-суставных увязок (В)</a:t>
            </a:r>
          </a:p>
          <a:p>
            <a:pPr algn="ctr"/>
            <a:r>
              <a:rPr lang="ru-RU" sz="2000" i="1" dirty="0"/>
              <a:t>Специализация</a:t>
            </a:r>
            <a:r>
              <a:rPr lang="ru-RU" sz="2000" i="1" dirty="0" smtClean="0"/>
              <a:t>:</a:t>
            </a:r>
            <a:r>
              <a:rPr lang="ru-RU" sz="2000" dirty="0" smtClean="0"/>
              <a:t> согласованная работа разных групп мышц, ритм движений, чередование работы мышц сгибателей и разгибателей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1692" y="3362179"/>
            <a:ext cx="8440616" cy="10550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Уровень пространства (С)</a:t>
            </a:r>
          </a:p>
          <a:p>
            <a:pPr algn="ctr"/>
            <a:r>
              <a:rPr lang="ru-RU" sz="2000" i="1" dirty="0"/>
              <a:t>Специализация:</a:t>
            </a:r>
            <a:r>
              <a:rPr lang="ru-RU" sz="2000" dirty="0"/>
              <a:t> </a:t>
            </a:r>
            <a:r>
              <a:rPr lang="ru-RU" sz="2000" dirty="0" smtClean="0"/>
              <a:t>тонкое и точное управление движениями в зависимости от сигналов </a:t>
            </a:r>
            <a:r>
              <a:rPr lang="ru-RU" sz="2000" dirty="0" err="1" smtClean="0"/>
              <a:t>телерецепторов</a:t>
            </a:r>
            <a:r>
              <a:rPr lang="ru-RU" sz="2000" dirty="0"/>
              <a:t> </a:t>
            </a:r>
            <a:r>
              <a:rPr lang="ru-RU" sz="2000" dirty="0" smtClean="0"/>
              <a:t>(сенсорные коррекции).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1692" y="2359854"/>
            <a:ext cx="8440616" cy="10550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Уровень </a:t>
            </a:r>
            <a:r>
              <a:rPr lang="ru-RU" sz="2800" dirty="0" smtClean="0"/>
              <a:t>действий (</a:t>
            </a:r>
            <a:r>
              <a:rPr lang="en-US" sz="2800" dirty="0"/>
              <a:t>D</a:t>
            </a:r>
            <a:r>
              <a:rPr lang="ru-RU" sz="2800" dirty="0" smtClean="0"/>
              <a:t>)</a:t>
            </a:r>
          </a:p>
          <a:p>
            <a:pPr algn="ctr"/>
            <a:r>
              <a:rPr lang="ru-RU" sz="2000" i="1" dirty="0"/>
              <a:t>Специализация:</a:t>
            </a:r>
            <a:r>
              <a:rPr lang="ru-RU" sz="2000" dirty="0"/>
              <a:t> </a:t>
            </a:r>
            <a:r>
              <a:rPr lang="ru-RU" sz="2000" dirty="0" smtClean="0"/>
              <a:t>управляет действиями и их составными частями – движениями-звеньями. Опора на представления о плане действия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1692" y="1286875"/>
            <a:ext cx="8440616" cy="10550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Уровень смысловой координации (Е)</a:t>
            </a:r>
          </a:p>
          <a:p>
            <a:pPr algn="ctr"/>
            <a:r>
              <a:rPr lang="ru-RU" sz="2000" i="1" dirty="0"/>
              <a:t>Специализация:</a:t>
            </a:r>
            <a:r>
              <a:rPr lang="ru-RU" sz="2000" dirty="0"/>
              <a:t> </a:t>
            </a:r>
            <a:r>
              <a:rPr lang="ru-RU" sz="2000" dirty="0" smtClean="0"/>
              <a:t>осуществление смысловой координации движений и действий, прежде всего – речи и письма.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31004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22923"/>
            <a:ext cx="7886700" cy="95723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Психофизиологические основы развития движения у детей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926740"/>
              </p:ext>
            </p:extLst>
          </p:nvPr>
        </p:nvGraphicFramePr>
        <p:xfrm>
          <a:off x="192551" y="1308294"/>
          <a:ext cx="8824840" cy="53062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77678"/>
                <a:gridCol w="7147162"/>
              </a:tblGrid>
              <a:tr h="726003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Новорожденный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Уровень В, незрелый уровень А, беспорядочные,</a:t>
                      </a:r>
                      <a:r>
                        <a:rPr lang="ru-RU" sz="2000" b="0" baseline="0" dirty="0" smtClean="0"/>
                        <a:t> ненаправленные движения конечностей</a:t>
                      </a:r>
                      <a:endParaRPr lang="ru-RU" sz="2000" b="0" dirty="0"/>
                    </a:p>
                  </a:txBody>
                  <a:tcPr/>
                </a:tc>
              </a:tr>
              <a:tr h="2298552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До 1 года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Уровень</a:t>
                      </a:r>
                      <a:r>
                        <a:rPr lang="ru-RU" sz="2000" b="0" baseline="0" dirty="0" smtClean="0"/>
                        <a:t> (А): обеспечивает слаженное и укреплённое туловище</a:t>
                      </a:r>
                    </a:p>
                    <a:p>
                      <a:r>
                        <a:rPr lang="ru-RU" sz="2000" b="0" dirty="0" smtClean="0"/>
                        <a:t>Уровень (В): обеспечивает организацию</a:t>
                      </a:r>
                      <a:r>
                        <a:rPr lang="ru-RU" sz="2000" b="0" baseline="0" dirty="0" smtClean="0"/>
                        <a:t> согласованных совместных движений глаз и конечностей</a:t>
                      </a:r>
                    </a:p>
                    <a:p>
                      <a:r>
                        <a:rPr lang="ru-RU" sz="2000" b="0" baseline="0" dirty="0" smtClean="0"/>
                        <a:t>Уровень (С): обеспечивает возможность перемещаться в пространстве: сидеть, вставать, стоять и ползать, ходить и бегать; ребенок научается схватывать предметы, брать и перекладывать, указывать пальцем.</a:t>
                      </a:r>
                      <a:endParaRPr lang="ru-RU" sz="2000" b="0" dirty="0"/>
                    </a:p>
                  </a:txBody>
                  <a:tcPr/>
                </a:tc>
              </a:tr>
              <a:tr h="2281725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До 3 лет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+ Уровень</a:t>
                      </a:r>
                      <a:r>
                        <a:rPr lang="ru-RU" sz="2000" b="0" baseline="0" dirty="0" smtClean="0"/>
                        <a:t> (Д): возможность обращаться с вещами: есть ложкой, открывать коробку, черкать карандашом, снимать и надевать одежду, называть предметы словами. </a:t>
                      </a:r>
                    </a:p>
                    <a:p>
                      <a:r>
                        <a:rPr lang="ru-RU" sz="2000" b="0" baseline="0" dirty="0" smtClean="0"/>
                        <a:t>К 2-м годам заканчивается дозревание двигательных отделов мозга, и начинается длительный период прилаживания друг к другу всех уровней построения движений и реализация заложенных в них возможностей.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713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22923"/>
            <a:ext cx="7886700" cy="95723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Психофизиологические основы развития движения у детей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218326"/>
              </p:ext>
            </p:extLst>
          </p:nvPr>
        </p:nvGraphicFramePr>
        <p:xfrm>
          <a:off x="215850" y="1730326"/>
          <a:ext cx="8712299" cy="44500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26761"/>
                <a:gridCol w="738553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3-7 лет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Период количественного усиления и налаживания всех уровней. Может</a:t>
                      </a:r>
                      <a:r>
                        <a:rPr lang="ru-RU" sz="2000" b="0" baseline="0" dirty="0" smtClean="0"/>
                        <a:t> использовать любой из уровней построения, но применяет более простые, которые успели заполниться каким-то содержанием. Уровни тонуса и осанки (А), </a:t>
                      </a:r>
                      <a:r>
                        <a:rPr lang="ru-RU" sz="2000" b="0" baseline="0" dirty="0" err="1" smtClean="0"/>
                        <a:t>синергий</a:t>
                      </a:r>
                      <a:r>
                        <a:rPr lang="ru-RU" sz="2000" b="0" baseline="0" dirty="0" smtClean="0"/>
                        <a:t> и выразительных, пластических движений (В), и нижний подуровень пространства (С1), управляющий локомоциями и </a:t>
                      </a:r>
                      <a:r>
                        <a:rPr lang="ru-RU" sz="2000" b="0" baseline="0" dirty="0" err="1" smtClean="0"/>
                        <a:t>гимнастикоподобными</a:t>
                      </a:r>
                      <a:r>
                        <a:rPr lang="ru-RU" sz="2000" b="0" baseline="0" dirty="0" smtClean="0"/>
                        <a:t> телодвижениями.</a:t>
                      </a:r>
                    </a:p>
                    <a:p>
                      <a:r>
                        <a:rPr lang="ru-RU" sz="2000" b="0" baseline="0" dirty="0" smtClean="0"/>
                        <a:t>Преобладание нижнего подуровня пространства (С1) в двигательной системе придает движениям складность и грациозность. Изящество в движениях – (В) (обеспечивает главные фоны для движений дошкольника.</a:t>
                      </a:r>
                    </a:p>
                    <a:p>
                      <a:r>
                        <a:rPr lang="ru-RU" sz="2000" b="0" baseline="0" dirty="0" smtClean="0"/>
                        <a:t>Недостаточно развит уровень С(2) и (</a:t>
                      </a:r>
                      <a:r>
                        <a:rPr lang="en-US" sz="2000" b="0" baseline="0" dirty="0" smtClean="0"/>
                        <a:t>D</a:t>
                      </a:r>
                      <a:r>
                        <a:rPr lang="ru-RU" sz="2000" b="0" baseline="0" dirty="0" smtClean="0"/>
                        <a:t>).</a:t>
                      </a:r>
                      <a:endParaRPr lang="ru-RU" sz="20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7-10 лет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Развитие  верхнего подуровня пространства (С2): обеспечение силы</a:t>
                      </a:r>
                      <a:r>
                        <a:rPr lang="ru-RU" sz="2000" b="0" baseline="0" dirty="0" smtClean="0"/>
                        <a:t> и точности движений ребенка</a:t>
                      </a:r>
                      <a:endParaRPr lang="ru-RU" sz="20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784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Возрастные особенности детей при решении двигательных задач и освоении новых движений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 детей в возрасте от 3 до 7 лет в моторике происходят глубокие изменения:</a:t>
            </a:r>
          </a:p>
          <a:p>
            <a:r>
              <a:rPr lang="ru-RU" dirty="0" smtClean="0"/>
              <a:t>растет </a:t>
            </a:r>
            <a:r>
              <a:rPr lang="ru-RU" dirty="0" err="1" smtClean="0"/>
              <a:t>координированность</a:t>
            </a:r>
            <a:r>
              <a:rPr lang="ru-RU" dirty="0" smtClean="0"/>
              <a:t>, сила, выносливость, ловкость движений;</a:t>
            </a:r>
          </a:p>
          <a:p>
            <a:r>
              <a:rPr lang="ru-RU" dirty="0" smtClean="0"/>
              <a:t>приобретает ряд сложных двигательных умений и навыков;</a:t>
            </a:r>
          </a:p>
          <a:p>
            <a:r>
              <a:rPr lang="ru-RU" dirty="0" smtClean="0"/>
              <a:t>учится совершать движения произвольно и сознательно!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3472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Задачи воспитания моторики дошкольника (А.В. Запорожец)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Наращивание физических возможностей путем упражнений опорно-двигательного аппарата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Учить ребенка сознательно контролировать свои движения, подчинять их своей воле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</a:rPr>
              <a:t>Важно: у ребенка освоение  более сложных движений не является результатом самопроизвольного развития соответствующих отделов ЦНС или механического упражнения.</a:t>
            </a:r>
          </a:p>
          <a:p>
            <a:pPr marL="0" indent="0">
              <a:buNone/>
            </a:pPr>
            <a:r>
              <a:rPr lang="ru-RU" dirty="0" smtClean="0"/>
              <a:t>Они зависят </a:t>
            </a:r>
            <a:r>
              <a:rPr lang="ru-RU" i="1" dirty="0" smtClean="0">
                <a:solidFill>
                  <a:srgbClr val="0070C0"/>
                </a:solidFill>
              </a:rPr>
              <a:t>от приспособления к новым двигательным задачам,</a:t>
            </a:r>
            <a:r>
              <a:rPr lang="ru-RU" dirty="0" smtClean="0"/>
              <a:t> которые встают перед ребенком в процессе его жизни, воспитании.</a:t>
            </a:r>
          </a:p>
          <a:p>
            <a:pPr marL="0" indent="0">
              <a:buNone/>
            </a:pPr>
            <a:r>
              <a:rPr lang="ru-RU" dirty="0" smtClean="0"/>
              <a:t>Ребенок овладевает новыми формами движения </a:t>
            </a:r>
            <a:r>
              <a:rPr lang="ru-RU" i="1" dirty="0" smtClean="0">
                <a:solidFill>
                  <a:srgbClr val="0070C0"/>
                </a:solidFill>
              </a:rPr>
              <a:t>сознательно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Развитие моторики не изолировано, </a:t>
            </a:r>
            <a:r>
              <a:rPr lang="ru-RU" i="1" dirty="0" smtClean="0">
                <a:solidFill>
                  <a:srgbClr val="0070C0"/>
                </a:solidFill>
              </a:rPr>
              <a:t>а включено в более широкий контекст развития разнообразной деятельности </a:t>
            </a:r>
            <a:r>
              <a:rPr lang="ru-RU" dirty="0" smtClean="0"/>
              <a:t>и зависит от задач и мотивов, которые побуждают ребенка к действию.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001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3851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Изменения характера двигательных умений и способа их приобретения в дошкольном детстве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439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Изменения характера двигательных умений: от элементарных (в раннем возрасте) до более сложных (у дошкольника).</a:t>
            </a:r>
          </a:p>
          <a:p>
            <a:pPr marL="0" indent="0">
              <a:buNone/>
            </a:pPr>
            <a:r>
              <a:rPr lang="ru-RU" dirty="0" smtClean="0"/>
              <a:t>Меняется способ их приобретения:</a:t>
            </a:r>
          </a:p>
          <a:p>
            <a:r>
              <a:rPr lang="ru-RU" dirty="0" smtClean="0"/>
              <a:t>В раннем возрасте: двигательные навыки – побочный продукт его игровой и практической деятельности </a:t>
            </a:r>
          </a:p>
          <a:p>
            <a:r>
              <a:rPr lang="ru-RU" dirty="0" smtClean="0"/>
              <a:t>У дошкольник – начинается разделение процессов обучения новому движению, его усовершенствование и его практическое использование. Навыки письма, спорта, труда, художественной деятельности требуют сознательного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446956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582" y="714277"/>
            <a:ext cx="8163657" cy="592567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дошкольном детстве впервые происходит </a:t>
            </a:r>
            <a:r>
              <a:rPr lang="ru-RU" i="1" dirty="0" smtClean="0"/>
              <a:t>переход от формирования новых движений по ходу выполнения предметных действий </a:t>
            </a:r>
            <a:r>
              <a:rPr lang="ru-RU" dirty="0" smtClean="0"/>
              <a:t>к выделению самостоятельной задачи </a:t>
            </a:r>
            <a:r>
              <a:rPr lang="ru-RU" i="1" dirty="0" smtClean="0">
                <a:solidFill>
                  <a:srgbClr val="0070C0"/>
                </a:solidFill>
              </a:rPr>
              <a:t>сознательно овладеть новым движением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Принципиально меняется отношение ребенка к собственным движениям; </a:t>
            </a:r>
            <a:r>
              <a:rPr lang="ru-RU" i="1" dirty="0" smtClean="0">
                <a:solidFill>
                  <a:srgbClr val="0070C0"/>
                </a:solidFill>
              </a:rPr>
              <a:t>формируется новый способ овладения движениями </a:t>
            </a:r>
            <a:r>
              <a:rPr lang="ru-RU" dirty="0" smtClean="0"/>
              <a:t>(станет доминирующим в школьном возрасте).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Движения, сознательное освоение которых сначала выступает в качестве самостоятельных целей детской активности</a:t>
            </a:r>
            <a:r>
              <a:rPr lang="ru-RU" dirty="0" smtClean="0"/>
              <a:t>, впоследствии постепенно автоматизируются и переходят во вспомогательные двигательные операции, из которых складываются сложные действия.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634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Развитие моторики дошкольника в зависимости от задач и мотивов деятельности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условиях различных задач одни и те же действия детей различаются не только по результативности, но и по качественным особенностям структуры выполняемого движения.</a:t>
            </a:r>
          </a:p>
          <a:p>
            <a:r>
              <a:rPr lang="ru-RU" dirty="0" smtClean="0"/>
              <a:t>Как ребенок относится к задаче (принимает или не принимает ее) зависит от мотивов детской 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168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55711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Возрастные особенности развития движений у детей 2-го и 3-го года жизни.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на </a:t>
            </a:r>
            <a:r>
              <a:rPr lang="ru-RU" dirty="0">
                <a:solidFill>
                  <a:srgbClr val="0070C0"/>
                </a:solidFill>
              </a:rPr>
              <a:t>2-м </a:t>
            </a:r>
            <a:r>
              <a:rPr lang="ru-RU" dirty="0" err="1">
                <a:solidFill>
                  <a:srgbClr val="0070C0"/>
                </a:solidFill>
              </a:rPr>
              <a:t>г.ж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ru-RU" dirty="0"/>
              <a:t> – оформление всех основных движений, кроме бега и прыжков; осваивает правильный способ предметных действий – по подражанию взрослому и по простейшим словесным указаниям.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на </a:t>
            </a:r>
            <a:r>
              <a:rPr lang="ru-RU" dirty="0">
                <a:solidFill>
                  <a:srgbClr val="0070C0"/>
                </a:solidFill>
              </a:rPr>
              <a:t>3-м </a:t>
            </a:r>
            <a:r>
              <a:rPr lang="ru-RU" dirty="0" err="1">
                <a:solidFill>
                  <a:srgbClr val="0070C0"/>
                </a:solidFill>
              </a:rPr>
              <a:t>г.ж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ru-RU" dirty="0"/>
              <a:t> – совершенствует основные движения (лазание, ходьбу); осваивает бег; развивается чувство равновесия; развитие самостоятельных пространственных ориентировок и умение согласовывать свои действия в группе детей.</a:t>
            </a:r>
          </a:p>
        </p:txBody>
      </p:sp>
    </p:spTree>
    <p:extLst>
      <p:ext uri="{BB962C8B-B14F-4D97-AF65-F5344CB8AC3E}">
        <p14:creationId xmlns:p14="http://schemas.microsoft.com/office/powerpoint/2010/main" val="890399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8537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Возрастные особенности развития движений у детей 4-5-го года жизни.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3 года </a:t>
            </a:r>
            <a:r>
              <a:rPr lang="ru-RU" dirty="0" smtClean="0"/>
              <a:t>– окостенение скелета, заметное развитие нервной системы; новое движение – прыжки; освоение правильной техники движений.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4 года </a:t>
            </a:r>
            <a:r>
              <a:rPr lang="ru-RU" dirty="0" smtClean="0"/>
              <a:t>– совершенствуются психические процессы (восприятие, внимание), начинает осмысливать двигательную задачу, развивается координация движений; развитие зрительной ориентировки.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831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Возрастные особенности развития движений у детей 6-7-го года жизни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5 лет </a:t>
            </a:r>
            <a:r>
              <a:rPr lang="ru-RU" dirty="0" smtClean="0"/>
              <a:t>– интенсивное формирование двигательных навыков; активно развивается способность к удерживанию равновесия; появляются простейшие формы учебной деятельности (в решении двигательных задач).</a:t>
            </a:r>
          </a:p>
          <a:p>
            <a:r>
              <a:rPr lang="ru-RU" dirty="0">
                <a:solidFill>
                  <a:srgbClr val="0070C0"/>
                </a:solidFill>
              </a:rPr>
              <a:t>6 лет </a:t>
            </a:r>
            <a:r>
              <a:rPr lang="ru-RU" dirty="0"/>
              <a:t>– позвоночник становится более прочным, в движениях больше осознанности и произвольности, формируются прочные двигательные навыки.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007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2246"/>
            <a:ext cx="7886700" cy="943169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Формирование двигательных навыков и физических </a:t>
            </a:r>
            <a:r>
              <a:rPr lang="ru-RU" sz="3600" dirty="0" smtClean="0"/>
              <a:t>качеств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77108"/>
            <a:ext cx="7886700" cy="4699855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Стадии формирования двигательного </a:t>
            </a:r>
            <a:r>
              <a:rPr lang="ru-RU" b="1" dirty="0" smtClean="0">
                <a:solidFill>
                  <a:srgbClr val="0070C0"/>
                </a:solidFill>
              </a:rPr>
              <a:t>навыка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 smtClean="0"/>
              <a:t>иррадиация </a:t>
            </a:r>
            <a:r>
              <a:rPr lang="ru-RU" dirty="0"/>
              <a:t>(создание первоначального умения при недостаточности процессов внутреннего торможения);</a:t>
            </a:r>
          </a:p>
          <a:p>
            <a:r>
              <a:rPr lang="ru-RU" dirty="0" smtClean="0"/>
              <a:t>специализации </a:t>
            </a:r>
            <a:r>
              <a:rPr lang="ru-RU" dirty="0"/>
              <a:t>(развитие внутренних дифференцированных торможений, большая осознанность действий и образование динамического стереотипа)</a:t>
            </a:r>
          </a:p>
          <a:p>
            <a:r>
              <a:rPr lang="ru-RU" dirty="0" smtClean="0"/>
              <a:t>стабилизация </a:t>
            </a:r>
            <a:r>
              <a:rPr lang="ru-RU" dirty="0"/>
              <a:t>условно-рефлекторного акта (уточнение динамического стереотипа, возможность переноса в другие ситуации).</a:t>
            </a:r>
          </a:p>
        </p:txBody>
      </p:sp>
    </p:spTree>
    <p:extLst>
      <p:ext uri="{BB962C8B-B14F-4D97-AF65-F5344CB8AC3E}">
        <p14:creationId xmlns:p14="http://schemas.microsoft.com/office/powerpoint/2010/main" val="1759101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74357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Освоение новых движений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39483"/>
            <a:ext cx="7886700" cy="50374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Связаны с ориентировочно-исследовательской деятельности.</a:t>
            </a:r>
          </a:p>
          <a:p>
            <a:pPr marL="0" indent="0">
              <a:buNone/>
            </a:pPr>
            <a:r>
              <a:rPr lang="ru-RU" dirty="0" smtClean="0"/>
              <a:t>Вид ориентировки определяется в зависимости от следующего:</a:t>
            </a:r>
          </a:p>
          <a:p>
            <a:r>
              <a:rPr lang="ru-RU" dirty="0" smtClean="0"/>
              <a:t>Когда именно (в ходе ориентировки) возникает образ движения как «мерка», программа его выполнения, с которой ребенок сверяет правильность выполнения движения: после, в процессе выполнения движения или до начала его выполнения</a:t>
            </a:r>
          </a:p>
          <a:p>
            <a:r>
              <a:rPr lang="ru-RU" dirty="0" smtClean="0"/>
              <a:t>Двигательного опыта ребенка</a:t>
            </a:r>
          </a:p>
          <a:p>
            <a:r>
              <a:rPr lang="ru-RU" dirty="0" smtClean="0"/>
              <a:t>От объема участия (помощи) взрослого в организации ориентировки ребенка при освоении нового движения.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996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056" y="196313"/>
            <a:ext cx="7886700" cy="774357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Виды ориентировочно-исследовательской </a:t>
            </a:r>
            <a:r>
              <a:rPr lang="ru-RU" sz="3600" dirty="0"/>
              <a:t>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66" y="1139483"/>
            <a:ext cx="8412480" cy="5570805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Двигательно-тактильная</a:t>
            </a:r>
            <a:r>
              <a:rPr lang="ru-RU" dirty="0" smtClean="0"/>
              <a:t> </a:t>
            </a:r>
            <a:r>
              <a:rPr lang="ru-RU" sz="3800" dirty="0" smtClean="0"/>
              <a:t>(самая простая; осуществляется в процессе выполнения движения, образ движения складывается в процессе выполнения и окончательно – по завершению движения).</a:t>
            </a:r>
          </a:p>
          <a:p>
            <a:r>
              <a:rPr lang="ru-RU" sz="3800" dirty="0">
                <a:solidFill>
                  <a:srgbClr val="0070C0"/>
                </a:solidFill>
              </a:rPr>
              <a:t>Моторно-зрительная</a:t>
            </a:r>
            <a:r>
              <a:rPr lang="ru-RU" sz="3800" dirty="0" smtClean="0"/>
              <a:t> </a:t>
            </a:r>
            <a:r>
              <a:rPr lang="ru-RU" sz="3800" dirty="0"/>
              <a:t>(происходит на основе зрительно воспринимаемого образца движения, заданного другим лицом; первичный образ движения возникает до начала его выполнения, уточняется в процессе выполнения движения.</a:t>
            </a:r>
          </a:p>
          <a:p>
            <a:r>
              <a:rPr lang="ru-RU" sz="4000" dirty="0">
                <a:solidFill>
                  <a:srgbClr val="0070C0"/>
                </a:solidFill>
              </a:rPr>
              <a:t>Зрительная</a:t>
            </a:r>
            <a:r>
              <a:rPr lang="ru-RU" dirty="0" smtClean="0"/>
              <a:t> </a:t>
            </a:r>
            <a:r>
              <a:rPr lang="ru-RU" sz="3800" dirty="0"/>
              <a:t>(возможна на основе определенного опыта восприятия и выполнения движений; происходит до начала практического выполнения. Складывается до начала выполнения движения.</a:t>
            </a:r>
          </a:p>
          <a:p>
            <a:pPr marL="0" indent="0">
              <a:buNone/>
            </a:pPr>
            <a:r>
              <a:rPr lang="ru-RU" sz="3200" i="1" dirty="0" smtClean="0"/>
              <a:t>Эффективность повышается при использовании словесных комментариев (называния элементов движения, их последовательности, ориентиров в предметной ситуации)</a:t>
            </a:r>
          </a:p>
          <a:p>
            <a:r>
              <a:rPr lang="ru-RU" sz="4000" dirty="0">
                <a:solidFill>
                  <a:srgbClr val="0070C0"/>
                </a:solidFill>
              </a:rPr>
              <a:t>По представлению </a:t>
            </a:r>
            <a:r>
              <a:rPr lang="ru-RU" sz="3800" dirty="0"/>
              <a:t>(организуется взрослым с помощью словесной инструкции (без двигательного образца) и выполняется ребёнком благодаря наличию у него в опыте обобщенных образов движений.</a:t>
            </a:r>
          </a:p>
        </p:txBody>
      </p:sp>
    </p:spTree>
    <p:extLst>
      <p:ext uri="{BB962C8B-B14F-4D97-AF65-F5344CB8AC3E}">
        <p14:creationId xmlns:p14="http://schemas.microsoft.com/office/powerpoint/2010/main" val="2473905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4469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Способы освоения новых движений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06769"/>
            <a:ext cx="7886700" cy="5189050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Метод пассивных движений </a:t>
            </a:r>
            <a:r>
              <a:rPr lang="ru-RU" dirty="0" smtClean="0"/>
              <a:t>(движениями ребенка управляет взрослый </a:t>
            </a:r>
            <a:r>
              <a:rPr lang="ru-RU" i="1" dirty="0" smtClean="0">
                <a:solidFill>
                  <a:srgbClr val="C00000"/>
                </a:solidFill>
              </a:rPr>
              <a:t>(</a:t>
            </a:r>
            <a:r>
              <a:rPr lang="ru-RU" i="1" dirty="0" err="1" smtClean="0">
                <a:solidFill>
                  <a:srgbClr val="C00000"/>
                </a:solidFill>
              </a:rPr>
              <a:t>младенч</a:t>
            </a:r>
            <a:r>
              <a:rPr lang="ru-RU" i="1" dirty="0" smtClean="0">
                <a:solidFill>
                  <a:srgbClr val="C00000"/>
                </a:solidFill>
              </a:rPr>
              <a:t>., ранний возраст).</a:t>
            </a:r>
          </a:p>
          <a:p>
            <a:r>
              <a:rPr lang="ru-RU" b="1" dirty="0">
                <a:solidFill>
                  <a:srgbClr val="0070C0"/>
                </a:solidFill>
              </a:rPr>
              <a:t>По подражанию </a:t>
            </a:r>
            <a:r>
              <a:rPr lang="ru-RU" dirty="0" smtClean="0"/>
              <a:t>(действия другого воспринимаются в качестве образца). Ребенок при анализе образца создает представление о новом действии, контролирует его выполнение в соответствии с образцом </a:t>
            </a:r>
            <a:r>
              <a:rPr lang="ru-RU" i="1" dirty="0">
                <a:solidFill>
                  <a:srgbClr val="C00000"/>
                </a:solidFill>
              </a:rPr>
              <a:t>(дошкольный возраст</a:t>
            </a:r>
            <a:r>
              <a:rPr lang="ru-RU" i="1" dirty="0" smtClean="0">
                <a:solidFill>
                  <a:srgbClr val="C00000"/>
                </a:solidFill>
              </a:rPr>
              <a:t>).</a:t>
            </a:r>
            <a:endParaRPr lang="ru-RU" i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Самостоятельные пробы </a:t>
            </a:r>
            <a:r>
              <a:rPr lang="ru-RU" dirty="0" smtClean="0"/>
              <a:t>(без руководства взрослого), не является основным для формирования человеческой моторики </a:t>
            </a:r>
            <a:r>
              <a:rPr lang="ru-RU" i="1" dirty="0">
                <a:solidFill>
                  <a:srgbClr val="C00000"/>
                </a:solidFill>
              </a:rPr>
              <a:t>(старшие </a:t>
            </a:r>
            <a:r>
              <a:rPr lang="ru-RU" i="1" dirty="0" smtClean="0">
                <a:solidFill>
                  <a:srgbClr val="C00000"/>
                </a:solidFill>
              </a:rPr>
              <a:t>дошкольники).</a:t>
            </a:r>
            <a:endParaRPr lang="ru-RU" i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По словесной инструкции </a:t>
            </a:r>
            <a:r>
              <a:rPr lang="ru-RU" i="1" dirty="0">
                <a:solidFill>
                  <a:srgbClr val="C00000"/>
                </a:solidFill>
              </a:rPr>
              <a:t>(старшие дошкольники</a:t>
            </a:r>
            <a:r>
              <a:rPr lang="ru-RU" i="1" dirty="0" smtClean="0">
                <a:solidFill>
                  <a:srgbClr val="C00000"/>
                </a:solidFill>
              </a:rPr>
              <a:t>).</a:t>
            </a:r>
            <a:endParaRPr lang="ru-RU" i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488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Методика двигательного развития детей 2-7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419643"/>
            <a:ext cx="7886700" cy="3757320"/>
          </a:xfrm>
        </p:spPr>
        <p:txBody>
          <a:bodyPr>
            <a:normAutofit/>
          </a:bodyPr>
          <a:lstStyle/>
          <a:p>
            <a:r>
              <a:rPr lang="ru-RU" sz="3200" dirty="0"/>
              <a:t>Формы </a:t>
            </a:r>
            <a:r>
              <a:rPr lang="ru-RU" sz="3200" dirty="0" smtClean="0"/>
              <a:t>или средства;</a:t>
            </a:r>
          </a:p>
          <a:p>
            <a:r>
              <a:rPr lang="ru-RU" sz="3200" dirty="0" smtClean="0"/>
              <a:t>методы  организации </a:t>
            </a:r>
            <a:r>
              <a:rPr lang="ru-RU" sz="3200" dirty="0"/>
              <a:t>двигательной активности детей – в разных возрастных группах дошкольного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3114441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Средства физического воспитания дошкольников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chemeClr val="accent2">
                    <a:lumMod val="75000"/>
                  </a:schemeClr>
                </a:solidFill>
              </a:rPr>
              <a:t>Физические упражнения</a:t>
            </a:r>
          </a:p>
          <a:p>
            <a:r>
              <a:rPr lang="ru-RU" dirty="0" smtClean="0"/>
              <a:t>Гигиенические факторы</a:t>
            </a:r>
          </a:p>
          <a:p>
            <a:r>
              <a:rPr lang="ru-RU" dirty="0" smtClean="0"/>
              <a:t>Естественные силы природы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58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Гигиенические </a:t>
            </a:r>
            <a:r>
              <a:rPr lang="ru-RU" dirty="0" smtClean="0"/>
              <a:t>факторы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Режим занятий, отдыха, сна и питания</a:t>
            </a:r>
          </a:p>
          <a:p>
            <a:r>
              <a:rPr lang="ru-RU" dirty="0" smtClean="0"/>
              <a:t>Гигиена помещения, площадки, одежды, обуви, физкультурного инвентаря и др.</a:t>
            </a:r>
          </a:p>
          <a:p>
            <a:pPr marL="0" indent="0">
              <a:buNone/>
            </a:pPr>
            <a:r>
              <a:rPr lang="ru-RU" dirty="0" smtClean="0"/>
              <a:t>Повышают эффективность воздействия физических упражнений на организм.</a:t>
            </a:r>
          </a:p>
          <a:p>
            <a:pPr marL="0" indent="0">
              <a:buNone/>
            </a:pPr>
            <a:r>
              <a:rPr lang="ru-RU" dirty="0" smtClean="0"/>
              <a:t>Способствуют нормальной работе всех органов и систем.</a:t>
            </a:r>
          </a:p>
          <a:p>
            <a:pPr marL="0" indent="0">
              <a:buNone/>
            </a:pPr>
            <a:r>
              <a:rPr lang="ru-RU" dirty="0" smtClean="0"/>
              <a:t>Соблюдение режима дня приучает детей к организованности и дисциплинированности</a:t>
            </a:r>
          </a:p>
        </p:txBody>
      </p:sp>
    </p:spTree>
    <p:extLst>
      <p:ext uri="{BB962C8B-B14F-4D97-AF65-F5344CB8AC3E}">
        <p14:creationId xmlns:p14="http://schemas.microsoft.com/office/powerpoint/2010/main" val="11454250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Естественные силы природы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Солнце, воздух и вода </a:t>
            </a:r>
          </a:p>
          <a:p>
            <a:r>
              <a:rPr lang="ru-RU" dirty="0" smtClean="0"/>
              <a:t>Усиливают эффективность влияния физических упражнений на организм ребенка</a:t>
            </a:r>
          </a:p>
          <a:p>
            <a:r>
              <a:rPr lang="ru-RU" dirty="0" smtClean="0"/>
              <a:t>Используются для закаливания организма, для повышения приспособляемости организма к повышенной и пониженной температуре</a:t>
            </a:r>
          </a:p>
          <a:p>
            <a:r>
              <a:rPr lang="ru-RU" dirty="0" smtClean="0"/>
              <a:t>И как самостоятельное средство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732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6694" y="211014"/>
            <a:ext cx="7948154" cy="64711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4566" y="211014"/>
            <a:ext cx="6428936" cy="6049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ФИЗИЧЕСКИЕ УПРАЖНЕНИЯ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3218" y="1125416"/>
            <a:ext cx="2363373" cy="7596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ГИМНАСТИКА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71334" y="1111347"/>
            <a:ext cx="1997611" cy="759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ИГРЫ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23691" y="1111347"/>
            <a:ext cx="1983547" cy="759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СПОРТИВНЫЕ УПРАЖНЕНИЯ</a:t>
            </a:r>
            <a:endParaRPr lang="ru-RU" sz="2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61983" y="1097279"/>
            <a:ext cx="1842865" cy="7737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100" dirty="0" smtClean="0"/>
              <a:t>ПРОСТЕЙШИЙ ТУРИЗМ</a:t>
            </a:r>
            <a:endParaRPr lang="ru-RU" sz="21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234" y="2194561"/>
            <a:ext cx="2152357" cy="140676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Основные движения: </a:t>
            </a:r>
            <a:r>
              <a:rPr lang="ru-RU" sz="2000" dirty="0" smtClean="0"/>
              <a:t>бег, прыжки, метание, лазание и т.п.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234" y="3734973"/>
            <a:ext cx="2152357" cy="121685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err="1" smtClean="0"/>
              <a:t>Общеразви-вающие</a:t>
            </a:r>
            <a:r>
              <a:rPr lang="ru-RU" sz="2400" dirty="0" smtClean="0"/>
              <a:t> упражнения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4233" y="5106575"/>
            <a:ext cx="2152357" cy="75965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Построения и перестроения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4233" y="5989321"/>
            <a:ext cx="2152357" cy="75965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Танцевальные упражнения</a:t>
            </a:r>
            <a:endParaRPr lang="ru-RU" sz="2000" dirty="0"/>
          </a:p>
        </p:txBody>
      </p:sp>
      <p:cxnSp>
        <p:nvCxnSpPr>
          <p:cNvPr id="15" name="Соединительная линия уступом 14"/>
          <p:cNvCxnSpPr>
            <a:endCxn id="13" idx="1"/>
          </p:cNvCxnSpPr>
          <p:nvPr/>
        </p:nvCxnSpPr>
        <p:spPr>
          <a:xfrm rot="16200000" flipH="1">
            <a:off x="-1890347" y="4014567"/>
            <a:ext cx="4498145" cy="211015"/>
          </a:xfrm>
          <a:prstGeom prst="bentConnector2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9" idx="1"/>
          </p:cNvCxnSpPr>
          <p:nvPr/>
        </p:nvCxnSpPr>
        <p:spPr>
          <a:xfrm>
            <a:off x="253216" y="2897945"/>
            <a:ext cx="2110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53217" y="4332850"/>
            <a:ext cx="2110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53215" y="5542671"/>
            <a:ext cx="2110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010486" y="2194561"/>
            <a:ext cx="1758459" cy="137160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200" dirty="0" smtClean="0"/>
              <a:t>Подвижные: </a:t>
            </a:r>
            <a:r>
              <a:rPr lang="ru-RU" sz="2000" dirty="0" smtClean="0"/>
              <a:t>сюжетные, бессюжетные</a:t>
            </a:r>
            <a:endParaRPr lang="ru-RU" sz="20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010486" y="3907303"/>
            <a:ext cx="1758459" cy="137160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300" dirty="0" smtClean="0"/>
              <a:t>С элементами спортивных игры</a:t>
            </a:r>
            <a:endParaRPr lang="ru-RU" sz="2300" dirty="0"/>
          </a:p>
        </p:txBody>
      </p:sp>
      <p:cxnSp>
        <p:nvCxnSpPr>
          <p:cNvPr id="26" name="Соединительная линия уступом 25"/>
          <p:cNvCxnSpPr>
            <a:endCxn id="24" idx="1"/>
          </p:cNvCxnSpPr>
          <p:nvPr/>
        </p:nvCxnSpPr>
        <p:spPr>
          <a:xfrm rot="16200000" flipH="1">
            <a:off x="1529858" y="3112476"/>
            <a:ext cx="2722102" cy="239154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771331" y="2855742"/>
            <a:ext cx="2110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62845" y="2212144"/>
            <a:ext cx="1758459" cy="137160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Летние: </a:t>
            </a:r>
            <a:r>
              <a:rPr lang="ru-RU" sz="2000" dirty="0" smtClean="0"/>
              <a:t>плавание, езда на велосипеде</a:t>
            </a:r>
            <a:endParaRPr lang="ru-RU" sz="20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162845" y="3924886"/>
            <a:ext cx="1744393" cy="206443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Зимние: </a:t>
            </a:r>
            <a:r>
              <a:rPr lang="ru-RU" sz="2200" dirty="0" smtClean="0"/>
              <a:t>ходьба на лыжах, катание на коньках, санках</a:t>
            </a:r>
            <a:endParaRPr lang="ru-RU" sz="2000" dirty="0"/>
          </a:p>
        </p:txBody>
      </p:sp>
      <p:cxnSp>
        <p:nvCxnSpPr>
          <p:cNvPr id="31" name="Соединительная линия уступом 30"/>
          <p:cNvCxnSpPr>
            <a:endCxn id="30" idx="1"/>
          </p:cNvCxnSpPr>
          <p:nvPr/>
        </p:nvCxnSpPr>
        <p:spPr>
          <a:xfrm rot="16200000" flipH="1">
            <a:off x="3509008" y="3303267"/>
            <a:ext cx="3068520" cy="239153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923690" y="2873325"/>
            <a:ext cx="2110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7315203" y="2194561"/>
            <a:ext cx="1603711" cy="65766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Пеший</a:t>
            </a:r>
            <a:endParaRPr lang="ru-RU" sz="20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7315199" y="3175784"/>
            <a:ext cx="1589649" cy="74910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Лыжный</a:t>
            </a:r>
            <a:endParaRPr lang="ru-RU" sz="2000" dirty="0"/>
          </a:p>
        </p:txBody>
      </p:sp>
      <p:cxnSp>
        <p:nvCxnSpPr>
          <p:cNvPr id="36" name="Соединительная линия уступом 35"/>
          <p:cNvCxnSpPr/>
          <p:nvPr/>
        </p:nvCxnSpPr>
        <p:spPr>
          <a:xfrm rot="16200000" flipH="1">
            <a:off x="6341887" y="2562955"/>
            <a:ext cx="1707472" cy="267287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7090116" y="2560314"/>
            <a:ext cx="21101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885071" y="815926"/>
            <a:ext cx="1" cy="30948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770139" y="787790"/>
            <a:ext cx="1" cy="30948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908426" y="805376"/>
            <a:ext cx="1" cy="30948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7554346" y="793069"/>
            <a:ext cx="1" cy="30948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705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движения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Ходьба</a:t>
            </a:r>
          </a:p>
          <a:p>
            <a:r>
              <a:rPr lang="ru-RU" dirty="0" smtClean="0"/>
              <a:t>Бег</a:t>
            </a:r>
          </a:p>
          <a:p>
            <a:r>
              <a:rPr lang="ru-RU" dirty="0" smtClean="0"/>
              <a:t>Прыжки</a:t>
            </a:r>
          </a:p>
          <a:p>
            <a:r>
              <a:rPr lang="ru-RU" dirty="0" smtClean="0"/>
              <a:t>Ползание</a:t>
            </a:r>
          </a:p>
          <a:p>
            <a:r>
              <a:rPr lang="ru-RU" dirty="0" smtClean="0"/>
              <a:t>Лазанье</a:t>
            </a:r>
          </a:p>
          <a:p>
            <a:r>
              <a:rPr lang="ru-RU" dirty="0" smtClean="0"/>
              <a:t>Метание</a:t>
            </a:r>
          </a:p>
          <a:p>
            <a:r>
              <a:rPr lang="ru-RU" dirty="0" smtClean="0"/>
              <a:t>Ловля</a:t>
            </a:r>
          </a:p>
          <a:p>
            <a:r>
              <a:rPr lang="ru-RU" dirty="0" smtClean="0"/>
              <a:t>Упражнения в сохранение равновесия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347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Общеразвивающие 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Отличительная особенность – избирательное влияние на развитие преимущественно тех или иных групп мышц или суставов.</a:t>
            </a:r>
          </a:p>
          <a:p>
            <a:r>
              <a:rPr lang="ru-RU" dirty="0" smtClean="0"/>
              <a:t>Содействуют совершенствованию координации движений, их точности, выразительности, осознанному владению положениями и движениями тела, формированию осанки.</a:t>
            </a:r>
          </a:p>
          <a:p>
            <a:r>
              <a:rPr lang="ru-RU" dirty="0" smtClean="0"/>
              <a:t>Избирательное воздействие достигается выключением отдельных мышц из активного движения, что позволяет увеличивать нагрузку на работающие при данном упражнении мышцы и суставы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3896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54745"/>
            <a:ext cx="7886700" cy="115355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Виды общеразвивающих упражнений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77108"/>
            <a:ext cx="7886700" cy="4699855"/>
          </a:xfrm>
        </p:spPr>
        <p:txBody>
          <a:bodyPr>
            <a:normAutofit/>
          </a:bodyPr>
          <a:lstStyle/>
          <a:p>
            <a:r>
              <a:rPr lang="ru-RU" dirty="0" smtClean="0"/>
              <a:t>Упражнения </a:t>
            </a:r>
            <a:r>
              <a:rPr lang="ru-RU" dirty="0" smtClean="0">
                <a:solidFill>
                  <a:srgbClr val="0070C0"/>
                </a:solidFill>
              </a:rPr>
              <a:t>для развития и укрепления мышц </a:t>
            </a:r>
          </a:p>
          <a:p>
            <a:pPr lvl="1"/>
            <a:r>
              <a:rPr lang="ru-RU" dirty="0" smtClean="0"/>
              <a:t>рук и плечевого пояса, </a:t>
            </a:r>
          </a:p>
          <a:p>
            <a:pPr lvl="1"/>
            <a:r>
              <a:rPr lang="ru-RU" dirty="0" smtClean="0"/>
              <a:t>ног, </a:t>
            </a:r>
          </a:p>
          <a:p>
            <a:pPr lvl="1"/>
            <a:r>
              <a:rPr lang="ru-RU" dirty="0" smtClean="0"/>
              <a:t>туловища.</a:t>
            </a:r>
          </a:p>
          <a:p>
            <a:r>
              <a:rPr lang="ru-RU" dirty="0" smtClean="0"/>
              <a:t>Могут выполняться </a:t>
            </a:r>
            <a:r>
              <a:rPr lang="ru-RU" dirty="0" smtClean="0">
                <a:solidFill>
                  <a:srgbClr val="0070C0"/>
                </a:solidFill>
              </a:rPr>
              <a:t>без предметов и с предметами;</a:t>
            </a:r>
          </a:p>
          <a:p>
            <a:r>
              <a:rPr lang="ru-RU" dirty="0" smtClean="0"/>
              <a:t>Проводится</a:t>
            </a:r>
            <a:r>
              <a:rPr lang="ru-RU" dirty="0" smtClean="0">
                <a:solidFill>
                  <a:srgbClr val="0070C0"/>
                </a:solidFill>
              </a:rPr>
              <a:t> на полу, специальных гимнастических пособиях</a:t>
            </a:r>
          </a:p>
          <a:p>
            <a:pPr marL="0" indent="0">
              <a:buNone/>
            </a:pPr>
            <a:r>
              <a:rPr lang="ru-RU" i="1" dirty="0"/>
              <a:t>Важно правильно выбрать исходное положение (</a:t>
            </a:r>
            <a:r>
              <a:rPr lang="ru-RU" i="1" dirty="0" smtClean="0"/>
              <a:t>занимаемое перед </a:t>
            </a:r>
            <a:r>
              <a:rPr lang="ru-RU" i="1" dirty="0"/>
              <a:t>выполнением упражнения)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5384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«Строевые» упражнения для дошкольников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Служат более рациональному и организованному размещению и передвижению детей во время занятий; развитие ориентировки в пространстве, в том числе и в пространстве собственного тела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259743"/>
              </p:ext>
            </p:extLst>
          </p:nvPr>
        </p:nvGraphicFramePr>
        <p:xfrm>
          <a:off x="759655" y="3583937"/>
          <a:ext cx="742774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871"/>
                <a:gridCol w="3713871"/>
              </a:tblGrid>
              <a:tr h="43079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Построения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Перестроения </a:t>
                      </a:r>
                      <a:endParaRPr lang="ru-RU" sz="2400" dirty="0"/>
                    </a:p>
                  </a:txBody>
                  <a:tcPr/>
                </a:tc>
              </a:tr>
              <a:tr h="249861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«пары»</a:t>
                      </a:r>
                    </a:p>
                    <a:p>
                      <a:r>
                        <a:rPr lang="ru-RU" sz="2400" dirty="0" smtClean="0"/>
                        <a:t>«шеренга»</a:t>
                      </a:r>
                    </a:p>
                    <a:p>
                      <a:r>
                        <a:rPr lang="ru-RU" sz="2400" dirty="0" smtClean="0"/>
                        <a:t>«колонна» </a:t>
                      </a:r>
                    </a:p>
                    <a:p>
                      <a:r>
                        <a:rPr lang="ru-RU" sz="2400" dirty="0" smtClean="0"/>
                        <a:t>«круг» (один/несколько)</a:t>
                      </a:r>
                    </a:p>
                    <a:p>
                      <a:r>
                        <a:rPr lang="ru-RU" sz="2400" dirty="0" smtClean="0"/>
                        <a:t>«змейка»</a:t>
                      </a:r>
                    </a:p>
                    <a:p>
                      <a:r>
                        <a:rPr lang="ru-RU" sz="2400" dirty="0" smtClean="0"/>
                        <a:t>«диагональ»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из колонны в пары;</a:t>
                      </a:r>
                    </a:p>
                    <a:p>
                      <a:r>
                        <a:rPr lang="ru-RU" sz="2400" dirty="0" smtClean="0"/>
                        <a:t>из колонны в круг</a:t>
                      </a:r>
                    </a:p>
                    <a:p>
                      <a:r>
                        <a:rPr lang="ru-RU" sz="2400" dirty="0" smtClean="0"/>
                        <a:t>движение</a:t>
                      </a:r>
                      <a:r>
                        <a:rPr lang="ru-RU" sz="2400" baseline="0" dirty="0" smtClean="0"/>
                        <a:t> в колонне со сменой ведущего</a:t>
                      </a:r>
                    </a:p>
                    <a:p>
                      <a:r>
                        <a:rPr lang="ru-RU" sz="2400" baseline="0" dirty="0" smtClean="0"/>
                        <a:t>с переменой направления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407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Танцевальные 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Развивают легкость, ритмичность, плавность, красоту и выразительность движений, благоприятно влияют на формирование осанки.</a:t>
            </a:r>
            <a:endParaRPr lang="ru-RU" dirty="0"/>
          </a:p>
          <a:p>
            <a:r>
              <a:rPr lang="ru-RU" dirty="0" smtClean="0">
                <a:solidFill>
                  <a:srgbClr val="0070C0"/>
                </a:solidFill>
              </a:rPr>
              <a:t>Шаги танцев, элементы плясок, хороводов.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dirty="0" smtClean="0"/>
              <a:t>Усиливают у детей положительное эмоциональное воздействие физической культуры, стимулируют детское двигательное творчество.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848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Подвижные игры и игры с элементами спорта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Позволяют применять свои знания и умения для решения конкретной двигательной задачи в условиях меняющейся игровой обстановки.</a:t>
            </a:r>
          </a:p>
          <a:p>
            <a:r>
              <a:rPr lang="ru-RU" dirty="0" smtClean="0"/>
              <a:t>Развитие физических качеств: сила, ловкость, быстрота, выносливость</a:t>
            </a:r>
          </a:p>
          <a:p>
            <a:r>
              <a:rPr lang="ru-RU" dirty="0" smtClean="0"/>
              <a:t>Согласование свои действия с действиями товарищей, подчинять свои интересы интересам группы, чувство ответственности и команды.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05373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Спортивные 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Плавание</a:t>
            </a:r>
          </a:p>
          <a:p>
            <a:r>
              <a:rPr lang="ru-RU" dirty="0" smtClean="0"/>
              <a:t>Езда на велосипеде</a:t>
            </a:r>
          </a:p>
          <a:p>
            <a:r>
              <a:rPr lang="ru-RU" dirty="0" smtClean="0"/>
              <a:t>Катание на санках</a:t>
            </a:r>
          </a:p>
          <a:p>
            <a:r>
              <a:rPr lang="ru-RU" dirty="0" smtClean="0"/>
              <a:t>Скольжение по ледяным дорожкам</a:t>
            </a:r>
          </a:p>
          <a:p>
            <a:r>
              <a:rPr lang="ru-RU" dirty="0" smtClean="0"/>
              <a:t>Катание на коньках</a:t>
            </a:r>
          </a:p>
          <a:p>
            <a:r>
              <a:rPr lang="ru-RU" dirty="0" smtClean="0"/>
              <a:t>Ходьба на лыжах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087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Методы, применяемые на занятиях физическими упражнениями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это разработанные с учетом педагогических закономерностей системы действий педагога, целенаправленное применение которых позволяет организовать определённым способом теоретическую и практическую деятельность занимающихся, обеспечивающую освоение ими двигательных действий, направленное развитие двигательных способностей и формирование физической культуры личности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7919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3700" y="222250"/>
            <a:ext cx="8559800" cy="6426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6600" y="177800"/>
            <a:ext cx="4991100" cy="723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МЕТОДЫ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3700" y="1295400"/>
            <a:ext cx="3848100" cy="4953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Неспецифические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3600" y="1295400"/>
            <a:ext cx="4279900" cy="4953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Специфические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3700" y="2019300"/>
            <a:ext cx="1854200" cy="736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Слухового восприятия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387600" y="2019300"/>
            <a:ext cx="1854200" cy="736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Зрительного восприятия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73600" y="2057400"/>
            <a:ext cx="4279900" cy="5207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Двигательного восприятия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99569" y="2898775"/>
            <a:ext cx="3205162" cy="10668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Строго регламентированного упражнения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91325" y="2857500"/>
            <a:ext cx="2162175" cy="1066800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Частично регламентированного упражнения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1766" y="4121150"/>
            <a:ext cx="2768600" cy="10668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Обучения двигательным действиям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8430" y="4117975"/>
            <a:ext cx="2645569" cy="10668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Развития двигательных способностей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91766" y="5308600"/>
            <a:ext cx="1155700" cy="6731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 целом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12566" y="5308600"/>
            <a:ext cx="1447800" cy="6731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 частям</a:t>
            </a:r>
            <a:endParaRPr lang="ru-RU" sz="2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25466" y="5289550"/>
            <a:ext cx="1722834" cy="6731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Равномерный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549900" y="5276850"/>
            <a:ext cx="1447800" cy="6731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Повторный</a:t>
            </a:r>
            <a:endParaRPr lang="ru-RU" sz="2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557314" y="6027738"/>
            <a:ext cx="1741886" cy="6731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Переменный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725642" y="4111624"/>
            <a:ext cx="1447800" cy="673100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Игровой</a:t>
            </a:r>
            <a:endParaRPr lang="ru-RU" sz="2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518400" y="4972048"/>
            <a:ext cx="1438772" cy="768352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Соревновательный</a:t>
            </a:r>
            <a:endParaRPr lang="ru-RU" sz="20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2899569" y="901700"/>
            <a:ext cx="0" cy="393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998369" y="901700"/>
            <a:ext cx="0" cy="393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8" idx="0"/>
          </p:cNvCxnSpPr>
          <p:nvPr/>
        </p:nvCxnSpPr>
        <p:spPr>
          <a:xfrm>
            <a:off x="1320800" y="17907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225800" y="17907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791325" y="182880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12" idx="0"/>
          </p:cNvCxnSpPr>
          <p:nvPr/>
        </p:nvCxnSpPr>
        <p:spPr>
          <a:xfrm flipH="1">
            <a:off x="4502150" y="2578100"/>
            <a:ext cx="831850" cy="3206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7494884" y="2596356"/>
            <a:ext cx="678558" cy="2428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21" idx="0"/>
          </p:cNvCxnSpPr>
          <p:nvPr/>
        </p:nvCxnSpPr>
        <p:spPr>
          <a:xfrm>
            <a:off x="7445870" y="3896518"/>
            <a:ext cx="3672" cy="2151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8533556" y="3942556"/>
            <a:ext cx="0" cy="1029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14" idx="0"/>
          </p:cNvCxnSpPr>
          <p:nvPr/>
        </p:nvCxnSpPr>
        <p:spPr>
          <a:xfrm flipH="1">
            <a:off x="2176066" y="3965575"/>
            <a:ext cx="1384300" cy="1555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5489923" y="3963988"/>
            <a:ext cx="809277" cy="1539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2630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слухового восприятия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Основываются на использовании педагогом слова (смысловая и эмоциональная функции):</a:t>
            </a:r>
          </a:p>
          <a:p>
            <a:r>
              <a:rPr lang="ru-RU" dirty="0" smtClean="0"/>
              <a:t>Рассказ</a:t>
            </a:r>
          </a:p>
          <a:p>
            <a:r>
              <a:rPr lang="ru-RU" dirty="0" smtClean="0"/>
              <a:t>Описание</a:t>
            </a:r>
          </a:p>
          <a:p>
            <a:r>
              <a:rPr lang="ru-RU" dirty="0" smtClean="0"/>
              <a:t>Объяснение</a:t>
            </a:r>
          </a:p>
          <a:p>
            <a:r>
              <a:rPr lang="ru-RU" dirty="0" smtClean="0"/>
              <a:t>Беседа</a:t>
            </a:r>
          </a:p>
          <a:p>
            <a:r>
              <a:rPr lang="ru-RU" dirty="0" smtClean="0"/>
              <a:t>Разбор</a:t>
            </a:r>
          </a:p>
          <a:p>
            <a:r>
              <a:rPr lang="ru-RU" dirty="0" smtClean="0"/>
              <a:t>Указание</a:t>
            </a:r>
          </a:p>
          <a:p>
            <a:r>
              <a:rPr lang="ru-RU" dirty="0" smtClean="0"/>
              <a:t>Оценка</a:t>
            </a:r>
          </a:p>
          <a:p>
            <a:r>
              <a:rPr lang="ru-RU" dirty="0" smtClean="0"/>
              <a:t>Команда</a:t>
            </a:r>
          </a:p>
          <a:p>
            <a:r>
              <a:rPr lang="ru-RU" dirty="0" smtClean="0"/>
              <a:t>Подсчет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040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зрительного восприятия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Обеспечиваю зрительное восприятие изучаемого действия:</a:t>
            </a:r>
          </a:p>
          <a:p>
            <a:r>
              <a:rPr lang="ru-RU" dirty="0" smtClean="0"/>
              <a:t>Показ физических упражнений</a:t>
            </a:r>
          </a:p>
          <a:p>
            <a:r>
              <a:rPr lang="ru-RU" dirty="0" smtClean="0"/>
              <a:t>Демонстрация наглядных пособий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465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двигательного восприятия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400" y="1825624"/>
            <a:ext cx="8572500" cy="4854576"/>
          </a:xfrm>
        </p:spPr>
        <p:txBody>
          <a:bodyPr/>
          <a:lstStyle/>
          <a:p>
            <a:r>
              <a:rPr lang="ru-RU" dirty="0" smtClean="0"/>
              <a:t>Основаны на активной двигательной деятельности детей</a:t>
            </a:r>
          </a:p>
        </p:txBody>
      </p:sp>
    </p:spTree>
    <p:extLst>
      <p:ext uri="{BB962C8B-B14F-4D97-AF65-F5344CB8AC3E}">
        <p14:creationId xmlns:p14="http://schemas.microsoft.com/office/powerpoint/2010/main" val="8640569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Методы строго регламентированного упражнения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разучивании действия –многократное его выполнение или </a:t>
            </a:r>
            <a:r>
              <a:rPr lang="ru-RU" dirty="0"/>
              <a:t>его частей при строгой регламентации формы движений, величины нагрузки, е нарастания, чередования с отдыхом </a:t>
            </a:r>
          </a:p>
          <a:p>
            <a:r>
              <a:rPr lang="ru-RU" dirty="0"/>
              <a:t>Разучивание по частям</a:t>
            </a:r>
          </a:p>
          <a:p>
            <a:r>
              <a:rPr lang="ru-RU" dirty="0"/>
              <a:t>Разучивание в целом</a:t>
            </a:r>
          </a:p>
          <a:p>
            <a:r>
              <a:rPr lang="ru-RU" dirty="0"/>
              <a:t>Использование имитации (подражание действиям животных, явлениям природы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53289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Методы строго регламентированного упражнения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8108950" cy="485457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Равномерный метод – физические упражнения выполняются непрерывно, в течение длительного времени, сохраняется постоянный ритм, величина усилий, амплитуда движений </a:t>
            </a:r>
          </a:p>
          <a:p>
            <a:r>
              <a:rPr lang="ru-RU" dirty="0" smtClean="0"/>
              <a:t>Применяется в упражнениях циклического характера (бег, лыжи, плавание</a:t>
            </a:r>
          </a:p>
          <a:p>
            <a:r>
              <a:rPr lang="ru-RU" dirty="0" smtClean="0"/>
              <a:t>Переменный методы – последовательное варьирование нагрузки входе непрерывного упражнения путем направленного изменения скорости передвижения, темпа, длительности, ритма, амплитуды движений, величины усилий, смены техники движений. Развитие скоростных способностей и выносливости, координации движений, развитие волевых качеств.</a:t>
            </a:r>
          </a:p>
          <a:p>
            <a:r>
              <a:rPr lang="ru-RU" dirty="0" smtClean="0"/>
              <a:t>Применяется в циклических и ациклических упражнениях (бег с ускорением, остановками, выполнение упражнений в разном темпе</a:t>
            </a:r>
          </a:p>
          <a:p>
            <a:r>
              <a:rPr lang="ru-RU" dirty="0" smtClean="0"/>
              <a:t>Повторный метод – многократное выполнение интенсивных упражнений на фоне полного восстановления.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3812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Методы </a:t>
            </a:r>
            <a:r>
              <a:rPr lang="ru-RU" dirty="0" smtClean="0"/>
              <a:t>частично  </a:t>
            </a:r>
            <a:r>
              <a:rPr lang="ru-RU" dirty="0"/>
              <a:t>регламентированного упражнения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Допускается относительно свободный выбор действий ребенком для решения поставленной задачи. Используются на этапе совершенствования умении. Обязательное присутствие элемента соперничества:</a:t>
            </a:r>
          </a:p>
          <a:p>
            <a:r>
              <a:rPr lang="ru-RU" dirty="0" smtClean="0"/>
              <a:t>Игровой метод (сюжетное содержание)</a:t>
            </a:r>
          </a:p>
          <a:p>
            <a:r>
              <a:rPr lang="ru-RU" dirty="0" smtClean="0"/>
              <a:t>Соревновательный метод (подчинение всей деятельности задаче победить в том или ином действии в соответствии с правилами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0350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Соотношение в использовании методов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Выбираются в зависимости от:</a:t>
            </a:r>
          </a:p>
          <a:p>
            <a:r>
              <a:rPr lang="ru-RU" dirty="0" smtClean="0"/>
              <a:t> поставленных задач,</a:t>
            </a:r>
          </a:p>
          <a:p>
            <a:r>
              <a:rPr lang="ru-RU" dirty="0" smtClean="0"/>
              <a:t>возрастных особенностей детей, </a:t>
            </a:r>
          </a:p>
          <a:p>
            <a:r>
              <a:rPr lang="ru-RU" dirty="0" smtClean="0"/>
              <a:t>их подготовленности, </a:t>
            </a:r>
          </a:p>
          <a:p>
            <a:r>
              <a:rPr lang="ru-RU" dirty="0" smtClean="0"/>
              <a:t>сложности и характера упражнений,</a:t>
            </a:r>
          </a:p>
          <a:p>
            <a:r>
              <a:rPr lang="ru-RU" dirty="0" smtClean="0"/>
              <a:t>На разных этапах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5489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" y="83819"/>
            <a:ext cx="8763000" cy="85852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Применение методов в зависимости от этапов обучения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0" y="1117600"/>
            <a:ext cx="8763000" cy="561340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568501"/>
              </p:ext>
            </p:extLst>
          </p:nvPr>
        </p:nvGraphicFramePr>
        <p:xfrm>
          <a:off x="190500" y="857739"/>
          <a:ext cx="8763000" cy="6011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6400"/>
                <a:gridCol w="4546600"/>
              </a:tblGrid>
              <a:tr h="50737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Этапы обучения  и задачи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Применяемые методы</a:t>
                      </a:r>
                      <a:endParaRPr lang="ru-RU" sz="2400" dirty="0"/>
                    </a:p>
                  </a:txBody>
                  <a:tcPr/>
                </a:tc>
              </a:tr>
              <a:tr h="1843807">
                <a:tc>
                  <a:txBody>
                    <a:bodyPr/>
                    <a:lstStyle/>
                    <a:p>
                      <a:r>
                        <a:rPr lang="en-US" sz="2400" b="1" u="sng" dirty="0" smtClean="0"/>
                        <a:t>I</a:t>
                      </a:r>
                      <a:r>
                        <a:rPr lang="ru-RU" sz="2400" b="1" u="sng" dirty="0" smtClean="0"/>
                        <a:t> этап</a:t>
                      </a:r>
                      <a:r>
                        <a:rPr lang="ru-RU" sz="2400" dirty="0" smtClean="0"/>
                        <a:t>: первоначальное разучивание упражнения, создание правильного представления о движении в целом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Показ, объяснение, практическое</a:t>
                      </a:r>
                      <a:r>
                        <a:rPr lang="ru-RU" sz="2400" baseline="0" dirty="0" smtClean="0"/>
                        <a:t> опробование.</a:t>
                      </a:r>
                      <a:endParaRPr lang="ru-RU" sz="2400" dirty="0"/>
                    </a:p>
                  </a:txBody>
                  <a:tcPr/>
                </a:tc>
              </a:tr>
              <a:tr h="14926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2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этап</a:t>
                      </a:r>
                      <a:r>
                        <a:rPr lang="ru-RU" sz="2400" b="0" i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 углубленное разучивание движения</a:t>
                      </a:r>
                    </a:p>
                    <a:p>
                      <a:endParaRPr lang="ru-RU" sz="2400" b="1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Имитация, использование зрительных и слуховых ориентиров. Словесные методы в виде коротких указаний</a:t>
                      </a:r>
                      <a:endParaRPr lang="ru-RU" sz="2400" dirty="0"/>
                    </a:p>
                  </a:txBody>
                  <a:tcPr/>
                </a:tc>
              </a:tr>
              <a:tr h="2029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sng" dirty="0" smtClean="0"/>
                        <a:t>III </a:t>
                      </a:r>
                      <a:r>
                        <a:rPr lang="ru-RU" sz="2400" b="1" u="sng" dirty="0" smtClean="0"/>
                        <a:t>этап</a:t>
                      </a:r>
                      <a:r>
                        <a:rPr lang="ru-RU" sz="2400" b="0" u="none" dirty="0" smtClean="0"/>
                        <a:t>: </a:t>
                      </a:r>
                      <a:r>
                        <a:rPr lang="ru-RU" sz="2400" dirty="0" smtClean="0"/>
                        <a:t>закрепление навыка и совершенствование</a:t>
                      </a:r>
                      <a:r>
                        <a:rPr lang="ru-RU" sz="2400" baseline="0" dirty="0" smtClean="0"/>
                        <a:t> техники; выработка умения применять изученное движение в различных условиях</a:t>
                      </a:r>
                      <a:endParaRPr lang="ru-RU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Игровые и соревновательные формы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9682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84" y="176505"/>
            <a:ext cx="8684162" cy="625353"/>
          </a:xfrm>
        </p:spPr>
        <p:txBody>
          <a:bodyPr>
            <a:normAutofit/>
          </a:bodyPr>
          <a:lstStyle/>
          <a:p>
            <a:r>
              <a:rPr lang="ru-RU" sz="2800" dirty="0"/>
              <a:t>Применение методов в </a:t>
            </a:r>
            <a:r>
              <a:rPr lang="ru-RU" sz="2800" dirty="0" smtClean="0"/>
              <a:t>зависимости от возраста детей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143921"/>
              </p:ext>
            </p:extLst>
          </p:nvPr>
        </p:nvGraphicFramePr>
        <p:xfrm>
          <a:off x="178484" y="801857"/>
          <a:ext cx="8684162" cy="598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3024"/>
                <a:gridCol w="6471138"/>
              </a:tblGrid>
              <a:tr h="39339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Возраст детей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Методы</a:t>
                      </a:r>
                      <a:endParaRPr lang="ru-RU" sz="2400" dirty="0"/>
                    </a:p>
                  </a:txBody>
                  <a:tcPr/>
                </a:tc>
              </a:tr>
              <a:tr h="21340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1-й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baseline="0" dirty="0" err="1" smtClean="0"/>
                        <a:t>г.ж</a:t>
                      </a:r>
                      <a:r>
                        <a:rPr lang="ru-RU" sz="2400" baseline="0" dirty="0" smtClean="0"/>
                        <a:t>. </a:t>
                      </a:r>
                    </a:p>
                    <a:p>
                      <a:r>
                        <a:rPr lang="ru-RU" sz="2400" baseline="0" dirty="0" smtClean="0"/>
                        <a:t>Ранний возраст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Пассивный</a:t>
                      </a:r>
                      <a:r>
                        <a:rPr lang="ru-RU" sz="2200" baseline="0" dirty="0" smtClean="0"/>
                        <a:t> метод – выполнение упражнений с помощью взрослого, поддержкой за предметы.</a:t>
                      </a:r>
                    </a:p>
                    <a:p>
                      <a:r>
                        <a:rPr lang="ru-RU" sz="2200" baseline="0" dirty="0" smtClean="0"/>
                        <a:t>Использование зрительных ориентиров. Слово – для </a:t>
                      </a:r>
                      <a:r>
                        <a:rPr lang="ru-RU" sz="2200" baseline="0" dirty="0" err="1" smtClean="0"/>
                        <a:t>полож</a:t>
                      </a:r>
                      <a:r>
                        <a:rPr lang="ru-RU" sz="2200" baseline="0" dirty="0" smtClean="0"/>
                        <a:t>. отношения к выполнению упражнений</a:t>
                      </a:r>
                      <a:endParaRPr lang="ru-RU" sz="2200" dirty="0"/>
                    </a:p>
                  </a:txBody>
                  <a:tcPr/>
                </a:tc>
              </a:tr>
              <a:tr h="155202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Младший дошкольный возраст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Показ, имитация, зрительные и слуховые ориентиры.</a:t>
                      </a:r>
                    </a:p>
                    <a:p>
                      <a:r>
                        <a:rPr lang="ru-RU" sz="2200" dirty="0" smtClean="0"/>
                        <a:t>Словесные приемы сочетаются с показом, помогают</a:t>
                      </a:r>
                      <a:r>
                        <a:rPr lang="ru-RU" sz="2200" baseline="0" dirty="0" smtClean="0"/>
                        <a:t> уточнить технику упражнений</a:t>
                      </a:r>
                      <a:endParaRPr lang="ru-RU" sz="2200" dirty="0"/>
                    </a:p>
                  </a:txBody>
                  <a:tcPr/>
                </a:tc>
              </a:tr>
              <a:tr h="1843034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Средний и старший дошкольный возраст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Словесные приемы (объяснения, команды), без сопровождения показом, использование</a:t>
                      </a:r>
                      <a:r>
                        <a:rPr lang="ru-RU" sz="2200" baseline="0" dirty="0" smtClean="0"/>
                        <a:t> более сложных наглядных пособий (фотографий, рисунков), соревновательный метод</a:t>
                      </a:r>
                      <a:endParaRPr lang="ru-RU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4808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Структура, продолжительность и методика проведения физкультурного занятия – в разных возрастных группах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Структура: ориентировочный план подбора и распределения упражнений и подвижных игр.</a:t>
            </a:r>
          </a:p>
          <a:p>
            <a:r>
              <a:rPr lang="ru-RU" dirty="0" smtClean="0"/>
              <a:t>Разработана в соответствии с требованиями физиологии и гигиены физических упражнений и обусловлена закономерностями работоспособности и утомляемости организма при физических нагрузках.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8966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занятия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Вводная часть </a:t>
            </a:r>
            <a:r>
              <a:rPr lang="ru-RU" dirty="0" smtClean="0"/>
              <a:t>- организация детей, возбуждение интереса и привлечение внимания к предстоящим двигательным заданиям, создание общего эмоционального настроя, подготовка к выполнению более сложных и интенсивных упражнений в последующей части.</a:t>
            </a:r>
          </a:p>
          <a:p>
            <a:pPr lvl="1"/>
            <a:r>
              <a:rPr lang="ru-RU" dirty="0" smtClean="0"/>
              <a:t>Ходьба, бег, подскоки, игры на внимание, перестроения, повороты, упражнения, укрепляющие стопу, танцевальные шаги.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2509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занятия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Основная часть </a:t>
            </a:r>
            <a:r>
              <a:rPr lang="ru-RU" dirty="0" smtClean="0"/>
              <a:t>– обучение новым упражнениям, повторение и закрепление ранее пройденного, совершенствование умений и навыков детей в движениях, развитие физических качеств.</a:t>
            </a:r>
          </a:p>
          <a:p>
            <a:pPr lvl="1"/>
            <a:r>
              <a:rPr lang="ru-RU" dirty="0" smtClean="0"/>
              <a:t>Общеразвивающие упражнения и упражнения в основных движениях, подвижные игры  и игры с элементами спортивных игр.</a:t>
            </a:r>
          </a:p>
          <a:p>
            <a:r>
              <a:rPr lang="ru-RU" dirty="0" smtClean="0"/>
              <a:t>В начале выполняются и разучиваются </a:t>
            </a:r>
            <a:r>
              <a:rPr lang="ru-RU" i="1" u="sng" dirty="0" smtClean="0"/>
              <a:t>общеразвивающие упражнения </a:t>
            </a:r>
            <a:r>
              <a:rPr lang="ru-RU" dirty="0" smtClean="0"/>
              <a:t>(порядок: мышцы рук и плечевого пояса - ног и туловища – подскоки и успокаивающие движения (дыхательные, на расслабление)</a:t>
            </a:r>
          </a:p>
          <a:p>
            <a:pPr marL="0" indent="0">
              <a:buNone/>
            </a:pPr>
            <a:r>
              <a:rPr lang="ru-RU" i="1" u="sng" dirty="0"/>
              <a:t>Основные движения</a:t>
            </a:r>
          </a:p>
          <a:p>
            <a:pPr marL="0" indent="0">
              <a:buNone/>
            </a:pPr>
            <a:r>
              <a:rPr lang="ru-RU" i="1" u="sng" dirty="0"/>
              <a:t>Подвижная игра</a:t>
            </a:r>
          </a:p>
        </p:txBody>
      </p:sp>
    </p:spTree>
    <p:extLst>
      <p:ext uri="{BB962C8B-B14F-4D97-AF65-F5344CB8AC3E}">
        <p14:creationId xmlns:p14="http://schemas.microsoft.com/office/powerpoint/2010/main" val="26798339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Основная часть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Правильное распределение материала : изучение новых движение в упражнениях, требующие большого внимания и точности выполнения проводятся в начале основной части и предшествуют знакомым упражнениям и играм.</a:t>
            </a:r>
          </a:p>
          <a:p>
            <a:r>
              <a:rPr lang="ru-RU" dirty="0" smtClean="0"/>
              <a:t>Упражнения основной части занятия, связанные со значительной физической нагрузкой на организм, проводятся после упражнений с меньшей нагрузкой.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901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занятия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Заключительная часть </a:t>
            </a:r>
            <a:r>
              <a:rPr lang="ru-RU" dirty="0" smtClean="0"/>
              <a:t>– постепенный переход от возбужденного состояния организма ребенка к более спокойному; подведение итогов занятия; организованный переход к другим видам деятельности.</a:t>
            </a:r>
          </a:p>
          <a:p>
            <a:pPr lvl="1"/>
            <a:r>
              <a:rPr lang="ru-RU" dirty="0" smtClean="0"/>
              <a:t>Ходьба друг за другом и врассыпную, дыхательные упражнения, малоподвижные игры, хороводы.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90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Составление плана </a:t>
            </a:r>
            <a:r>
              <a:rPr lang="ru-RU" dirty="0"/>
              <a:t>(последовательности) двигательных упражнений на занятии – для разных возрастных </a:t>
            </a:r>
            <a:r>
              <a:rPr lang="ru-RU" dirty="0" smtClean="0"/>
              <a:t>групп. </a:t>
            </a:r>
          </a:p>
          <a:p>
            <a:pPr marL="0" indent="0">
              <a:buNone/>
            </a:pPr>
            <a:r>
              <a:rPr lang="ru-RU" dirty="0" smtClean="0"/>
              <a:t>План должен включать образовательные задачи по физическому развитию, перечень и описание двигательных упражнений; обоснование последовательности; указание и краткое описание используемых приемов и методов, соответствующих возрастным особенностям выбранной группы детей.</a:t>
            </a:r>
          </a:p>
          <a:p>
            <a:r>
              <a:rPr lang="ru-RU" dirty="0"/>
              <a:t>Проведение упражнений </a:t>
            </a:r>
            <a:r>
              <a:rPr lang="ru-RU" dirty="0" smtClean="0"/>
              <a:t>для </a:t>
            </a:r>
            <a:r>
              <a:rPr lang="ru-RU" dirty="0"/>
              <a:t>детей (по методике для разных возрастных групп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7788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031" y="1434905"/>
            <a:ext cx="8299938" cy="513277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Развитие движений у дошкольников : хрестоматия / сост. Е.В. Горшкова. – Москва : АНО ПЭБ, 2008. – 441 </a:t>
            </a:r>
            <a:r>
              <a:rPr lang="ru-RU" dirty="0" smtClean="0"/>
              <a:t>с.</a:t>
            </a:r>
          </a:p>
          <a:p>
            <a:r>
              <a:rPr lang="ru-RU" dirty="0" err="1"/>
              <a:t>Кенеман</a:t>
            </a:r>
            <a:r>
              <a:rPr lang="ru-RU" dirty="0"/>
              <a:t>, А.В. Теория и методика физического воспитания детей дошкольного возраста :</a:t>
            </a:r>
            <a:r>
              <a:rPr lang="ru-RU" b="1" dirty="0"/>
              <a:t> </a:t>
            </a:r>
            <a:r>
              <a:rPr lang="ru-RU" dirty="0"/>
              <a:t>учебное пособие для студентов педагогических институтов по специальности. «Дошкольная педагогика и психология» /</a:t>
            </a:r>
            <a:r>
              <a:rPr lang="ru-RU" b="1" dirty="0"/>
              <a:t> </a:t>
            </a:r>
            <a:r>
              <a:rPr lang="ru-RU" dirty="0"/>
              <a:t>А.В. </a:t>
            </a:r>
            <a:r>
              <a:rPr lang="ru-RU" dirty="0" err="1"/>
              <a:t>Кенеман</a:t>
            </a:r>
            <a:r>
              <a:rPr lang="ru-RU" dirty="0"/>
              <a:t>, Д.В. </a:t>
            </a:r>
            <a:r>
              <a:rPr lang="ru-RU" dirty="0" err="1"/>
              <a:t>Хухлаева</a:t>
            </a:r>
            <a:r>
              <a:rPr lang="ru-RU" b="1" dirty="0"/>
              <a:t>.</a:t>
            </a:r>
            <a:r>
              <a:rPr lang="ru-RU" dirty="0"/>
              <a:t> – Издание 2-е, исправленное и дополненное. – Москва : Просвещение, 1978. – 272 с. </a:t>
            </a:r>
            <a:endParaRPr lang="ru-RU" dirty="0" smtClean="0"/>
          </a:p>
          <a:p>
            <a:r>
              <a:rPr lang="ru-RU" dirty="0"/>
              <a:t>Теоретические и методические основы физического воспитания и развития детей раннего и дошкольного возраста : учебник для студентов учреждений среднего профессионального образования / С.О. Филиппова, О.А. Каминский, Г.Г. Лукина [и др.] ; под ред. С.О</a:t>
            </a:r>
            <a:r>
              <a:rPr lang="ru-RU" dirty="0" smtClean="0"/>
              <a:t>. Филипповой</a:t>
            </a:r>
            <a:r>
              <a:rPr lang="ru-RU" dirty="0"/>
              <a:t>. – 4-е издание, переработанное. – Москва : Академия, 2012. – 304 с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Вавилова Е.Н. Учите бегать, прыгать, лазать, метать. Пособие для воспитателей детского сада. – Москва, </a:t>
            </a:r>
            <a:r>
              <a:rPr lang="ru-RU" dirty="0" err="1" smtClean="0"/>
              <a:t>Просвещене</a:t>
            </a:r>
            <a:r>
              <a:rPr lang="ru-RU" dirty="0" smtClean="0"/>
              <a:t>, 1983</a:t>
            </a:r>
          </a:p>
          <a:p>
            <a:r>
              <a:rPr lang="ru-RU" dirty="0"/>
              <a:t>Оздоровительная работа в дошкольном образовательном учреждении / под общ. ред. Г.А. Широковой. – Ростов-на-Дону : Феникс, 2009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93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520416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1274</TotalTime>
  <Words>3614</Words>
  <Application>Microsoft Office PowerPoint</Application>
  <PresentationFormat>Экран (4:3)</PresentationFormat>
  <Paragraphs>362</Paragraphs>
  <Slides>63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7" baseType="lpstr">
      <vt:lpstr>Arial</vt:lpstr>
      <vt:lpstr>Calibri</vt:lpstr>
      <vt:lpstr>Calibri Light</vt:lpstr>
      <vt:lpstr>Тема Office</vt:lpstr>
      <vt:lpstr>Теория и методика физического развития дошкольников</vt:lpstr>
      <vt:lpstr>Предмет теории и методики  физического развития дошкольников </vt:lpstr>
      <vt:lpstr>Основные понятия и термины</vt:lpstr>
      <vt:lpstr>Основные понятия и термины</vt:lpstr>
      <vt:lpstr>Основные понятия и термины</vt:lpstr>
      <vt:lpstr>Цель образования в области физической культуры</vt:lpstr>
      <vt:lpstr>Задачи образования в области физической культуры</vt:lpstr>
      <vt:lpstr>История развития теории и практики физического развития и воспитания</vt:lpstr>
      <vt:lpstr>Значение физического воспитания в физическом развитии ребенка</vt:lpstr>
      <vt:lpstr>Психофизиологические основы двигательного развития детей</vt:lpstr>
      <vt:lpstr>Презентация PowerPoint</vt:lpstr>
      <vt:lpstr>Две стороны содержания моторики (А.В. Запорожец)</vt:lpstr>
      <vt:lpstr>Основные свойства и виды движений</vt:lpstr>
      <vt:lpstr>Основные свойства и виды движений</vt:lpstr>
      <vt:lpstr>Основные виды движений классификация С.Л. Рубинштейна и Н.А. Бернштейна)</vt:lpstr>
      <vt:lpstr>Психофизиологические основы развития движений</vt:lpstr>
      <vt:lpstr>Уровни построения движений</vt:lpstr>
      <vt:lpstr>Уровни построения движений</vt:lpstr>
      <vt:lpstr>Психофизиологические основы развития движения у детей</vt:lpstr>
      <vt:lpstr>Психофизиологические основы развития движения у детей</vt:lpstr>
      <vt:lpstr>Возрастные особенности детей при решении двигательных задач и освоении новых движений</vt:lpstr>
      <vt:lpstr>Задачи воспитания моторики дошкольника (А.В. Запорожец)</vt:lpstr>
      <vt:lpstr>Изменения характера двигательных умений и способа их приобретения в дошкольном детстве</vt:lpstr>
      <vt:lpstr>Презентация PowerPoint</vt:lpstr>
      <vt:lpstr>Развитие моторики дошкольника в зависимости от задач и мотивов деятельности</vt:lpstr>
      <vt:lpstr>Возрастные особенности развития движений у детей 2-го и 3-го года жизни.</vt:lpstr>
      <vt:lpstr>Возрастные особенности развития движений у детей 4-5-го года жизни.</vt:lpstr>
      <vt:lpstr>Возрастные особенности развития движений у детей 6-7-го года жизни</vt:lpstr>
      <vt:lpstr>Формирование двигательных навыков и физических качеств</vt:lpstr>
      <vt:lpstr>Освоение новых движений</vt:lpstr>
      <vt:lpstr>Виды ориентировочно-исследовательской деятельности</vt:lpstr>
      <vt:lpstr>Способы освоения новых движений</vt:lpstr>
      <vt:lpstr>Методика двигательного развития детей 2-7 лет</vt:lpstr>
      <vt:lpstr>Средства физического воспитания дошкольников</vt:lpstr>
      <vt:lpstr>Гигиенические факторы</vt:lpstr>
      <vt:lpstr>Естественные силы природы </vt:lpstr>
      <vt:lpstr>Презентация PowerPoint</vt:lpstr>
      <vt:lpstr>Основные движения</vt:lpstr>
      <vt:lpstr>Общеразвивающие упражнения</vt:lpstr>
      <vt:lpstr>Виды общеразвивающих упражнений</vt:lpstr>
      <vt:lpstr>«Строевые» упражнения для дошкольников</vt:lpstr>
      <vt:lpstr>Танцевальные упражнения</vt:lpstr>
      <vt:lpstr>Подвижные игры и игры с элементами спорта</vt:lpstr>
      <vt:lpstr>Спортивные упражнения</vt:lpstr>
      <vt:lpstr>Методы, применяемые на занятиях физическими упражнениями</vt:lpstr>
      <vt:lpstr>Презентация PowerPoint</vt:lpstr>
      <vt:lpstr>Методы слухового восприятия</vt:lpstr>
      <vt:lpstr>Методы зрительного восприятия</vt:lpstr>
      <vt:lpstr>Методы двигательного восприятия</vt:lpstr>
      <vt:lpstr>Методы строго регламентированного упражнения</vt:lpstr>
      <vt:lpstr>Методы строго регламентированного упражнения</vt:lpstr>
      <vt:lpstr>Методы частично  регламентированного упражнения</vt:lpstr>
      <vt:lpstr>Соотношение в использовании методов</vt:lpstr>
      <vt:lpstr>Применение методов в зависимости от этапов обучения</vt:lpstr>
      <vt:lpstr>Применение методов в зависимости от возраста детей</vt:lpstr>
      <vt:lpstr>Структура, продолжительность и методика проведения физкультурного занятия – в разных возрастных группах</vt:lpstr>
      <vt:lpstr>Структура занятия</vt:lpstr>
      <vt:lpstr>Структура занятия</vt:lpstr>
      <vt:lpstr>Основная часть</vt:lpstr>
      <vt:lpstr>Структура занятия</vt:lpstr>
      <vt:lpstr>Практическое задание</vt:lpstr>
      <vt:lpstr>Литература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и методика физического развития дошкольников</dc:title>
  <dc:creator>Sam koff</dc:creator>
  <cp:lastModifiedBy>Irina A. Samkova</cp:lastModifiedBy>
  <cp:revision>54</cp:revision>
  <dcterms:created xsi:type="dcterms:W3CDTF">2017-04-09T14:04:34Z</dcterms:created>
  <dcterms:modified xsi:type="dcterms:W3CDTF">2017-04-18T10:54:27Z</dcterms:modified>
</cp:coreProperties>
</file>