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81" r:id="rId16"/>
    <p:sldId id="272" r:id="rId17"/>
    <p:sldId id="273" r:id="rId18"/>
    <p:sldId id="274" r:id="rId19"/>
    <p:sldId id="275" r:id="rId20"/>
    <p:sldId id="276" r:id="rId21"/>
    <p:sldId id="282" r:id="rId22"/>
    <p:sldId id="277" r:id="rId23"/>
    <p:sldId id="283" r:id="rId24"/>
    <p:sldId id="284" r:id="rId25"/>
    <p:sldId id="278" r:id="rId26"/>
    <p:sldId id="279" r:id="rId27"/>
    <p:sldId id="280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ED5996-9D81-424A-9480-A713280DE10E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84C824-FD13-4755-B2CE-6286ACA0F8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56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6CE3E78-604D-447B-9ACC-023ADDC88DC1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28675" y="449263"/>
            <a:ext cx="5200650" cy="3902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F58AD1-ADA9-4B5B-946B-13E81A1810D7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B76C926-049E-40E4-8901-2CAC3C820CDD}" type="slidenum">
              <a:t>7</a:t>
            </a:fld>
            <a:endParaRPr lang="ru-RU" sz="12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040CAFE-1605-470E-A352-45CC5AC305CF}" type="slidenum">
              <a:rPr lang="ru-RU" smtClean="0"/>
              <a:pPr/>
              <a:t>14</a:t>
            </a:fld>
            <a:endParaRPr lang="ru-RU" smtClean="0"/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28675" y="449263"/>
            <a:ext cx="5200650" cy="3902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EAD2D48-79CE-497B-8F82-2B4360D054F7}" type="slidenum">
              <a:rPr lang="ru-RU" smtClean="0"/>
              <a:pPr/>
              <a:t>18</a:t>
            </a:fld>
            <a:endParaRPr lang="ru-RU" smtClean="0"/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28675" y="449263"/>
            <a:ext cx="5200650" cy="3902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A5BC09A-CEE2-49C5-9E31-1F18294BDDDC}" type="slidenum">
              <a:rPr lang="ru-RU" smtClean="0"/>
              <a:pPr/>
              <a:t>19</a:t>
            </a:fld>
            <a:endParaRPr lang="ru-RU" smtClean="0"/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28675" y="449263"/>
            <a:ext cx="5200650" cy="3902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8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495812-3DE1-4948-8B0E-2DE6A50817E6}" type="slidenum">
              <a:rPr lang="ru-RU" smtClean="0"/>
              <a:pPr/>
              <a:t>20</a:t>
            </a:fld>
            <a:endParaRPr lang="ru-RU" smtClean="0"/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28675" y="449263"/>
            <a:ext cx="5200650" cy="39020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0597B97-7393-4EDA-B7E4-DE3E8812D196}" type="slidenum">
              <a:rPr lang="ru-RU" smtClean="0"/>
              <a:pPr/>
              <a:t>22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84C824-FD13-4755-B2CE-6286ACA0F8D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972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D4F129-62C5-4917-93A6-F4BB90CAD328}" type="slidenum">
              <a:rPr lang="ru-RU" smtClean="0"/>
              <a:pPr/>
              <a:t>27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C86C-1C84-4D22-938F-85F58FADF374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8F39-2874-4A78-8733-5DB5F310A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38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C86C-1C84-4D22-938F-85F58FADF374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8F39-2874-4A78-8733-5DB5F310A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00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C86C-1C84-4D22-938F-85F58FADF374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8F39-2874-4A78-8733-5DB5F310A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205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C86C-1C84-4D22-938F-85F58FADF374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8F39-2874-4A78-8733-5DB5F310A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403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C86C-1C84-4D22-938F-85F58FADF374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8F39-2874-4A78-8733-5DB5F310A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587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C86C-1C84-4D22-938F-85F58FADF374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8F39-2874-4A78-8733-5DB5F310A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810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C86C-1C84-4D22-938F-85F58FADF374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8F39-2874-4A78-8733-5DB5F310A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348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C86C-1C84-4D22-938F-85F58FADF374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8F39-2874-4A78-8733-5DB5F310A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44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C86C-1C84-4D22-938F-85F58FADF374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8F39-2874-4A78-8733-5DB5F310A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64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C86C-1C84-4D22-938F-85F58FADF374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8F39-2874-4A78-8733-5DB5F310A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07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0C86C-1C84-4D22-938F-85F58FADF374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38F39-2874-4A78-8733-5DB5F310A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463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0C86C-1C84-4D22-938F-85F58FADF374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38F39-2874-4A78-8733-5DB5F310A5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940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r" eaLnBrk="1" hangingPunct="1">
              <a:buFont typeface="Wingdings" pitchFamily="2" charset="2"/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Когда людей станут учить не тому, </a:t>
            </a:r>
            <a:endParaRPr lang="ru-RU" b="1" i="1" u="sng" dirty="0" smtClean="0">
              <a:solidFill>
                <a:srgbClr val="002060"/>
              </a:solidFill>
            </a:endParaRPr>
          </a:p>
          <a:p>
            <a:pPr algn="r" eaLnBrk="1" hangingPunct="1">
              <a:buFont typeface="Wingdings" pitchFamily="2" charset="2"/>
              <a:buNone/>
            </a:pPr>
            <a:r>
              <a:rPr lang="ru-RU" b="1" i="1" u="sng" dirty="0" smtClean="0">
                <a:solidFill>
                  <a:srgbClr val="002060"/>
                </a:solidFill>
              </a:rPr>
              <a:t>что</a:t>
            </a:r>
            <a:r>
              <a:rPr lang="ru-RU" b="1" i="1" dirty="0" smtClean="0">
                <a:solidFill>
                  <a:srgbClr val="002060"/>
                </a:solidFill>
              </a:rPr>
              <a:t> они должны думать,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 а тому, </a:t>
            </a:r>
            <a:r>
              <a:rPr lang="ru-RU" b="1" i="1" u="sng" dirty="0" smtClean="0">
                <a:solidFill>
                  <a:srgbClr val="002060"/>
                </a:solidFill>
              </a:rPr>
              <a:t>как</a:t>
            </a:r>
            <a:r>
              <a:rPr lang="ru-RU" b="1" i="1" dirty="0" smtClean="0">
                <a:solidFill>
                  <a:srgbClr val="002060"/>
                </a:solidFill>
              </a:rPr>
              <a:t> они должны думать,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 то тогда исчезнут всякие недоразумения.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Г. Лихтенберг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14313" y="142874"/>
            <a:ext cx="8786812" cy="14859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/>
          <a:lstStyle/>
          <a:p>
            <a:pPr algn="ctr"/>
            <a:r>
              <a:rPr lang="ru-RU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    </a:t>
            </a:r>
            <a:r>
              <a:rPr lang="ru-RU" sz="3200" dirty="0"/>
              <a:t>Системно-</a:t>
            </a:r>
            <a:r>
              <a:rPr lang="ru-RU" sz="3200" dirty="0" err="1"/>
              <a:t>деятельностный</a:t>
            </a:r>
            <a:r>
              <a:rPr lang="ru-RU" sz="3200" dirty="0"/>
              <a:t> подход как основа формирования учебных действий младших школьников.</a:t>
            </a:r>
          </a:p>
        </p:txBody>
      </p:sp>
    </p:spTree>
    <p:extLst>
      <p:ext uri="{BB962C8B-B14F-4D97-AF65-F5344CB8AC3E}">
        <p14:creationId xmlns:p14="http://schemas.microsoft.com/office/powerpoint/2010/main" val="47374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142875" y="785813"/>
            <a:ext cx="8786813" cy="5876925"/>
          </a:xfrm>
          <a:prstGeom prst="rect">
            <a:avLst/>
          </a:prstGeom>
          <a:solidFill>
            <a:srgbClr val="B9D0FF"/>
          </a:solidFill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273050" indent="-269875">
              <a:lnSpc>
                <a:spcPct val="90000"/>
              </a:lnSpc>
              <a:spcBef>
                <a:spcPts val="900"/>
              </a:spcBef>
              <a:buSzPct val="95000"/>
              <a:tabLst>
                <a:tab pos="27305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r>
              <a:rPr lang="ru-RU" sz="2400" i="1" dirty="0">
                <a:solidFill>
                  <a:srgbClr val="404040"/>
                </a:solidFill>
                <a:cs typeface="Arial" charset="0"/>
              </a:rPr>
              <a:t>	</a:t>
            </a:r>
            <a:r>
              <a:rPr lang="ru-RU" sz="3600" i="1" dirty="0">
                <a:solidFill>
                  <a:srgbClr val="000000"/>
                </a:solidFill>
                <a:cs typeface="Arial" charset="0"/>
              </a:rPr>
              <a:t>«…не давать образцов, ставить ребенка в ситуацию, где его привычные </a:t>
            </a:r>
            <a:r>
              <a:rPr lang="ru-RU" sz="3600" b="1" i="1" dirty="0">
                <a:solidFill>
                  <a:srgbClr val="000000"/>
                </a:solidFill>
                <a:cs typeface="Arial" charset="0"/>
              </a:rPr>
              <a:t>способы действия</a:t>
            </a:r>
            <a:r>
              <a:rPr lang="ru-RU" sz="3600" i="1" dirty="0">
                <a:solidFill>
                  <a:srgbClr val="000000"/>
                </a:solidFill>
                <a:cs typeface="Arial" charset="0"/>
              </a:rPr>
              <a:t> с очевидностью непригодны и мотивировать поиск существенных особенностей новой ситуации, в которой </a:t>
            </a:r>
            <a:r>
              <a:rPr lang="ru-RU" sz="3600" b="1" i="1" dirty="0">
                <a:solidFill>
                  <a:srgbClr val="000000"/>
                </a:solidFill>
                <a:cs typeface="Arial" charset="0"/>
              </a:rPr>
              <a:t>надо действовать</a:t>
            </a:r>
            <a:r>
              <a:rPr lang="ru-RU" sz="3600" i="1" dirty="0">
                <a:solidFill>
                  <a:srgbClr val="000000"/>
                </a:solidFill>
                <a:cs typeface="Arial" charset="0"/>
              </a:rPr>
              <a:t> – вот основания нетрадиционной педагогики, основанной на психологической теории учебной деятельности…»</a:t>
            </a:r>
          </a:p>
          <a:p>
            <a:pPr marL="273050" indent="-269875" algn="r">
              <a:lnSpc>
                <a:spcPct val="90000"/>
              </a:lnSpc>
              <a:spcBef>
                <a:spcPts val="900"/>
              </a:spcBef>
              <a:buSzPct val="95000"/>
              <a:tabLst>
                <a:tab pos="27305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r>
              <a:rPr lang="ru-RU" sz="2400" dirty="0">
                <a:solidFill>
                  <a:srgbClr val="000000"/>
                </a:solidFill>
                <a:cs typeface="Arial" charset="0"/>
              </a:rPr>
              <a:t>Г. А. </a:t>
            </a:r>
            <a:r>
              <a:rPr lang="ru-RU" sz="2400" dirty="0" err="1">
                <a:solidFill>
                  <a:srgbClr val="000000"/>
                </a:solidFill>
                <a:cs typeface="Arial" charset="0"/>
              </a:rPr>
              <a:t>Цукерман</a:t>
            </a:r>
            <a:r>
              <a:rPr lang="ru-RU" sz="2400" dirty="0">
                <a:solidFill>
                  <a:srgbClr val="000000"/>
                </a:solidFill>
                <a:cs typeface="Arial" charset="0"/>
              </a:rPr>
              <a:t>, доктор псих. наук</a:t>
            </a:r>
          </a:p>
        </p:txBody>
      </p:sp>
    </p:spTree>
    <p:extLst>
      <p:ext uri="{BB962C8B-B14F-4D97-AF65-F5344CB8AC3E}">
        <p14:creationId xmlns:p14="http://schemas.microsoft.com/office/powerpoint/2010/main" val="32483357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8625" y="1071563"/>
            <a:ext cx="8229600" cy="4071937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ru-RU" b="1" smtClean="0"/>
              <a:t>		</a:t>
            </a:r>
            <a:r>
              <a:rPr lang="ru-RU" b="1" i="1" smtClean="0">
                <a:solidFill>
                  <a:srgbClr val="002060"/>
                </a:solidFill>
              </a:rPr>
              <a:t>Задача системы образования состоит </a:t>
            </a:r>
            <a:r>
              <a:rPr lang="ru-RU" b="1" i="1" smtClean="0">
                <a:solidFill>
                  <a:srgbClr val="0070C0"/>
                </a:solidFill>
              </a:rPr>
              <a:t>не в передаче объема знаний</a:t>
            </a:r>
            <a:r>
              <a:rPr lang="ru-RU" b="1" i="1" smtClean="0">
                <a:solidFill>
                  <a:srgbClr val="002060"/>
                </a:solidFill>
              </a:rPr>
              <a:t>, а в том, чтобы </a:t>
            </a:r>
            <a:r>
              <a:rPr lang="ru-RU" b="1" i="1" smtClean="0">
                <a:solidFill>
                  <a:srgbClr val="0070C0"/>
                </a:solidFill>
              </a:rPr>
              <a:t>научить учиться</a:t>
            </a:r>
            <a:r>
              <a:rPr lang="ru-RU" b="1" i="1" smtClean="0">
                <a:solidFill>
                  <a:srgbClr val="002060"/>
                </a:solidFill>
              </a:rPr>
              <a:t>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 i="1" smtClean="0">
                <a:solidFill>
                  <a:srgbClr val="002060"/>
                </a:solidFill>
              </a:rPr>
              <a:t>		При этом </a:t>
            </a:r>
            <a:r>
              <a:rPr lang="ru-RU" b="1" i="1" smtClean="0">
                <a:solidFill>
                  <a:srgbClr val="0070C0"/>
                </a:solidFill>
              </a:rPr>
              <a:t>становление учебной деятельности означает становление духовного развития личности</a:t>
            </a:r>
            <a:r>
              <a:rPr lang="ru-RU" b="1" i="1" smtClean="0">
                <a:solidFill>
                  <a:srgbClr val="002060"/>
                </a:solidFill>
              </a:rPr>
              <a:t>. 	Кризис образования заключается в обнищании души при обогащении информацией.</a:t>
            </a:r>
          </a:p>
        </p:txBody>
      </p:sp>
    </p:spTree>
    <p:extLst>
      <p:ext uri="{BB962C8B-B14F-4D97-AF65-F5344CB8AC3E}">
        <p14:creationId xmlns:p14="http://schemas.microsoft.com/office/powerpoint/2010/main" val="149500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7188" y="500063"/>
            <a:ext cx="8501062" cy="58658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i="1" dirty="0" smtClean="0"/>
              <a:t>		</a:t>
            </a:r>
            <a:r>
              <a:rPr lang="ru-RU" sz="2400" b="1" i="1" dirty="0" smtClean="0">
                <a:solidFill>
                  <a:srgbClr val="C00000"/>
                </a:solidFill>
              </a:rPr>
              <a:t>Факторы. </a:t>
            </a:r>
            <a:r>
              <a:rPr lang="ru-RU" sz="2400" b="1" i="1" dirty="0" smtClean="0"/>
              <a:t>Это обусловлено как объективными, так и субъективными факторами. Начальная школа и основная школа кардинально отличаются друг от друга тем, что  устроены по-разному. В начальной школе один учитель, который отвечает за результат работы четырех лет. Кризис основной школы связан с несколькими причинами.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i="1" dirty="0" smtClean="0"/>
              <a:t>		</a:t>
            </a:r>
            <a:r>
              <a:rPr lang="ru-RU" sz="2400" b="1" i="1" dirty="0" smtClean="0">
                <a:solidFill>
                  <a:srgbClr val="00B050"/>
                </a:solidFill>
              </a:rPr>
              <a:t>Одна из главных </a:t>
            </a:r>
            <a:r>
              <a:rPr lang="ru-RU" sz="2400" b="1" i="1" dirty="0" smtClean="0"/>
              <a:t>— трудный пубертатный возраст, взросление, гормональная перестройка. 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i="1" dirty="0">
                <a:solidFill>
                  <a:srgbClr val="00B050"/>
                </a:solidFill>
              </a:rPr>
              <a:t> </a:t>
            </a:r>
            <a:r>
              <a:rPr lang="ru-RU" sz="2400" b="1" i="1" dirty="0" smtClean="0">
                <a:solidFill>
                  <a:srgbClr val="00B050"/>
                </a:solidFill>
              </a:rPr>
              <a:t>     Вторая</a:t>
            </a:r>
            <a:r>
              <a:rPr lang="ru-RU" sz="2400" b="1" i="1" dirty="0" smtClean="0"/>
              <a:t>: на смену одному главному учителю, отвечающему за «целое», приходит множество предметников.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i="1" dirty="0" smtClean="0"/>
              <a:t>		</a:t>
            </a:r>
            <a:r>
              <a:rPr lang="ru-RU" sz="2400" b="1" i="1" dirty="0" smtClean="0">
                <a:solidFill>
                  <a:srgbClr val="00B050"/>
                </a:solidFill>
              </a:rPr>
              <a:t>Третья </a:t>
            </a:r>
            <a:r>
              <a:rPr lang="ru-RU" sz="2400" b="1" i="1" dirty="0" smtClean="0"/>
              <a:t>– усложнение учебного материала.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i="1" dirty="0" smtClean="0"/>
              <a:t>		На это накладываются достаточно резкие перемены в жизни школьников - повышение требований к самостоятельности и ответственности учащихся, новые отношения с учителями-предметниками, со сверстниками.</a:t>
            </a:r>
          </a:p>
        </p:txBody>
      </p:sp>
    </p:spTree>
    <p:extLst>
      <p:ext uri="{BB962C8B-B14F-4D97-AF65-F5344CB8AC3E}">
        <p14:creationId xmlns:p14="http://schemas.microsoft.com/office/powerpoint/2010/main" val="9848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85817" y="642942"/>
            <a:ext cx="7777164" cy="5641976"/>
          </a:xfrm>
          <a:prstGeom prst="rect">
            <a:avLst/>
          </a:prstGeom>
          <a:noFill/>
          <a:ln>
            <a:noFill/>
          </a:ln>
          <a:effectLst>
            <a:outerShdw dir="16200000" algn="tl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47191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5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hangingPunct="1"/>
            <a:r>
              <a:rPr lang="ru-RU" b="1">
                <a:solidFill>
                  <a:srgbClr val="C00000"/>
                </a:solidFill>
              </a:rPr>
              <a:t>КАК ПОЛУЧИТЬ НОВЫЙ ОБРАЗОВАТЕЛЬНЫЙ РЕЗУЛЬТАТ?</a:t>
            </a:r>
          </a:p>
        </p:txBody>
      </p:sp>
      <p:sp>
        <p:nvSpPr>
          <p:cNvPr id="3" name="Rectangle 5"/>
          <p:cNvSpPr txBox="1">
            <a:spLocks noGrp="1"/>
          </p:cNvSpPr>
          <p:nvPr>
            <p:ph idx="1"/>
          </p:nvPr>
        </p:nvSpPr>
        <p:spPr>
          <a:solidFill>
            <a:srgbClr val="EEE0DB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lvl="1" algn="ctr" hangingPunct="1">
              <a:lnSpc>
                <a:spcPct val="90000"/>
              </a:lnSpc>
              <a:spcBef>
                <a:spcPts val="700"/>
              </a:spcBef>
              <a:buNone/>
            </a:pPr>
            <a:r>
              <a:rPr lang="ru-RU" sz="2900" b="1">
                <a:solidFill>
                  <a:srgbClr val="FF0000"/>
                </a:solidFill>
              </a:rPr>
              <a:t>Традиционный взгляд:</a:t>
            </a:r>
          </a:p>
          <a:p>
            <a:pPr lvl="0" hangingPunct="1">
              <a:lnSpc>
                <a:spcPct val="90000"/>
              </a:lnSpc>
              <a:spcBef>
                <a:spcPts val="600"/>
              </a:spcBef>
              <a:buNone/>
            </a:pPr>
            <a:r>
              <a:rPr lang="ru-RU" sz="2400"/>
              <a:t>	</a:t>
            </a:r>
          </a:p>
          <a:p>
            <a:pPr lvl="0" hangingPunct="1">
              <a:lnSpc>
                <a:spcPct val="90000"/>
              </a:lnSpc>
              <a:spcBef>
                <a:spcPts val="600"/>
              </a:spcBef>
              <a:buNone/>
            </a:pPr>
            <a:r>
              <a:rPr lang="ru-RU" sz="2400"/>
              <a:t>	</a:t>
            </a:r>
            <a:r>
              <a:rPr lang="ru-RU" sz="2400" b="1" i="1">
                <a:solidFill>
                  <a:srgbClr val="002060"/>
                </a:solidFill>
              </a:rPr>
              <a:t>Основная задача школы - дать хорошие прочные </a:t>
            </a:r>
            <a:r>
              <a:rPr lang="ru-RU" sz="2400" b="1">
                <a:solidFill>
                  <a:srgbClr val="FF0000"/>
                </a:solidFill>
              </a:rPr>
              <a:t>ЗНАНИЯ</a:t>
            </a:r>
          </a:p>
          <a:p>
            <a:pPr lvl="0" hangingPunct="1">
              <a:lnSpc>
                <a:spcPct val="90000"/>
              </a:lnSpc>
              <a:spcBef>
                <a:spcPts val="600"/>
              </a:spcBef>
              <a:buFont typeface="Wingdings 2"/>
            </a:pPr>
            <a:endParaRPr lang="ru-RU" sz="2400"/>
          </a:p>
        </p:txBody>
      </p:sp>
      <p:sp>
        <p:nvSpPr>
          <p:cNvPr id="4" name="Rectangle 6"/>
          <p:cNvSpPr txBox="1">
            <a:spLocks noGrp="1"/>
          </p:cNvSpPr>
          <p:nvPr>
            <p:ph idx="2"/>
          </p:nvPr>
        </p:nvSpPr>
        <p:spPr>
          <a:solidFill>
            <a:srgbClr val="CCFFFF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pPr lvl="0" algn="ctr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ru-RU" b="1" u="sng">
                <a:solidFill>
                  <a:srgbClr val="FF0000"/>
                </a:solidFill>
              </a:rPr>
              <a:t>ФГОС</a:t>
            </a:r>
          </a:p>
          <a:p>
            <a:pPr lvl="0" hangingPunct="1">
              <a:lnSpc>
                <a:spcPct val="90000"/>
              </a:lnSpc>
              <a:spcBef>
                <a:spcPts val="0"/>
              </a:spcBef>
              <a:buNone/>
            </a:pPr>
            <a:r>
              <a:rPr lang="ru-RU" b="1">
                <a:solidFill>
                  <a:srgbClr val="002060"/>
                </a:solidFill>
              </a:rPr>
              <a:t>	</a:t>
            </a:r>
            <a:r>
              <a:rPr lang="ru-RU" b="1" i="1">
                <a:solidFill>
                  <a:srgbClr val="002060"/>
                </a:solidFill>
              </a:rPr>
              <a:t>Смена образовательной парадигмы</a:t>
            </a:r>
            <a:r>
              <a:rPr lang="ru-RU" i="1">
                <a:solidFill>
                  <a:srgbClr val="002060"/>
                </a:solidFill>
              </a:rPr>
              <a:t> </a:t>
            </a:r>
            <a:r>
              <a:rPr lang="ru-RU">
                <a:solidFill>
                  <a:srgbClr val="002060"/>
                </a:solidFill>
              </a:rPr>
              <a:t>(цели). Вместо передачи суммы знаний - </a:t>
            </a:r>
            <a:r>
              <a:rPr lang="ru-RU" b="1">
                <a:solidFill>
                  <a:srgbClr val="FF0000"/>
                </a:solidFill>
              </a:rPr>
              <a:t>РАЗВИТИЕ личности </a:t>
            </a:r>
            <a:r>
              <a:rPr lang="ru-RU">
                <a:solidFill>
                  <a:srgbClr val="002060"/>
                </a:solidFill>
              </a:rPr>
              <a:t>учащегося на основе освоения способов деятельности»</a:t>
            </a:r>
          </a:p>
          <a:p>
            <a:pPr lvl="0" hangingPunct="1">
              <a:lnSpc>
                <a:spcPct val="90000"/>
              </a:lnSpc>
              <a:spcBef>
                <a:spcPts val="600"/>
              </a:spcBef>
            </a:pPr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4082982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Grp="1"/>
          </p:cNvSpPr>
          <p:nvPr>
            <p:ph type="body" idx="4294967295"/>
          </p:nvPr>
        </p:nvSpPr>
        <p:spPr>
          <a:xfrm>
            <a:off x="-285750" y="1357317"/>
            <a:ext cx="9429750" cy="6215057"/>
          </a:xfrm>
        </p:spPr>
        <p:txBody>
          <a:bodyPr anchorCtr="1"/>
          <a:lstStyle/>
          <a:p>
            <a:pPr lvl="0" algn="ctr" hangingPunct="1">
              <a:spcBef>
                <a:spcPts val="900"/>
              </a:spcBef>
              <a:buNone/>
            </a:pPr>
            <a:r>
              <a:rPr lang="en-US" sz="3600" b="1" i="1">
                <a:solidFill>
                  <a:srgbClr val="002060"/>
                </a:solidFill>
              </a:rPr>
              <a:t> </a:t>
            </a:r>
            <a:r>
              <a:rPr lang="ru-RU" sz="3600" b="1" i="1">
                <a:solidFill>
                  <a:srgbClr val="002060"/>
                </a:solidFill>
              </a:rPr>
              <a:t>Задача системы образования</a:t>
            </a:r>
            <a:r>
              <a:rPr lang="en-US" sz="3600" b="1" i="1">
                <a:solidFill>
                  <a:srgbClr val="002060"/>
                </a:solidFill>
              </a:rPr>
              <a:t> </a:t>
            </a:r>
            <a:r>
              <a:rPr lang="ru-RU" sz="3600" b="1" i="1">
                <a:solidFill>
                  <a:srgbClr val="002060"/>
                </a:solidFill>
              </a:rPr>
              <a:t>состоит </a:t>
            </a:r>
            <a:endParaRPr lang="en-US" sz="3600" b="1" i="1">
              <a:solidFill>
                <a:srgbClr val="002060"/>
              </a:solidFill>
            </a:endParaRPr>
          </a:p>
          <a:p>
            <a:pPr lvl="0" algn="ctr" hangingPunct="1">
              <a:spcBef>
                <a:spcPts val="900"/>
              </a:spcBef>
              <a:buNone/>
            </a:pPr>
            <a:r>
              <a:rPr lang="ru-RU" sz="3600" b="1" i="1">
                <a:solidFill>
                  <a:srgbClr val="0070C0"/>
                </a:solidFill>
              </a:rPr>
              <a:t>не в передаче объема знаний</a:t>
            </a:r>
            <a:r>
              <a:rPr lang="ru-RU" sz="3600" b="1" i="1">
                <a:solidFill>
                  <a:srgbClr val="002060"/>
                </a:solidFill>
              </a:rPr>
              <a:t>,</a:t>
            </a:r>
            <a:endParaRPr lang="en-US" sz="3600" b="1" i="1">
              <a:solidFill>
                <a:srgbClr val="002060"/>
              </a:solidFill>
            </a:endParaRPr>
          </a:p>
          <a:p>
            <a:pPr lvl="0" algn="ctr" hangingPunct="1">
              <a:spcBef>
                <a:spcPts val="900"/>
              </a:spcBef>
              <a:buNone/>
            </a:pPr>
            <a:r>
              <a:rPr lang="en-US" sz="3600" b="1" i="1">
                <a:solidFill>
                  <a:srgbClr val="002060"/>
                </a:solidFill>
              </a:rPr>
              <a:t>    </a:t>
            </a:r>
            <a:r>
              <a:rPr lang="ru-RU" sz="3600" b="1" i="1">
                <a:solidFill>
                  <a:srgbClr val="002060"/>
                </a:solidFill>
              </a:rPr>
              <a:t> а в том, чтобы </a:t>
            </a:r>
            <a:r>
              <a:rPr lang="ru-RU" sz="3600" b="1" i="1">
                <a:solidFill>
                  <a:srgbClr val="FF0000"/>
                </a:solidFill>
              </a:rPr>
              <a:t>научить учиться</a:t>
            </a:r>
            <a:r>
              <a:rPr lang="ru-RU" sz="3600" b="1" i="1">
                <a:solidFill>
                  <a:srgbClr val="002060"/>
                </a:solidFill>
              </a:rPr>
              <a:t>.</a:t>
            </a:r>
          </a:p>
          <a:p>
            <a:pPr lvl="0" algn="ctr" hangingPunct="1">
              <a:spcBef>
                <a:spcPts val="900"/>
              </a:spcBef>
              <a:buNone/>
            </a:pPr>
            <a:r>
              <a:rPr lang="ru-RU" sz="3600" b="1" i="1">
                <a:solidFill>
                  <a:srgbClr val="002060"/>
                </a:solidFill>
              </a:rPr>
              <a:t>		При этом </a:t>
            </a:r>
            <a:r>
              <a:rPr lang="ru-RU" sz="3600" b="1" i="1">
                <a:solidFill>
                  <a:srgbClr val="0070C0"/>
                </a:solidFill>
              </a:rPr>
              <a:t>становление учебной деятельности означает становление духовного развития личности</a:t>
            </a:r>
            <a:r>
              <a:rPr lang="ru-RU" sz="3600" b="1" i="1">
                <a:solidFill>
                  <a:srgbClr val="002060"/>
                </a:solidFill>
              </a:rPr>
              <a:t>. 	</a:t>
            </a:r>
          </a:p>
        </p:txBody>
      </p:sp>
    </p:spTree>
    <p:extLst>
      <p:ext uri="{BB962C8B-B14F-4D97-AF65-F5344CB8AC3E}">
        <p14:creationId xmlns:p14="http://schemas.microsoft.com/office/powerpoint/2010/main" val="4291359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5" y="0"/>
            <a:ext cx="7358063" cy="1096963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СИСТЕМЫ → СИСТЕМНЫЙ ПОДХОД →ДЕЯТЕЛЬНОСТЬ </a:t>
            </a:r>
            <a:br>
              <a:rPr lang="ru-RU" sz="2000" dirty="0" smtClean="0"/>
            </a:br>
            <a:r>
              <a:rPr lang="ru-RU" sz="2000" dirty="0" smtClean="0"/>
              <a:t>= системно – </a:t>
            </a:r>
            <a:r>
              <a:rPr lang="ru-RU" sz="2000" dirty="0" err="1" smtClean="0"/>
              <a:t>деятельностный</a:t>
            </a:r>
            <a:r>
              <a:rPr lang="ru-RU" sz="2000" dirty="0" smtClean="0"/>
              <a:t> подход (СДП)</a:t>
            </a:r>
            <a:endParaRPr lang="en-US" sz="2000" dirty="0"/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>
            <a:off x="5715000" y="3714750"/>
            <a:ext cx="2276475" cy="2995613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12292" name="AutoShape 5"/>
          <p:cNvSpPr>
            <a:spLocks noChangeArrowheads="1"/>
          </p:cNvSpPr>
          <p:nvPr/>
        </p:nvSpPr>
        <p:spPr bwMode="auto">
          <a:xfrm>
            <a:off x="1071563" y="3714750"/>
            <a:ext cx="2357437" cy="2995613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43016" name="Freeform 8"/>
          <p:cNvSpPr>
            <a:spLocks/>
          </p:cNvSpPr>
          <p:nvPr/>
        </p:nvSpPr>
        <p:spPr bwMode="gray">
          <a:xfrm>
            <a:off x="3222625" y="3408363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294" name="AutoShape 9"/>
          <p:cNvSpPr>
            <a:spLocks noChangeAspect="1" noChangeArrowheads="1" noTextEdit="1"/>
          </p:cNvSpPr>
          <p:nvPr/>
        </p:nvSpPr>
        <p:spPr bwMode="gray">
          <a:xfrm flipH="1">
            <a:off x="4868863" y="34051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3018" name="Freeform 10"/>
          <p:cNvSpPr>
            <a:spLocks/>
          </p:cNvSpPr>
          <p:nvPr/>
        </p:nvSpPr>
        <p:spPr bwMode="gray">
          <a:xfrm flipH="1">
            <a:off x="4875213" y="3408363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12296" name="Group 11"/>
          <p:cNvGrpSpPr>
            <a:grpSpLocks/>
          </p:cNvGrpSpPr>
          <p:nvPr/>
        </p:nvGrpSpPr>
        <p:grpSpPr bwMode="auto">
          <a:xfrm>
            <a:off x="1857375" y="1071563"/>
            <a:ext cx="5357813" cy="2786062"/>
            <a:chOff x="1997" y="1314"/>
            <a:chExt cx="1889" cy="1009"/>
          </a:xfrm>
        </p:grpSpPr>
        <p:grpSp>
          <p:nvGrpSpPr>
            <p:cNvPr id="12300" name="Group 12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43021" name="Oval 13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022" name="Oval 14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43023" name="Oval 15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3024" name="Oval 16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3025" name="Oval 17"/>
            <p:cNvSpPr>
              <a:spLocks noChangeArrowheads="1"/>
            </p:cNvSpPr>
            <p:nvPr/>
          </p:nvSpPr>
          <p:spPr bwMode="gray">
            <a:xfrm>
              <a:off x="2125" y="1392"/>
              <a:ext cx="1570" cy="70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3026" name="Oval 18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2286000" y="1643063"/>
            <a:ext cx="4572000" cy="1323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ИННОВАЦИЯ – </a:t>
            </a:r>
          </a:p>
          <a:p>
            <a:pPr algn="ctr">
              <a:defRPr/>
            </a:pPr>
            <a:r>
              <a:rPr lang="ru-RU" sz="2000" dirty="0">
                <a:latin typeface="+mj-lt"/>
              </a:rPr>
              <a:t>нововведение, которое вносит новые элементы в среду внедрения и вызывает обновление в системы.</a:t>
            </a: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143000" y="3857625"/>
            <a:ext cx="2214563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latin typeface="+mn-lt"/>
              </a:rPr>
              <a:t>Среди зарубежных ученых – </a:t>
            </a:r>
          </a:p>
          <a:p>
            <a:pPr algn="ctr">
              <a:defRPr/>
            </a:pPr>
            <a:r>
              <a:rPr lang="ru-RU" sz="2400" dirty="0">
                <a:latin typeface="+mn-lt"/>
              </a:rPr>
              <a:t>Э.Колли, </a:t>
            </a:r>
          </a:p>
          <a:p>
            <a:pPr algn="ctr">
              <a:defRPr/>
            </a:pPr>
            <a:r>
              <a:rPr lang="ru-RU" sz="2400" dirty="0" err="1">
                <a:latin typeface="+mn-lt"/>
              </a:rPr>
              <a:t>А.Комбс</a:t>
            </a:r>
            <a:r>
              <a:rPr lang="ru-RU" sz="2400" dirty="0">
                <a:latin typeface="+mn-lt"/>
              </a:rPr>
              <a:t>, </a:t>
            </a:r>
          </a:p>
          <a:p>
            <a:pPr algn="ctr">
              <a:defRPr/>
            </a:pPr>
            <a:r>
              <a:rPr lang="ru-RU" sz="2400" dirty="0" err="1">
                <a:latin typeface="+mn-lt"/>
              </a:rPr>
              <a:t>А.Маслоу</a:t>
            </a:r>
            <a:endParaRPr lang="ru-RU" sz="2400" dirty="0">
              <a:latin typeface="+mn-lt"/>
            </a:endParaRPr>
          </a:p>
          <a:p>
            <a:pPr algn="ctr">
              <a:defRPr/>
            </a:pPr>
            <a:r>
              <a:rPr lang="ru-RU" sz="2400" dirty="0">
                <a:latin typeface="+mn-lt"/>
              </a:rPr>
              <a:t>и др.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5643563" y="3687763"/>
            <a:ext cx="2286000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>
                <a:latin typeface="+mj-lt"/>
              </a:rPr>
              <a:t>Среди отечественных известные еще с 20-х годов русские ученые:</a:t>
            </a:r>
          </a:p>
          <a:p>
            <a:pPr algn="ctr">
              <a:defRPr/>
            </a:pPr>
            <a:r>
              <a:rPr lang="ru-RU" sz="2000" dirty="0">
                <a:latin typeface="+mj-lt"/>
              </a:rPr>
              <a:t> </a:t>
            </a:r>
            <a:r>
              <a:rPr lang="ru-RU" sz="2000" dirty="0" err="1">
                <a:latin typeface="+mj-lt"/>
              </a:rPr>
              <a:t>Л.С.Выготский</a:t>
            </a:r>
            <a:r>
              <a:rPr lang="ru-RU" sz="2000" dirty="0">
                <a:latin typeface="+mj-lt"/>
              </a:rPr>
              <a:t>, </a:t>
            </a:r>
            <a:r>
              <a:rPr lang="ru-RU" sz="2000" dirty="0" err="1">
                <a:latin typeface="+mj-lt"/>
              </a:rPr>
              <a:t>Д.Б.Эльконин</a:t>
            </a:r>
            <a:r>
              <a:rPr lang="ru-RU" sz="2000" dirty="0">
                <a:latin typeface="+mj-lt"/>
              </a:rPr>
              <a:t>, В.В.Давыдов, </a:t>
            </a:r>
            <a:r>
              <a:rPr lang="ru-RU" sz="2000" dirty="0" err="1">
                <a:latin typeface="+mj-lt"/>
              </a:rPr>
              <a:t>Л.В.Занков</a:t>
            </a:r>
            <a:r>
              <a:rPr lang="ru-RU" sz="2000" dirty="0">
                <a:latin typeface="+mj-lt"/>
              </a:rPr>
              <a:t> </a:t>
            </a:r>
          </a:p>
          <a:p>
            <a:pPr algn="ctr">
              <a:defRPr/>
            </a:pPr>
            <a:r>
              <a:rPr lang="ru-RU" sz="2000" dirty="0">
                <a:latin typeface="+mj-lt"/>
              </a:rPr>
              <a:t>и др. </a:t>
            </a:r>
          </a:p>
        </p:txBody>
      </p:sp>
    </p:spTree>
    <p:extLst>
      <p:ext uri="{BB962C8B-B14F-4D97-AF65-F5344CB8AC3E}">
        <p14:creationId xmlns:p14="http://schemas.microsoft.com/office/powerpoint/2010/main" val="1297846286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7" dur="500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8" dur="500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500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7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500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500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500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nimBg="1"/>
      <p:bldP spid="4301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313"/>
            <a:ext cx="7215188" cy="88265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sz="1800" dirty="0" smtClean="0"/>
              <a:t>Собственная  УД школьников – важная составляющая СДП</a:t>
            </a:r>
            <a:endParaRPr lang="en-US" sz="1800" dirty="0"/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42875" y="1071563"/>
            <a:ext cx="8786813" cy="5357812"/>
            <a:chOff x="-16" y="927"/>
            <a:chExt cx="5796" cy="2993"/>
          </a:xfrm>
        </p:grpSpPr>
        <p:sp>
          <p:nvSpPr>
            <p:cNvPr id="14341" name="Text Box 6"/>
            <p:cNvSpPr txBox="1">
              <a:spLocks noChangeArrowheads="1"/>
            </p:cNvSpPr>
            <p:nvPr/>
          </p:nvSpPr>
          <p:spPr bwMode="gray">
            <a:xfrm>
              <a:off x="2627" y="1969"/>
              <a:ext cx="126" cy="2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4342" name="Text Box 7"/>
            <p:cNvSpPr txBox="1">
              <a:spLocks noChangeArrowheads="1"/>
            </p:cNvSpPr>
            <p:nvPr/>
          </p:nvSpPr>
          <p:spPr bwMode="gray">
            <a:xfrm>
              <a:off x="2627" y="2305"/>
              <a:ext cx="429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>
                  <a:solidFill>
                    <a:schemeClr val="bg1"/>
                  </a:solidFill>
                </a:rPr>
                <a:t>Text</a:t>
              </a:r>
            </a:p>
          </p:txBody>
        </p:sp>
        <p:sp>
          <p:nvSpPr>
            <p:cNvPr id="14343" name="Text Box 8"/>
            <p:cNvSpPr txBox="1">
              <a:spLocks noChangeArrowheads="1"/>
            </p:cNvSpPr>
            <p:nvPr/>
          </p:nvSpPr>
          <p:spPr bwMode="gray">
            <a:xfrm>
              <a:off x="2627" y="2641"/>
              <a:ext cx="429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>
                  <a:solidFill>
                    <a:schemeClr val="bg1"/>
                  </a:solidFill>
                </a:rPr>
                <a:t>Text</a:t>
              </a:r>
            </a:p>
          </p:txBody>
        </p:sp>
        <p:sp>
          <p:nvSpPr>
            <p:cNvPr id="45065" name="AutoShape 9"/>
            <p:cNvSpPr>
              <a:spLocks noChangeArrowheads="1"/>
            </p:cNvSpPr>
            <p:nvPr/>
          </p:nvSpPr>
          <p:spPr bwMode="gray">
            <a:xfrm>
              <a:off x="1872" y="1680"/>
              <a:ext cx="336" cy="1297"/>
            </a:xfrm>
            <a:prstGeom prst="leftArrow">
              <a:avLst>
                <a:gd name="adj1" fmla="val 65583"/>
                <a:gd name="adj2" fmla="val 65181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shade val="46275"/>
                    <a:invGamma/>
                    <a:alpha val="12000"/>
                  </a:scheme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345" name="AutoShape 10"/>
            <p:cNvSpPr>
              <a:spLocks noChangeArrowheads="1"/>
            </p:cNvSpPr>
            <p:nvPr/>
          </p:nvSpPr>
          <p:spPr bwMode="auto">
            <a:xfrm>
              <a:off x="-16" y="1344"/>
              <a:ext cx="1792" cy="1968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>
                <a:latin typeface="Verdana" pitchFamily="34" charset="0"/>
              </a:endParaRPr>
            </a:p>
          </p:txBody>
        </p:sp>
        <p:sp>
          <p:nvSpPr>
            <p:cNvPr id="14346" name="Text Box 11"/>
            <p:cNvSpPr txBox="1">
              <a:spLocks noChangeArrowheads="1"/>
            </p:cNvSpPr>
            <p:nvPr/>
          </p:nvSpPr>
          <p:spPr bwMode="auto">
            <a:xfrm>
              <a:off x="-16" y="1488"/>
              <a:ext cx="1744" cy="1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endParaRPr lang="ru-RU" b="1">
                <a:solidFill>
                  <a:srgbClr val="001D3A"/>
                </a:solidFill>
                <a:latin typeface="Verdana" pitchFamily="34" charset="0"/>
              </a:endParaRPr>
            </a:p>
            <a:p>
              <a:pPr algn="ctr" eaLnBrk="0" hangingPunct="0"/>
              <a:endParaRPr lang="ru-RU" b="1">
                <a:solidFill>
                  <a:srgbClr val="001D3A"/>
                </a:solidFill>
                <a:latin typeface="Verdana" pitchFamily="34" charset="0"/>
              </a:endParaRPr>
            </a:p>
            <a:p>
              <a:pPr algn="ctr" eaLnBrk="0" hangingPunct="0"/>
              <a:r>
                <a:rPr lang="ru-RU" b="1">
                  <a:solidFill>
                    <a:srgbClr val="001D3A"/>
                  </a:solidFill>
                  <a:latin typeface="Verdana" pitchFamily="34" charset="0"/>
                </a:rPr>
                <a:t>Какова деятельность – такова и личность</a:t>
              </a:r>
            </a:p>
          </p:txBody>
        </p:sp>
        <p:sp>
          <p:nvSpPr>
            <p:cNvPr id="14347" name="AutoShape 12"/>
            <p:cNvSpPr>
              <a:spLocks noChangeArrowheads="1"/>
            </p:cNvSpPr>
            <p:nvPr/>
          </p:nvSpPr>
          <p:spPr bwMode="auto">
            <a:xfrm>
              <a:off x="3888" y="1344"/>
              <a:ext cx="1892" cy="1968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>
                <a:latin typeface="Verdana" pitchFamily="34" charset="0"/>
              </a:endParaRPr>
            </a:p>
          </p:txBody>
        </p:sp>
        <p:sp>
          <p:nvSpPr>
            <p:cNvPr id="14348" name="Text Box 13"/>
            <p:cNvSpPr txBox="1">
              <a:spLocks noChangeArrowheads="1"/>
            </p:cNvSpPr>
            <p:nvPr/>
          </p:nvSpPr>
          <p:spPr bwMode="auto">
            <a:xfrm>
              <a:off x="3978" y="1788"/>
              <a:ext cx="1796" cy="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endParaRPr lang="ru-RU" b="1">
                <a:solidFill>
                  <a:srgbClr val="001D3A"/>
                </a:solidFill>
                <a:latin typeface="Verdana" pitchFamily="34" charset="0"/>
              </a:endParaRPr>
            </a:p>
            <a:p>
              <a:pPr algn="ctr" eaLnBrk="0" hangingPunct="0"/>
              <a:endParaRPr lang="ru-RU" b="1">
                <a:solidFill>
                  <a:srgbClr val="001D3A"/>
                </a:solidFill>
                <a:latin typeface="Verdana" pitchFamily="34" charset="0"/>
              </a:endParaRPr>
            </a:p>
            <a:p>
              <a:pPr algn="ctr" eaLnBrk="0" hangingPunct="0"/>
              <a:r>
                <a:rPr lang="ru-RU" b="1">
                  <a:solidFill>
                    <a:srgbClr val="001D3A"/>
                  </a:solidFill>
                  <a:latin typeface="Verdana" pitchFamily="34" charset="0"/>
                </a:rPr>
                <a:t>Вне деятельности нет личности</a:t>
              </a:r>
            </a:p>
          </p:txBody>
        </p:sp>
        <p:sp>
          <p:nvSpPr>
            <p:cNvPr id="45070" name="AutoShape 14"/>
            <p:cNvSpPr>
              <a:spLocks noChangeArrowheads="1"/>
            </p:cNvSpPr>
            <p:nvPr/>
          </p:nvSpPr>
          <p:spPr bwMode="gray">
            <a:xfrm>
              <a:off x="3458" y="1680"/>
              <a:ext cx="334" cy="1297"/>
            </a:xfrm>
            <a:prstGeom prst="rightArrow">
              <a:avLst>
                <a:gd name="adj1" fmla="val 67750"/>
                <a:gd name="adj2" fmla="val 66167"/>
              </a:avLst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  <a:alpha val="12000"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071" name="AutoShape 15"/>
            <p:cNvSpPr>
              <a:spLocks noChangeArrowheads="1"/>
            </p:cNvSpPr>
            <p:nvPr/>
          </p:nvSpPr>
          <p:spPr bwMode="gray">
            <a:xfrm>
              <a:off x="1822" y="927"/>
              <a:ext cx="1920" cy="869"/>
            </a:xfrm>
            <a:prstGeom prst="can">
              <a:avLst>
                <a:gd name="adj" fmla="val 27866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45072" name="AutoShape 16"/>
            <p:cNvSpPr>
              <a:spLocks noChangeArrowheads="1"/>
            </p:cNvSpPr>
            <p:nvPr/>
          </p:nvSpPr>
          <p:spPr bwMode="gray">
            <a:xfrm>
              <a:off x="2283" y="1440"/>
              <a:ext cx="1107" cy="336"/>
            </a:xfrm>
            <a:prstGeom prst="upArrow">
              <a:avLst>
                <a:gd name="adj1" fmla="val 68380"/>
                <a:gd name="adj2" fmla="val 70833"/>
              </a:avLst>
            </a:pr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63529"/>
                    <a:invGamma/>
                    <a:alpha val="12000"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352" name="Text Box 17"/>
            <p:cNvSpPr txBox="1">
              <a:spLocks noChangeArrowheads="1"/>
            </p:cNvSpPr>
            <p:nvPr/>
          </p:nvSpPr>
          <p:spPr bwMode="gray">
            <a:xfrm>
              <a:off x="1933" y="1314"/>
              <a:ext cx="1755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ru-RU" sz="2400">
                  <a:solidFill>
                    <a:schemeClr val="bg1"/>
                  </a:solidFill>
                </a:rPr>
                <a:t>деятельность</a:t>
              </a:r>
              <a:endParaRPr lang="en-US" sz="2400">
                <a:solidFill>
                  <a:schemeClr val="bg1"/>
                </a:solidFill>
              </a:endParaRPr>
            </a:p>
          </p:txBody>
        </p:sp>
        <p:sp>
          <p:nvSpPr>
            <p:cNvPr id="14353" name="AutoShape 18"/>
            <p:cNvSpPr>
              <a:spLocks noChangeArrowheads="1"/>
            </p:cNvSpPr>
            <p:nvPr/>
          </p:nvSpPr>
          <p:spPr bwMode="gray">
            <a:xfrm>
              <a:off x="1786" y="3067"/>
              <a:ext cx="2046" cy="853"/>
            </a:xfrm>
            <a:prstGeom prst="can">
              <a:avLst>
                <a:gd name="adj" fmla="val 32032"/>
              </a:avLst>
            </a:prstGeom>
            <a:gradFill rotWithShape="1">
              <a:gsLst>
                <a:gs pos="0">
                  <a:srgbClr val="1F571E"/>
                </a:gs>
                <a:gs pos="50000">
                  <a:srgbClr val="44BD41"/>
                </a:gs>
                <a:gs pos="100000">
                  <a:srgbClr val="1F571E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54" name="Text Box 19"/>
            <p:cNvSpPr txBox="1">
              <a:spLocks noChangeArrowheads="1"/>
            </p:cNvSpPr>
            <p:nvPr/>
          </p:nvSpPr>
          <p:spPr bwMode="gray">
            <a:xfrm>
              <a:off x="2079" y="3459"/>
              <a:ext cx="1328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ru-RU" sz="2400">
                  <a:solidFill>
                    <a:schemeClr val="bg1"/>
                  </a:solidFill>
                </a:rPr>
                <a:t>личность</a:t>
              </a:r>
              <a:endParaRPr lang="en-US" sz="2400">
                <a:solidFill>
                  <a:schemeClr val="bg1"/>
                </a:solidFill>
              </a:endParaRPr>
            </a:p>
          </p:txBody>
        </p:sp>
        <p:sp>
          <p:nvSpPr>
            <p:cNvPr id="45076" name="AutoShape 20"/>
            <p:cNvSpPr>
              <a:spLocks noChangeArrowheads="1"/>
            </p:cNvSpPr>
            <p:nvPr/>
          </p:nvSpPr>
          <p:spPr bwMode="gray">
            <a:xfrm>
              <a:off x="2269" y="2928"/>
              <a:ext cx="1106" cy="333"/>
            </a:xfrm>
            <a:prstGeom prst="downArrow">
              <a:avLst>
                <a:gd name="adj1" fmla="val 67093"/>
                <a:gd name="adj2" fmla="val 64051"/>
              </a:avLst>
            </a:prstGeom>
            <a:gradFill rotWithShape="1">
              <a:gsLst>
                <a:gs pos="0">
                  <a:schemeClr val="bg2">
                    <a:gamma/>
                    <a:tint val="63529"/>
                    <a:invGamma/>
                    <a:alpha val="12000"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4340" name="Прямоугольник 22"/>
          <p:cNvSpPr>
            <a:spLocks noChangeArrowheads="1"/>
          </p:cNvSpPr>
          <p:nvPr/>
        </p:nvSpPr>
        <p:spPr bwMode="auto">
          <a:xfrm>
            <a:off x="3071813" y="2643188"/>
            <a:ext cx="2786062" cy="23082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i="1"/>
              <a:t>УД становится источником внутреннего развития школьника, формирования его творческих способностей и личностных качеств.</a:t>
            </a:r>
          </a:p>
        </p:txBody>
      </p:sp>
    </p:spTree>
    <p:extLst>
      <p:ext uri="{BB962C8B-B14F-4D97-AF65-F5344CB8AC3E}">
        <p14:creationId xmlns:p14="http://schemas.microsoft.com/office/powerpoint/2010/main" val="3255751938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457200" y="244473"/>
            <a:ext cx="8385176" cy="969958"/>
          </a:xfrm>
        </p:spPr>
        <p:txBody>
          <a:bodyPr anchorCtr="1"/>
          <a:lstStyle/>
          <a:p>
            <a:pPr lvl="0" algn="ctr" hangingPunct="1"/>
            <a:r>
              <a:rPr lang="ru-RU" b="1">
                <a:solidFill>
                  <a:srgbClr val="FF0000"/>
                </a:solidFill>
                <a:latin typeface="Franklin Gothic Book"/>
                <a:cs typeface="Times New Roman" pitchFamily="18"/>
              </a:rPr>
              <a:t>Притча</a:t>
            </a:r>
          </a:p>
        </p:txBody>
      </p:sp>
      <p:grpSp>
        <p:nvGrpSpPr>
          <p:cNvPr id="3" name="Group 23"/>
          <p:cNvGrpSpPr/>
          <p:nvPr/>
        </p:nvGrpSpPr>
        <p:grpSpPr>
          <a:xfrm>
            <a:off x="3286126" y="3071817"/>
            <a:ext cx="4000500" cy="2428874"/>
            <a:chOff x="3286126" y="3071817"/>
            <a:chExt cx="4000500" cy="2428874"/>
          </a:xfrm>
        </p:grpSpPr>
        <p:sp>
          <p:nvSpPr>
            <p:cNvPr id="4" name="Oval 5"/>
            <p:cNvSpPr/>
            <p:nvPr/>
          </p:nvSpPr>
          <p:spPr>
            <a:xfrm rot="20601694">
              <a:off x="3286126" y="3071817"/>
              <a:ext cx="4000500" cy="242887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1 0"/>
                <a:gd name="f16" fmla="*/ f9 f0 1"/>
                <a:gd name="f17" fmla="*/ f10 f0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0"/>
                <a:gd name="f29" fmla="+- f22 0 f1"/>
                <a:gd name="f30" fmla="+- f23 0 f1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0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1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0" swAng="f1"/>
                  <a:arcTo wR="f48" hR="f49" stAng="f2" swAng="f1"/>
                  <a:arcTo wR="f48" hR="f49" stAng="f7" swAng="f1"/>
                  <a:arcTo wR="f48" hR="f49" stAng="f1" swAng="f1"/>
                  <a:close/>
                </a:path>
              </a:pathLst>
            </a:custGeom>
            <a:gradFill>
              <a:gsLst>
                <a:gs pos="0">
                  <a:srgbClr val="2791BB"/>
                </a:gs>
                <a:gs pos="100000">
                  <a:srgbClr val="000000"/>
                </a:gs>
              </a:gsLst>
              <a:lin ang="2700000"/>
            </a:gradFill>
            <a:ln>
              <a:noFill/>
              <a:prstDash val="solid"/>
            </a:ln>
          </p:spPr>
          <p:txBody>
            <a:bodyPr vert="horz" wrap="none" lIns="91440" tIns="45720" rIns="91440" bIns="45720" anchor="ctr" anchorCtr="0" compatLnSpc="1"/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5" name="Oval 13"/>
            <p:cNvSpPr/>
            <p:nvPr/>
          </p:nvSpPr>
          <p:spPr>
            <a:xfrm rot="20601694">
              <a:off x="4367457" y="3703146"/>
              <a:ext cx="1889004" cy="1057229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1 0"/>
                <a:gd name="f16" fmla="*/ f9 f0 1"/>
                <a:gd name="f17" fmla="*/ f10 f0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0"/>
                <a:gd name="f29" fmla="+- f22 0 f1"/>
                <a:gd name="f30" fmla="+- f23 0 f1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0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1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0" swAng="f1"/>
                  <a:arcTo wR="f48" hR="f49" stAng="f2" swAng="f1"/>
                  <a:arcTo wR="f48" hR="f49" stAng="f7" swAng="f1"/>
                  <a:arcTo wR="f48" hR="f49" stAng="f1" swAng="f1"/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50000">
                  <a:srgbClr val="C1C1C1"/>
                </a:gs>
                <a:gs pos="100000">
                  <a:srgbClr val="000000"/>
                </a:gs>
              </a:gsLst>
              <a:lin ang="0"/>
            </a:gradFill>
            <a:ln>
              <a:noFill/>
              <a:prstDash val="solid"/>
            </a:ln>
          </p:spPr>
          <p:txBody>
            <a:bodyPr vert="horz" wrap="none" lIns="91440" tIns="45720" rIns="91440" bIns="45720" anchor="ctr" anchorCtr="0" compatLnSpc="1"/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6" name="Text Box 14"/>
            <p:cNvSpPr txBox="1"/>
            <p:nvPr/>
          </p:nvSpPr>
          <p:spPr>
            <a:xfrm>
              <a:off x="3625431" y="4239277"/>
              <a:ext cx="129049" cy="29186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</a:endParaRPr>
            </a:p>
          </p:txBody>
        </p:sp>
        <p:sp>
          <p:nvSpPr>
            <p:cNvPr id="7" name="Text Box 15"/>
            <p:cNvSpPr txBox="1"/>
            <p:nvPr/>
          </p:nvSpPr>
          <p:spPr>
            <a:xfrm>
              <a:off x="4960418" y="3277246"/>
              <a:ext cx="129049" cy="29186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</a:endParaRPr>
            </a:p>
          </p:txBody>
        </p:sp>
        <p:sp>
          <p:nvSpPr>
            <p:cNvPr id="8" name="Text Box 16"/>
            <p:cNvSpPr txBox="1"/>
            <p:nvPr/>
          </p:nvSpPr>
          <p:spPr>
            <a:xfrm>
              <a:off x="6242005" y="3517751"/>
              <a:ext cx="129049" cy="29186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</a:endParaRPr>
            </a:p>
          </p:txBody>
        </p:sp>
        <p:sp>
          <p:nvSpPr>
            <p:cNvPr id="9" name="Text Box 17"/>
            <p:cNvSpPr txBox="1"/>
            <p:nvPr/>
          </p:nvSpPr>
          <p:spPr>
            <a:xfrm>
              <a:off x="6028401" y="4479782"/>
              <a:ext cx="129049" cy="29186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</a:endParaRPr>
            </a:p>
          </p:txBody>
        </p:sp>
        <p:sp>
          <p:nvSpPr>
            <p:cNvPr id="10" name="Text Box 18"/>
            <p:cNvSpPr txBox="1"/>
            <p:nvPr/>
          </p:nvSpPr>
          <p:spPr>
            <a:xfrm>
              <a:off x="4479819" y="5020924"/>
              <a:ext cx="129049" cy="29186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1440" tIns="45720" rIns="91440" bIns="45720" anchor="t" anchorCtr="1" compatLnSpc="1">
              <a:spAutoFit/>
            </a:bodyPr>
            <a:lstStyle/>
            <a:p>
              <a:pPr marL="0" marR="0" lvl="0" indent="0" algn="ct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1" i="0" u="none" strike="noStrike" kern="1200" cap="none" spc="0" baseline="0">
                <a:solidFill>
                  <a:srgbClr val="FFFFFF"/>
                </a:solidFill>
                <a:uFillTx/>
                <a:latin typeface="Verdana" pitchFamily="34"/>
              </a:endParaRPr>
            </a:p>
          </p:txBody>
        </p:sp>
        <p:sp>
          <p:nvSpPr>
            <p:cNvPr id="11" name="Oval 20"/>
            <p:cNvSpPr/>
            <p:nvPr/>
          </p:nvSpPr>
          <p:spPr>
            <a:xfrm rot="20601694">
              <a:off x="4279577" y="3592917"/>
              <a:ext cx="2042522" cy="133907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1 0"/>
                <a:gd name="f16" fmla="*/ f9 f0 1"/>
                <a:gd name="f17" fmla="*/ f10 f0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0"/>
                <a:gd name="f29" fmla="+- f22 0 f1"/>
                <a:gd name="f30" fmla="+- f23 0 f1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0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1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0" swAng="f1"/>
                  <a:arcTo wR="f48" hR="f49" stAng="f2" swAng="f1"/>
                  <a:arcTo wR="f48" hR="f49" stAng="f7" swAng="f1"/>
                  <a:arcTo wR="f48" hR="f49" stAng="f1" swAng="f1"/>
                  <a:close/>
                </a:path>
              </a:pathLst>
            </a:custGeom>
            <a:solidFill>
              <a:srgbClr val="FFFFFF"/>
            </a:solidFill>
            <a:ln>
              <a:noFill/>
              <a:prstDash val="solid"/>
            </a:ln>
          </p:spPr>
          <p:txBody>
            <a:bodyPr vert="horz" wrap="none" lIns="91440" tIns="45720" rIns="91440" bIns="45720" anchor="ctr" anchorCtr="0" compatLnSpc="1"/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18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pic>
        <p:nvPicPr>
          <p:cNvPr id="12" name="Picture 2" descr="C:\Users\Лиза\Desktop\анимированные картинки\ag00180_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357692" y="3500442"/>
            <a:ext cx="1785932" cy="1285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12"/>
          <p:cNvSpPr/>
          <p:nvPr/>
        </p:nvSpPr>
        <p:spPr>
          <a:xfrm>
            <a:off x="285750" y="1428750"/>
            <a:ext cx="8643942" cy="144621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400" b="1" i="0" u="none" strike="noStrike" kern="1200" cap="none" spc="0" baseline="0">
                <a:solidFill>
                  <a:srgbClr val="002060"/>
                </a:solidFill>
                <a:uFillTx/>
                <a:latin typeface="Comic Sans MS" pitchFamily="66"/>
                <a:cs typeface="Times New Roman" pitchFamily="18"/>
              </a:rPr>
              <a:t>«Не надо давать рыбу,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4400" b="1" i="0" u="none" strike="noStrike" kern="1200" cap="none" spc="0" baseline="0">
                <a:solidFill>
                  <a:srgbClr val="002060"/>
                </a:solidFill>
                <a:uFillTx/>
                <a:latin typeface="Comic Sans MS" pitchFamily="66"/>
                <a:cs typeface="Times New Roman" pitchFamily="18"/>
              </a:rPr>
              <a:t>надо научить ловить ее.»</a:t>
            </a:r>
          </a:p>
        </p:txBody>
      </p:sp>
    </p:spTree>
    <p:extLst>
      <p:ext uri="{BB962C8B-B14F-4D97-AF65-F5344CB8AC3E}">
        <p14:creationId xmlns:p14="http://schemas.microsoft.com/office/powerpoint/2010/main" val="25705563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Grp="1"/>
          </p:cNvSpPr>
          <p:nvPr>
            <p:ph type="title"/>
          </p:nvPr>
        </p:nvSpPr>
        <p:spPr>
          <a:xfrm>
            <a:off x="195260" y="642914"/>
            <a:ext cx="8337554" cy="1357335"/>
          </a:xfrm>
        </p:spPr>
        <p:txBody>
          <a:bodyPr anchorCtr="1">
            <a:normAutofit fontScale="90000"/>
          </a:bodyPr>
          <a:lstStyle/>
          <a:p>
            <a:pPr lvl="0" algn="ctr" hangingPunct="1"/>
            <a:r>
              <a:rPr lang="ru-RU" b="1">
                <a:solidFill>
                  <a:srgbClr val="C00000"/>
                </a:solidFill>
              </a:rPr>
              <a:t>Системно-деятельностный подход</a:t>
            </a:r>
          </a:p>
        </p:txBody>
      </p:sp>
      <p:sp>
        <p:nvSpPr>
          <p:cNvPr id="3" name="Rectangle 3"/>
          <p:cNvSpPr txBox="1">
            <a:spLocks noGrp="1"/>
          </p:cNvSpPr>
          <p:nvPr>
            <p:ph idx="1"/>
          </p:nvPr>
        </p:nvSpPr>
        <p:spPr>
          <a:xfrm>
            <a:off x="468309" y="2214567"/>
            <a:ext cx="8461372" cy="3805239"/>
          </a:xfrm>
        </p:spPr>
        <p:txBody>
          <a:bodyPr/>
          <a:lstStyle/>
          <a:p>
            <a:pPr lvl="0" hangingPunct="1">
              <a:lnSpc>
                <a:spcPct val="90000"/>
              </a:lnSpc>
              <a:spcBef>
                <a:spcPts val="900"/>
              </a:spcBef>
              <a:buNone/>
            </a:pPr>
            <a:r>
              <a:rPr lang="ru-RU" sz="3600" b="1" i="1">
                <a:solidFill>
                  <a:srgbClr val="000000"/>
                </a:solidFill>
              </a:rPr>
              <a:t>Позиция учителя</a:t>
            </a:r>
            <a:r>
              <a:rPr lang="ru-RU" sz="3600" b="1" i="1">
                <a:solidFill>
                  <a:srgbClr val="002060"/>
                </a:solidFill>
              </a:rPr>
              <a:t>:</a:t>
            </a:r>
            <a:r>
              <a:rPr lang="ru-RU" sz="3600" i="1">
                <a:solidFill>
                  <a:srgbClr val="002060"/>
                </a:solidFill>
              </a:rPr>
              <a:t> </a:t>
            </a:r>
            <a:r>
              <a:rPr lang="ru-RU" sz="3600">
                <a:solidFill>
                  <a:srgbClr val="002060"/>
                </a:solidFill>
              </a:rPr>
              <a:t>к классу не с ответом (готовые знания, умения, навыки), а с вопросом.</a:t>
            </a:r>
          </a:p>
          <a:p>
            <a:pPr lvl="0" hangingPunct="1">
              <a:lnSpc>
                <a:spcPct val="90000"/>
              </a:lnSpc>
              <a:spcBef>
                <a:spcPts val="200"/>
              </a:spcBef>
              <a:buNone/>
            </a:pPr>
            <a:endParaRPr lang="ru-RU" sz="1000">
              <a:solidFill>
                <a:srgbClr val="000000"/>
              </a:solidFill>
            </a:endParaRPr>
          </a:p>
          <a:p>
            <a:pPr lvl="0" hangingPunct="1">
              <a:lnSpc>
                <a:spcPct val="90000"/>
              </a:lnSpc>
              <a:spcBef>
                <a:spcPts val="900"/>
              </a:spcBef>
              <a:buNone/>
            </a:pPr>
            <a:r>
              <a:rPr lang="ru-RU" sz="3600" b="1" i="1">
                <a:solidFill>
                  <a:srgbClr val="000000"/>
                </a:solidFill>
              </a:rPr>
              <a:t>Позиция ученика:</a:t>
            </a:r>
            <a:r>
              <a:rPr lang="ru-RU" sz="3600" i="1">
                <a:solidFill>
                  <a:srgbClr val="000000"/>
                </a:solidFill>
              </a:rPr>
              <a:t> </a:t>
            </a:r>
            <a:r>
              <a:rPr lang="ru-RU" sz="3600">
                <a:solidFill>
                  <a:srgbClr val="002060"/>
                </a:solidFill>
              </a:rPr>
              <a:t>за познание мира, (в специально организованных для этого условиях).</a:t>
            </a:r>
            <a:r>
              <a:rPr lang="ru-RU"/>
              <a:t/>
            </a:r>
            <a:br>
              <a:rPr lang="ru-RU"/>
            </a:br>
            <a:endParaRPr lang="ru-RU" b="1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4970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214313"/>
            <a:ext cx="6648450" cy="88265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sz="2400" dirty="0" smtClean="0"/>
              <a:t>Основные виды УУД</a:t>
            </a:r>
            <a:endParaRPr lang="en-US" sz="2400" dirty="0"/>
          </a:p>
        </p:txBody>
      </p:sp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1524000" y="2286000"/>
            <a:ext cx="6334125" cy="3500438"/>
            <a:chOff x="168" y="960"/>
            <a:chExt cx="5375" cy="2915"/>
          </a:xfrm>
        </p:grpSpPr>
        <p:sp>
          <p:nvSpPr>
            <p:cNvPr id="17432" name="Freeform 4"/>
            <p:cNvSpPr>
              <a:spLocks/>
            </p:cNvSpPr>
            <p:nvPr/>
          </p:nvSpPr>
          <p:spPr bwMode="gray">
            <a:xfrm>
              <a:off x="5089" y="960"/>
              <a:ext cx="441" cy="773"/>
            </a:xfrm>
            <a:custGeom>
              <a:avLst/>
              <a:gdLst>
                <a:gd name="T0" fmla="*/ 631 w 308"/>
                <a:gd name="T1" fmla="*/ 364 h 444"/>
                <a:gd name="T2" fmla="*/ 0 w 308"/>
                <a:gd name="T3" fmla="*/ 1346 h 444"/>
                <a:gd name="T4" fmla="*/ 0 w 308"/>
                <a:gd name="T5" fmla="*/ 867 h 444"/>
                <a:gd name="T6" fmla="*/ 631 w 308"/>
                <a:gd name="T7" fmla="*/ 0 h 444"/>
                <a:gd name="T8" fmla="*/ 631 w 308"/>
                <a:gd name="T9" fmla="*/ 364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4"/>
                <a:gd name="T17" fmla="*/ 308 w 308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4">
                  <a:moveTo>
                    <a:pt x="308" y="120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rgbClr val="00281D"/>
                </a:gs>
                <a:gs pos="50000">
                  <a:srgbClr val="00563F"/>
                </a:gs>
                <a:gs pos="100000">
                  <a:srgbClr val="00281D"/>
                </a:gs>
              </a:gsLst>
              <a:lin ang="270000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3" name="Freeform 5"/>
            <p:cNvSpPr>
              <a:spLocks/>
            </p:cNvSpPr>
            <p:nvPr/>
          </p:nvSpPr>
          <p:spPr bwMode="gray">
            <a:xfrm>
              <a:off x="2976" y="960"/>
              <a:ext cx="2567" cy="476"/>
            </a:xfrm>
            <a:custGeom>
              <a:avLst/>
              <a:gdLst>
                <a:gd name="T0" fmla="*/ 3053 w 1786"/>
                <a:gd name="T1" fmla="*/ 798 h 284"/>
                <a:gd name="T2" fmla="*/ 0 w 1786"/>
                <a:gd name="T3" fmla="*/ 798 h 284"/>
                <a:gd name="T4" fmla="*/ 921 w 1786"/>
                <a:gd name="T5" fmla="*/ 0 h 284"/>
                <a:gd name="T6" fmla="*/ 3690 w 1786"/>
                <a:gd name="T7" fmla="*/ 0 h 284"/>
                <a:gd name="T8" fmla="*/ 3053 w 1786"/>
                <a:gd name="T9" fmla="*/ 798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86"/>
                <a:gd name="T16" fmla="*/ 0 h 284"/>
                <a:gd name="T17" fmla="*/ 1786 w 1786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86" h="284">
                  <a:moveTo>
                    <a:pt x="1478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786" y="0"/>
                  </a:lnTo>
                  <a:lnTo>
                    <a:pt x="1478" y="284"/>
                  </a:lnTo>
                  <a:close/>
                </a:path>
              </a:pathLst>
            </a:custGeom>
            <a:solidFill>
              <a:srgbClr val="00CC99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4" name="Freeform 6"/>
            <p:cNvSpPr>
              <a:spLocks/>
            </p:cNvSpPr>
            <p:nvPr/>
          </p:nvSpPr>
          <p:spPr bwMode="gray">
            <a:xfrm>
              <a:off x="4645" y="1660"/>
              <a:ext cx="441" cy="701"/>
            </a:xfrm>
            <a:custGeom>
              <a:avLst/>
              <a:gdLst>
                <a:gd name="T0" fmla="*/ 631 w 308"/>
                <a:gd name="T1" fmla="*/ 301 h 442"/>
                <a:gd name="T2" fmla="*/ 0 w 308"/>
                <a:gd name="T3" fmla="*/ 1112 h 442"/>
                <a:gd name="T4" fmla="*/ 0 w 308"/>
                <a:gd name="T5" fmla="*/ 720 h 442"/>
                <a:gd name="T6" fmla="*/ 631 w 308"/>
                <a:gd name="T7" fmla="*/ 0 h 442"/>
                <a:gd name="T8" fmla="*/ 631 w 308"/>
                <a:gd name="T9" fmla="*/ 301 h 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2"/>
                <a:gd name="T17" fmla="*/ 308 w 308"/>
                <a:gd name="T18" fmla="*/ 442 h 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2">
                  <a:moveTo>
                    <a:pt x="308" y="120"/>
                  </a:moveTo>
                  <a:lnTo>
                    <a:pt x="0" y="442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0"/>
                  </a:lnTo>
                  <a:close/>
                </a:path>
              </a:pathLst>
            </a:custGeom>
            <a:gradFill rotWithShape="1">
              <a:gsLst>
                <a:gs pos="0">
                  <a:srgbClr val="230744"/>
                </a:gs>
                <a:gs pos="50000">
                  <a:srgbClr val="4B1092"/>
                </a:gs>
                <a:gs pos="100000">
                  <a:srgbClr val="230744"/>
                </a:gs>
              </a:gsLst>
              <a:lin ang="270000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5" name="Freeform 7"/>
            <p:cNvSpPr>
              <a:spLocks/>
            </p:cNvSpPr>
            <p:nvPr/>
          </p:nvSpPr>
          <p:spPr bwMode="gray">
            <a:xfrm>
              <a:off x="2340" y="1660"/>
              <a:ext cx="2751" cy="450"/>
            </a:xfrm>
            <a:custGeom>
              <a:avLst/>
              <a:gdLst>
                <a:gd name="T0" fmla="*/ 3310 w 1920"/>
                <a:gd name="T1" fmla="*/ 713 h 284"/>
                <a:gd name="T2" fmla="*/ 0 w 1920"/>
                <a:gd name="T3" fmla="*/ 713 h 284"/>
                <a:gd name="T4" fmla="*/ 916 w 1920"/>
                <a:gd name="T5" fmla="*/ 0 h 284"/>
                <a:gd name="T6" fmla="*/ 3942 w 1920"/>
                <a:gd name="T7" fmla="*/ 0 h 284"/>
                <a:gd name="T8" fmla="*/ 3310 w 1920"/>
                <a:gd name="T9" fmla="*/ 713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0"/>
                <a:gd name="T16" fmla="*/ 0 h 284"/>
                <a:gd name="T17" fmla="*/ 1920 w 1920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0" h="284">
                  <a:moveTo>
                    <a:pt x="161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1920" y="0"/>
                  </a:lnTo>
                  <a:lnTo>
                    <a:pt x="1612" y="284"/>
                  </a:lnTo>
                  <a:close/>
                </a:path>
              </a:pathLst>
            </a:custGeom>
            <a:solidFill>
              <a:srgbClr val="A77BFF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6" name="Freeform 8"/>
            <p:cNvSpPr>
              <a:spLocks/>
            </p:cNvSpPr>
            <p:nvPr/>
          </p:nvSpPr>
          <p:spPr bwMode="gray">
            <a:xfrm>
              <a:off x="4200" y="2353"/>
              <a:ext cx="439" cy="704"/>
            </a:xfrm>
            <a:custGeom>
              <a:avLst/>
              <a:gdLst>
                <a:gd name="T0" fmla="*/ 630 w 306"/>
                <a:gd name="T1" fmla="*/ 306 h 444"/>
                <a:gd name="T2" fmla="*/ 0 w 306"/>
                <a:gd name="T3" fmla="*/ 1116 h 444"/>
                <a:gd name="T4" fmla="*/ 0 w 306"/>
                <a:gd name="T5" fmla="*/ 718 h 444"/>
                <a:gd name="T6" fmla="*/ 630 w 306"/>
                <a:gd name="T7" fmla="*/ 0 h 444"/>
                <a:gd name="T8" fmla="*/ 630 w 306"/>
                <a:gd name="T9" fmla="*/ 306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444"/>
                <a:gd name="T17" fmla="*/ 306 w 306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444">
                  <a:moveTo>
                    <a:pt x="306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6" y="0"/>
                  </a:lnTo>
                  <a:lnTo>
                    <a:pt x="306" y="122"/>
                  </a:lnTo>
                  <a:close/>
                </a:path>
              </a:pathLst>
            </a:custGeom>
            <a:gradFill rotWithShape="1">
              <a:gsLst>
                <a:gs pos="0">
                  <a:srgbClr val="431805"/>
                </a:gs>
                <a:gs pos="50000">
                  <a:srgbClr val="90330A"/>
                </a:gs>
                <a:gs pos="100000">
                  <a:srgbClr val="431805"/>
                </a:gs>
              </a:gsLst>
              <a:lin ang="270000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7" name="Freeform 9"/>
            <p:cNvSpPr>
              <a:spLocks/>
            </p:cNvSpPr>
            <p:nvPr/>
          </p:nvSpPr>
          <p:spPr bwMode="gray">
            <a:xfrm>
              <a:off x="3758" y="3047"/>
              <a:ext cx="442" cy="828"/>
            </a:xfrm>
            <a:custGeom>
              <a:avLst/>
              <a:gdLst>
                <a:gd name="T0" fmla="*/ 634 w 308"/>
                <a:gd name="T1" fmla="*/ 425 h 444"/>
                <a:gd name="T2" fmla="*/ 0 w 308"/>
                <a:gd name="T3" fmla="*/ 1544 h 444"/>
                <a:gd name="T4" fmla="*/ 0 w 308"/>
                <a:gd name="T5" fmla="*/ 994 h 444"/>
                <a:gd name="T6" fmla="*/ 634 w 308"/>
                <a:gd name="T7" fmla="*/ 0 h 444"/>
                <a:gd name="T8" fmla="*/ 634 w 308"/>
                <a:gd name="T9" fmla="*/ 425 h 4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8"/>
                <a:gd name="T16" fmla="*/ 0 h 444"/>
                <a:gd name="T17" fmla="*/ 308 w 308"/>
                <a:gd name="T18" fmla="*/ 444 h 4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8" h="444">
                  <a:moveTo>
                    <a:pt x="308" y="122"/>
                  </a:moveTo>
                  <a:lnTo>
                    <a:pt x="0" y="444"/>
                  </a:lnTo>
                  <a:lnTo>
                    <a:pt x="0" y="286"/>
                  </a:lnTo>
                  <a:lnTo>
                    <a:pt x="308" y="0"/>
                  </a:lnTo>
                  <a:lnTo>
                    <a:pt x="308" y="122"/>
                  </a:lnTo>
                  <a:close/>
                </a:path>
              </a:pathLst>
            </a:custGeom>
            <a:gradFill rotWithShape="1">
              <a:gsLst>
                <a:gs pos="0">
                  <a:srgbClr val="433206"/>
                </a:gs>
                <a:gs pos="50000">
                  <a:srgbClr val="906B0E"/>
                </a:gs>
                <a:gs pos="100000">
                  <a:srgbClr val="433206"/>
                </a:gs>
              </a:gsLst>
              <a:lin ang="2700000" scaled="1"/>
            </a:gra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8" name="Freeform 10"/>
            <p:cNvSpPr>
              <a:spLocks/>
            </p:cNvSpPr>
            <p:nvPr/>
          </p:nvSpPr>
          <p:spPr bwMode="gray">
            <a:xfrm>
              <a:off x="1076" y="3051"/>
              <a:ext cx="3133" cy="527"/>
            </a:xfrm>
            <a:custGeom>
              <a:avLst/>
              <a:gdLst>
                <a:gd name="T0" fmla="*/ 3866 w 2180"/>
                <a:gd name="T1" fmla="*/ 978 h 284"/>
                <a:gd name="T2" fmla="*/ 0 w 2180"/>
                <a:gd name="T3" fmla="*/ 978 h 284"/>
                <a:gd name="T4" fmla="*/ 921 w 2180"/>
                <a:gd name="T5" fmla="*/ 0 h 284"/>
                <a:gd name="T6" fmla="*/ 4503 w 2180"/>
                <a:gd name="T7" fmla="*/ 0 h 284"/>
                <a:gd name="T8" fmla="*/ 3866 w 2180"/>
                <a:gd name="T9" fmla="*/ 978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80"/>
                <a:gd name="T16" fmla="*/ 0 h 284"/>
                <a:gd name="T17" fmla="*/ 2180 w 2180"/>
                <a:gd name="T18" fmla="*/ 284 h 2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80" h="284">
                  <a:moveTo>
                    <a:pt x="1872" y="284"/>
                  </a:moveTo>
                  <a:lnTo>
                    <a:pt x="0" y="284"/>
                  </a:lnTo>
                  <a:lnTo>
                    <a:pt x="446" y="0"/>
                  </a:lnTo>
                  <a:lnTo>
                    <a:pt x="2180" y="0"/>
                  </a:lnTo>
                  <a:lnTo>
                    <a:pt x="1872" y="284"/>
                  </a:lnTo>
                  <a:close/>
                </a:path>
              </a:pathLst>
            </a:custGeom>
            <a:solidFill>
              <a:srgbClr val="F2E160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39" name="Line 11"/>
            <p:cNvSpPr>
              <a:spLocks noChangeShapeType="1"/>
            </p:cNvSpPr>
            <p:nvPr/>
          </p:nvSpPr>
          <p:spPr bwMode="gray">
            <a:xfrm flipH="1">
              <a:off x="168" y="3747"/>
              <a:ext cx="908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40" name="Line 12"/>
            <p:cNvSpPr>
              <a:spLocks noChangeShapeType="1"/>
            </p:cNvSpPr>
            <p:nvPr/>
          </p:nvSpPr>
          <p:spPr bwMode="gray">
            <a:xfrm flipH="1">
              <a:off x="168" y="3047"/>
              <a:ext cx="1543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41" name="Line 13"/>
            <p:cNvSpPr>
              <a:spLocks noChangeShapeType="1"/>
            </p:cNvSpPr>
            <p:nvPr/>
          </p:nvSpPr>
          <p:spPr bwMode="gray">
            <a:xfrm flipH="1">
              <a:off x="168" y="2356"/>
              <a:ext cx="2178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42" name="Line 14"/>
            <p:cNvSpPr>
              <a:spLocks noChangeShapeType="1"/>
            </p:cNvSpPr>
            <p:nvPr/>
          </p:nvSpPr>
          <p:spPr bwMode="gray">
            <a:xfrm flipH="1">
              <a:off x="168" y="1666"/>
              <a:ext cx="2813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43" name="Line 15"/>
            <p:cNvSpPr>
              <a:spLocks noChangeShapeType="1"/>
            </p:cNvSpPr>
            <p:nvPr/>
          </p:nvSpPr>
          <p:spPr bwMode="gray">
            <a:xfrm flipH="1">
              <a:off x="168" y="965"/>
              <a:ext cx="3448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44" name="Line 16"/>
            <p:cNvSpPr>
              <a:spLocks noChangeShapeType="1"/>
            </p:cNvSpPr>
            <p:nvPr/>
          </p:nvSpPr>
          <p:spPr bwMode="gray">
            <a:xfrm>
              <a:off x="305" y="960"/>
              <a:ext cx="0" cy="726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45" name="Line 17"/>
            <p:cNvSpPr>
              <a:spLocks noChangeShapeType="1"/>
            </p:cNvSpPr>
            <p:nvPr/>
          </p:nvSpPr>
          <p:spPr bwMode="gray">
            <a:xfrm>
              <a:off x="305" y="1686"/>
              <a:ext cx="0" cy="68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46" name="Line 18"/>
            <p:cNvSpPr>
              <a:spLocks noChangeShapeType="1"/>
            </p:cNvSpPr>
            <p:nvPr/>
          </p:nvSpPr>
          <p:spPr bwMode="gray">
            <a:xfrm>
              <a:off x="305" y="2366"/>
              <a:ext cx="0" cy="68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47" name="Line 19"/>
            <p:cNvSpPr>
              <a:spLocks noChangeShapeType="1"/>
            </p:cNvSpPr>
            <p:nvPr/>
          </p:nvSpPr>
          <p:spPr bwMode="gray">
            <a:xfrm>
              <a:off x="305" y="3047"/>
              <a:ext cx="0" cy="68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48" name="Rectangle 21"/>
            <p:cNvSpPr>
              <a:spLocks noChangeArrowheads="1"/>
            </p:cNvSpPr>
            <p:nvPr/>
          </p:nvSpPr>
          <p:spPr bwMode="gray">
            <a:xfrm>
              <a:off x="2936" y="1411"/>
              <a:ext cx="2243" cy="253"/>
            </a:xfrm>
            <a:prstGeom prst="rect">
              <a:avLst/>
            </a:prstGeom>
            <a:gradFill rotWithShape="1">
              <a:gsLst>
                <a:gs pos="0">
                  <a:srgbClr val="00684D"/>
                </a:gs>
                <a:gs pos="50000">
                  <a:srgbClr val="00906A"/>
                </a:gs>
                <a:gs pos="100000">
                  <a:srgbClr val="00684D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ru-RU" b="1"/>
                <a:t>Коммуникативные УУД</a:t>
              </a:r>
              <a:r>
                <a:rPr lang="ru-RU"/>
                <a:t> </a:t>
              </a:r>
              <a:endParaRPr lang="en-US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7449" name="Rectangle 22"/>
            <p:cNvSpPr>
              <a:spLocks noChangeArrowheads="1"/>
            </p:cNvSpPr>
            <p:nvPr/>
          </p:nvSpPr>
          <p:spPr bwMode="gray">
            <a:xfrm>
              <a:off x="2341" y="2110"/>
              <a:ext cx="2309" cy="248"/>
            </a:xfrm>
            <a:prstGeom prst="rect">
              <a:avLst/>
            </a:prstGeom>
            <a:gradFill rotWithShape="1">
              <a:gsLst>
                <a:gs pos="0">
                  <a:srgbClr val="5D2FB9"/>
                </a:gs>
                <a:gs pos="50000">
                  <a:srgbClr val="8041FF"/>
                </a:gs>
                <a:gs pos="100000">
                  <a:srgbClr val="5D2FB9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ru-RU" b="1"/>
                <a:t>Познавательные УУД</a:t>
              </a:r>
              <a:r>
                <a:rPr lang="ru-RU"/>
                <a:t> </a:t>
              </a:r>
              <a:endParaRPr lang="en-US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7450" name="Freeform 23"/>
            <p:cNvSpPr>
              <a:spLocks/>
            </p:cNvSpPr>
            <p:nvPr/>
          </p:nvSpPr>
          <p:spPr bwMode="gray">
            <a:xfrm>
              <a:off x="1709" y="2353"/>
              <a:ext cx="2935" cy="454"/>
            </a:xfrm>
            <a:custGeom>
              <a:avLst/>
              <a:gdLst>
                <a:gd name="T0" fmla="*/ 3577 w 2048"/>
                <a:gd name="T1" fmla="*/ 721 h 286"/>
                <a:gd name="T2" fmla="*/ 0 w 2048"/>
                <a:gd name="T3" fmla="*/ 721 h 286"/>
                <a:gd name="T4" fmla="*/ 916 w 2048"/>
                <a:gd name="T5" fmla="*/ 0 h 286"/>
                <a:gd name="T6" fmla="*/ 4206 w 2048"/>
                <a:gd name="T7" fmla="*/ 0 h 286"/>
                <a:gd name="T8" fmla="*/ 3577 w 2048"/>
                <a:gd name="T9" fmla="*/ 721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48"/>
                <a:gd name="T16" fmla="*/ 0 h 286"/>
                <a:gd name="T17" fmla="*/ 2048 w 2048"/>
                <a:gd name="T18" fmla="*/ 286 h 2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48" h="286">
                  <a:moveTo>
                    <a:pt x="1742" y="286"/>
                  </a:moveTo>
                  <a:lnTo>
                    <a:pt x="0" y="286"/>
                  </a:lnTo>
                  <a:lnTo>
                    <a:pt x="446" y="0"/>
                  </a:lnTo>
                  <a:lnTo>
                    <a:pt x="2048" y="0"/>
                  </a:lnTo>
                  <a:lnTo>
                    <a:pt x="1742" y="286"/>
                  </a:lnTo>
                  <a:close/>
                </a:path>
              </a:pathLst>
            </a:custGeom>
            <a:solidFill>
              <a:srgbClr val="FF9966"/>
            </a:solid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51" name="Rectangle 24"/>
            <p:cNvSpPr>
              <a:spLocks noChangeArrowheads="1"/>
            </p:cNvSpPr>
            <p:nvPr/>
          </p:nvSpPr>
          <p:spPr bwMode="gray">
            <a:xfrm>
              <a:off x="1711" y="2806"/>
              <a:ext cx="2499" cy="248"/>
            </a:xfrm>
            <a:prstGeom prst="rect">
              <a:avLst/>
            </a:prstGeom>
            <a:gradFill rotWithShape="1">
              <a:gsLst>
                <a:gs pos="0">
                  <a:srgbClr val="A0523A"/>
                </a:gs>
                <a:gs pos="50000">
                  <a:srgbClr val="DC7150"/>
                </a:gs>
                <a:gs pos="100000">
                  <a:srgbClr val="A0523A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ru-RU" b="1"/>
                <a:t>Регулятивные УУД</a:t>
              </a:r>
              <a:r>
                <a:rPr lang="ru-RU"/>
                <a:t> </a:t>
              </a:r>
              <a:endParaRPr lang="en-US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7452" name="Rectangle 25"/>
            <p:cNvSpPr>
              <a:spLocks noChangeArrowheads="1"/>
            </p:cNvSpPr>
            <p:nvPr/>
          </p:nvSpPr>
          <p:spPr bwMode="gray">
            <a:xfrm>
              <a:off x="1075" y="3578"/>
              <a:ext cx="2689" cy="297"/>
            </a:xfrm>
            <a:prstGeom prst="rect">
              <a:avLst/>
            </a:prstGeom>
            <a:gradFill rotWithShape="1">
              <a:gsLst>
                <a:gs pos="0">
                  <a:srgbClr val="977514"/>
                </a:gs>
                <a:gs pos="50000">
                  <a:srgbClr val="D0A11C"/>
                </a:gs>
                <a:gs pos="100000">
                  <a:srgbClr val="977514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endParaRPr lang="ru-RU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7453" name="Text Box 26"/>
            <p:cNvSpPr txBox="1">
              <a:spLocks noChangeArrowheads="1"/>
            </p:cNvSpPr>
            <p:nvPr/>
          </p:nvSpPr>
          <p:spPr bwMode="gray">
            <a:xfrm>
              <a:off x="693" y="1198"/>
              <a:ext cx="157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endParaRPr lang="ru-RU" sz="1400">
                <a:solidFill>
                  <a:schemeClr val="tx2"/>
                </a:solidFill>
                <a:latin typeface="Verdana" pitchFamily="34" charset="0"/>
              </a:endParaRPr>
            </a:p>
          </p:txBody>
        </p:sp>
        <p:sp>
          <p:nvSpPr>
            <p:cNvPr id="17454" name="Text Box 27"/>
            <p:cNvSpPr txBox="1">
              <a:spLocks noChangeArrowheads="1"/>
            </p:cNvSpPr>
            <p:nvPr/>
          </p:nvSpPr>
          <p:spPr bwMode="gray">
            <a:xfrm>
              <a:off x="693" y="1912"/>
              <a:ext cx="210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ru-RU" sz="1400">
                  <a:solidFill>
                    <a:schemeClr val="tx2"/>
                  </a:solidFill>
                  <a:latin typeface="Verdana" pitchFamily="34" charset="0"/>
                </a:rPr>
                <a:t> </a:t>
              </a:r>
              <a:endParaRPr lang="en-US" sz="1400">
                <a:solidFill>
                  <a:schemeClr val="tx2"/>
                </a:solidFill>
                <a:latin typeface="Verdana" pitchFamily="34" charset="0"/>
              </a:endParaRPr>
            </a:p>
          </p:txBody>
        </p:sp>
        <p:sp>
          <p:nvSpPr>
            <p:cNvPr id="17455" name="Text Box 28"/>
            <p:cNvSpPr txBox="1">
              <a:spLocks noChangeArrowheads="1"/>
            </p:cNvSpPr>
            <p:nvPr/>
          </p:nvSpPr>
          <p:spPr bwMode="gray">
            <a:xfrm>
              <a:off x="693" y="2626"/>
              <a:ext cx="157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endParaRPr lang="ru-RU" sz="1400">
                <a:solidFill>
                  <a:schemeClr val="tx2"/>
                </a:solidFill>
                <a:latin typeface="Verdana" pitchFamily="34" charset="0"/>
              </a:endParaRPr>
            </a:p>
          </p:txBody>
        </p:sp>
        <p:sp>
          <p:nvSpPr>
            <p:cNvPr id="17456" name="Text Box 29"/>
            <p:cNvSpPr txBox="1">
              <a:spLocks noChangeArrowheads="1"/>
            </p:cNvSpPr>
            <p:nvPr/>
          </p:nvSpPr>
          <p:spPr bwMode="gray">
            <a:xfrm>
              <a:off x="790" y="3280"/>
              <a:ext cx="157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 eaLnBrk="0" hangingPunct="0"/>
              <a:endParaRPr lang="ru-RU" sz="1400">
                <a:solidFill>
                  <a:schemeClr val="tx2"/>
                </a:solidFill>
                <a:latin typeface="Verdana" pitchFamily="34" charset="0"/>
              </a:endParaRPr>
            </a:p>
          </p:txBody>
        </p:sp>
      </p:grpSp>
      <p:sp>
        <p:nvSpPr>
          <p:cNvPr id="17412" name="Прямоугольник 30"/>
          <p:cNvSpPr>
            <a:spLocks noChangeArrowheads="1"/>
          </p:cNvSpPr>
          <p:nvPr/>
        </p:nvSpPr>
        <p:spPr bwMode="auto">
          <a:xfrm>
            <a:off x="3071813" y="5357813"/>
            <a:ext cx="21780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Личностные УУД</a:t>
            </a:r>
            <a:r>
              <a:rPr lang="ru-RU"/>
              <a:t> </a:t>
            </a:r>
          </a:p>
        </p:txBody>
      </p:sp>
      <p:sp>
        <p:nvSpPr>
          <p:cNvPr id="17413" name="Прямоугольник 32"/>
          <p:cNvSpPr>
            <a:spLocks noChangeArrowheads="1"/>
          </p:cNvSpPr>
          <p:nvPr/>
        </p:nvSpPr>
        <p:spPr bwMode="auto">
          <a:xfrm>
            <a:off x="285750" y="5572125"/>
            <a:ext cx="2214563" cy="369888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latin typeface="Monotype Corsiva" pitchFamily="66" charset="0"/>
              </a:rPr>
              <a:t>смыслообразование</a:t>
            </a:r>
          </a:p>
        </p:txBody>
      </p:sp>
      <p:sp>
        <p:nvSpPr>
          <p:cNvPr id="17414" name="Прямоугольник 33"/>
          <p:cNvSpPr>
            <a:spLocks noChangeArrowheads="1"/>
          </p:cNvSpPr>
          <p:nvPr/>
        </p:nvSpPr>
        <p:spPr bwMode="auto">
          <a:xfrm>
            <a:off x="285750" y="6000750"/>
            <a:ext cx="3373438" cy="369888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Monotype Corsiva" pitchFamily="66" charset="0"/>
              </a:rPr>
              <a:t>нравственно-этическая ориентация </a:t>
            </a:r>
          </a:p>
        </p:txBody>
      </p:sp>
      <p:sp>
        <p:nvSpPr>
          <p:cNvPr id="35" name="Стрелка углом 34"/>
          <p:cNvSpPr/>
          <p:nvPr/>
        </p:nvSpPr>
        <p:spPr>
          <a:xfrm flipH="1">
            <a:off x="1428750" y="5000625"/>
            <a:ext cx="1643063" cy="357188"/>
          </a:xfrm>
          <a:prstGeom prst="bentArrow">
            <a:avLst>
              <a:gd name="adj1" fmla="val 21863"/>
              <a:gd name="adj2" fmla="val 25000"/>
              <a:gd name="adj3" fmla="val 25000"/>
              <a:gd name="adj4" fmla="val 43750"/>
            </a:avLst>
          </a:prstGeom>
          <a:solidFill>
            <a:srgbClr val="FFC0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740650" y="2500313"/>
            <a:ext cx="1403350" cy="369887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i="1" dirty="0" err="1">
                <a:latin typeface="Monotype Corsiva" pitchFamily="66" charset="0"/>
              </a:rPr>
              <a:t>целеполагание</a:t>
            </a:r>
            <a:endParaRPr lang="ru-RU" i="1" dirty="0">
              <a:latin typeface="Monotype Corsiva" pitchFamily="66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783513" y="2928938"/>
            <a:ext cx="1360487" cy="369887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i="1" dirty="0">
                <a:latin typeface="Monotype Corsiva" pitchFamily="66" charset="0"/>
              </a:rPr>
              <a:t>планирование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524750" y="3357563"/>
            <a:ext cx="1619250" cy="369887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i="1" dirty="0">
                <a:latin typeface="Monotype Corsiva" pitchFamily="66" charset="0"/>
              </a:rPr>
              <a:t>прогнозирование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7929563" y="3714750"/>
            <a:ext cx="1011237" cy="369888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i="1" dirty="0">
                <a:latin typeface="Monotype Corsiva" pitchFamily="66" charset="0"/>
              </a:rPr>
              <a:t>контроль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786688" y="4143375"/>
            <a:ext cx="1130300" cy="369888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i="1" dirty="0">
                <a:latin typeface="Monotype Corsiva" pitchFamily="66" charset="0"/>
              </a:rPr>
              <a:t>коррекция 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8143875" y="4572000"/>
            <a:ext cx="765175" cy="369888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i="1" dirty="0">
                <a:latin typeface="Monotype Corsiva" pitchFamily="66" charset="0"/>
              </a:rPr>
              <a:t>оценка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429500" y="5000625"/>
            <a:ext cx="1471613" cy="369888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i="1" dirty="0" err="1">
                <a:latin typeface="Monotype Corsiva" pitchFamily="66" charset="0"/>
              </a:rPr>
              <a:t>саморегуляция</a:t>
            </a:r>
            <a:endParaRPr lang="ru-RU" i="1" dirty="0">
              <a:latin typeface="Monotype Corsiva" pitchFamily="66" charset="0"/>
            </a:endParaRPr>
          </a:p>
        </p:txBody>
      </p:sp>
      <p:sp>
        <p:nvSpPr>
          <p:cNvPr id="17423" name="Прямоугольник 46"/>
          <p:cNvSpPr>
            <a:spLocks noChangeArrowheads="1"/>
          </p:cNvSpPr>
          <p:nvPr/>
        </p:nvSpPr>
        <p:spPr bwMode="auto">
          <a:xfrm>
            <a:off x="1000125" y="2357438"/>
            <a:ext cx="1920875" cy="369887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Monotype Corsiva" pitchFamily="66" charset="0"/>
              </a:rPr>
              <a:t>общеучебные унив.д.</a:t>
            </a:r>
          </a:p>
        </p:txBody>
      </p:sp>
      <p:sp>
        <p:nvSpPr>
          <p:cNvPr id="17424" name="Прямоугольник 47"/>
          <p:cNvSpPr>
            <a:spLocks noChangeArrowheads="1"/>
          </p:cNvSpPr>
          <p:nvPr/>
        </p:nvSpPr>
        <p:spPr bwMode="auto">
          <a:xfrm>
            <a:off x="928688" y="2786063"/>
            <a:ext cx="2714625" cy="369887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latin typeface="Monotype Corsiva" pitchFamily="66" charset="0"/>
              </a:rPr>
              <a:t>знаково-символические д.</a:t>
            </a:r>
          </a:p>
        </p:txBody>
      </p:sp>
      <p:sp>
        <p:nvSpPr>
          <p:cNvPr id="17425" name="Прямоугольник 48"/>
          <p:cNvSpPr>
            <a:spLocks noChangeArrowheads="1"/>
          </p:cNvSpPr>
          <p:nvPr/>
        </p:nvSpPr>
        <p:spPr bwMode="auto">
          <a:xfrm>
            <a:off x="1000125" y="3214688"/>
            <a:ext cx="1789113" cy="369887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Monotype Corsiva" pitchFamily="66" charset="0"/>
              </a:rPr>
              <a:t>логические унив.д. </a:t>
            </a:r>
          </a:p>
        </p:txBody>
      </p:sp>
      <p:sp>
        <p:nvSpPr>
          <p:cNvPr id="17426" name="Прямоугольник 49"/>
          <p:cNvSpPr>
            <a:spLocks noChangeArrowheads="1"/>
          </p:cNvSpPr>
          <p:nvPr/>
        </p:nvSpPr>
        <p:spPr bwMode="auto">
          <a:xfrm>
            <a:off x="928688" y="3643313"/>
            <a:ext cx="2989262" cy="369887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Monotype Corsiva" pitchFamily="66" charset="0"/>
              </a:rPr>
              <a:t>постановка и решение проблемы</a:t>
            </a:r>
          </a:p>
        </p:txBody>
      </p:sp>
      <p:sp>
        <p:nvSpPr>
          <p:cNvPr id="17427" name="Прямоугольник 51"/>
          <p:cNvSpPr>
            <a:spLocks noChangeArrowheads="1"/>
          </p:cNvSpPr>
          <p:nvPr/>
        </p:nvSpPr>
        <p:spPr bwMode="auto">
          <a:xfrm>
            <a:off x="285750" y="5143500"/>
            <a:ext cx="1684338" cy="369888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>
                <a:latin typeface="Monotype Corsiva" pitchFamily="66" charset="0"/>
              </a:rPr>
              <a:t>самоопределение</a:t>
            </a:r>
          </a:p>
        </p:txBody>
      </p:sp>
      <p:sp>
        <p:nvSpPr>
          <p:cNvPr id="54" name="Стрелка углом 53"/>
          <p:cNvSpPr/>
          <p:nvPr/>
        </p:nvSpPr>
        <p:spPr>
          <a:xfrm flipH="1">
            <a:off x="3143250" y="3143250"/>
            <a:ext cx="1571625" cy="428625"/>
          </a:xfrm>
          <a:prstGeom prst="bentArrow">
            <a:avLst/>
          </a:prstGeom>
          <a:solidFill>
            <a:srgbClr val="7030A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5" name="Стрелка углом 54"/>
          <p:cNvSpPr/>
          <p:nvPr/>
        </p:nvSpPr>
        <p:spPr>
          <a:xfrm rot="20879652" flipV="1">
            <a:off x="6115050" y="4445000"/>
            <a:ext cx="1843088" cy="611188"/>
          </a:xfrm>
          <a:prstGeom prst="bentArrow">
            <a:avLst>
              <a:gd name="adj1" fmla="val 25000"/>
              <a:gd name="adj2" fmla="val 24980"/>
              <a:gd name="adj3" fmla="val 25000"/>
              <a:gd name="adj4" fmla="val 43750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6" name="Стрелка углом 55"/>
          <p:cNvSpPr/>
          <p:nvPr/>
        </p:nvSpPr>
        <p:spPr>
          <a:xfrm flipH="1">
            <a:off x="4500563" y="2000250"/>
            <a:ext cx="2571750" cy="428625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7431" name="Прямоугольник 56"/>
          <p:cNvSpPr>
            <a:spLocks noChangeArrowheads="1"/>
          </p:cNvSpPr>
          <p:nvPr/>
        </p:nvSpPr>
        <p:spPr bwMode="auto">
          <a:xfrm>
            <a:off x="2857500" y="1928813"/>
            <a:ext cx="1662113" cy="369887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i="1">
                <a:latin typeface="Monotype Corsiva" pitchFamily="66" charset="0"/>
              </a:rPr>
              <a:t>вопросы общения</a:t>
            </a:r>
          </a:p>
        </p:txBody>
      </p:sp>
    </p:spTree>
    <p:extLst>
      <p:ext uri="{BB962C8B-B14F-4D97-AF65-F5344CB8AC3E}">
        <p14:creationId xmlns:p14="http://schemas.microsoft.com/office/powerpoint/2010/main" val="1424604920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" y="142875"/>
            <a:ext cx="6648450" cy="5715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ctr" eaLnBrk="1" hangingPunct="1">
              <a:defRPr/>
            </a:pPr>
            <a:r>
              <a:rPr lang="ru-RU" sz="2000" dirty="0" smtClean="0"/>
              <a:t>Как научить учиться?</a:t>
            </a:r>
            <a:endParaRPr lang="en-US" sz="2000" dirty="0"/>
          </a:p>
        </p:txBody>
      </p:sp>
      <p:sp>
        <p:nvSpPr>
          <p:cNvPr id="68611" name="Freeform 3"/>
          <p:cNvSpPr>
            <a:spLocks noEditPoints="1"/>
          </p:cNvSpPr>
          <p:nvPr/>
        </p:nvSpPr>
        <p:spPr bwMode="gray">
          <a:xfrm>
            <a:off x="1219200" y="1905000"/>
            <a:ext cx="5943600" cy="4038600"/>
          </a:xfrm>
          <a:custGeom>
            <a:avLst/>
            <a:gdLst/>
            <a:ahLst/>
            <a:cxnLst>
              <a:cxn ang="0">
                <a:pos x="1092" y="50"/>
              </a:cxn>
              <a:cxn ang="0">
                <a:pos x="822" y="168"/>
              </a:cxn>
              <a:cxn ang="0">
                <a:pos x="594" y="300"/>
              </a:cxn>
              <a:cxn ang="0">
                <a:pos x="406" y="446"/>
              </a:cxn>
              <a:cxn ang="0">
                <a:pos x="254" y="604"/>
              </a:cxn>
              <a:cxn ang="0">
                <a:pos x="140" y="772"/>
              </a:cxn>
              <a:cxn ang="0">
                <a:pos x="60" y="944"/>
              </a:cxn>
              <a:cxn ang="0">
                <a:pos x="14" y="1122"/>
              </a:cxn>
              <a:cxn ang="0">
                <a:pos x="0" y="1300"/>
              </a:cxn>
              <a:cxn ang="0">
                <a:pos x="18" y="1476"/>
              </a:cxn>
              <a:cxn ang="0">
                <a:pos x="64" y="1650"/>
              </a:cxn>
              <a:cxn ang="0">
                <a:pos x="138" y="1818"/>
              </a:cxn>
              <a:cxn ang="0">
                <a:pos x="238" y="1978"/>
              </a:cxn>
              <a:cxn ang="0">
                <a:pos x="364" y="2126"/>
              </a:cxn>
              <a:cxn ang="0">
                <a:pos x="512" y="2262"/>
              </a:cxn>
              <a:cxn ang="0">
                <a:pos x="684" y="2382"/>
              </a:cxn>
              <a:cxn ang="0">
                <a:pos x="874" y="2484"/>
              </a:cxn>
              <a:cxn ang="0">
                <a:pos x="1086" y="2564"/>
              </a:cxn>
              <a:cxn ang="0">
                <a:pos x="1314" y="2622"/>
              </a:cxn>
              <a:cxn ang="0">
                <a:pos x="1558" y="2654"/>
              </a:cxn>
              <a:cxn ang="0">
                <a:pos x="1818" y="2658"/>
              </a:cxn>
              <a:cxn ang="0">
                <a:pos x="2090" y="2632"/>
              </a:cxn>
              <a:cxn ang="0">
                <a:pos x="2374" y="2574"/>
              </a:cxn>
              <a:cxn ang="0">
                <a:pos x="2544" y="2912"/>
              </a:cxn>
              <a:cxn ang="0">
                <a:pos x="1868" y="1552"/>
              </a:cxn>
              <a:cxn ang="0">
                <a:pos x="1956" y="1914"/>
              </a:cxn>
              <a:cxn ang="0">
                <a:pos x="1788" y="1936"/>
              </a:cxn>
              <a:cxn ang="0">
                <a:pos x="1616" y="1934"/>
              </a:cxn>
              <a:cxn ang="0">
                <a:pos x="1442" y="1912"/>
              </a:cxn>
              <a:cxn ang="0">
                <a:pos x="1272" y="1872"/>
              </a:cxn>
              <a:cxn ang="0">
                <a:pos x="1108" y="1812"/>
              </a:cxn>
              <a:cxn ang="0">
                <a:pos x="952" y="1736"/>
              </a:cxn>
              <a:cxn ang="0">
                <a:pos x="810" y="1646"/>
              </a:cxn>
              <a:cxn ang="0">
                <a:pos x="684" y="1542"/>
              </a:cxn>
              <a:cxn ang="0">
                <a:pos x="578" y="1428"/>
              </a:cxn>
              <a:cxn ang="0">
                <a:pos x="494" y="1304"/>
              </a:cxn>
              <a:cxn ang="0">
                <a:pos x="438" y="1170"/>
              </a:cxn>
              <a:cxn ang="0">
                <a:pos x="410" y="1032"/>
              </a:cxn>
              <a:cxn ang="0">
                <a:pos x="416" y="888"/>
              </a:cxn>
              <a:cxn ang="0">
                <a:pos x="460" y="742"/>
              </a:cxn>
              <a:cxn ang="0">
                <a:pos x="544" y="592"/>
              </a:cxn>
              <a:cxn ang="0">
                <a:pos x="670" y="444"/>
              </a:cxn>
              <a:cxn ang="0">
                <a:pos x="844" y="298"/>
              </a:cxn>
              <a:cxn ang="0">
                <a:pos x="1070" y="154"/>
              </a:cxn>
              <a:cxn ang="0">
                <a:pos x="1348" y="16"/>
              </a:cxn>
              <a:cxn ang="0">
                <a:pos x="1244" y="0"/>
              </a:cxn>
              <a:cxn ang="0">
                <a:pos x="2820" y="1934"/>
              </a:cxn>
              <a:cxn ang="0">
                <a:pos x="2820" y="1934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accent1"/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  <a:effectLst>
            <a:outerShdw dist="206741" dir="8249373" algn="ctr" rotWithShape="0">
              <a:srgbClr val="C1D1D3">
                <a:alpha val="50000"/>
              </a:srgb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8640" name="Text Box 32"/>
          <p:cNvSpPr txBox="1">
            <a:spLocks noChangeArrowheads="1"/>
          </p:cNvSpPr>
          <p:nvPr/>
        </p:nvSpPr>
        <p:spPr bwMode="auto">
          <a:xfrm>
            <a:off x="6572250" y="3786188"/>
            <a:ext cx="1666875" cy="9540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СДП</a:t>
            </a:r>
            <a:endParaRPr lang="en-US" sz="2800" b="1" dirty="0">
              <a:solidFill>
                <a:srgbClr val="C00000"/>
              </a:solidFill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928688" y="1285875"/>
            <a:ext cx="4132262" cy="4038600"/>
            <a:chOff x="592" y="1152"/>
            <a:chExt cx="2603" cy="2544"/>
          </a:xfrm>
        </p:grpSpPr>
        <p:sp>
          <p:nvSpPr>
            <p:cNvPr id="23559" name="Oval 35"/>
            <p:cNvSpPr>
              <a:spLocks noChangeArrowheads="1"/>
            </p:cNvSpPr>
            <p:nvPr/>
          </p:nvSpPr>
          <p:spPr bwMode="gray">
            <a:xfrm rot="-723406">
              <a:off x="2089" y="3276"/>
              <a:ext cx="906" cy="420"/>
            </a:xfrm>
            <a:prstGeom prst="ellipse">
              <a:avLst/>
            </a:prstGeom>
            <a:solidFill>
              <a:srgbClr val="0F2145">
                <a:alpha val="30196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60" name="Oval 36"/>
            <p:cNvSpPr>
              <a:spLocks noChangeArrowheads="1"/>
            </p:cNvSpPr>
            <p:nvPr/>
          </p:nvSpPr>
          <p:spPr bwMode="gray">
            <a:xfrm>
              <a:off x="2046" y="2508"/>
              <a:ext cx="1074" cy="1075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3561" name="Oval 37"/>
            <p:cNvSpPr>
              <a:spLocks noChangeArrowheads="1"/>
            </p:cNvSpPr>
            <p:nvPr/>
          </p:nvSpPr>
          <p:spPr bwMode="gray">
            <a:xfrm>
              <a:off x="2059" y="2514"/>
              <a:ext cx="1049" cy="104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3562" name="Oval 38"/>
            <p:cNvSpPr>
              <a:spLocks noChangeArrowheads="1"/>
            </p:cNvSpPr>
            <p:nvPr/>
          </p:nvSpPr>
          <p:spPr bwMode="gray">
            <a:xfrm>
              <a:off x="2070" y="2524"/>
              <a:ext cx="1125" cy="1088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3563" name="Oval 39"/>
            <p:cNvSpPr>
              <a:spLocks noChangeArrowheads="1"/>
            </p:cNvSpPr>
            <p:nvPr/>
          </p:nvSpPr>
          <p:spPr bwMode="gray">
            <a:xfrm>
              <a:off x="2128" y="2552"/>
              <a:ext cx="888" cy="79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3564" name="Text Box 40"/>
            <p:cNvSpPr txBox="1">
              <a:spLocks noChangeArrowheads="1"/>
            </p:cNvSpPr>
            <p:nvPr/>
          </p:nvSpPr>
          <p:spPr bwMode="gray">
            <a:xfrm>
              <a:off x="2115" y="2712"/>
              <a:ext cx="952" cy="60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2800">
                  <a:solidFill>
                    <a:srgbClr val="000000"/>
                  </a:solidFill>
                  <a:latin typeface="Monotype Corsiva" pitchFamily="66" charset="0"/>
                </a:rPr>
                <a:t>развитие</a:t>
              </a:r>
            </a:p>
            <a:p>
              <a:pPr algn="ctr"/>
              <a:r>
                <a:rPr lang="ru-RU" sz="2800">
                  <a:solidFill>
                    <a:srgbClr val="000000"/>
                  </a:solidFill>
                  <a:latin typeface="Monotype Corsiva" pitchFamily="66" charset="0"/>
                </a:rPr>
                <a:t>личности</a:t>
              </a:r>
              <a:endParaRPr lang="en-US">
                <a:latin typeface="Monotype Corsiva" pitchFamily="66" charset="0"/>
              </a:endParaRPr>
            </a:p>
          </p:txBody>
        </p:sp>
        <p:sp>
          <p:nvSpPr>
            <p:cNvPr id="23565" name="Oval 41"/>
            <p:cNvSpPr>
              <a:spLocks noChangeArrowheads="1"/>
            </p:cNvSpPr>
            <p:nvPr/>
          </p:nvSpPr>
          <p:spPr bwMode="gray">
            <a:xfrm rot="-772996">
              <a:off x="928" y="2892"/>
              <a:ext cx="714" cy="384"/>
            </a:xfrm>
            <a:prstGeom prst="ellipse">
              <a:avLst/>
            </a:prstGeom>
            <a:solidFill>
              <a:srgbClr val="0F2145">
                <a:alpha val="30196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23566" name="Group 42"/>
            <p:cNvGrpSpPr>
              <a:grpSpLocks/>
            </p:cNvGrpSpPr>
            <p:nvPr/>
          </p:nvGrpSpPr>
          <p:grpSpPr bwMode="auto">
            <a:xfrm>
              <a:off x="592" y="2188"/>
              <a:ext cx="1170" cy="1170"/>
              <a:chOff x="450" y="2038"/>
              <a:chExt cx="1138" cy="1109"/>
            </a:xfrm>
          </p:grpSpPr>
          <p:sp>
            <p:nvSpPr>
              <p:cNvPr id="23579" name="Oval 43"/>
              <p:cNvSpPr>
                <a:spLocks noChangeArrowheads="1"/>
              </p:cNvSpPr>
              <p:nvPr/>
            </p:nvSpPr>
            <p:spPr bwMode="gray">
              <a:xfrm>
                <a:off x="732" y="2112"/>
                <a:ext cx="842" cy="860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23580" name="Oval 44"/>
              <p:cNvSpPr>
                <a:spLocks noChangeArrowheads="1"/>
              </p:cNvSpPr>
              <p:nvPr/>
            </p:nvSpPr>
            <p:spPr bwMode="gray">
              <a:xfrm>
                <a:off x="743" y="2117"/>
                <a:ext cx="821" cy="838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23581" name="Oval 45"/>
              <p:cNvSpPr>
                <a:spLocks noChangeArrowheads="1"/>
              </p:cNvSpPr>
              <p:nvPr/>
            </p:nvSpPr>
            <p:spPr bwMode="gray">
              <a:xfrm>
                <a:off x="450" y="2038"/>
                <a:ext cx="1138" cy="1109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23582" name="Oval 46"/>
              <p:cNvSpPr>
                <a:spLocks noChangeArrowheads="1"/>
              </p:cNvSpPr>
              <p:nvPr/>
            </p:nvSpPr>
            <p:spPr bwMode="gray">
              <a:xfrm>
                <a:off x="795" y="2147"/>
                <a:ext cx="695" cy="63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23583" name="Text Box 47"/>
              <p:cNvSpPr txBox="1">
                <a:spLocks noChangeArrowheads="1"/>
              </p:cNvSpPr>
              <p:nvPr/>
            </p:nvSpPr>
            <p:spPr bwMode="gray">
              <a:xfrm>
                <a:off x="450" y="2336"/>
                <a:ext cx="996" cy="60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sz="2000">
                    <a:solidFill>
                      <a:srgbClr val="000000"/>
                    </a:solidFill>
                    <a:latin typeface="Monotype Corsiva" pitchFamily="66" charset="0"/>
                  </a:rPr>
                  <a:t>формирование </a:t>
                </a:r>
              </a:p>
              <a:p>
                <a:pPr algn="ctr"/>
                <a:r>
                  <a:rPr lang="ru-RU" sz="2000">
                    <a:solidFill>
                      <a:srgbClr val="000000"/>
                    </a:solidFill>
                    <a:latin typeface="Monotype Corsiva" pitchFamily="66" charset="0"/>
                  </a:rPr>
                  <a:t>гражданской </a:t>
                </a:r>
              </a:p>
              <a:p>
                <a:pPr algn="ctr"/>
                <a:r>
                  <a:rPr lang="ru-RU" sz="2000">
                    <a:solidFill>
                      <a:srgbClr val="000000"/>
                    </a:solidFill>
                    <a:latin typeface="Monotype Corsiva" pitchFamily="66" charset="0"/>
                  </a:rPr>
                  <a:t>идентичности</a:t>
                </a:r>
                <a:endParaRPr lang="en-US" sz="2000">
                  <a:latin typeface="Monotype Corsiva" pitchFamily="66" charset="0"/>
                </a:endParaRPr>
              </a:p>
            </p:txBody>
          </p:sp>
        </p:grpSp>
        <p:sp>
          <p:nvSpPr>
            <p:cNvPr id="23567" name="Oval 48"/>
            <p:cNvSpPr>
              <a:spLocks noChangeArrowheads="1"/>
            </p:cNvSpPr>
            <p:nvPr/>
          </p:nvSpPr>
          <p:spPr bwMode="gray">
            <a:xfrm>
              <a:off x="816" y="1786"/>
              <a:ext cx="576" cy="336"/>
            </a:xfrm>
            <a:prstGeom prst="ellipse">
              <a:avLst/>
            </a:prstGeom>
            <a:solidFill>
              <a:srgbClr val="0F2145">
                <a:alpha val="30196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68" name="Oval 49"/>
            <p:cNvSpPr>
              <a:spLocks noChangeArrowheads="1"/>
            </p:cNvSpPr>
            <p:nvPr/>
          </p:nvSpPr>
          <p:spPr bwMode="gray">
            <a:xfrm>
              <a:off x="864" y="1404"/>
              <a:ext cx="645" cy="645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3569" name="Oval 50"/>
            <p:cNvSpPr>
              <a:spLocks noChangeArrowheads="1"/>
            </p:cNvSpPr>
            <p:nvPr/>
          </p:nvSpPr>
          <p:spPr bwMode="gray">
            <a:xfrm>
              <a:off x="906" y="1197"/>
              <a:ext cx="630" cy="63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3570" name="Oval 51"/>
            <p:cNvSpPr>
              <a:spLocks noChangeArrowheads="1"/>
            </p:cNvSpPr>
            <p:nvPr/>
          </p:nvSpPr>
          <p:spPr bwMode="gray">
            <a:xfrm>
              <a:off x="816" y="1152"/>
              <a:ext cx="855" cy="765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3571" name="Oval 52"/>
            <p:cNvSpPr>
              <a:spLocks noChangeArrowheads="1"/>
            </p:cNvSpPr>
            <p:nvPr/>
          </p:nvSpPr>
          <p:spPr bwMode="gray">
            <a:xfrm>
              <a:off x="913" y="1430"/>
              <a:ext cx="534" cy="47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3572" name="Text Box 53"/>
            <p:cNvSpPr txBox="1">
              <a:spLocks noChangeArrowheads="1"/>
            </p:cNvSpPr>
            <p:nvPr/>
          </p:nvSpPr>
          <p:spPr bwMode="gray">
            <a:xfrm>
              <a:off x="771" y="1332"/>
              <a:ext cx="913" cy="4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2000">
                  <a:solidFill>
                    <a:srgbClr val="000000"/>
                  </a:solidFill>
                  <a:latin typeface="Monotype Corsiva" pitchFamily="66" charset="0"/>
                </a:rPr>
                <a:t>Ценностные </a:t>
              </a:r>
            </a:p>
            <a:p>
              <a:pPr algn="ctr"/>
              <a:r>
                <a:rPr lang="ru-RU" sz="2000">
                  <a:solidFill>
                    <a:srgbClr val="000000"/>
                  </a:solidFill>
                  <a:latin typeface="Monotype Corsiva" pitchFamily="66" charset="0"/>
                </a:rPr>
                <a:t>ориентиры</a:t>
              </a:r>
              <a:endParaRPr lang="en-US" sz="2000">
                <a:latin typeface="Monotype Corsiva" pitchFamily="66" charset="0"/>
              </a:endParaRPr>
            </a:p>
          </p:txBody>
        </p:sp>
        <p:sp>
          <p:nvSpPr>
            <p:cNvPr id="23573" name="Oval 54"/>
            <p:cNvSpPr>
              <a:spLocks noChangeArrowheads="1"/>
            </p:cNvSpPr>
            <p:nvPr/>
          </p:nvSpPr>
          <p:spPr bwMode="gray">
            <a:xfrm>
              <a:off x="1614" y="1488"/>
              <a:ext cx="432" cy="144"/>
            </a:xfrm>
            <a:prstGeom prst="ellipse">
              <a:avLst/>
            </a:prstGeom>
            <a:solidFill>
              <a:srgbClr val="0F2145">
                <a:alpha val="30196"/>
              </a:srgbClr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3574" name="Oval 55"/>
            <p:cNvSpPr>
              <a:spLocks noChangeArrowheads="1"/>
            </p:cNvSpPr>
            <p:nvPr/>
          </p:nvSpPr>
          <p:spPr bwMode="gray">
            <a:xfrm>
              <a:off x="1691" y="1152"/>
              <a:ext cx="430" cy="430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3575" name="Oval 56"/>
            <p:cNvSpPr>
              <a:spLocks noChangeArrowheads="1"/>
            </p:cNvSpPr>
            <p:nvPr/>
          </p:nvSpPr>
          <p:spPr bwMode="gray">
            <a:xfrm>
              <a:off x="1697" y="1154"/>
              <a:ext cx="419" cy="42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3576" name="Oval 57"/>
            <p:cNvSpPr>
              <a:spLocks noChangeArrowheads="1"/>
            </p:cNvSpPr>
            <p:nvPr/>
          </p:nvSpPr>
          <p:spPr bwMode="gray">
            <a:xfrm>
              <a:off x="1701" y="1158"/>
              <a:ext cx="399" cy="392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3577" name="Oval 58"/>
            <p:cNvSpPr>
              <a:spLocks noChangeArrowheads="1"/>
            </p:cNvSpPr>
            <p:nvPr/>
          </p:nvSpPr>
          <p:spPr bwMode="gray">
            <a:xfrm>
              <a:off x="1724" y="1170"/>
              <a:ext cx="355" cy="31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3578" name="Text Box 59"/>
            <p:cNvSpPr txBox="1">
              <a:spLocks noChangeArrowheads="1"/>
            </p:cNvSpPr>
            <p:nvPr/>
          </p:nvSpPr>
          <p:spPr bwMode="gray">
            <a:xfrm>
              <a:off x="1671" y="1242"/>
              <a:ext cx="456" cy="25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ru-RU" sz="2000" b="1">
                  <a:solidFill>
                    <a:srgbClr val="000000"/>
                  </a:solidFill>
                  <a:latin typeface="Monotype Corsiva" pitchFamily="66" charset="0"/>
                </a:rPr>
                <a:t>УУД</a:t>
              </a:r>
              <a:endParaRPr lang="en-US" sz="2000">
                <a:latin typeface="Monotype Corsiva" pitchFamily="66" charset="0"/>
              </a:endParaRPr>
            </a:p>
          </p:txBody>
        </p:sp>
      </p:grpSp>
      <p:sp>
        <p:nvSpPr>
          <p:cNvPr id="23558" name="Text Box 7"/>
          <p:cNvSpPr txBox="1">
            <a:spLocks noChangeArrowheads="1"/>
          </p:cNvSpPr>
          <p:nvPr/>
        </p:nvSpPr>
        <p:spPr bwMode="auto">
          <a:xfrm>
            <a:off x="642938" y="5357813"/>
            <a:ext cx="7704137" cy="1219200"/>
          </a:xfrm>
          <a:prstGeom prst="rect">
            <a:avLst/>
          </a:prstGeom>
          <a:solidFill>
            <a:schemeClr val="bg1"/>
          </a:solidFill>
          <a:ln w="28575">
            <a:solidFill>
              <a:srgbClr val="33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DA0000"/>
                </a:solidFill>
              </a:rPr>
              <a:t>ДЕЯТЕЛЬНОСТНЫЙ ПОДХОД −</a:t>
            </a:r>
            <a:r>
              <a:rPr lang="ru-RU"/>
              <a:t> позиция, взгляд, точка зрения на способ преподавания, при котором учащийся осваивает культуру не путем простой передачи информации, а в процессе собственной учебной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51352656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68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68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686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381000" y="1196975"/>
            <a:ext cx="8464550" cy="4899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273050" indent="-269875">
              <a:spcBef>
                <a:spcPts val="1100"/>
              </a:spcBef>
              <a:buSzPct val="95000"/>
              <a:tabLst>
                <a:tab pos="27305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r>
              <a:rPr lang="ru-RU" sz="3600" b="1" i="1">
                <a:solidFill>
                  <a:srgbClr val="002060"/>
                </a:solidFill>
                <a:cs typeface="Arial" charset="0"/>
              </a:rPr>
              <a:t>	Учебным действием является лишь то действие, которое «цепляет» ум ученика.</a:t>
            </a:r>
          </a:p>
          <a:p>
            <a:pPr marL="273050" indent="-269875">
              <a:spcBef>
                <a:spcPts val="1100"/>
              </a:spcBef>
              <a:buSzPct val="95000"/>
              <a:tabLst>
                <a:tab pos="273050" algn="l"/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  <a:tab pos="10331450" algn="l"/>
                <a:tab pos="10780713" algn="l"/>
              </a:tabLst>
            </a:pPr>
            <a:r>
              <a:rPr lang="ru-RU" sz="3600" b="1" i="1">
                <a:solidFill>
                  <a:srgbClr val="002060"/>
                </a:solidFill>
                <a:cs typeface="Arial" charset="0"/>
              </a:rPr>
              <a:t>	Это действие, выполнение которого требует изменения стереотипов, то есть </a:t>
            </a:r>
            <a:r>
              <a:rPr lang="ru-RU" sz="3600" b="1" i="1">
                <a:solidFill>
                  <a:srgbClr val="C00000"/>
                </a:solidFill>
                <a:cs typeface="Arial" charset="0"/>
              </a:rPr>
              <a:t>самоизменения</a:t>
            </a:r>
            <a:r>
              <a:rPr lang="ru-RU" sz="3600" b="1" i="1">
                <a:solidFill>
                  <a:srgbClr val="002060"/>
                </a:solidFill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1220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8104" y="1988840"/>
            <a:ext cx="779728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1.Регулятивные УУД обеспечивают учащимся организацию их учебной </a:t>
            </a:r>
            <a:r>
              <a:rPr lang="ru-RU" sz="2000" dirty="0" err="1" smtClean="0"/>
              <a:t>деятельности.Регулятивные</a:t>
            </a:r>
            <a:r>
              <a:rPr lang="ru-RU" sz="2000" dirty="0" smtClean="0"/>
              <a:t> УУД включают: целеполагание, планирование, прогнозирование, контроль (волевая </a:t>
            </a:r>
            <a:r>
              <a:rPr lang="ru-RU" sz="2000" dirty="0" err="1" smtClean="0"/>
              <a:t>саморегуляция</a:t>
            </a:r>
            <a:r>
              <a:rPr lang="ru-RU" sz="2000" dirty="0" smtClean="0"/>
              <a:t>), коррекция, оценка.</a:t>
            </a:r>
          </a:p>
          <a:p>
            <a:pPr algn="just"/>
            <a:r>
              <a:rPr lang="ru-RU" sz="2000" dirty="0" smtClean="0"/>
              <a:t>2.Познавательные УУД обеспечивают учащимся успешное обучение в начальной </a:t>
            </a:r>
            <a:r>
              <a:rPr lang="ru-RU" sz="2000" dirty="0" err="1" smtClean="0"/>
              <a:t>школе.Познавательные</a:t>
            </a:r>
            <a:r>
              <a:rPr lang="ru-RU" sz="2000" dirty="0" smtClean="0"/>
              <a:t> УУД включают: </a:t>
            </a:r>
            <a:r>
              <a:rPr lang="ru-RU" sz="2000" dirty="0" err="1" smtClean="0"/>
              <a:t>общеучебные</a:t>
            </a:r>
            <a:r>
              <a:rPr lang="ru-RU" sz="2000" dirty="0" smtClean="0"/>
              <a:t>, логические, постановка и решение проблем.</a:t>
            </a:r>
          </a:p>
          <a:p>
            <a:pPr algn="just"/>
            <a:r>
              <a:rPr lang="ru-RU" sz="2000" dirty="0" smtClean="0"/>
              <a:t>3.Коммуникативные УУД - обеспечивают социальную компетентность и учет  позиции других людей, партнера по общению или деятельности, умение слушать и вступать в диалог, участвовать в коллективном обсуждении проблем, интегрироваться в группу сверстников и строить продуктивное взаимодействие и сотрудничество со сверстниками и взрослыми.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53470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3"/>
          <p:cNvGrpSpPr>
            <a:grpSpLocks/>
          </p:cNvGrpSpPr>
          <p:nvPr/>
        </p:nvGrpSpPr>
        <p:grpSpPr bwMode="auto">
          <a:xfrm>
            <a:off x="34925" y="44450"/>
            <a:ext cx="9075738" cy="6861175"/>
            <a:chOff x="6" y="1"/>
            <a:chExt cx="5717" cy="4322"/>
          </a:xfrm>
        </p:grpSpPr>
        <p:sp>
          <p:nvSpPr>
            <p:cNvPr id="25606" name="Rectangle 4"/>
            <p:cNvSpPr>
              <a:spLocks noChangeArrowheads="1"/>
            </p:cNvSpPr>
            <p:nvPr/>
          </p:nvSpPr>
          <p:spPr bwMode="auto">
            <a:xfrm>
              <a:off x="6" y="1"/>
              <a:ext cx="5717" cy="4322"/>
            </a:xfrm>
            <a:prstGeom prst="rect">
              <a:avLst/>
            </a:prstGeom>
            <a:noFill/>
            <a:ln w="190500">
              <a:solidFill>
                <a:srgbClr val="558EC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>
                <a:cs typeface="Arial" charset="0"/>
              </a:endParaRPr>
            </a:p>
          </p:txBody>
        </p:sp>
        <p:sp>
          <p:nvSpPr>
            <p:cNvPr id="25607" name="Rectangle 5"/>
            <p:cNvSpPr>
              <a:spLocks noChangeArrowheads="1"/>
            </p:cNvSpPr>
            <p:nvPr/>
          </p:nvSpPr>
          <p:spPr bwMode="auto">
            <a:xfrm>
              <a:off x="177" y="182"/>
              <a:ext cx="5375" cy="3960"/>
            </a:xfrm>
            <a:prstGeom prst="rect">
              <a:avLst/>
            </a:prstGeom>
            <a:noFill/>
            <a:ln w="57150">
              <a:solidFill>
                <a:srgbClr val="558EC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>
                <a:cs typeface="Arial" charset="0"/>
              </a:endParaRPr>
            </a:p>
          </p:txBody>
        </p:sp>
      </p:grpSp>
      <p:sp>
        <p:nvSpPr>
          <p:cNvPr id="25603" name="Text Box 10"/>
          <p:cNvSpPr txBox="1">
            <a:spLocks noChangeArrowheads="1"/>
          </p:cNvSpPr>
          <p:nvPr/>
        </p:nvSpPr>
        <p:spPr bwMode="auto">
          <a:xfrm>
            <a:off x="755650" y="858838"/>
            <a:ext cx="7632700" cy="579437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D03200"/>
                </a:solidFill>
              </a:rPr>
              <a:t>КАК ПРОВОДИТЬ УРОКИ?</a:t>
            </a:r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755650" y="2743200"/>
            <a:ext cx="7634288" cy="2557463"/>
          </a:xfrm>
          <a:prstGeom prst="rect">
            <a:avLst/>
          </a:prstGeom>
          <a:solidFill>
            <a:schemeClr val="bg1"/>
          </a:solidFill>
          <a:ln w="28575">
            <a:solidFill>
              <a:srgbClr val="0099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i="1"/>
              <a:t>Нужно создать условия для того, чтобы ученик приобретал </a:t>
            </a:r>
            <a:r>
              <a:rPr lang="ru-RU" sz="3200" b="1" i="1">
                <a:solidFill>
                  <a:srgbClr val="D03200"/>
                </a:solidFill>
              </a:rPr>
              <a:t>опыт самоизменения.</a:t>
            </a:r>
            <a:r>
              <a:rPr lang="ru-RU" sz="3200" b="1" i="1"/>
              <a:t> Таким образом, он будет выполнять весь комплекс УУД, входящих в ФГОС. </a:t>
            </a:r>
          </a:p>
        </p:txBody>
      </p:sp>
      <p:sp>
        <p:nvSpPr>
          <p:cNvPr id="34827" name="Text Box 10"/>
          <p:cNvSpPr txBox="1">
            <a:spLocks noChangeArrowheads="1"/>
          </p:cNvSpPr>
          <p:nvPr/>
        </p:nvSpPr>
        <p:spPr bwMode="auto">
          <a:xfrm>
            <a:off x="755650" y="1685925"/>
            <a:ext cx="7632700" cy="519113"/>
          </a:xfrm>
          <a:prstGeom prst="rect">
            <a:avLst/>
          </a:prstGeom>
          <a:solidFill>
            <a:srgbClr val="FFFFCC"/>
          </a:soli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0066FF"/>
                </a:solidFill>
              </a:rPr>
              <a:t>1-й этап формирования УУД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195736" y="530066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Чтобы при изучении темы, раздела достичь требуемых образовательных результатов, необходимо конструировать не отдельные учебные задачи, а систему учебных задач.</a:t>
            </a:r>
          </a:p>
        </p:txBody>
      </p:sp>
    </p:spTree>
    <p:extLst>
      <p:ext uri="{BB962C8B-B14F-4D97-AF65-F5344CB8AC3E}">
        <p14:creationId xmlns:p14="http://schemas.microsoft.com/office/powerpoint/2010/main" val="4774840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6" grpId="0" animBg="1"/>
      <p:bldP spid="348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3"/>
          <p:cNvGrpSpPr>
            <a:grpSpLocks/>
          </p:cNvGrpSpPr>
          <p:nvPr/>
        </p:nvGrpSpPr>
        <p:grpSpPr bwMode="auto">
          <a:xfrm>
            <a:off x="34925" y="44450"/>
            <a:ext cx="9075738" cy="6861175"/>
            <a:chOff x="6" y="1"/>
            <a:chExt cx="5717" cy="4322"/>
          </a:xfrm>
        </p:grpSpPr>
        <p:sp>
          <p:nvSpPr>
            <p:cNvPr id="26656" name="Rectangle 4"/>
            <p:cNvSpPr>
              <a:spLocks noChangeArrowheads="1"/>
            </p:cNvSpPr>
            <p:nvPr/>
          </p:nvSpPr>
          <p:spPr bwMode="auto">
            <a:xfrm>
              <a:off x="6" y="1"/>
              <a:ext cx="5717" cy="4322"/>
            </a:xfrm>
            <a:prstGeom prst="rect">
              <a:avLst/>
            </a:prstGeom>
            <a:noFill/>
            <a:ln w="190500">
              <a:solidFill>
                <a:srgbClr val="558EC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>
                <a:cs typeface="Arial" charset="0"/>
              </a:endParaRPr>
            </a:p>
          </p:txBody>
        </p:sp>
        <p:sp>
          <p:nvSpPr>
            <p:cNvPr id="26657" name="Rectangle 5"/>
            <p:cNvSpPr>
              <a:spLocks noChangeArrowheads="1"/>
            </p:cNvSpPr>
            <p:nvPr/>
          </p:nvSpPr>
          <p:spPr bwMode="auto">
            <a:xfrm>
              <a:off x="177" y="182"/>
              <a:ext cx="5375" cy="3960"/>
            </a:xfrm>
            <a:prstGeom prst="rect">
              <a:avLst/>
            </a:prstGeom>
            <a:noFill/>
            <a:ln w="57150">
              <a:solidFill>
                <a:srgbClr val="558EC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>
                <a:cs typeface="Arial" charset="0"/>
              </a:endParaRPr>
            </a:p>
          </p:txBody>
        </p:sp>
      </p:grpSp>
      <p:sp>
        <p:nvSpPr>
          <p:cNvPr id="26627" name="Text Box 10"/>
          <p:cNvSpPr txBox="1">
            <a:spLocks noChangeArrowheads="1"/>
          </p:cNvSpPr>
          <p:nvPr/>
        </p:nvSpPr>
        <p:spPr bwMode="auto">
          <a:xfrm>
            <a:off x="785813" y="500063"/>
            <a:ext cx="7632700" cy="1066800"/>
          </a:xfrm>
          <a:prstGeom prst="rect">
            <a:avLst/>
          </a:prstGeom>
          <a:solidFill>
            <a:schemeClr val="bg1"/>
          </a:solidFill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0066FF"/>
                </a:solidFill>
              </a:rPr>
              <a:t>КАК ЧЕЛОВЕК ИЗМЕНЯЕТ СЕБЯ, ПОЗНАЕТ НОВОЕ?</a:t>
            </a:r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946150" y="3573463"/>
            <a:ext cx="2041525" cy="22320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258888" y="3213100"/>
            <a:ext cx="1293812" cy="1246188"/>
            <a:chOff x="793" y="2102"/>
            <a:chExt cx="815" cy="785"/>
          </a:xfrm>
        </p:grpSpPr>
        <p:sp>
          <p:nvSpPr>
            <p:cNvPr id="26653" name="Oval 10"/>
            <p:cNvSpPr>
              <a:spLocks noChangeArrowheads="1"/>
            </p:cNvSpPr>
            <p:nvPr/>
          </p:nvSpPr>
          <p:spPr bwMode="auto">
            <a:xfrm>
              <a:off x="793" y="2102"/>
              <a:ext cx="815" cy="78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54" name="Line 11"/>
            <p:cNvSpPr>
              <a:spLocks noChangeShapeType="1"/>
            </p:cNvSpPr>
            <p:nvPr/>
          </p:nvSpPr>
          <p:spPr bwMode="auto">
            <a:xfrm>
              <a:off x="938" y="2457"/>
              <a:ext cx="24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5" name="Text Box 12"/>
            <p:cNvSpPr txBox="1">
              <a:spLocks noChangeArrowheads="1"/>
            </p:cNvSpPr>
            <p:nvPr/>
          </p:nvSpPr>
          <p:spPr bwMode="auto">
            <a:xfrm>
              <a:off x="895" y="2441"/>
              <a:ext cx="18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/>
                <a:t>1</a:t>
              </a:r>
            </a:p>
          </p:txBody>
        </p:sp>
      </p:grp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3500438" y="2286000"/>
            <a:ext cx="4968875" cy="2640013"/>
          </a:xfrm>
          <a:prstGeom prst="rect">
            <a:avLst/>
          </a:prstGeom>
          <a:solidFill>
            <a:srgbClr val="FFFFCC"/>
          </a:solidFill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ru-RU" sz="1600" dirty="0"/>
              <a:t>где</a:t>
            </a:r>
            <a:r>
              <a:rPr lang="ru-RU" sz="1600" b="1" dirty="0"/>
              <a:t>  </a:t>
            </a:r>
            <a:r>
              <a:rPr lang="ru-RU" sz="1600" b="1" dirty="0">
                <a:solidFill>
                  <a:schemeClr val="accent2"/>
                </a:solidFill>
              </a:rPr>
              <a:t>1 − </a:t>
            </a:r>
            <a:r>
              <a:rPr lang="ru-RU" sz="1600" dirty="0"/>
              <a:t>действие, в котором возникло</a:t>
            </a:r>
          </a:p>
          <a:p>
            <a:pPr>
              <a:spcAft>
                <a:spcPct val="20000"/>
              </a:spcAft>
            </a:pPr>
            <a:r>
              <a:rPr lang="ru-RU" sz="1600" dirty="0"/>
              <a:t>             затруднение; </a:t>
            </a:r>
          </a:p>
          <a:p>
            <a:pPr>
              <a:spcAft>
                <a:spcPct val="20000"/>
              </a:spcAft>
            </a:pPr>
            <a:r>
              <a:rPr lang="ru-RU" sz="1600" dirty="0"/>
              <a:t>       </a:t>
            </a:r>
            <a:r>
              <a:rPr lang="ru-RU" sz="1600" b="1" dirty="0">
                <a:solidFill>
                  <a:schemeClr val="accent2"/>
                </a:solidFill>
              </a:rPr>
              <a:t>2 −</a:t>
            </a:r>
            <a:r>
              <a:rPr lang="ru-RU" sz="1600" dirty="0"/>
              <a:t> фиксирование затруднения;</a:t>
            </a:r>
          </a:p>
          <a:p>
            <a:pPr>
              <a:spcBef>
                <a:spcPct val="10000"/>
              </a:spcBef>
            </a:pPr>
            <a:r>
              <a:rPr lang="ru-RU" sz="1600" dirty="0"/>
              <a:t>       </a:t>
            </a:r>
            <a:r>
              <a:rPr lang="ru-RU" sz="1600" b="1" dirty="0">
                <a:solidFill>
                  <a:schemeClr val="accent2"/>
                </a:solidFill>
              </a:rPr>
              <a:t>3 −</a:t>
            </a:r>
            <a:r>
              <a:rPr lang="ru-RU" sz="1600" dirty="0"/>
              <a:t> анализ этапов действия и  определение</a:t>
            </a:r>
          </a:p>
          <a:p>
            <a:pPr>
              <a:spcAft>
                <a:spcPct val="20000"/>
              </a:spcAft>
            </a:pPr>
            <a:r>
              <a:rPr lang="ru-RU" sz="1600" dirty="0"/>
              <a:t>             места затруднения (исследование − И);</a:t>
            </a:r>
          </a:p>
          <a:p>
            <a:pPr>
              <a:spcBef>
                <a:spcPct val="10000"/>
              </a:spcBef>
            </a:pPr>
            <a:r>
              <a:rPr lang="ru-RU" sz="1600" dirty="0"/>
              <a:t>       </a:t>
            </a:r>
            <a:r>
              <a:rPr lang="ru-RU" sz="1600" b="1" dirty="0">
                <a:solidFill>
                  <a:schemeClr val="accent2"/>
                </a:solidFill>
              </a:rPr>
              <a:t>4 −</a:t>
            </a:r>
            <a:r>
              <a:rPr lang="ru-RU" sz="1600" dirty="0"/>
              <a:t> определение причины затруднения </a:t>
            </a:r>
          </a:p>
          <a:p>
            <a:pPr>
              <a:spcAft>
                <a:spcPct val="20000"/>
              </a:spcAft>
            </a:pPr>
            <a:r>
              <a:rPr lang="ru-RU" sz="1600" dirty="0"/>
              <a:t>             (критика − К); </a:t>
            </a:r>
          </a:p>
          <a:p>
            <a:pPr>
              <a:spcAft>
                <a:spcPct val="20000"/>
              </a:spcAft>
            </a:pPr>
            <a:r>
              <a:rPr lang="ru-RU" sz="1600" dirty="0"/>
              <a:t>       </a:t>
            </a:r>
            <a:r>
              <a:rPr lang="ru-RU" sz="1600" b="1" dirty="0">
                <a:solidFill>
                  <a:schemeClr val="accent2"/>
                </a:solidFill>
              </a:rPr>
              <a:t>5 −</a:t>
            </a:r>
            <a:r>
              <a:rPr lang="ru-RU" sz="1600" dirty="0"/>
              <a:t> постановка цели и проектирование (П);</a:t>
            </a:r>
          </a:p>
          <a:p>
            <a:pPr>
              <a:spcAft>
                <a:spcPct val="10000"/>
              </a:spcAft>
            </a:pPr>
            <a:r>
              <a:rPr lang="ru-RU" sz="1600" dirty="0"/>
              <a:t>       </a:t>
            </a:r>
            <a:r>
              <a:rPr lang="ru-RU" sz="1600" b="1" dirty="0">
                <a:solidFill>
                  <a:schemeClr val="accent2"/>
                </a:solidFill>
              </a:rPr>
              <a:t>6 −</a:t>
            </a:r>
            <a:r>
              <a:rPr lang="ru-RU" sz="1600" dirty="0"/>
              <a:t> реализация проекта.</a:t>
            </a:r>
          </a:p>
          <a:p>
            <a:pPr>
              <a:spcAft>
                <a:spcPct val="10000"/>
              </a:spcAft>
            </a:pPr>
            <a:endParaRPr lang="ru-RU" sz="200" dirty="0"/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604963" y="3319463"/>
            <a:ext cx="295275" cy="685800"/>
            <a:chOff x="1011" y="2169"/>
            <a:chExt cx="186" cy="432"/>
          </a:xfrm>
        </p:grpSpPr>
        <p:sp>
          <p:nvSpPr>
            <p:cNvPr id="26651" name="Line 15"/>
            <p:cNvSpPr>
              <a:spLocks noChangeShapeType="1"/>
            </p:cNvSpPr>
            <p:nvPr/>
          </p:nvSpPr>
          <p:spPr bwMode="auto">
            <a:xfrm>
              <a:off x="1187" y="2273"/>
              <a:ext cx="0" cy="328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2" name="Text Box 16"/>
            <p:cNvSpPr txBox="1">
              <a:spLocks noChangeArrowheads="1"/>
            </p:cNvSpPr>
            <p:nvPr/>
          </p:nvSpPr>
          <p:spPr bwMode="auto">
            <a:xfrm>
              <a:off x="1011" y="2169"/>
              <a:ext cx="18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/>
                <a:t>2</a:t>
              </a:r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1920875" y="3319463"/>
            <a:ext cx="671513" cy="1957387"/>
            <a:chOff x="1210" y="2169"/>
            <a:chExt cx="423" cy="1233"/>
          </a:xfrm>
        </p:grpSpPr>
        <p:sp>
          <p:nvSpPr>
            <p:cNvPr id="26648" name="Line 18"/>
            <p:cNvSpPr>
              <a:spLocks noChangeShapeType="1"/>
            </p:cNvSpPr>
            <p:nvPr/>
          </p:nvSpPr>
          <p:spPr bwMode="auto">
            <a:xfrm flipH="1" flipV="1">
              <a:off x="1210" y="2381"/>
              <a:ext cx="423" cy="10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49" name="Line 19"/>
            <p:cNvSpPr>
              <a:spLocks noChangeShapeType="1"/>
            </p:cNvSpPr>
            <p:nvPr/>
          </p:nvSpPr>
          <p:spPr bwMode="auto">
            <a:xfrm>
              <a:off x="1213" y="2379"/>
              <a:ext cx="24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50" name="Text Box 20"/>
            <p:cNvSpPr txBox="1">
              <a:spLocks noChangeArrowheads="1"/>
            </p:cNvSpPr>
            <p:nvPr/>
          </p:nvSpPr>
          <p:spPr bwMode="auto">
            <a:xfrm>
              <a:off x="1257" y="2169"/>
              <a:ext cx="19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/>
                <a:t>6</a:t>
              </a:r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1319213" y="4964113"/>
            <a:ext cx="463550" cy="642937"/>
            <a:chOff x="831" y="3205"/>
            <a:chExt cx="292" cy="405"/>
          </a:xfrm>
        </p:grpSpPr>
        <p:sp>
          <p:nvSpPr>
            <p:cNvPr id="26645" name="Line 22"/>
            <p:cNvSpPr>
              <a:spLocks noChangeShapeType="1"/>
            </p:cNvSpPr>
            <p:nvPr/>
          </p:nvSpPr>
          <p:spPr bwMode="auto">
            <a:xfrm>
              <a:off x="831" y="3406"/>
              <a:ext cx="27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46" name="Text Box 23"/>
            <p:cNvSpPr txBox="1">
              <a:spLocks noChangeArrowheads="1"/>
            </p:cNvSpPr>
            <p:nvPr/>
          </p:nvSpPr>
          <p:spPr bwMode="auto">
            <a:xfrm>
              <a:off x="857" y="3398"/>
              <a:ext cx="1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/>
                <a:t>3</a:t>
              </a:r>
            </a:p>
          </p:txBody>
        </p:sp>
        <p:sp>
          <p:nvSpPr>
            <p:cNvPr id="26647" name="Text Box 24"/>
            <p:cNvSpPr txBox="1">
              <a:spLocks noChangeArrowheads="1"/>
            </p:cNvSpPr>
            <p:nvPr/>
          </p:nvSpPr>
          <p:spPr bwMode="auto">
            <a:xfrm>
              <a:off x="888" y="3205"/>
              <a:ext cx="23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>
                  <a:solidFill>
                    <a:schemeClr val="accent2"/>
                  </a:solidFill>
                </a:rPr>
                <a:t>И</a:t>
              </a:r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1751013" y="4964113"/>
            <a:ext cx="433387" cy="642937"/>
            <a:chOff x="1103" y="3205"/>
            <a:chExt cx="273" cy="405"/>
          </a:xfrm>
        </p:grpSpPr>
        <p:sp>
          <p:nvSpPr>
            <p:cNvPr id="26642" name="Line 26"/>
            <p:cNvSpPr>
              <a:spLocks noChangeShapeType="1"/>
            </p:cNvSpPr>
            <p:nvPr/>
          </p:nvSpPr>
          <p:spPr bwMode="auto">
            <a:xfrm>
              <a:off x="1103" y="3406"/>
              <a:ext cx="27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43" name="Text Box 27"/>
            <p:cNvSpPr txBox="1">
              <a:spLocks noChangeArrowheads="1"/>
            </p:cNvSpPr>
            <p:nvPr/>
          </p:nvSpPr>
          <p:spPr bwMode="auto">
            <a:xfrm>
              <a:off x="1109" y="3398"/>
              <a:ext cx="19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/>
                <a:t>4</a:t>
              </a:r>
            </a:p>
          </p:txBody>
        </p:sp>
        <p:sp>
          <p:nvSpPr>
            <p:cNvPr id="26644" name="Text Box 28"/>
            <p:cNvSpPr txBox="1">
              <a:spLocks noChangeArrowheads="1"/>
            </p:cNvSpPr>
            <p:nvPr/>
          </p:nvSpPr>
          <p:spPr bwMode="auto">
            <a:xfrm>
              <a:off x="1131" y="3205"/>
              <a:ext cx="23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>
                  <a:solidFill>
                    <a:schemeClr val="accent2"/>
                  </a:solidFill>
                </a:rPr>
                <a:t>К</a:t>
              </a:r>
            </a:p>
          </p:txBody>
        </p:sp>
      </p:grpSp>
      <p:grpSp>
        <p:nvGrpSpPr>
          <p:cNvPr id="8" name="Group 29"/>
          <p:cNvGrpSpPr>
            <a:grpSpLocks/>
          </p:cNvGrpSpPr>
          <p:nvPr/>
        </p:nvGrpSpPr>
        <p:grpSpPr bwMode="auto">
          <a:xfrm>
            <a:off x="2179638" y="4964113"/>
            <a:ext cx="434975" cy="644525"/>
            <a:chOff x="1373" y="3205"/>
            <a:chExt cx="274" cy="406"/>
          </a:xfrm>
        </p:grpSpPr>
        <p:sp>
          <p:nvSpPr>
            <p:cNvPr id="26639" name="Line 30"/>
            <p:cNvSpPr>
              <a:spLocks noChangeShapeType="1"/>
            </p:cNvSpPr>
            <p:nvPr/>
          </p:nvSpPr>
          <p:spPr bwMode="auto">
            <a:xfrm>
              <a:off x="1373" y="3406"/>
              <a:ext cx="27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40" name="Text Box 31"/>
            <p:cNvSpPr txBox="1">
              <a:spLocks noChangeArrowheads="1"/>
            </p:cNvSpPr>
            <p:nvPr/>
          </p:nvSpPr>
          <p:spPr bwMode="auto">
            <a:xfrm>
              <a:off x="1376" y="3398"/>
              <a:ext cx="19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/>
                <a:t>5</a:t>
              </a:r>
            </a:p>
          </p:txBody>
        </p:sp>
        <p:sp>
          <p:nvSpPr>
            <p:cNvPr id="26641" name="Text Box 32"/>
            <p:cNvSpPr txBox="1">
              <a:spLocks noChangeArrowheads="1"/>
            </p:cNvSpPr>
            <p:nvPr/>
          </p:nvSpPr>
          <p:spPr bwMode="auto">
            <a:xfrm>
              <a:off x="1375" y="3205"/>
              <a:ext cx="23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b="1">
                  <a:solidFill>
                    <a:schemeClr val="accent2"/>
                  </a:solidFill>
                </a:rPr>
                <a:t>П</a:t>
              </a:r>
            </a:p>
          </p:txBody>
        </p:sp>
      </p:grpSp>
      <p:sp>
        <p:nvSpPr>
          <p:cNvPr id="40993" name="Line 33"/>
          <p:cNvSpPr>
            <a:spLocks noChangeShapeType="1"/>
          </p:cNvSpPr>
          <p:nvPr/>
        </p:nvSpPr>
        <p:spPr bwMode="auto">
          <a:xfrm flipH="1">
            <a:off x="1320800" y="3776663"/>
            <a:ext cx="538163" cy="15065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stealth" w="med" len="lg"/>
          </a:ln>
        </p:spPr>
        <p:txBody>
          <a:bodyPr/>
          <a:lstStyle/>
          <a:p>
            <a:endParaRPr lang="ru-RU"/>
          </a:p>
        </p:txBody>
      </p:sp>
      <p:sp>
        <p:nvSpPr>
          <p:cNvPr id="40994" name="Rectangle 34"/>
          <p:cNvSpPr>
            <a:spLocks noChangeArrowheads="1"/>
          </p:cNvSpPr>
          <p:nvPr/>
        </p:nvSpPr>
        <p:spPr bwMode="auto">
          <a:xfrm>
            <a:off x="857250" y="1714500"/>
            <a:ext cx="7518400" cy="4333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ru-RU" sz="2200" b="1">
                <a:solidFill>
                  <a:srgbClr val="DA0000"/>
                </a:solidFill>
              </a:rPr>
              <a:t>Схема-аксиома </a:t>
            </a:r>
            <a:r>
              <a:rPr lang="ru-RU" sz="2200" b="1">
                <a:solidFill>
                  <a:srgbClr val="DA0000"/>
                </a:solidFill>
                <a:latin typeface="Times New Roman" pitchFamily="18" charset="0"/>
              </a:rPr>
              <a:t>«</a:t>
            </a:r>
            <a:r>
              <a:rPr lang="ru-RU" sz="2200" b="1">
                <a:solidFill>
                  <a:srgbClr val="DA0000"/>
                </a:solidFill>
              </a:rPr>
              <a:t>Рефлексивная самоорганизация</a:t>
            </a:r>
            <a:r>
              <a:rPr lang="ru-RU" sz="2200" b="1">
                <a:solidFill>
                  <a:srgbClr val="DA0000"/>
                </a:solidFill>
                <a:latin typeface="Times New Roman" pitchFamily="18" charset="0"/>
              </a:rPr>
              <a:t>»</a:t>
            </a:r>
            <a:endParaRPr lang="ru-RU" sz="2200" b="1">
              <a:solidFill>
                <a:srgbClr val="DA0000"/>
              </a:solidFill>
            </a:endParaRPr>
          </a:p>
        </p:txBody>
      </p:sp>
      <p:pic>
        <p:nvPicPr>
          <p:cNvPr id="40995" name="Picture 35" descr="p15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38" y="4424363"/>
            <a:ext cx="3384550" cy="243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69450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0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409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8" grpId="0" animBg="1"/>
      <p:bldP spid="40993" grpId="0" animBg="1"/>
      <p:bldP spid="4099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/>
          <p:cNvSpPr txBox="1">
            <a:spLocks noChangeArrowheads="1"/>
          </p:cNvSpPr>
          <p:nvPr/>
        </p:nvSpPr>
        <p:spPr bwMode="auto">
          <a:xfrm>
            <a:off x="214313" y="285750"/>
            <a:ext cx="7321550" cy="1143000"/>
          </a:xfrm>
          <a:prstGeom prst="rect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0" tIns="46800" rIns="0" bIns="0" anchor="b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>
                <a:solidFill>
                  <a:srgbClr val="C00000"/>
                </a:solidFill>
                <a:cs typeface="Arial" charset="0"/>
              </a:rPr>
              <a:t>Последовательная реализация СДП 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>
                <a:solidFill>
                  <a:srgbClr val="C00000"/>
                </a:solidFill>
                <a:cs typeface="Arial" charset="0"/>
              </a:rPr>
              <a:t>повышает эффективность образования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>
                <a:solidFill>
                  <a:srgbClr val="C00000"/>
                </a:solidFill>
                <a:cs typeface="Arial" charset="0"/>
              </a:rPr>
              <a:t> по показателям</a:t>
            </a:r>
            <a:r>
              <a:rPr lang="ru-RU" sz="2800" b="1">
                <a:solidFill>
                  <a:srgbClr val="666666"/>
                </a:solidFill>
                <a:cs typeface="Arial" charset="0"/>
              </a:rPr>
              <a:t>:</a:t>
            </a:r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357188" y="1500188"/>
            <a:ext cx="8464550" cy="4500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271463" indent="-269875">
              <a:spcBef>
                <a:spcPts val="650"/>
              </a:spcBef>
              <a:buSzPct val="9500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</a:pPr>
            <a:endParaRPr lang="ru-RU" sz="2600">
              <a:solidFill>
                <a:srgbClr val="000000"/>
              </a:solidFill>
              <a:latin typeface="Constantia" pitchFamily="18" charset="0"/>
            </a:endParaRPr>
          </a:p>
          <a:p>
            <a:pPr marL="271463" indent="-269875">
              <a:spcBef>
                <a:spcPts val="650"/>
              </a:spcBef>
              <a:buClr>
                <a:srgbClr val="9C007F"/>
              </a:buClr>
              <a:buSzPct val="95000"/>
              <a:buFont typeface="Wingdings 2" pitchFamily="18" charset="2"/>
              <a:buChar char="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</a:pPr>
            <a:r>
              <a:rPr lang="ru-RU" sz="2600">
                <a:solidFill>
                  <a:srgbClr val="000000"/>
                </a:solidFill>
                <a:cs typeface="Arial" charset="0"/>
              </a:rPr>
              <a:t>придание результатам образования социально- и личностно-значимого характера;</a:t>
            </a:r>
          </a:p>
          <a:p>
            <a:pPr marL="271463" indent="-269875">
              <a:spcBef>
                <a:spcPts val="650"/>
              </a:spcBef>
              <a:buSzPct val="9500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</a:pPr>
            <a:endParaRPr lang="ru-RU" sz="2600">
              <a:solidFill>
                <a:srgbClr val="000000"/>
              </a:solidFill>
              <a:cs typeface="Arial" charset="0"/>
            </a:endParaRPr>
          </a:p>
          <a:p>
            <a:pPr marL="271463" indent="-269875">
              <a:spcBef>
                <a:spcPts val="650"/>
              </a:spcBef>
              <a:buClr>
                <a:srgbClr val="9C007F"/>
              </a:buClr>
              <a:buSzPct val="95000"/>
              <a:buFont typeface="Wingdings 2" pitchFamily="18" charset="2"/>
              <a:buChar char="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</a:pPr>
            <a:r>
              <a:rPr lang="ru-RU" sz="2600">
                <a:solidFill>
                  <a:srgbClr val="000000"/>
                </a:solidFill>
                <a:cs typeface="Arial" charset="0"/>
              </a:rPr>
              <a:t>более гибкое и прочное усвоение знаний учащимися, возможность их самостоятельного движения в изучаемой области;</a:t>
            </a:r>
          </a:p>
          <a:p>
            <a:pPr marL="271463" indent="-269875">
              <a:spcBef>
                <a:spcPts val="650"/>
              </a:spcBef>
              <a:buSzPct val="9500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</a:pPr>
            <a:endParaRPr lang="ru-RU" sz="2600">
              <a:solidFill>
                <a:srgbClr val="000000"/>
              </a:solidFill>
              <a:cs typeface="Arial" charset="0"/>
            </a:endParaRPr>
          </a:p>
          <a:p>
            <a:pPr marL="271463" indent="-269875">
              <a:spcBef>
                <a:spcPts val="650"/>
              </a:spcBef>
              <a:buClr>
                <a:srgbClr val="9C007F"/>
              </a:buClr>
              <a:buSzPct val="95000"/>
              <a:buFont typeface="Wingdings 2" pitchFamily="18" charset="2"/>
              <a:buChar char="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</a:pPr>
            <a:r>
              <a:rPr lang="ru-RU" sz="2600">
                <a:solidFill>
                  <a:srgbClr val="000000"/>
                </a:solidFill>
                <a:cs typeface="Arial" charset="0"/>
              </a:rPr>
              <a:t>возможность дифференцированного обучения с сохранением единой структуры теоретических знаний;</a:t>
            </a:r>
          </a:p>
        </p:txBody>
      </p:sp>
    </p:spTree>
    <p:extLst>
      <p:ext uri="{BB962C8B-B14F-4D97-AF65-F5344CB8AC3E}">
        <p14:creationId xmlns:p14="http://schemas.microsoft.com/office/powerpoint/2010/main" val="33141225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1"/>
          <p:cNvSpPr txBox="1">
            <a:spLocks noChangeArrowheads="1"/>
          </p:cNvSpPr>
          <p:nvPr/>
        </p:nvSpPr>
        <p:spPr bwMode="auto">
          <a:xfrm>
            <a:off x="228600" y="765175"/>
            <a:ext cx="8769350" cy="5864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271463" indent="-269875">
              <a:spcBef>
                <a:spcPts val="800"/>
              </a:spcBef>
              <a:buSzPct val="9500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</a:pPr>
            <a:endParaRPr lang="ru-RU" sz="3200">
              <a:solidFill>
                <a:srgbClr val="000000"/>
              </a:solidFill>
              <a:cs typeface="Arial" charset="0"/>
            </a:endParaRPr>
          </a:p>
          <a:p>
            <a:pPr marL="271463" indent="-269875">
              <a:spcBef>
                <a:spcPts val="800"/>
              </a:spcBef>
              <a:buClr>
                <a:srgbClr val="9C007F"/>
              </a:buClr>
              <a:buSzPct val="95000"/>
              <a:buFont typeface="Wingdings 2" pitchFamily="18" charset="2"/>
              <a:buChar char="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</a:pPr>
            <a:r>
              <a:rPr lang="ru-RU" sz="2800">
                <a:solidFill>
                  <a:srgbClr val="000000"/>
                </a:solidFill>
                <a:cs typeface="Arial" charset="0"/>
              </a:rPr>
              <a:t>существенное повышение мотивации и интереса к учению у обучаемых;</a:t>
            </a:r>
          </a:p>
          <a:p>
            <a:pPr marL="271463" indent="-269875">
              <a:spcBef>
                <a:spcPts val="800"/>
              </a:spcBef>
              <a:buSzPct val="9500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</a:pPr>
            <a:endParaRPr lang="ru-RU" sz="2800">
              <a:solidFill>
                <a:srgbClr val="000000"/>
              </a:solidFill>
              <a:cs typeface="Arial" charset="0"/>
            </a:endParaRPr>
          </a:p>
          <a:p>
            <a:pPr marL="271463" indent="-269875">
              <a:spcBef>
                <a:spcPts val="800"/>
              </a:spcBef>
              <a:buClr>
                <a:srgbClr val="9C007F"/>
              </a:buClr>
              <a:buSzPct val="95000"/>
              <a:buFont typeface="Wingdings 2" pitchFamily="18" charset="2"/>
              <a:buChar char="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</a:pPr>
            <a:r>
              <a:rPr lang="ru-RU" sz="2800">
                <a:solidFill>
                  <a:srgbClr val="000000"/>
                </a:solidFill>
                <a:cs typeface="Arial" charset="0"/>
              </a:rPr>
              <a:t>обеспечение условий для общекультурного и личностного развития на основе формирования УУД, обеспечивающих не только успешное усвоение знаний, умений и навыков, но и формирование картины мира и компетентностей в любой предметной области познания.</a:t>
            </a:r>
          </a:p>
        </p:txBody>
      </p:sp>
    </p:spTree>
    <p:extLst>
      <p:ext uri="{BB962C8B-B14F-4D97-AF65-F5344CB8AC3E}">
        <p14:creationId xmlns:p14="http://schemas.microsoft.com/office/powerpoint/2010/main" val="42384149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250825" y="620713"/>
            <a:ext cx="8591550" cy="1512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46800" rIns="0" bIns="0" anchor="b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>
                <a:solidFill>
                  <a:srgbClr val="E90062"/>
                </a:solidFill>
                <a:cs typeface="Arial" charset="0"/>
              </a:rPr>
              <a:t>Деятельностный подход обусловливает изменение общей парадигмы образования, которая находит отражение в переходе:</a:t>
            </a:r>
          </a:p>
        </p:txBody>
      </p:sp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179388" y="2349500"/>
            <a:ext cx="8666162" cy="420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271463" indent="-269875" algn="just">
              <a:lnSpc>
                <a:spcPct val="90000"/>
              </a:lnSpc>
              <a:spcBef>
                <a:spcPts val="650"/>
              </a:spcBef>
              <a:buSzPct val="9500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</a:pPr>
            <a:endParaRPr lang="ru-RU" sz="2600">
              <a:solidFill>
                <a:srgbClr val="000000"/>
              </a:solidFill>
              <a:cs typeface="Arial" charset="0"/>
            </a:endParaRPr>
          </a:p>
          <a:p>
            <a:pPr marL="271463" indent="-269875">
              <a:lnSpc>
                <a:spcPct val="90000"/>
              </a:lnSpc>
              <a:spcBef>
                <a:spcPts val="650"/>
              </a:spcBef>
              <a:buClr>
                <a:srgbClr val="9C007F"/>
              </a:buClr>
              <a:buSzPct val="95000"/>
              <a:buFont typeface="Wingdings 2" pitchFamily="18" charset="2"/>
              <a:buChar char="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</a:pPr>
            <a:r>
              <a:rPr lang="ru-RU" sz="2600" b="1">
                <a:solidFill>
                  <a:srgbClr val="000000"/>
                </a:solidFill>
                <a:cs typeface="Arial" charset="0"/>
              </a:rPr>
              <a:t>от изолированного изучения учащимися системы научных понятий, составляющих содержание учебного предмета, к включению содержания обучения в контекст решения значимых жизненных задач;</a:t>
            </a:r>
          </a:p>
          <a:p>
            <a:pPr marL="271463" indent="-269875">
              <a:lnSpc>
                <a:spcPct val="90000"/>
              </a:lnSpc>
              <a:spcBef>
                <a:spcPts val="650"/>
              </a:spcBef>
              <a:buSzPct val="95000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</a:pPr>
            <a:endParaRPr lang="ru-RU" sz="2600" b="1">
              <a:solidFill>
                <a:srgbClr val="000000"/>
              </a:solidFill>
              <a:cs typeface="Arial" charset="0"/>
            </a:endParaRPr>
          </a:p>
          <a:p>
            <a:pPr marL="271463" indent="-269875">
              <a:lnSpc>
                <a:spcPct val="90000"/>
              </a:lnSpc>
              <a:spcBef>
                <a:spcPts val="650"/>
              </a:spcBef>
              <a:buClr>
                <a:srgbClr val="9C007F"/>
              </a:buClr>
              <a:buSzPct val="95000"/>
              <a:buFont typeface="Wingdings 2" pitchFamily="18" charset="2"/>
              <a:buChar char=""/>
              <a:tabLst>
                <a:tab pos="271463" algn="l"/>
                <a:tab pos="719138" algn="l"/>
                <a:tab pos="1168400" algn="l"/>
                <a:tab pos="1617663" algn="l"/>
                <a:tab pos="2066925" algn="l"/>
                <a:tab pos="2516188" algn="l"/>
                <a:tab pos="2965450" algn="l"/>
                <a:tab pos="3414713" algn="l"/>
                <a:tab pos="3863975" algn="l"/>
                <a:tab pos="4313238" algn="l"/>
                <a:tab pos="4762500" algn="l"/>
                <a:tab pos="5211763" algn="l"/>
                <a:tab pos="5661025" algn="l"/>
                <a:tab pos="6110288" algn="l"/>
                <a:tab pos="6559550" algn="l"/>
                <a:tab pos="7008813" algn="l"/>
                <a:tab pos="7458075" algn="l"/>
                <a:tab pos="7907338" algn="l"/>
                <a:tab pos="8356600" algn="l"/>
                <a:tab pos="8805863" algn="l"/>
                <a:tab pos="9255125" algn="l"/>
              </a:tabLst>
            </a:pPr>
            <a:r>
              <a:rPr lang="ru-RU" sz="2600" b="1">
                <a:solidFill>
                  <a:srgbClr val="000000"/>
                </a:solidFill>
                <a:cs typeface="Arial" charset="0"/>
              </a:rPr>
              <a:t>от индивидуальной формы усвоения знаний к признанию решающей роли учебного сотрудничества в достижении целей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39467646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908720"/>
            <a:ext cx="7488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Условия постановки учебной задачи</a:t>
            </a:r>
          </a:p>
          <a:p>
            <a:r>
              <a:rPr lang="ru-RU" dirty="0"/>
              <a:t>1.Создание учебной ситуации, в которой учащийся обнаруживает недостаточность своих знаний для решения возникшей задачи.</a:t>
            </a:r>
          </a:p>
          <a:p>
            <a:r>
              <a:rPr lang="ru-RU" dirty="0"/>
              <a:t>2.С помощью схем, моделей, наглядных пособий следует зафиксировать интерес учащихся к учебной задаче.</a:t>
            </a:r>
          </a:p>
          <a:p>
            <a:r>
              <a:rPr lang="ru-RU" dirty="0"/>
              <a:t>3. Переход от отношения «спрашивающий учитель — отвечающий ученик» к отношению «спрашивающий ученик — учитель, помогающий ученику сформулировать свой вопрос и найти на него ответ».</a:t>
            </a:r>
          </a:p>
        </p:txBody>
      </p:sp>
    </p:spTree>
    <p:extLst>
      <p:ext uri="{BB962C8B-B14F-4D97-AF65-F5344CB8AC3E}">
        <p14:creationId xmlns:p14="http://schemas.microsoft.com/office/powerpoint/2010/main" val="4070032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2338" y="500063"/>
            <a:ext cx="1871662" cy="139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xfrm>
            <a:off x="357188" y="0"/>
            <a:ext cx="8286750" cy="533400"/>
          </a:xfrm>
          <a:solidFill>
            <a:schemeClr val="bg1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000" dirty="0" smtClean="0">
                <a:solidFill>
                  <a:srgbClr val="0000FF"/>
                </a:solidFill>
              </a:rPr>
              <a:t>Продуктивные задания – главное средство</a:t>
            </a:r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3328988"/>
            <a:ext cx="8763000" cy="406241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smtClean="0">
                <a:solidFill>
                  <a:srgbClr val="009900"/>
                </a:solidFill>
              </a:rPr>
              <a:t>Решению продуктивных задач надо учить: 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smtClean="0">
                <a:solidFill>
                  <a:srgbClr val="009900"/>
                </a:solidFill>
              </a:rPr>
              <a:t>Осмысли</a:t>
            </a:r>
            <a:r>
              <a:rPr lang="ru-RU" sz="2400" smtClean="0"/>
              <a:t> задание (что надо сделать?)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smtClean="0">
                <a:solidFill>
                  <a:srgbClr val="009900"/>
                </a:solidFill>
              </a:rPr>
              <a:t>Найди</a:t>
            </a:r>
            <a:r>
              <a:rPr lang="ru-RU" sz="2400" smtClean="0"/>
              <a:t> нужную информацию (текст, рис…)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smtClean="0">
                <a:solidFill>
                  <a:srgbClr val="009900"/>
                </a:solidFill>
              </a:rPr>
              <a:t>Преобразуй</a:t>
            </a:r>
            <a:r>
              <a:rPr lang="ru-RU" sz="2400" smtClean="0">
                <a:solidFill>
                  <a:srgbClr val="009900"/>
                </a:solidFill>
              </a:rPr>
              <a:t> </a:t>
            </a:r>
            <a:r>
              <a:rPr lang="ru-RU" sz="2400" smtClean="0"/>
              <a:t>информацию в соответствии с заданием (найти причину, выделить главное, дать оценку…)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smtClean="0">
                <a:solidFill>
                  <a:srgbClr val="009900"/>
                </a:solidFill>
              </a:rPr>
              <a:t>Сформулируй</a:t>
            </a:r>
            <a:r>
              <a:rPr lang="ru-RU" sz="2400" smtClean="0">
                <a:solidFill>
                  <a:srgbClr val="33CC33"/>
                </a:solidFill>
              </a:rPr>
              <a:t> </a:t>
            </a:r>
            <a:r>
              <a:rPr lang="ru-RU" sz="2400" smtClean="0"/>
              <a:t>(устно/письменно) ответ, используя слова: «я считаю что…, потому что во-первых…, во-вторых… и т.д.».)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b="1" smtClean="0">
                <a:solidFill>
                  <a:srgbClr val="009900"/>
                </a:solidFill>
              </a:rPr>
              <a:t>Дай полный ответ</a:t>
            </a:r>
            <a:r>
              <a:rPr lang="ru-RU" sz="2400" smtClean="0"/>
              <a:t> (рассказ), не рассчитывая на наводящие вопросы учителя</a:t>
            </a:r>
          </a:p>
        </p:txBody>
      </p:sp>
      <p:pic>
        <p:nvPicPr>
          <p:cNvPr id="33797" name="Picture 5" descr="PE01832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3" y="457200"/>
            <a:ext cx="1752601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766" name="Text Box 6"/>
          <p:cNvSpPr txBox="1">
            <a:spLocks noChangeArrowheads="1"/>
          </p:cNvSpPr>
          <p:nvPr/>
        </p:nvSpPr>
        <p:spPr bwMode="auto">
          <a:xfrm>
            <a:off x="5003800" y="571500"/>
            <a:ext cx="3149600" cy="769938"/>
          </a:xfrm>
          <a:prstGeom prst="rect">
            <a:avLst/>
          </a:prstGeom>
          <a:noFill/>
          <a:ln w="38100">
            <a:solidFill>
              <a:srgbClr val="29941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/>
              <a:t>      За что Петра </a:t>
            </a:r>
            <a:r>
              <a:rPr lang="en-US" sz="2200"/>
              <a:t>I</a:t>
            </a:r>
            <a:r>
              <a:rPr lang="ru-RU" sz="2200"/>
              <a:t> называли «великим»? </a:t>
            </a:r>
          </a:p>
        </p:txBody>
      </p:sp>
      <p:sp>
        <p:nvSpPr>
          <p:cNvPr id="117767" name="Text Box 7"/>
          <p:cNvSpPr txBox="1">
            <a:spLocks noChangeArrowheads="1"/>
          </p:cNvSpPr>
          <p:nvPr/>
        </p:nvSpPr>
        <p:spPr bwMode="auto">
          <a:xfrm>
            <a:off x="1187450" y="571500"/>
            <a:ext cx="3384550" cy="769938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/>
              <a:t>Перескажи текст о Петре </a:t>
            </a:r>
            <a:r>
              <a:rPr lang="en-US" sz="2200"/>
              <a:t>I</a:t>
            </a:r>
            <a:endParaRPr lang="ru-RU" sz="2200"/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4572000" y="762000"/>
            <a:ext cx="5048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=</a:t>
            </a:r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 flipH="1">
            <a:off x="4716463" y="858838"/>
            <a:ext cx="14287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7770" name="Text Box 10"/>
          <p:cNvSpPr txBox="1">
            <a:spLocks noChangeArrowheads="1"/>
          </p:cNvSpPr>
          <p:nvPr/>
        </p:nvSpPr>
        <p:spPr bwMode="auto">
          <a:xfrm>
            <a:off x="4967288" y="1752600"/>
            <a:ext cx="4176712" cy="1108075"/>
          </a:xfrm>
          <a:prstGeom prst="rect">
            <a:avLst/>
          </a:prstGeom>
          <a:solidFill>
            <a:schemeClr val="bg1"/>
          </a:solidFill>
          <a:ln w="38100">
            <a:solidFill>
              <a:srgbClr val="29941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/>
              <a:t>     Почему корабли сделанные из железа не тонут?</a:t>
            </a:r>
          </a:p>
        </p:txBody>
      </p:sp>
      <p:sp>
        <p:nvSpPr>
          <p:cNvPr id="117771" name="Text Box 11"/>
          <p:cNvSpPr txBox="1">
            <a:spLocks noChangeArrowheads="1"/>
          </p:cNvSpPr>
          <p:nvPr/>
        </p:nvSpPr>
        <p:spPr bwMode="auto">
          <a:xfrm>
            <a:off x="1150938" y="1820863"/>
            <a:ext cx="3384550" cy="769937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/>
              <a:t>Перечисли основные свойства воды.</a:t>
            </a:r>
          </a:p>
        </p:txBody>
      </p:sp>
      <p:sp>
        <p:nvSpPr>
          <p:cNvPr id="33804" name="Text Box 12"/>
          <p:cNvSpPr txBox="1">
            <a:spLocks noChangeArrowheads="1"/>
          </p:cNvSpPr>
          <p:nvPr/>
        </p:nvSpPr>
        <p:spPr bwMode="auto">
          <a:xfrm>
            <a:off x="4535488" y="1935163"/>
            <a:ext cx="5048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/>
              <a:t>=</a:t>
            </a:r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 flipH="1">
            <a:off x="4679950" y="2011363"/>
            <a:ext cx="14287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5181600" y="685800"/>
            <a:ext cx="228600" cy="2286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5105400" y="1905000"/>
            <a:ext cx="228600" cy="2286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" name="AutoShape 60"/>
          <p:cNvSpPr>
            <a:spLocks noChangeArrowheads="1"/>
          </p:cNvSpPr>
          <p:nvPr/>
        </p:nvSpPr>
        <p:spPr bwMode="auto">
          <a:xfrm>
            <a:off x="381000" y="800100"/>
            <a:ext cx="4013200" cy="1008063"/>
          </a:xfrm>
          <a:prstGeom prst="wedgeRoundRectCallout">
            <a:avLst>
              <a:gd name="adj1" fmla="val 70116"/>
              <a:gd name="adj2" fmla="val -51338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rgbClr val="FF0000"/>
                </a:solidFill>
              </a:rPr>
              <a:t>Личностные результаты</a:t>
            </a:r>
            <a:endParaRPr lang="ru-RU" sz="2800">
              <a:solidFill>
                <a:srgbClr val="FF0000"/>
              </a:solidFill>
            </a:endParaRPr>
          </a:p>
        </p:txBody>
      </p:sp>
      <p:sp>
        <p:nvSpPr>
          <p:cNvPr id="19" name="AutoShape 60"/>
          <p:cNvSpPr>
            <a:spLocks noChangeArrowheads="1"/>
          </p:cNvSpPr>
          <p:nvPr/>
        </p:nvSpPr>
        <p:spPr bwMode="auto">
          <a:xfrm>
            <a:off x="366713" y="2133600"/>
            <a:ext cx="4013200" cy="1008063"/>
          </a:xfrm>
          <a:prstGeom prst="wedgeRoundRectCallout">
            <a:avLst>
              <a:gd name="adj1" fmla="val 68736"/>
              <a:gd name="adj2" fmla="val -58218"/>
              <a:gd name="adj3" fmla="val 1666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2800" b="1">
                <a:solidFill>
                  <a:srgbClr val="0000FF"/>
                </a:solidFill>
              </a:rPr>
              <a:t>Познавательные УУД</a:t>
            </a:r>
            <a:endParaRPr lang="ru-RU" sz="280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02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7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7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77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77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77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77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withGroup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77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77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77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77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77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77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6" grpId="0" animBg="1"/>
      <p:bldP spid="117767" grpId="0" animBg="1"/>
      <p:bldP spid="117770" grpId="0" animBg="1"/>
      <p:bldP spid="117771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cf3.ppt-online.org/files3/slide/z/zm2DQEXtGws9eMxKPnc7Lp0YjTH1UO4Aulfyiq/slide-2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7" t="-12862" r="5541" b="24093"/>
          <a:stretch/>
        </p:blipFill>
        <p:spPr bwMode="auto">
          <a:xfrm>
            <a:off x="467544" y="-315416"/>
            <a:ext cx="8471139" cy="6485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028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fsd.multiurok.ru/html/2020/01/06/s_5e132040e593d/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65" y="548680"/>
            <a:ext cx="7512835" cy="563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4097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8"/>
          <p:cNvSpPr>
            <a:spLocks noChangeArrowheads="1"/>
          </p:cNvSpPr>
          <p:nvPr/>
        </p:nvSpPr>
        <p:spPr bwMode="auto">
          <a:xfrm>
            <a:off x="357188" y="142875"/>
            <a:ext cx="8358187" cy="1403350"/>
          </a:xfrm>
          <a:prstGeom prst="rect">
            <a:avLst/>
          </a:prstGeom>
          <a:solidFill>
            <a:srgbClr val="99FF99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ru-RU" sz="3200">
                <a:solidFill>
                  <a:schemeClr val="tx2"/>
                </a:solidFill>
              </a:rPr>
              <a:t>    Технология критического мышления</a:t>
            </a:r>
            <a:r>
              <a:rPr lang="ru-RU" sz="3200" b="1">
                <a:solidFill>
                  <a:schemeClr val="tx2"/>
                </a:solidFill>
              </a:rPr>
              <a:t/>
            </a:r>
            <a:br>
              <a:rPr lang="ru-RU" sz="3200" b="1">
                <a:solidFill>
                  <a:schemeClr val="tx2"/>
                </a:solidFill>
              </a:rPr>
            </a:br>
            <a:r>
              <a:rPr lang="ru-RU" sz="2400" b="1" i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</a:t>
            </a:r>
            <a:r>
              <a:rPr lang="ru-RU" sz="24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развитие мыслительных навыков учащихся, необходимых не только в учёбе, но и в дальнейшей жизни </a:t>
            </a:r>
            <a:endParaRPr lang="ru-RU" sz="2400" b="1" i="1"/>
          </a:p>
          <a:p>
            <a:pPr eaLnBrk="0" hangingPunct="0"/>
            <a:endParaRPr lang="ru-RU" sz="2000">
              <a:solidFill>
                <a:schemeClr val="tx2"/>
              </a:solidFill>
            </a:endParaRPr>
          </a:p>
        </p:txBody>
      </p:sp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785813" y="1643063"/>
            <a:ext cx="5643562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2400" b="1" i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Характерные особенности</a:t>
            </a:r>
            <a:r>
              <a:rPr lang="ru-RU" sz="24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lang="ru-RU" sz="2400" b="1" i="1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</a:pPr>
            <a:r>
              <a:rPr lang="ru-RU" sz="24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оценочность;</a:t>
            </a:r>
            <a:endParaRPr lang="ru-RU" sz="2400" b="1" i="1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</a:pPr>
            <a:r>
              <a:rPr lang="ru-RU" sz="24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открытость новым идеям;</a:t>
            </a:r>
            <a:endParaRPr lang="ru-RU" sz="2400" b="1" i="1">
              <a:ea typeface="Calibri" pitchFamily="34" charset="0"/>
              <a:cs typeface="Times New Roman" pitchFamily="18" charset="0"/>
            </a:endParaRPr>
          </a:p>
          <a:p>
            <a:pPr algn="just" eaLnBrk="0" hangingPunct="0">
              <a:buFontTx/>
              <a:buChar char="•"/>
            </a:pPr>
            <a:r>
              <a:rPr lang="ru-RU" sz="2400" b="1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собственное мнение и рефлексия собственных суждений.</a:t>
            </a:r>
            <a:endParaRPr lang="ru-RU" sz="2400" b="1" i="1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5844" name="Прямоугольник 6"/>
          <p:cNvSpPr>
            <a:spLocks noChangeArrowheads="1"/>
          </p:cNvSpPr>
          <p:nvPr/>
        </p:nvSpPr>
        <p:spPr bwMode="auto">
          <a:xfrm>
            <a:off x="428625" y="3786188"/>
            <a:ext cx="8215313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>
                <a:solidFill>
                  <a:srgbClr val="002060"/>
                </a:solidFill>
              </a:rPr>
              <a:t>Технология развития критического мышления и её основные стратегии обеспечивают развитие мышления, формирование коммуникативных и творческих способностей. Данная технология отвечает целям образования на современном этапе, вооружает ученика и учителя способами работы с информацией, методами организации учения, самообразования и конструирования собственного образовательного маршрута. </a:t>
            </a:r>
          </a:p>
        </p:txBody>
      </p:sp>
    </p:spTree>
    <p:extLst>
      <p:ext uri="{BB962C8B-B14F-4D97-AF65-F5344CB8AC3E}">
        <p14:creationId xmlns:p14="http://schemas.microsoft.com/office/powerpoint/2010/main" val="349368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 anchorCtr="1">
            <a:normAutofit fontScale="90000"/>
          </a:bodyPr>
          <a:lstStyle/>
          <a:p>
            <a:pPr lvl="0" algn="ctr" hangingPunct="1"/>
            <a:r>
              <a:rPr lang="ru-RU" sz="1400"/>
              <a:t/>
            </a:r>
            <a:br>
              <a:rPr lang="ru-RU" sz="1400"/>
            </a:br>
            <a:r>
              <a:rPr lang="ru-RU" sz="1400"/>
              <a:t/>
            </a:r>
            <a:br>
              <a:rPr lang="ru-RU" sz="1400"/>
            </a:br>
            <a:r>
              <a:rPr lang="ru-RU" sz="1400"/>
              <a:t/>
            </a:r>
            <a:br>
              <a:rPr lang="ru-RU" sz="1400"/>
            </a:br>
            <a:r>
              <a:rPr lang="ru-RU" sz="1400"/>
              <a:t/>
            </a:r>
            <a:br>
              <a:rPr lang="ru-RU" sz="1400"/>
            </a:br>
            <a:r>
              <a:rPr lang="ru-RU" sz="1400"/>
              <a:t/>
            </a:r>
            <a:br>
              <a:rPr lang="ru-RU" sz="1400"/>
            </a:br>
            <a:r>
              <a:rPr lang="ru-RU" sz="1400"/>
              <a:t/>
            </a:r>
            <a:br>
              <a:rPr lang="ru-RU" sz="1400"/>
            </a:br>
            <a:r>
              <a:rPr lang="ru-RU" sz="1400" i="1">
                <a:solidFill>
                  <a:srgbClr val="002060"/>
                </a:solidFill>
              </a:rPr>
              <a:t>Чтобы плыть с попутным ветром,</a:t>
            </a:r>
            <a:r>
              <a:rPr lang="en-US" sz="1400" i="1">
                <a:solidFill>
                  <a:srgbClr val="002060"/>
                </a:solidFill>
              </a:rPr>
              <a:t/>
            </a:r>
            <a:br>
              <a:rPr lang="en-US" sz="1400" i="1">
                <a:solidFill>
                  <a:srgbClr val="002060"/>
                </a:solidFill>
              </a:rPr>
            </a:br>
            <a:r>
              <a:rPr lang="en-US" sz="1400" i="1">
                <a:solidFill>
                  <a:srgbClr val="002060"/>
                </a:solidFill>
              </a:rPr>
              <a:t/>
            </a:r>
            <a:br>
              <a:rPr lang="en-US" sz="1400" i="1">
                <a:solidFill>
                  <a:srgbClr val="002060"/>
                </a:solidFill>
              </a:rPr>
            </a:br>
            <a:r>
              <a:rPr lang="ru-RU" sz="1400" i="1">
                <a:solidFill>
                  <a:srgbClr val="002060"/>
                </a:solidFill>
              </a:rPr>
              <a:t> современному педагогу необходимо</a:t>
            </a:r>
            <a:r>
              <a:rPr lang="en-US" sz="1400" i="1">
                <a:solidFill>
                  <a:srgbClr val="002060"/>
                </a:solidFill>
              </a:rPr>
              <a:t/>
            </a:r>
            <a:br>
              <a:rPr lang="en-US" sz="1400" i="1">
                <a:solidFill>
                  <a:srgbClr val="002060"/>
                </a:solidFill>
              </a:rPr>
            </a:br>
            <a:r>
              <a:rPr lang="en-US" sz="1400" i="1">
                <a:solidFill>
                  <a:srgbClr val="002060"/>
                </a:solidFill>
              </a:rPr>
              <a:t/>
            </a:r>
            <a:br>
              <a:rPr lang="en-US" sz="1400" i="1">
                <a:solidFill>
                  <a:srgbClr val="002060"/>
                </a:solidFill>
              </a:rPr>
            </a:br>
            <a:r>
              <a:rPr lang="ru-RU" sz="1400" i="1">
                <a:solidFill>
                  <a:srgbClr val="002060"/>
                </a:solidFill>
              </a:rPr>
              <a:t> владеть современными технологиями.</a:t>
            </a:r>
          </a:p>
        </p:txBody>
      </p:sp>
      <p:pic>
        <p:nvPicPr>
          <p:cNvPr id="3" name="Picture 35" descr="p159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714625" y="3786192"/>
            <a:ext cx="3786192" cy="2722561"/>
          </a:xfrm>
          <a:prstGeom prst="rect">
            <a:avLst/>
          </a:prstGeom>
          <a:noFill/>
          <a:ln>
            <a:noFill/>
          </a:ln>
          <a:effectLst>
            <a:outerShdw dist="139699" dir="2700000" algn="tl">
              <a:srgbClr val="333333">
                <a:alpha val="65000"/>
              </a:srgbClr>
            </a:outerShdw>
          </a:effectLst>
        </p:spPr>
      </p:pic>
      <p:sp>
        <p:nvSpPr>
          <p:cNvPr id="4" name="TextBox 4"/>
          <p:cNvSpPr txBox="1"/>
          <p:nvPr/>
        </p:nvSpPr>
        <p:spPr>
          <a:xfrm>
            <a:off x="142875" y="357192"/>
            <a:ext cx="8715374" cy="64611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600" b="1" i="0" u="none" strike="noStrike" kern="1200" cap="none" spc="0" baseline="0">
                <a:solidFill>
                  <a:srgbClr val="C00000"/>
                </a:solidFill>
                <a:uFillTx/>
                <a:latin typeface="Times New Roman" pitchFamily="18"/>
                <a:cs typeface="Times New Roman" pitchFamily="18"/>
              </a:rPr>
              <a:t>    Формирование способа действий</a:t>
            </a:r>
          </a:p>
        </p:txBody>
      </p:sp>
    </p:spTree>
    <p:extLst>
      <p:ext uri="{BB962C8B-B14F-4D97-AF65-F5344CB8AC3E}">
        <p14:creationId xmlns:p14="http://schemas.microsoft.com/office/powerpoint/2010/main" val="25930747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71600" y="4143375"/>
            <a:ext cx="7772400" cy="1362075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ФГОС: стихийное бедствие или осуществление мечты?</a:t>
            </a: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476250"/>
            <a:ext cx="4597400" cy="294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725" y="188913"/>
            <a:ext cx="3541713" cy="386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99962" y="500042"/>
            <a:ext cx="628229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Решение за вами!</a:t>
            </a:r>
          </a:p>
        </p:txBody>
      </p:sp>
    </p:spTree>
    <p:extLst>
      <p:ext uri="{BB962C8B-B14F-4D97-AF65-F5344CB8AC3E}">
        <p14:creationId xmlns:p14="http://schemas.microsoft.com/office/powerpoint/2010/main" val="80563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939</Words>
  <Application>Microsoft Office PowerPoint</Application>
  <PresentationFormat>Экран (4:3)</PresentationFormat>
  <Paragraphs>173</Paragraphs>
  <Slides>27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ПОЛУЧИТЬ НОВЫЙ ОБРАЗОВАТЕЛЬНЫЙ РЕЗУЛЬТАТ?</vt:lpstr>
      <vt:lpstr>Презентация PowerPoint</vt:lpstr>
      <vt:lpstr> СИСТЕМЫ → СИСТЕМНЫЙ ПОДХОД →ДЕЯТЕЛЬНОСТЬ  = системно – деятельностный подход (СДП)</vt:lpstr>
      <vt:lpstr>Собственная  УД школьников – важная составляющая СДП</vt:lpstr>
      <vt:lpstr>Притча</vt:lpstr>
      <vt:lpstr>Системно-деятельностный подход</vt:lpstr>
      <vt:lpstr>Основные виды УУД</vt:lpstr>
      <vt:lpstr>Как научить учиться?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Продуктивные задания – главное средство</vt:lpstr>
      <vt:lpstr>Презентация PowerPoint</vt:lpstr>
      <vt:lpstr>Презентация PowerPoint</vt:lpstr>
      <vt:lpstr>Презентация PowerPoint</vt:lpstr>
      <vt:lpstr>      Чтобы плыть с попутным ветром,   современному педагогу необходимо   владеть современными технологиями.</vt:lpstr>
      <vt:lpstr>ФГОС: стихийное бедствие или осуществление мечты?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ЛАУРА</dc:creator>
  <cp:lastModifiedBy>Чернышова</cp:lastModifiedBy>
  <cp:revision>3</cp:revision>
  <dcterms:created xsi:type="dcterms:W3CDTF">2024-01-23T09:46:58Z</dcterms:created>
  <dcterms:modified xsi:type="dcterms:W3CDTF">2024-01-24T09:59:14Z</dcterms:modified>
</cp:coreProperties>
</file>