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7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4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2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81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68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9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65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93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5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38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91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09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2D772-DA38-4901-B2EE-5DEA6F09BBF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0B6C9-D4C2-4C17-885E-66A56E087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16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Популяционная генетика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88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343" y="308958"/>
            <a:ext cx="9071020" cy="641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2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5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83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1703389" y="476250"/>
            <a:ext cx="8785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3300"/>
                </a:solidFill>
                <a:latin typeface="Impact" panose="020B0806030902050204" pitchFamily="34" charset="0"/>
              </a:rPr>
              <a:t>Решение задач на закон Харди-Вайнберга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1631950" y="981075"/>
            <a:ext cx="871378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9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5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2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878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59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31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703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75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800" b="1">
                <a:latin typeface="Arial" panose="020B0604020202020204" pitchFamily="34" charset="0"/>
              </a:rPr>
              <a:t>1. Альбинизм у ржи наследуется как аутосомный рецессивный признак. На обследовании участка из 84000 растений обнаружено 210 альбинизма. Определите частоту генов альбинизма у ржи.</a:t>
            </a:r>
          </a:p>
        </p:txBody>
      </p:sp>
      <p:grpSp>
        <p:nvGrpSpPr>
          <p:cNvPr id="81932" name="Group 12"/>
          <p:cNvGrpSpPr>
            <a:grpSpLocks/>
          </p:cNvGrpSpPr>
          <p:nvPr/>
        </p:nvGrpSpPr>
        <p:grpSpPr bwMode="auto">
          <a:xfrm>
            <a:off x="1774826" y="2060576"/>
            <a:ext cx="2449513" cy="2447925"/>
            <a:chOff x="158" y="1298"/>
            <a:chExt cx="1543" cy="1542"/>
          </a:xfrm>
        </p:grpSpPr>
        <p:sp>
          <p:nvSpPr>
            <p:cNvPr id="81926" name="Text Box 6"/>
            <p:cNvSpPr txBox="1">
              <a:spLocks noChangeArrowheads="1"/>
            </p:cNvSpPr>
            <p:nvPr/>
          </p:nvSpPr>
          <p:spPr bwMode="auto">
            <a:xfrm>
              <a:off x="158" y="1298"/>
              <a:ext cx="1543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altLang="ru-RU"/>
                <a:t>Дано: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– альбинизм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– норма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Альб               210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норма             8400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Частота </a:t>
              </a:r>
              <a:r>
                <a:rPr lang="en-US" altLang="ru-RU" b="1"/>
                <a:t>q(</a:t>
              </a:r>
              <a:r>
                <a:rPr lang="ru-RU" altLang="ru-RU" b="1"/>
                <a:t>а</a:t>
              </a:r>
              <a:r>
                <a:rPr lang="en-US" altLang="ru-RU" b="1"/>
                <a:t>)</a:t>
              </a:r>
              <a:r>
                <a:rPr lang="ru-RU" altLang="ru-RU" b="1"/>
                <a:t> - ?</a:t>
              </a:r>
            </a:p>
          </p:txBody>
        </p:sp>
        <p:sp>
          <p:nvSpPr>
            <p:cNvPr id="81927" name="Rectangle 7"/>
            <p:cNvSpPr>
              <a:spLocks noChangeArrowheads="1"/>
            </p:cNvSpPr>
            <p:nvPr/>
          </p:nvSpPr>
          <p:spPr bwMode="auto">
            <a:xfrm>
              <a:off x="793" y="2160"/>
              <a:ext cx="1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/>
                <a:t>=</a:t>
              </a:r>
            </a:p>
          </p:txBody>
        </p:sp>
        <p:sp>
          <p:nvSpPr>
            <p:cNvPr id="81928" name="Line 8"/>
            <p:cNvSpPr>
              <a:spLocks noChangeShapeType="1"/>
            </p:cNvSpPr>
            <p:nvPr/>
          </p:nvSpPr>
          <p:spPr bwMode="auto">
            <a:xfrm>
              <a:off x="204" y="2341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929" name="Line 9"/>
            <p:cNvSpPr>
              <a:spLocks noChangeShapeType="1"/>
            </p:cNvSpPr>
            <p:nvPr/>
          </p:nvSpPr>
          <p:spPr bwMode="auto">
            <a:xfrm>
              <a:off x="1066" y="2296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930" name="Line 10"/>
            <p:cNvSpPr>
              <a:spLocks noChangeShapeType="1"/>
            </p:cNvSpPr>
            <p:nvPr/>
          </p:nvSpPr>
          <p:spPr bwMode="auto">
            <a:xfrm>
              <a:off x="204" y="2568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931" name="Line 11"/>
            <p:cNvSpPr>
              <a:spLocks noChangeShapeType="1"/>
            </p:cNvSpPr>
            <p:nvPr/>
          </p:nvSpPr>
          <p:spPr bwMode="auto">
            <a:xfrm>
              <a:off x="1565" y="1344"/>
              <a:ext cx="0" cy="14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1933" name="Text Box 13"/>
          <p:cNvSpPr txBox="1">
            <a:spLocks noChangeArrowheads="1"/>
          </p:cNvSpPr>
          <p:nvPr/>
        </p:nvSpPr>
        <p:spPr bwMode="auto">
          <a:xfrm>
            <a:off x="4800600" y="2060576"/>
            <a:ext cx="4895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1946" name="Rectangle 2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50" name="Rectangle 30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52" name="Rectangle 32"/>
          <p:cNvSpPr>
            <a:spLocks noChangeArrowheads="1"/>
          </p:cNvSpPr>
          <p:nvPr/>
        </p:nvSpPr>
        <p:spPr bwMode="auto">
          <a:xfrm>
            <a:off x="2351089" y="28839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53" name="Text Box 33"/>
          <p:cNvSpPr txBox="1">
            <a:spLocks noChangeArrowheads="1"/>
          </p:cNvSpPr>
          <p:nvPr/>
        </p:nvSpPr>
        <p:spPr bwMode="auto">
          <a:xfrm>
            <a:off x="5232400" y="5157789"/>
            <a:ext cx="4319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800"/>
              <a:t>или</a:t>
            </a:r>
            <a:r>
              <a:rPr lang="en-US" altLang="ru-RU" sz="3200"/>
              <a:t> </a:t>
            </a:r>
            <a:r>
              <a:rPr lang="ru-RU" altLang="ru-RU" sz="2800"/>
              <a:t>= </a:t>
            </a:r>
            <a:r>
              <a:rPr lang="en-US" altLang="ru-RU" sz="2800"/>
              <a:t>5%</a:t>
            </a:r>
            <a:r>
              <a:rPr lang="ru-RU" altLang="ru-RU" sz="3200"/>
              <a:t> </a:t>
            </a:r>
            <a:r>
              <a:rPr lang="ru-RU" altLang="ru-RU" sz="2800"/>
              <a:t>(0,05х100%)</a:t>
            </a:r>
          </a:p>
        </p:txBody>
      </p:sp>
      <p:grpSp>
        <p:nvGrpSpPr>
          <p:cNvPr id="81959" name="Group 39"/>
          <p:cNvGrpSpPr>
            <a:grpSpLocks/>
          </p:cNvGrpSpPr>
          <p:nvPr/>
        </p:nvGrpSpPr>
        <p:grpSpPr bwMode="auto">
          <a:xfrm>
            <a:off x="4079875" y="2924175"/>
            <a:ext cx="1944688" cy="915988"/>
            <a:chOff x="1292" y="3294"/>
            <a:chExt cx="1225" cy="577"/>
          </a:xfrm>
        </p:grpSpPr>
        <p:graphicFrame>
          <p:nvGraphicFramePr>
            <p:cNvPr id="81945" name="Object 25"/>
            <p:cNvGraphicFramePr>
              <a:graphicFrameLocks noChangeAspect="1"/>
            </p:cNvGraphicFramePr>
            <p:nvPr/>
          </p:nvGraphicFramePr>
          <p:xfrm>
            <a:off x="1882" y="3294"/>
            <a:ext cx="635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Формула" r:id="rId3" imgW="444240" imgH="393480" progId="Equation.3">
                    <p:embed/>
                  </p:oleObj>
                </mc:Choice>
                <mc:Fallback>
                  <p:oleObj name="Формула" r:id="rId3" imgW="4442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3294"/>
                          <a:ext cx="635" cy="5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57" name="Rectangle 37"/>
            <p:cNvSpPr>
              <a:spLocks noChangeArrowheads="1"/>
            </p:cNvSpPr>
            <p:nvPr/>
          </p:nvSpPr>
          <p:spPr bwMode="auto">
            <a:xfrm>
              <a:off x="1292" y="3385"/>
              <a:ext cx="36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600"/>
                <a:t>q</a:t>
              </a:r>
              <a:r>
                <a:rPr lang="en-US" altLang="ru-RU" sz="3600" baseline="30000"/>
                <a:t>2</a:t>
              </a:r>
              <a:endParaRPr lang="ru-RU" altLang="ru-RU" sz="3600" baseline="30000"/>
            </a:p>
          </p:txBody>
        </p:sp>
        <p:sp>
          <p:nvSpPr>
            <p:cNvPr id="81958" name="Rectangle 38"/>
            <p:cNvSpPr>
              <a:spLocks noChangeArrowheads="1"/>
            </p:cNvSpPr>
            <p:nvPr/>
          </p:nvSpPr>
          <p:spPr bwMode="auto">
            <a:xfrm>
              <a:off x="1565" y="3385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grpSp>
        <p:nvGrpSpPr>
          <p:cNvPr id="81964" name="Group 44"/>
          <p:cNvGrpSpPr>
            <a:grpSpLocks/>
          </p:cNvGrpSpPr>
          <p:nvPr/>
        </p:nvGrpSpPr>
        <p:grpSpPr bwMode="auto">
          <a:xfrm>
            <a:off x="4079875" y="3860801"/>
            <a:ext cx="1931988" cy="1027113"/>
            <a:chOff x="2162" y="3203"/>
            <a:chExt cx="1217" cy="647"/>
          </a:xfrm>
        </p:grpSpPr>
        <p:graphicFrame>
          <p:nvGraphicFramePr>
            <p:cNvPr id="81951" name="Object 31"/>
            <p:cNvGraphicFramePr>
              <a:graphicFrameLocks noChangeAspect="1"/>
            </p:cNvGraphicFramePr>
            <p:nvPr/>
          </p:nvGraphicFramePr>
          <p:xfrm>
            <a:off x="2653" y="3203"/>
            <a:ext cx="726" cy="6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Формула" r:id="rId5" imgW="854897" imgH="680032" progId="Equation.3">
                    <p:embed/>
                  </p:oleObj>
                </mc:Choice>
                <mc:Fallback>
                  <p:oleObj name="Формула" r:id="rId5" imgW="854897" imgH="68003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3203"/>
                          <a:ext cx="726" cy="6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62" name="Rectangle 42"/>
            <p:cNvSpPr>
              <a:spLocks noChangeArrowheads="1"/>
            </p:cNvSpPr>
            <p:nvPr/>
          </p:nvSpPr>
          <p:spPr bwMode="auto">
            <a:xfrm>
              <a:off x="2162" y="3385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600"/>
                <a:t>q</a:t>
              </a:r>
              <a:endParaRPr lang="ru-RU" altLang="ru-RU" sz="3600" baseline="30000"/>
            </a:p>
          </p:txBody>
        </p:sp>
        <p:sp>
          <p:nvSpPr>
            <p:cNvPr id="81963" name="Rectangle 43"/>
            <p:cNvSpPr>
              <a:spLocks noChangeArrowheads="1"/>
            </p:cNvSpPr>
            <p:nvPr/>
          </p:nvSpPr>
          <p:spPr bwMode="auto">
            <a:xfrm>
              <a:off x="2382" y="3385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grpSp>
        <p:nvGrpSpPr>
          <p:cNvPr id="81970" name="Group 50"/>
          <p:cNvGrpSpPr>
            <a:grpSpLocks/>
          </p:cNvGrpSpPr>
          <p:nvPr/>
        </p:nvGrpSpPr>
        <p:grpSpPr bwMode="auto">
          <a:xfrm>
            <a:off x="6167439" y="3860801"/>
            <a:ext cx="1411287" cy="1027113"/>
            <a:chOff x="3916" y="3158"/>
            <a:chExt cx="889" cy="647"/>
          </a:xfrm>
        </p:grpSpPr>
        <p:graphicFrame>
          <p:nvGraphicFramePr>
            <p:cNvPr id="81949" name="Object 29"/>
            <p:cNvGraphicFramePr>
              <a:graphicFrameLocks noChangeAspect="1"/>
            </p:cNvGraphicFramePr>
            <p:nvPr/>
          </p:nvGraphicFramePr>
          <p:xfrm>
            <a:off x="4195" y="3158"/>
            <a:ext cx="610" cy="6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Формула" r:id="rId7" imgW="418918" imgH="444307" progId="Equation.3">
                    <p:embed/>
                  </p:oleObj>
                </mc:Choice>
                <mc:Fallback>
                  <p:oleObj name="Формула" r:id="rId7" imgW="418918" imgH="44430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5" y="3158"/>
                          <a:ext cx="610" cy="6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68" name="Rectangle 48"/>
            <p:cNvSpPr>
              <a:spLocks noChangeArrowheads="1"/>
            </p:cNvSpPr>
            <p:nvPr/>
          </p:nvSpPr>
          <p:spPr bwMode="auto">
            <a:xfrm>
              <a:off x="3916" y="3340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grpSp>
        <p:nvGrpSpPr>
          <p:cNvPr id="81971" name="Group 51"/>
          <p:cNvGrpSpPr>
            <a:grpSpLocks/>
          </p:cNvGrpSpPr>
          <p:nvPr/>
        </p:nvGrpSpPr>
        <p:grpSpPr bwMode="auto">
          <a:xfrm>
            <a:off x="7680325" y="3860800"/>
            <a:ext cx="1104900" cy="1079500"/>
            <a:chOff x="4558" y="3604"/>
            <a:chExt cx="696" cy="680"/>
          </a:xfrm>
        </p:grpSpPr>
        <p:graphicFrame>
          <p:nvGraphicFramePr>
            <p:cNvPr id="81954" name="Object 34"/>
            <p:cNvGraphicFramePr>
              <a:graphicFrameLocks noChangeAspect="1"/>
            </p:cNvGraphicFramePr>
            <p:nvPr/>
          </p:nvGraphicFramePr>
          <p:xfrm>
            <a:off x="4851" y="3604"/>
            <a:ext cx="403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Формула" r:id="rId9" imgW="228501" imgH="393529" progId="Equation.3">
                    <p:embed/>
                  </p:oleObj>
                </mc:Choice>
                <mc:Fallback>
                  <p:oleObj name="Формула" r:id="rId9" imgW="228501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1" y="3604"/>
                          <a:ext cx="403" cy="6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69" name="Rectangle 49"/>
            <p:cNvSpPr>
              <a:spLocks noChangeArrowheads="1"/>
            </p:cNvSpPr>
            <p:nvPr/>
          </p:nvSpPr>
          <p:spPr bwMode="auto">
            <a:xfrm>
              <a:off x="4558" y="3793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sp>
        <p:nvSpPr>
          <p:cNvPr id="81972" name="Rectangle 52"/>
          <p:cNvSpPr>
            <a:spLocks noChangeArrowheads="1"/>
          </p:cNvSpPr>
          <p:nvPr/>
        </p:nvSpPr>
        <p:spPr bwMode="auto">
          <a:xfrm>
            <a:off x="8759826" y="4149726"/>
            <a:ext cx="12314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/>
              <a:t>=0,05</a:t>
            </a:r>
          </a:p>
        </p:txBody>
      </p:sp>
      <p:sp>
        <p:nvSpPr>
          <p:cNvPr id="81973" name="Text Box 53"/>
          <p:cNvSpPr txBox="1">
            <a:spLocks noChangeArrowheads="1"/>
          </p:cNvSpPr>
          <p:nvPr/>
        </p:nvSpPr>
        <p:spPr bwMode="auto">
          <a:xfrm>
            <a:off x="1992313" y="5734050"/>
            <a:ext cx="84248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8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Ответ:</a:t>
            </a:r>
            <a:r>
              <a:rPr lang="ru-RU" altLang="ru-RU" sz="28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Частота встречаемости гена альбинизма (а) - 0,05 или </a:t>
            </a:r>
            <a:r>
              <a:rPr lang="en-US" altLang="ru-RU" sz="28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5%</a:t>
            </a:r>
            <a:endParaRPr lang="ru-RU" altLang="ru-RU" sz="2800">
              <a:solidFill>
                <a:srgbClr val="CC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997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703389" y="476250"/>
            <a:ext cx="8785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3300"/>
                </a:solidFill>
                <a:latin typeface="Impact" panose="020B0806030902050204" pitchFamily="34" charset="0"/>
              </a:rPr>
              <a:t>Решение задач на закон Харди-Вайнберга</a:t>
            </a: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1774825" y="1052514"/>
            <a:ext cx="86423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9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5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2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878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59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31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703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75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800" b="1">
                <a:latin typeface="Arial" panose="020B0604020202020204" pitchFamily="34" charset="0"/>
              </a:rPr>
              <a:t>2. На одном из островов было отстреляно 10000 лисиц. Из них оказалось 9991 рыжих и 9 белых. Рыжий цвет доминирует над белым. Определите процентное содержание рыжих гомозиготных, рыжих гетерозиготных лисиц  и белых лисиц.</a:t>
            </a:r>
            <a:r>
              <a:rPr lang="ru-RU" altLang="ru-RU" sz="18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1774826" y="2205038"/>
            <a:ext cx="2449513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/>
              <a:t>Дано: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 – рыжие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 – белые</a:t>
            </a:r>
          </a:p>
          <a:p>
            <a:pPr algn="l">
              <a:spcBef>
                <a:spcPct val="50000"/>
              </a:spcBef>
            </a:pPr>
            <a:endParaRPr lang="ru-RU" altLang="ru-RU" sz="800" b="1"/>
          </a:p>
          <a:p>
            <a:pPr algn="l">
              <a:spcBef>
                <a:spcPct val="50000"/>
              </a:spcBef>
            </a:pPr>
            <a:r>
              <a:rPr lang="en-US" altLang="ru-RU" sz="2400" b="1"/>
              <a:t>q</a:t>
            </a:r>
            <a:r>
              <a:rPr lang="en-US" altLang="ru-RU" sz="2400" b="1" baseline="30000"/>
              <a:t>2</a:t>
            </a:r>
            <a:r>
              <a:rPr lang="en-US" altLang="ru-RU" sz="2400" b="1"/>
              <a:t>, 2pq, p</a:t>
            </a:r>
            <a:r>
              <a:rPr lang="en-US" altLang="ru-RU" sz="2400" b="1" baseline="30000"/>
              <a:t>2</a:t>
            </a:r>
            <a:r>
              <a:rPr lang="en-US" altLang="ru-RU" sz="2400" b="1"/>
              <a:t> </a:t>
            </a:r>
            <a:r>
              <a:rPr lang="ru-RU" altLang="ru-RU" sz="2400" b="1"/>
              <a:t> - ?</a:t>
            </a:r>
          </a:p>
        </p:txBody>
      </p:sp>
      <p:sp>
        <p:nvSpPr>
          <p:cNvPr id="82956" name="Line 12"/>
          <p:cNvSpPr>
            <a:spLocks noChangeShapeType="1"/>
          </p:cNvSpPr>
          <p:nvPr/>
        </p:nvSpPr>
        <p:spPr bwMode="auto">
          <a:xfrm>
            <a:off x="1774826" y="3500438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7" name="Line 13"/>
          <p:cNvSpPr>
            <a:spLocks noChangeShapeType="1"/>
          </p:cNvSpPr>
          <p:nvPr/>
        </p:nvSpPr>
        <p:spPr bwMode="auto">
          <a:xfrm>
            <a:off x="4151313" y="2133600"/>
            <a:ext cx="0" cy="237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4943475" y="2060576"/>
            <a:ext cx="4895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2959" name="Rectangle 15"/>
          <p:cNvSpPr>
            <a:spLocks noChangeArrowheads="1"/>
          </p:cNvSpPr>
          <p:nvPr/>
        </p:nvSpPr>
        <p:spPr bwMode="auto">
          <a:xfrm>
            <a:off x="1666876" y="2910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4295775" y="4292600"/>
            <a:ext cx="4319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3600"/>
              <a:t>р </a:t>
            </a:r>
            <a:r>
              <a:rPr lang="ru-RU" altLang="ru-RU" sz="3200"/>
              <a:t>=</a:t>
            </a:r>
            <a:r>
              <a:rPr lang="ru-RU" altLang="ru-RU" sz="2800"/>
              <a:t> 1 - 0,03 = 0,97</a:t>
            </a:r>
          </a:p>
        </p:txBody>
      </p:sp>
      <p:grpSp>
        <p:nvGrpSpPr>
          <p:cNvPr id="82978" name="Group 34"/>
          <p:cNvGrpSpPr>
            <a:grpSpLocks/>
          </p:cNvGrpSpPr>
          <p:nvPr/>
        </p:nvGrpSpPr>
        <p:grpSpPr bwMode="auto">
          <a:xfrm>
            <a:off x="4224338" y="2565400"/>
            <a:ext cx="1928812" cy="915988"/>
            <a:chOff x="1700" y="1842"/>
            <a:chExt cx="1215" cy="577"/>
          </a:xfrm>
        </p:grpSpPr>
        <p:graphicFrame>
          <p:nvGraphicFramePr>
            <p:cNvPr id="82962" name="Object 18"/>
            <p:cNvGraphicFramePr>
              <a:graphicFrameLocks noChangeAspect="1"/>
            </p:cNvGraphicFramePr>
            <p:nvPr/>
          </p:nvGraphicFramePr>
          <p:xfrm>
            <a:off x="2299" y="1842"/>
            <a:ext cx="616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Формула" r:id="rId3" imgW="431640" imgH="393480" progId="Equation.3">
                    <p:embed/>
                  </p:oleObj>
                </mc:Choice>
                <mc:Fallback>
                  <p:oleObj name="Формула" r:id="rId3" imgW="431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9" y="1842"/>
                          <a:ext cx="616" cy="5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1700" y="1933"/>
              <a:ext cx="367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600"/>
                <a:t>q</a:t>
              </a:r>
              <a:r>
                <a:rPr lang="en-US" altLang="ru-RU" sz="3600" baseline="30000"/>
                <a:t>2</a:t>
              </a:r>
              <a:endParaRPr lang="ru-RU" altLang="ru-RU" sz="3600" baseline="30000"/>
            </a:p>
          </p:txBody>
        </p:sp>
        <p:sp>
          <p:nvSpPr>
            <p:cNvPr id="82964" name="Rectangle 20"/>
            <p:cNvSpPr>
              <a:spLocks noChangeArrowheads="1"/>
            </p:cNvSpPr>
            <p:nvPr/>
          </p:nvSpPr>
          <p:spPr bwMode="auto">
            <a:xfrm>
              <a:off x="1973" y="1933"/>
              <a:ext cx="40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200"/>
                <a:t>=</a:t>
              </a:r>
              <a:endParaRPr lang="ru-RU" altLang="ru-RU" sz="3200"/>
            </a:p>
          </p:txBody>
        </p:sp>
      </p:grpSp>
      <p:grpSp>
        <p:nvGrpSpPr>
          <p:cNvPr id="82979" name="Group 35"/>
          <p:cNvGrpSpPr>
            <a:grpSpLocks/>
          </p:cNvGrpSpPr>
          <p:nvPr/>
        </p:nvGrpSpPr>
        <p:grpSpPr bwMode="auto">
          <a:xfrm>
            <a:off x="4224339" y="3357563"/>
            <a:ext cx="1728787" cy="963612"/>
            <a:chOff x="1700" y="2504"/>
            <a:chExt cx="1089" cy="607"/>
          </a:xfrm>
        </p:grpSpPr>
        <p:graphicFrame>
          <p:nvGraphicFramePr>
            <p:cNvPr id="82966" name="Object 22"/>
            <p:cNvGraphicFramePr>
              <a:graphicFrameLocks noChangeAspect="1"/>
            </p:cNvGraphicFramePr>
            <p:nvPr/>
          </p:nvGraphicFramePr>
          <p:xfrm>
            <a:off x="2109" y="2504"/>
            <a:ext cx="680" cy="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Формула" r:id="rId5" imgW="558720" imgH="444240" progId="Equation.3">
                    <p:embed/>
                  </p:oleObj>
                </mc:Choice>
                <mc:Fallback>
                  <p:oleObj name="Формула" r:id="rId5" imgW="55872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9" y="2504"/>
                          <a:ext cx="680" cy="6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67" name="Rectangle 23"/>
            <p:cNvSpPr>
              <a:spLocks noChangeArrowheads="1"/>
            </p:cNvSpPr>
            <p:nvPr/>
          </p:nvSpPr>
          <p:spPr bwMode="auto">
            <a:xfrm>
              <a:off x="1700" y="2614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600"/>
                <a:t>q</a:t>
              </a:r>
              <a:endParaRPr lang="ru-RU" altLang="ru-RU" sz="3600" baseline="30000"/>
            </a:p>
          </p:txBody>
        </p:sp>
        <p:sp>
          <p:nvSpPr>
            <p:cNvPr id="82968" name="Rectangle 24"/>
            <p:cNvSpPr>
              <a:spLocks noChangeArrowheads="1"/>
            </p:cNvSpPr>
            <p:nvPr/>
          </p:nvSpPr>
          <p:spPr bwMode="auto">
            <a:xfrm>
              <a:off x="1837" y="2659"/>
              <a:ext cx="40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200"/>
                <a:t>=</a:t>
              </a:r>
              <a:endParaRPr lang="ru-RU" altLang="ru-RU" sz="3200"/>
            </a:p>
          </p:txBody>
        </p:sp>
      </p:grpSp>
      <p:grpSp>
        <p:nvGrpSpPr>
          <p:cNvPr id="82980" name="Group 36"/>
          <p:cNvGrpSpPr>
            <a:grpSpLocks/>
          </p:cNvGrpSpPr>
          <p:nvPr/>
        </p:nvGrpSpPr>
        <p:grpSpPr bwMode="auto">
          <a:xfrm>
            <a:off x="5808663" y="3573463"/>
            <a:ext cx="1871662" cy="639762"/>
            <a:chOff x="2744" y="2608"/>
            <a:chExt cx="1179" cy="403"/>
          </a:xfrm>
        </p:grpSpPr>
        <p:graphicFrame>
          <p:nvGraphicFramePr>
            <p:cNvPr id="82970" name="Object 26"/>
            <p:cNvGraphicFramePr>
              <a:graphicFrameLocks noChangeAspect="1"/>
            </p:cNvGraphicFramePr>
            <p:nvPr/>
          </p:nvGraphicFramePr>
          <p:xfrm>
            <a:off x="3016" y="2608"/>
            <a:ext cx="907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Формула" r:id="rId7" imgW="571320" imgH="253800" progId="Equation.3">
                    <p:embed/>
                  </p:oleObj>
                </mc:Choice>
                <mc:Fallback>
                  <p:oleObj name="Формула" r:id="rId7" imgW="57132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2608"/>
                          <a:ext cx="907" cy="4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71" name="Rectangle 27"/>
            <p:cNvSpPr>
              <a:spLocks noChangeArrowheads="1"/>
            </p:cNvSpPr>
            <p:nvPr/>
          </p:nvSpPr>
          <p:spPr bwMode="auto">
            <a:xfrm>
              <a:off x="2744" y="2614"/>
              <a:ext cx="40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200"/>
                <a:t>=</a:t>
              </a:r>
              <a:endParaRPr lang="ru-RU" altLang="ru-RU" sz="3200"/>
            </a:p>
          </p:txBody>
        </p:sp>
      </p:grpSp>
      <p:sp>
        <p:nvSpPr>
          <p:cNvPr id="82975" name="Rectangle 31"/>
          <p:cNvSpPr>
            <a:spLocks noChangeArrowheads="1"/>
          </p:cNvSpPr>
          <p:nvPr/>
        </p:nvSpPr>
        <p:spPr bwMode="auto">
          <a:xfrm>
            <a:off x="7766051" y="3622676"/>
            <a:ext cx="10278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/>
              <a:t>=</a:t>
            </a:r>
            <a:r>
              <a:rPr lang="ru-RU" altLang="ru-RU" sz="2800"/>
              <a:t>0,0</a:t>
            </a:r>
            <a:r>
              <a:rPr lang="en-US" altLang="ru-RU" sz="2800"/>
              <a:t>3</a:t>
            </a:r>
            <a:endParaRPr lang="ru-RU" altLang="ru-RU" sz="2800"/>
          </a:p>
        </p:txBody>
      </p:sp>
      <p:sp>
        <p:nvSpPr>
          <p:cNvPr id="82977" name="Rectangle 33"/>
          <p:cNvSpPr>
            <a:spLocks noChangeArrowheads="1"/>
          </p:cNvSpPr>
          <p:nvPr/>
        </p:nvSpPr>
        <p:spPr bwMode="auto">
          <a:xfrm>
            <a:off x="6326188" y="2757489"/>
            <a:ext cx="26789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/>
              <a:t>=</a:t>
            </a:r>
            <a:r>
              <a:rPr lang="ru-RU" altLang="ru-RU" sz="2800"/>
              <a:t>0,0</a:t>
            </a:r>
            <a:r>
              <a:rPr lang="en-US" altLang="ru-RU" sz="2800"/>
              <a:t>009</a:t>
            </a:r>
            <a:r>
              <a:rPr lang="en-US" altLang="ru-RU" sz="3200"/>
              <a:t> = </a:t>
            </a:r>
            <a:r>
              <a:rPr lang="en-US" altLang="ru-RU" sz="2800"/>
              <a:t>0,09%</a:t>
            </a:r>
            <a:endParaRPr lang="ru-RU" altLang="ru-RU" sz="2800"/>
          </a:p>
        </p:txBody>
      </p:sp>
      <p:sp>
        <p:nvSpPr>
          <p:cNvPr id="82984" name="Rectangle 40"/>
          <p:cNvSpPr>
            <a:spLocks noChangeArrowheads="1"/>
          </p:cNvSpPr>
          <p:nvPr/>
        </p:nvSpPr>
        <p:spPr bwMode="auto">
          <a:xfrm>
            <a:off x="4151313" y="4941888"/>
            <a:ext cx="53260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altLang="ru-RU" sz="3600"/>
              <a:t> р</a:t>
            </a:r>
            <a:r>
              <a:rPr lang="ru-RU" altLang="ru-RU" sz="3600" baseline="30000"/>
              <a:t>2 </a:t>
            </a:r>
            <a:r>
              <a:rPr lang="en-US" altLang="ru-RU" sz="3200"/>
              <a:t>=</a:t>
            </a:r>
            <a:r>
              <a:rPr lang="ru-RU" altLang="ru-RU" sz="3600"/>
              <a:t> </a:t>
            </a:r>
            <a:r>
              <a:rPr lang="ru-RU" altLang="ru-RU" sz="2800"/>
              <a:t>0,97</a:t>
            </a:r>
            <a:r>
              <a:rPr lang="ru-RU" altLang="ru-RU" sz="3600" baseline="30000"/>
              <a:t>2 </a:t>
            </a:r>
            <a:r>
              <a:rPr lang="ru-RU" altLang="ru-RU" sz="3200"/>
              <a:t>=</a:t>
            </a:r>
            <a:r>
              <a:rPr lang="ru-RU" altLang="ru-RU" sz="3600"/>
              <a:t> </a:t>
            </a:r>
            <a:r>
              <a:rPr lang="ru-RU" altLang="ru-RU" sz="2800"/>
              <a:t>0,9409</a:t>
            </a:r>
            <a:r>
              <a:rPr lang="ru-RU" altLang="ru-RU" sz="3200"/>
              <a:t> = </a:t>
            </a:r>
            <a:r>
              <a:rPr lang="ru-RU" altLang="ru-RU" sz="2800"/>
              <a:t>94%</a:t>
            </a:r>
            <a:endParaRPr lang="ru-RU" altLang="ru-RU" sz="2800" baseline="30000"/>
          </a:p>
        </p:txBody>
      </p:sp>
      <p:sp>
        <p:nvSpPr>
          <p:cNvPr id="82985" name="Rectangle 41"/>
          <p:cNvSpPr>
            <a:spLocks noChangeArrowheads="1"/>
          </p:cNvSpPr>
          <p:nvPr/>
        </p:nvSpPr>
        <p:spPr bwMode="auto">
          <a:xfrm>
            <a:off x="3971926" y="5516563"/>
            <a:ext cx="6696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altLang="ru-RU" sz="3600"/>
              <a:t> </a:t>
            </a:r>
            <a:r>
              <a:rPr lang="ru-RU" altLang="ru-RU" sz="3200"/>
              <a:t>2р</a:t>
            </a:r>
            <a:r>
              <a:rPr lang="en-US" altLang="ru-RU" sz="3200"/>
              <a:t>q</a:t>
            </a:r>
            <a:r>
              <a:rPr lang="ru-RU" altLang="ru-RU" sz="3600" baseline="30000"/>
              <a:t> </a:t>
            </a:r>
            <a:r>
              <a:rPr lang="en-US" altLang="ru-RU" sz="3200"/>
              <a:t>=</a:t>
            </a:r>
            <a:r>
              <a:rPr lang="ru-RU" altLang="ru-RU" sz="3600"/>
              <a:t> </a:t>
            </a:r>
            <a:r>
              <a:rPr lang="ru-RU" altLang="ru-RU" sz="2800"/>
              <a:t>2 х 0,97 х 0,03</a:t>
            </a:r>
            <a:r>
              <a:rPr lang="ru-RU" altLang="ru-RU" sz="3600" baseline="30000"/>
              <a:t> </a:t>
            </a:r>
            <a:r>
              <a:rPr lang="ru-RU" altLang="ru-RU" sz="3200"/>
              <a:t>=</a:t>
            </a:r>
            <a:r>
              <a:rPr lang="ru-RU" altLang="ru-RU" sz="3600"/>
              <a:t> </a:t>
            </a:r>
            <a:r>
              <a:rPr lang="ru-RU" altLang="ru-RU" sz="2800"/>
              <a:t>0,0582</a:t>
            </a:r>
            <a:r>
              <a:rPr lang="ru-RU" altLang="ru-RU" sz="3200"/>
              <a:t> = </a:t>
            </a:r>
            <a:r>
              <a:rPr lang="ru-RU" altLang="ru-RU" sz="2800"/>
              <a:t>5,8%</a:t>
            </a:r>
          </a:p>
        </p:txBody>
      </p:sp>
      <p:sp>
        <p:nvSpPr>
          <p:cNvPr id="82986" name="Text Box 42"/>
          <p:cNvSpPr txBox="1">
            <a:spLocks noChangeArrowheads="1"/>
          </p:cNvSpPr>
          <p:nvPr/>
        </p:nvSpPr>
        <p:spPr bwMode="auto">
          <a:xfrm>
            <a:off x="1703388" y="6165851"/>
            <a:ext cx="8640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8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Ответ: аа – 0,03%;  Аа – 5,8%;   АА – 94%</a:t>
            </a:r>
          </a:p>
        </p:txBody>
      </p:sp>
    </p:spTree>
    <p:extLst>
      <p:ext uri="{BB962C8B-B14F-4D97-AF65-F5344CB8AC3E}">
        <p14:creationId xmlns:p14="http://schemas.microsoft.com/office/powerpoint/2010/main" val="48746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703389" y="476250"/>
            <a:ext cx="8785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3300"/>
                </a:solidFill>
                <a:latin typeface="Impact" panose="020B0806030902050204" pitchFamily="34" charset="0"/>
              </a:rPr>
              <a:t>Решение задач на закон Харди-Вайнберга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774825" y="1052513"/>
            <a:ext cx="8713788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9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5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2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878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59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31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703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75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900" b="1">
                <a:latin typeface="Arial" panose="020B0604020202020204" pitchFamily="34" charset="0"/>
              </a:rPr>
              <a:t>3. Альбинизм наследуется как рецессивный аутосомный признак. Заболевание встречается с частотой 1:20000. Вычислите процентное количество гетерозигот в популяции.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1774826" y="2060576"/>
            <a:ext cx="2449513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/>
              <a:t>Дано: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 – альбинизм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 – норма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Альб              1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норма         20000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Частота 2р</a:t>
            </a:r>
            <a:r>
              <a:rPr lang="en-US" altLang="ru-RU" b="1"/>
              <a:t>q</a:t>
            </a:r>
            <a:r>
              <a:rPr lang="ru-RU" altLang="ru-RU" b="1"/>
              <a:t> - ?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2782888" y="3429000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=</a:t>
            </a:r>
          </a:p>
        </p:txBody>
      </p:sp>
      <p:sp>
        <p:nvSpPr>
          <p:cNvPr id="83977" name="Line 9"/>
          <p:cNvSpPr>
            <a:spLocks noChangeShapeType="1"/>
          </p:cNvSpPr>
          <p:nvPr/>
        </p:nvSpPr>
        <p:spPr bwMode="auto">
          <a:xfrm>
            <a:off x="1847850" y="37163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3979" name="Line 11"/>
          <p:cNvSpPr>
            <a:spLocks noChangeShapeType="1"/>
          </p:cNvSpPr>
          <p:nvPr/>
        </p:nvSpPr>
        <p:spPr bwMode="auto">
          <a:xfrm>
            <a:off x="1847851" y="4076700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3980" name="Line 12"/>
          <p:cNvSpPr>
            <a:spLocks noChangeShapeType="1"/>
          </p:cNvSpPr>
          <p:nvPr/>
        </p:nvSpPr>
        <p:spPr bwMode="auto">
          <a:xfrm>
            <a:off x="4008438" y="2133600"/>
            <a:ext cx="0" cy="237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>
            <a:off x="4800600" y="2060576"/>
            <a:ext cx="4895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1739901" y="31268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4151314" y="4508500"/>
            <a:ext cx="43195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3200"/>
              <a:t>р</a:t>
            </a:r>
            <a:r>
              <a:rPr lang="ru-RU" altLang="ru-RU" sz="2800"/>
              <a:t> = </a:t>
            </a:r>
            <a:r>
              <a:rPr lang="ru-RU" altLang="ru-RU" sz="2400"/>
              <a:t>1 – 0,0071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/>
              <a:t>= </a:t>
            </a:r>
            <a:r>
              <a:rPr lang="ru-RU" altLang="ru-RU" sz="2400"/>
              <a:t>0,9924 </a:t>
            </a:r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>
            <a:off x="3216275" y="36449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3984" name="Group 16"/>
          <p:cNvGrpSpPr>
            <a:grpSpLocks/>
          </p:cNvGrpSpPr>
          <p:nvPr/>
        </p:nvGrpSpPr>
        <p:grpSpPr bwMode="auto">
          <a:xfrm>
            <a:off x="4176714" y="2636839"/>
            <a:ext cx="1933575" cy="915987"/>
            <a:chOff x="1308" y="3294"/>
            <a:chExt cx="1218" cy="577"/>
          </a:xfrm>
        </p:grpSpPr>
        <p:graphicFrame>
          <p:nvGraphicFramePr>
            <p:cNvPr id="83985" name="Object 17"/>
            <p:cNvGraphicFramePr>
              <a:graphicFrameLocks noChangeAspect="1"/>
            </p:cNvGraphicFramePr>
            <p:nvPr/>
          </p:nvGraphicFramePr>
          <p:xfrm>
            <a:off x="1873" y="3294"/>
            <a:ext cx="653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Формула" r:id="rId3" imgW="457200" imgH="393480" progId="Equation.3">
                    <p:embed/>
                  </p:oleObj>
                </mc:Choice>
                <mc:Fallback>
                  <p:oleObj name="Формула" r:id="rId3" imgW="45720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" y="3294"/>
                          <a:ext cx="653" cy="5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986" name="Rectangle 18"/>
            <p:cNvSpPr>
              <a:spLocks noChangeArrowheads="1"/>
            </p:cNvSpPr>
            <p:nvPr/>
          </p:nvSpPr>
          <p:spPr bwMode="auto">
            <a:xfrm>
              <a:off x="1308" y="3416"/>
              <a:ext cx="3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200"/>
                <a:t>q</a:t>
              </a:r>
              <a:r>
                <a:rPr lang="en-US" altLang="ru-RU" sz="3200" baseline="30000"/>
                <a:t>2</a:t>
              </a:r>
              <a:endParaRPr lang="ru-RU" altLang="ru-RU" sz="3200" baseline="30000"/>
            </a:p>
          </p:txBody>
        </p:sp>
        <p:sp>
          <p:nvSpPr>
            <p:cNvPr id="83987" name="Rectangle 19"/>
            <p:cNvSpPr>
              <a:spLocks noChangeArrowheads="1"/>
            </p:cNvSpPr>
            <p:nvPr/>
          </p:nvSpPr>
          <p:spPr bwMode="auto">
            <a:xfrm>
              <a:off x="1565" y="3385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grpSp>
        <p:nvGrpSpPr>
          <p:cNvPr id="84000" name="Group 32"/>
          <p:cNvGrpSpPr>
            <a:grpSpLocks/>
          </p:cNvGrpSpPr>
          <p:nvPr/>
        </p:nvGrpSpPr>
        <p:grpSpPr bwMode="auto">
          <a:xfrm>
            <a:off x="4094164" y="3500439"/>
            <a:ext cx="1824037" cy="974725"/>
            <a:chOff x="1619" y="2478"/>
            <a:chExt cx="1149" cy="614"/>
          </a:xfrm>
        </p:grpSpPr>
        <p:graphicFrame>
          <p:nvGraphicFramePr>
            <p:cNvPr id="83989" name="Object 21"/>
            <p:cNvGraphicFramePr>
              <a:graphicFrameLocks noChangeAspect="1"/>
            </p:cNvGraphicFramePr>
            <p:nvPr/>
          </p:nvGraphicFramePr>
          <p:xfrm>
            <a:off x="2064" y="2478"/>
            <a:ext cx="704" cy="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Формула" r:id="rId5" imgW="571320" imgH="444240" progId="Equation.3">
                    <p:embed/>
                  </p:oleObj>
                </mc:Choice>
                <mc:Fallback>
                  <p:oleObj name="Формула" r:id="rId5" imgW="57132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478"/>
                          <a:ext cx="704" cy="6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990" name="Rectangle 22"/>
            <p:cNvSpPr>
              <a:spLocks noChangeArrowheads="1"/>
            </p:cNvSpPr>
            <p:nvPr/>
          </p:nvSpPr>
          <p:spPr bwMode="auto">
            <a:xfrm>
              <a:off x="1619" y="2645"/>
              <a:ext cx="25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200"/>
                <a:t>q</a:t>
              </a:r>
              <a:endParaRPr lang="ru-RU" altLang="ru-RU" sz="3200" baseline="30000"/>
            </a:p>
          </p:txBody>
        </p:sp>
        <p:sp>
          <p:nvSpPr>
            <p:cNvPr id="83991" name="Rectangle 23"/>
            <p:cNvSpPr>
              <a:spLocks noChangeArrowheads="1"/>
            </p:cNvSpPr>
            <p:nvPr/>
          </p:nvSpPr>
          <p:spPr bwMode="auto">
            <a:xfrm>
              <a:off x="1791" y="2614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sp>
        <p:nvSpPr>
          <p:cNvPr id="83998" name="Rectangle 30"/>
          <p:cNvSpPr>
            <a:spLocks noChangeArrowheads="1"/>
          </p:cNvSpPr>
          <p:nvPr/>
        </p:nvSpPr>
        <p:spPr bwMode="auto">
          <a:xfrm>
            <a:off x="7824789" y="3787776"/>
            <a:ext cx="2232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altLang="ru-RU" sz="2800"/>
              <a:t>= </a:t>
            </a:r>
            <a:r>
              <a:rPr lang="ru-RU" altLang="ru-RU" sz="2400"/>
              <a:t>0,0071</a:t>
            </a:r>
          </a:p>
        </p:txBody>
      </p:sp>
      <p:sp>
        <p:nvSpPr>
          <p:cNvPr id="83999" name="Text Box 31"/>
          <p:cNvSpPr txBox="1">
            <a:spLocks noChangeArrowheads="1"/>
          </p:cNvSpPr>
          <p:nvPr/>
        </p:nvSpPr>
        <p:spPr bwMode="auto">
          <a:xfrm>
            <a:off x="1992313" y="5949951"/>
            <a:ext cx="8424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8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Ответ:</a:t>
            </a:r>
            <a:r>
              <a:rPr lang="ru-RU" altLang="ru-RU" sz="28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кол-во гетерозигот в популяции – 1,4%</a:t>
            </a:r>
          </a:p>
        </p:txBody>
      </p:sp>
      <p:graphicFrame>
        <p:nvGraphicFramePr>
          <p:cNvPr id="84003" name="Object 35"/>
          <p:cNvGraphicFramePr>
            <a:graphicFrameLocks noChangeAspect="1"/>
          </p:cNvGraphicFramePr>
          <p:nvPr/>
        </p:nvGraphicFramePr>
        <p:xfrm>
          <a:off x="6319838" y="3787776"/>
          <a:ext cx="1433512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Формула" r:id="rId7" imgW="647640" imgH="253800" progId="Equation.3">
                  <p:embed/>
                </p:oleObj>
              </mc:Choice>
              <mc:Fallback>
                <p:oleObj name="Формула" r:id="rId7" imgW="6476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9838" y="3787776"/>
                        <a:ext cx="1433512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004" name="Rectangle 36"/>
          <p:cNvSpPr>
            <a:spLocks noChangeArrowheads="1"/>
          </p:cNvSpPr>
          <p:nvPr/>
        </p:nvSpPr>
        <p:spPr bwMode="auto">
          <a:xfrm>
            <a:off x="5951539" y="3787775"/>
            <a:ext cx="568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3200"/>
              <a:t>=</a:t>
            </a:r>
            <a:r>
              <a:rPr lang="ru-RU" altLang="ru-RU" sz="3200"/>
              <a:t> </a:t>
            </a:r>
          </a:p>
        </p:txBody>
      </p:sp>
      <p:sp>
        <p:nvSpPr>
          <p:cNvPr id="84005" name="Text Box 37"/>
          <p:cNvSpPr txBox="1">
            <a:spLocks noChangeArrowheads="1"/>
          </p:cNvSpPr>
          <p:nvPr/>
        </p:nvSpPr>
        <p:spPr bwMode="auto">
          <a:xfrm>
            <a:off x="4008439" y="5157789"/>
            <a:ext cx="6516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3200"/>
              <a:t>2р</a:t>
            </a:r>
            <a:r>
              <a:rPr lang="en-US" altLang="ru-RU" sz="3200"/>
              <a:t>q</a:t>
            </a:r>
            <a:r>
              <a:rPr lang="ru-RU" altLang="ru-RU" sz="2800"/>
              <a:t> = </a:t>
            </a:r>
            <a:r>
              <a:rPr lang="ru-RU" altLang="ru-RU" sz="2400"/>
              <a:t>2 х 0,0071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400"/>
              <a:t>х 0,9924 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/>
              <a:t>= </a:t>
            </a:r>
            <a:r>
              <a:rPr lang="ru-RU" altLang="ru-RU" sz="2400"/>
              <a:t>0,014 = 1,4% </a:t>
            </a:r>
          </a:p>
        </p:txBody>
      </p:sp>
    </p:spTree>
    <p:extLst>
      <p:ext uri="{BB962C8B-B14F-4D97-AF65-F5344CB8AC3E}">
        <p14:creationId xmlns:p14="http://schemas.microsoft.com/office/powerpoint/2010/main" val="885625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703389" y="476250"/>
            <a:ext cx="8785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3300"/>
                </a:solidFill>
                <a:latin typeface="Impact" panose="020B0806030902050204" pitchFamily="34" charset="0"/>
              </a:rPr>
              <a:t>Решение задач на закон Харди-Вайнберга</a:t>
            </a: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1703389" y="1052513"/>
            <a:ext cx="8785225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9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5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2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878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59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31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703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75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900" b="1">
                <a:latin typeface="Arial" panose="020B0604020202020204" pitchFamily="34" charset="0"/>
              </a:rPr>
              <a:t>4. Алькаптонурия наследуется как аутосомный рецессивный признак. Заболевание встречается с частотой 1:1000. Вычислите количество гетерозигот в популяции.</a:t>
            </a:r>
          </a:p>
        </p:txBody>
      </p:sp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1774826" y="2060576"/>
            <a:ext cx="2449513" cy="243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/>
              <a:t>Дано: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 – норма 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 – алькаптонурия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Альк              1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норма         10000</a:t>
            </a:r>
          </a:p>
          <a:p>
            <a:pPr algn="l">
              <a:spcBef>
                <a:spcPct val="50000"/>
              </a:spcBef>
            </a:pPr>
            <a:r>
              <a:rPr lang="ru-RU" altLang="ru-RU" b="1"/>
              <a:t>Частота 2р</a:t>
            </a:r>
            <a:r>
              <a:rPr lang="en-US" altLang="ru-RU" b="1"/>
              <a:t>q</a:t>
            </a:r>
            <a:r>
              <a:rPr lang="ru-RU" altLang="ru-RU" b="1"/>
              <a:t> - ?</a:t>
            </a: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2711450" y="3500438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=</a:t>
            </a:r>
          </a:p>
        </p:txBody>
      </p:sp>
      <p:sp>
        <p:nvSpPr>
          <p:cNvPr id="85000" name="Line 8"/>
          <p:cNvSpPr>
            <a:spLocks noChangeShapeType="1"/>
          </p:cNvSpPr>
          <p:nvPr/>
        </p:nvSpPr>
        <p:spPr bwMode="auto">
          <a:xfrm>
            <a:off x="1847850" y="37163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>
            <a:off x="1847851" y="4076700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>
            <a:off x="4008438" y="2133600"/>
            <a:ext cx="0" cy="237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003" name="Text Box 11"/>
          <p:cNvSpPr txBox="1">
            <a:spLocks noChangeArrowheads="1"/>
          </p:cNvSpPr>
          <p:nvPr/>
        </p:nvSpPr>
        <p:spPr bwMode="auto">
          <a:xfrm>
            <a:off x="4800600" y="2060576"/>
            <a:ext cx="4895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5004" name="Rectangle 12"/>
          <p:cNvSpPr>
            <a:spLocks noChangeArrowheads="1"/>
          </p:cNvSpPr>
          <p:nvPr/>
        </p:nvSpPr>
        <p:spPr bwMode="auto">
          <a:xfrm>
            <a:off x="1739901" y="31268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4151314" y="4508500"/>
            <a:ext cx="43195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3200"/>
              <a:t>р</a:t>
            </a:r>
            <a:r>
              <a:rPr lang="ru-RU" altLang="ru-RU" sz="2800"/>
              <a:t> = </a:t>
            </a:r>
            <a:r>
              <a:rPr lang="ru-RU" altLang="ru-RU" sz="2400"/>
              <a:t>1 – 0,01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/>
              <a:t>= </a:t>
            </a:r>
            <a:r>
              <a:rPr lang="ru-RU" altLang="ru-RU" sz="2400"/>
              <a:t>0,99 </a:t>
            </a:r>
          </a:p>
        </p:txBody>
      </p:sp>
      <p:sp>
        <p:nvSpPr>
          <p:cNvPr id="85006" name="Line 14"/>
          <p:cNvSpPr>
            <a:spLocks noChangeShapeType="1"/>
          </p:cNvSpPr>
          <p:nvPr/>
        </p:nvSpPr>
        <p:spPr bwMode="auto">
          <a:xfrm>
            <a:off x="3071813" y="37163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85007" name="Group 15"/>
          <p:cNvGrpSpPr>
            <a:grpSpLocks/>
          </p:cNvGrpSpPr>
          <p:nvPr/>
        </p:nvGrpSpPr>
        <p:grpSpPr bwMode="auto">
          <a:xfrm>
            <a:off x="4176713" y="2636839"/>
            <a:ext cx="1903412" cy="915987"/>
            <a:chOff x="1308" y="3294"/>
            <a:chExt cx="1199" cy="577"/>
          </a:xfrm>
        </p:grpSpPr>
        <p:graphicFrame>
          <p:nvGraphicFramePr>
            <p:cNvPr id="85008" name="Object 16"/>
            <p:cNvGraphicFramePr>
              <a:graphicFrameLocks noChangeAspect="1"/>
            </p:cNvGraphicFramePr>
            <p:nvPr/>
          </p:nvGraphicFramePr>
          <p:xfrm>
            <a:off x="1891" y="3294"/>
            <a:ext cx="616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Формула" r:id="rId3" imgW="431640" imgH="393480" progId="Equation.3">
                    <p:embed/>
                  </p:oleObj>
                </mc:Choice>
                <mc:Fallback>
                  <p:oleObj name="Формула" r:id="rId3" imgW="431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1" y="3294"/>
                          <a:ext cx="616" cy="5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009" name="Rectangle 17"/>
            <p:cNvSpPr>
              <a:spLocks noChangeArrowheads="1"/>
            </p:cNvSpPr>
            <p:nvPr/>
          </p:nvSpPr>
          <p:spPr bwMode="auto">
            <a:xfrm>
              <a:off x="1308" y="3416"/>
              <a:ext cx="3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200"/>
                <a:t>q</a:t>
              </a:r>
              <a:r>
                <a:rPr lang="en-US" altLang="ru-RU" sz="3200" baseline="30000"/>
                <a:t>2</a:t>
              </a:r>
              <a:endParaRPr lang="ru-RU" altLang="ru-RU" sz="3200" baseline="30000"/>
            </a:p>
          </p:txBody>
        </p:sp>
        <p:sp>
          <p:nvSpPr>
            <p:cNvPr id="85010" name="Rectangle 18"/>
            <p:cNvSpPr>
              <a:spLocks noChangeArrowheads="1"/>
            </p:cNvSpPr>
            <p:nvPr/>
          </p:nvSpPr>
          <p:spPr bwMode="auto">
            <a:xfrm>
              <a:off x="1565" y="3385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grpSp>
        <p:nvGrpSpPr>
          <p:cNvPr id="85011" name="Group 19"/>
          <p:cNvGrpSpPr>
            <a:grpSpLocks/>
          </p:cNvGrpSpPr>
          <p:nvPr/>
        </p:nvGrpSpPr>
        <p:grpSpPr bwMode="auto">
          <a:xfrm>
            <a:off x="4094164" y="3500439"/>
            <a:ext cx="1811337" cy="974725"/>
            <a:chOff x="1619" y="2478"/>
            <a:chExt cx="1141" cy="614"/>
          </a:xfrm>
        </p:grpSpPr>
        <p:graphicFrame>
          <p:nvGraphicFramePr>
            <p:cNvPr id="85012" name="Object 20"/>
            <p:cNvGraphicFramePr>
              <a:graphicFrameLocks noChangeAspect="1"/>
            </p:cNvGraphicFramePr>
            <p:nvPr/>
          </p:nvGraphicFramePr>
          <p:xfrm>
            <a:off x="2073" y="2478"/>
            <a:ext cx="687" cy="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Формула" r:id="rId5" imgW="558720" imgH="444240" progId="Equation.3">
                    <p:embed/>
                  </p:oleObj>
                </mc:Choice>
                <mc:Fallback>
                  <p:oleObj name="Формула" r:id="rId5" imgW="55872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3" y="2478"/>
                          <a:ext cx="687" cy="6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013" name="Rectangle 21"/>
            <p:cNvSpPr>
              <a:spLocks noChangeArrowheads="1"/>
            </p:cNvSpPr>
            <p:nvPr/>
          </p:nvSpPr>
          <p:spPr bwMode="auto">
            <a:xfrm>
              <a:off x="1619" y="2645"/>
              <a:ext cx="25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200"/>
                <a:t>q</a:t>
              </a:r>
              <a:endParaRPr lang="ru-RU" altLang="ru-RU" sz="3200" baseline="30000"/>
            </a:p>
          </p:txBody>
        </p:sp>
        <p:sp>
          <p:nvSpPr>
            <p:cNvPr id="85014" name="Rectangle 22"/>
            <p:cNvSpPr>
              <a:spLocks noChangeArrowheads="1"/>
            </p:cNvSpPr>
            <p:nvPr/>
          </p:nvSpPr>
          <p:spPr bwMode="auto">
            <a:xfrm>
              <a:off x="1791" y="2614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ru-RU" sz="3600"/>
                <a:t>=</a:t>
              </a:r>
              <a:endParaRPr lang="ru-RU" altLang="ru-RU" sz="3600"/>
            </a:p>
          </p:txBody>
        </p:sp>
      </p:grpSp>
      <p:sp>
        <p:nvSpPr>
          <p:cNvPr id="85015" name="Rectangle 23"/>
          <p:cNvSpPr>
            <a:spLocks noChangeArrowheads="1"/>
          </p:cNvSpPr>
          <p:nvPr/>
        </p:nvSpPr>
        <p:spPr bwMode="auto">
          <a:xfrm>
            <a:off x="7824789" y="3787776"/>
            <a:ext cx="2232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altLang="ru-RU" sz="2800"/>
              <a:t>= </a:t>
            </a:r>
            <a:r>
              <a:rPr lang="ru-RU" altLang="ru-RU" sz="2400"/>
              <a:t>0,01</a:t>
            </a:r>
          </a:p>
        </p:txBody>
      </p:sp>
      <p:sp>
        <p:nvSpPr>
          <p:cNvPr id="85016" name="Text Box 24"/>
          <p:cNvSpPr txBox="1">
            <a:spLocks noChangeArrowheads="1"/>
          </p:cNvSpPr>
          <p:nvPr/>
        </p:nvSpPr>
        <p:spPr bwMode="auto">
          <a:xfrm>
            <a:off x="1992313" y="5949951"/>
            <a:ext cx="8424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8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Ответ:</a:t>
            </a:r>
            <a:r>
              <a:rPr lang="ru-RU" altLang="ru-RU" sz="28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кол-во гетерозигот в популяции – 1,9%</a:t>
            </a:r>
          </a:p>
        </p:txBody>
      </p:sp>
      <p:graphicFrame>
        <p:nvGraphicFramePr>
          <p:cNvPr id="85017" name="Object 25"/>
          <p:cNvGraphicFramePr>
            <a:graphicFrameLocks noChangeAspect="1"/>
          </p:cNvGraphicFramePr>
          <p:nvPr/>
        </p:nvGraphicFramePr>
        <p:xfrm>
          <a:off x="6403975" y="3787776"/>
          <a:ext cx="12636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Формула" r:id="rId7" imgW="571320" imgH="253800" progId="Equation.3">
                  <p:embed/>
                </p:oleObj>
              </mc:Choice>
              <mc:Fallback>
                <p:oleObj name="Формула" r:id="rId7" imgW="5713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3975" y="3787776"/>
                        <a:ext cx="1263650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18" name="Rectangle 26"/>
          <p:cNvSpPr>
            <a:spLocks noChangeArrowheads="1"/>
          </p:cNvSpPr>
          <p:nvPr/>
        </p:nvSpPr>
        <p:spPr bwMode="auto">
          <a:xfrm>
            <a:off x="5951539" y="3787775"/>
            <a:ext cx="568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3200"/>
              <a:t>=</a:t>
            </a:r>
            <a:r>
              <a:rPr lang="ru-RU" altLang="ru-RU" sz="3200"/>
              <a:t> </a:t>
            </a:r>
          </a:p>
        </p:txBody>
      </p:sp>
      <p:sp>
        <p:nvSpPr>
          <p:cNvPr id="85019" name="Text Box 27"/>
          <p:cNvSpPr txBox="1">
            <a:spLocks noChangeArrowheads="1"/>
          </p:cNvSpPr>
          <p:nvPr/>
        </p:nvSpPr>
        <p:spPr bwMode="auto">
          <a:xfrm>
            <a:off x="4008439" y="5157789"/>
            <a:ext cx="65166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3200"/>
              <a:t>2р</a:t>
            </a:r>
            <a:r>
              <a:rPr lang="en-US" altLang="ru-RU" sz="3200"/>
              <a:t>q</a:t>
            </a:r>
            <a:r>
              <a:rPr lang="ru-RU" altLang="ru-RU" sz="2800"/>
              <a:t> = </a:t>
            </a:r>
            <a:r>
              <a:rPr lang="ru-RU" altLang="ru-RU" sz="2400"/>
              <a:t>2 х 0,01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400"/>
              <a:t>х 0,99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/>
              <a:t>= </a:t>
            </a:r>
            <a:r>
              <a:rPr lang="ru-RU" altLang="ru-RU" sz="2400"/>
              <a:t>0,0198 = 1,9% </a:t>
            </a:r>
          </a:p>
        </p:txBody>
      </p:sp>
    </p:spTree>
    <p:extLst>
      <p:ext uri="{BB962C8B-B14F-4D97-AF65-F5344CB8AC3E}">
        <p14:creationId xmlns:p14="http://schemas.microsoft.com/office/powerpoint/2010/main" val="25608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1703389" y="476250"/>
            <a:ext cx="8785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3300"/>
                </a:solidFill>
                <a:latin typeface="Impact" panose="020B0806030902050204" pitchFamily="34" charset="0"/>
              </a:rPr>
              <a:t>Решение задач на закон Харди-Вайнберга</a:t>
            </a: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1811339" y="1052513"/>
            <a:ext cx="867727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9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5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2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878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59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31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703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75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900" b="1">
                <a:latin typeface="Arial" panose="020B0604020202020204" pitchFamily="34" charset="0"/>
              </a:rPr>
              <a:t>5. Врожденный вывих бедра наследуется как доминантный со средней пенетрантностью 25%. Заболевание встречается с частотой 6:10000. Определите число гомозиготных особей по рецессивному гену.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4800600" y="2060576"/>
            <a:ext cx="48958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1739901" y="31268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86044" name="Group 28"/>
          <p:cNvGrpSpPr>
            <a:grpSpLocks/>
          </p:cNvGrpSpPr>
          <p:nvPr/>
        </p:nvGrpSpPr>
        <p:grpSpPr bwMode="auto">
          <a:xfrm>
            <a:off x="1631950" y="2349501"/>
            <a:ext cx="2520950" cy="2843213"/>
            <a:chOff x="113" y="1298"/>
            <a:chExt cx="1588" cy="1791"/>
          </a:xfrm>
        </p:grpSpPr>
        <p:sp>
          <p:nvSpPr>
            <p:cNvPr id="86022" name="Text Box 6"/>
            <p:cNvSpPr txBox="1">
              <a:spLocks noChangeArrowheads="1"/>
            </p:cNvSpPr>
            <p:nvPr/>
          </p:nvSpPr>
          <p:spPr bwMode="auto">
            <a:xfrm>
              <a:off x="158" y="1298"/>
              <a:ext cx="1543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altLang="ru-RU"/>
                <a:t>Дано: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– вывих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– норма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             6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        10000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sz="1600" b="1"/>
                <a:t>Пенетрантность</a:t>
              </a:r>
              <a:r>
                <a:rPr lang="ru-RU" altLang="ru-RU" b="1"/>
                <a:t> 25%</a:t>
              </a:r>
            </a:p>
            <a:p>
              <a:pPr algn="l">
                <a:spcBef>
                  <a:spcPct val="50000"/>
                </a:spcBef>
              </a:pPr>
              <a:r>
                <a:rPr lang="en-US" altLang="ru-RU" b="1"/>
                <a:t>q</a:t>
              </a:r>
              <a:r>
                <a:rPr lang="ru-RU" altLang="ru-RU" b="1" baseline="30000"/>
                <a:t>2</a:t>
              </a:r>
              <a:r>
                <a:rPr lang="ru-RU" altLang="ru-RU" b="1"/>
                <a:t> - ?</a:t>
              </a:r>
            </a:p>
          </p:txBody>
        </p:sp>
        <p:sp>
          <p:nvSpPr>
            <p:cNvPr id="86023" name="Rectangle 7"/>
            <p:cNvSpPr>
              <a:spLocks noChangeArrowheads="1"/>
            </p:cNvSpPr>
            <p:nvPr/>
          </p:nvSpPr>
          <p:spPr bwMode="auto">
            <a:xfrm>
              <a:off x="476" y="2205"/>
              <a:ext cx="1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/>
                <a:t>=</a:t>
              </a:r>
            </a:p>
          </p:txBody>
        </p:sp>
        <p:sp>
          <p:nvSpPr>
            <p:cNvPr id="86024" name="Line 8"/>
            <p:cNvSpPr>
              <a:spLocks noChangeShapeType="1"/>
            </p:cNvSpPr>
            <p:nvPr/>
          </p:nvSpPr>
          <p:spPr bwMode="auto">
            <a:xfrm>
              <a:off x="204" y="2341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025" name="Line 9"/>
            <p:cNvSpPr>
              <a:spLocks noChangeShapeType="1"/>
            </p:cNvSpPr>
            <p:nvPr/>
          </p:nvSpPr>
          <p:spPr bwMode="auto">
            <a:xfrm>
              <a:off x="113" y="2840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026" name="Line 10"/>
            <p:cNvSpPr>
              <a:spLocks noChangeShapeType="1"/>
            </p:cNvSpPr>
            <p:nvPr/>
          </p:nvSpPr>
          <p:spPr bwMode="auto">
            <a:xfrm>
              <a:off x="1565" y="1344"/>
              <a:ext cx="0" cy="14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030" name="Line 14"/>
            <p:cNvSpPr>
              <a:spLocks noChangeShapeType="1"/>
            </p:cNvSpPr>
            <p:nvPr/>
          </p:nvSpPr>
          <p:spPr bwMode="auto">
            <a:xfrm>
              <a:off x="703" y="2296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6029" name="Text Box 13"/>
          <p:cNvSpPr txBox="1">
            <a:spLocks noChangeArrowheads="1"/>
          </p:cNvSpPr>
          <p:nvPr/>
        </p:nvSpPr>
        <p:spPr bwMode="auto">
          <a:xfrm>
            <a:off x="4295775" y="2708275"/>
            <a:ext cx="2305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3200"/>
              <a:t>р</a:t>
            </a:r>
            <a:r>
              <a:rPr lang="ru-RU" altLang="ru-RU" sz="3200" baseline="30000"/>
              <a:t>2</a:t>
            </a:r>
            <a:r>
              <a:rPr lang="ru-RU" altLang="ru-RU" sz="2800"/>
              <a:t> + </a:t>
            </a:r>
            <a:r>
              <a:rPr lang="ru-RU" altLang="ru-RU" sz="3200"/>
              <a:t>2р</a:t>
            </a:r>
            <a:r>
              <a:rPr lang="en-US" altLang="ru-RU" sz="3200"/>
              <a:t>q</a:t>
            </a:r>
            <a:r>
              <a:rPr lang="ru-RU" altLang="ru-RU" sz="2800"/>
              <a:t> </a:t>
            </a:r>
            <a:r>
              <a:rPr lang="ru-RU" altLang="ru-RU" sz="2400"/>
              <a:t> =</a:t>
            </a:r>
          </a:p>
        </p:txBody>
      </p:sp>
      <p:graphicFrame>
        <p:nvGraphicFramePr>
          <p:cNvPr id="86032" name="Object 16"/>
          <p:cNvGraphicFramePr>
            <a:graphicFrameLocks noChangeAspect="1"/>
          </p:cNvGraphicFramePr>
          <p:nvPr/>
        </p:nvGraphicFramePr>
        <p:xfrm>
          <a:off x="6384925" y="2565400"/>
          <a:ext cx="97790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Формула" r:id="rId3" imgW="431640" imgH="393480" progId="Equation.3">
                  <p:embed/>
                </p:oleObj>
              </mc:Choice>
              <mc:Fallback>
                <p:oleObj name="Формула" r:id="rId3" imgW="431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4925" y="2565400"/>
                        <a:ext cx="977900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40" name="Text Box 24"/>
          <p:cNvSpPr txBox="1">
            <a:spLocks noChangeArrowheads="1"/>
          </p:cNvSpPr>
          <p:nvPr/>
        </p:nvSpPr>
        <p:spPr bwMode="auto">
          <a:xfrm>
            <a:off x="1992313" y="5949951"/>
            <a:ext cx="8424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 sz="2800" b="1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Ответ:</a:t>
            </a:r>
            <a:r>
              <a:rPr lang="ru-RU" altLang="ru-RU" sz="2800">
                <a:solidFill>
                  <a:srgbClr val="CC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число гомозигот аа – 9976 особей</a:t>
            </a:r>
          </a:p>
        </p:txBody>
      </p:sp>
      <p:sp>
        <p:nvSpPr>
          <p:cNvPr id="86042" name="Rectangle 26"/>
          <p:cNvSpPr>
            <a:spLocks noChangeArrowheads="1"/>
          </p:cNvSpPr>
          <p:nvPr/>
        </p:nvSpPr>
        <p:spPr bwMode="auto">
          <a:xfrm>
            <a:off x="7391401" y="4365625"/>
            <a:ext cx="56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=</a:t>
            </a:r>
            <a:r>
              <a:rPr lang="ru-RU" altLang="ru-RU" sz="2400"/>
              <a:t> </a:t>
            </a:r>
          </a:p>
        </p:txBody>
      </p:sp>
      <p:sp>
        <p:nvSpPr>
          <p:cNvPr id="86043" name="Text Box 27"/>
          <p:cNvSpPr txBox="1">
            <a:spLocks noChangeArrowheads="1"/>
          </p:cNvSpPr>
          <p:nvPr/>
        </p:nvSpPr>
        <p:spPr bwMode="auto">
          <a:xfrm>
            <a:off x="4295775" y="5084764"/>
            <a:ext cx="49672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ru-RU" sz="3200"/>
              <a:t>q</a:t>
            </a:r>
            <a:r>
              <a:rPr lang="ru-RU" altLang="ru-RU" sz="3200" baseline="30000"/>
              <a:t>2</a:t>
            </a:r>
            <a:r>
              <a:rPr lang="ru-RU" altLang="ru-RU" sz="2800"/>
              <a:t> = </a:t>
            </a:r>
            <a:r>
              <a:rPr lang="ru-RU" altLang="ru-RU" sz="2400"/>
              <a:t>10000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/>
              <a:t>- </a:t>
            </a:r>
            <a:r>
              <a:rPr lang="ru-RU" altLang="ru-RU" sz="2400"/>
              <a:t>24 = 9976 </a:t>
            </a:r>
          </a:p>
        </p:txBody>
      </p:sp>
      <p:sp>
        <p:nvSpPr>
          <p:cNvPr id="86046" name="Text Box 30"/>
          <p:cNvSpPr txBox="1">
            <a:spLocks noChangeArrowheads="1"/>
          </p:cNvSpPr>
          <p:nvPr/>
        </p:nvSpPr>
        <p:spPr bwMode="auto">
          <a:xfrm>
            <a:off x="4151314" y="3500438"/>
            <a:ext cx="61928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/>
              <a:t>Но т.к. пенетрантность – 25% или ¼, то носителей гена будет в 4 раза больше, поэтому</a:t>
            </a:r>
          </a:p>
        </p:txBody>
      </p:sp>
      <p:grpSp>
        <p:nvGrpSpPr>
          <p:cNvPr id="86047" name="Group 31"/>
          <p:cNvGrpSpPr>
            <a:grpSpLocks/>
          </p:cNvGrpSpPr>
          <p:nvPr/>
        </p:nvGrpSpPr>
        <p:grpSpPr bwMode="auto">
          <a:xfrm>
            <a:off x="4224338" y="4149725"/>
            <a:ext cx="3067050" cy="915988"/>
            <a:chOff x="1655" y="2750"/>
            <a:chExt cx="1932" cy="577"/>
          </a:xfrm>
        </p:grpSpPr>
        <p:sp>
          <p:nvSpPr>
            <p:cNvPr id="86048" name="Text Box 32"/>
            <p:cNvSpPr txBox="1">
              <a:spLocks noChangeArrowheads="1"/>
            </p:cNvSpPr>
            <p:nvPr/>
          </p:nvSpPr>
          <p:spPr bwMode="auto">
            <a:xfrm>
              <a:off x="1655" y="2840"/>
              <a:ext cx="14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altLang="ru-RU" sz="3200"/>
                <a:t>р</a:t>
              </a:r>
              <a:r>
                <a:rPr lang="ru-RU" altLang="ru-RU" sz="3200" baseline="30000"/>
                <a:t>2</a:t>
              </a:r>
              <a:r>
                <a:rPr lang="ru-RU" altLang="ru-RU" sz="2800"/>
                <a:t> + </a:t>
              </a:r>
              <a:r>
                <a:rPr lang="ru-RU" altLang="ru-RU" sz="3200"/>
                <a:t>2р</a:t>
              </a:r>
              <a:r>
                <a:rPr lang="en-US" altLang="ru-RU" sz="3200"/>
                <a:t>q</a:t>
              </a:r>
              <a:r>
                <a:rPr lang="ru-RU" altLang="ru-RU" sz="2800"/>
                <a:t> </a:t>
              </a:r>
              <a:r>
                <a:rPr lang="ru-RU" altLang="ru-RU" sz="2400"/>
                <a:t> =</a:t>
              </a:r>
            </a:p>
          </p:txBody>
        </p:sp>
        <p:graphicFrame>
          <p:nvGraphicFramePr>
            <p:cNvPr id="86049" name="Object 33"/>
            <p:cNvGraphicFramePr>
              <a:graphicFrameLocks noChangeAspect="1"/>
            </p:cNvGraphicFramePr>
            <p:nvPr/>
          </p:nvGraphicFramePr>
          <p:xfrm>
            <a:off x="2971" y="2750"/>
            <a:ext cx="616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Формула" r:id="rId5" imgW="431640" imgH="393480" progId="Equation.3">
                    <p:embed/>
                  </p:oleObj>
                </mc:Choice>
                <mc:Fallback>
                  <p:oleObj name="Формула" r:id="rId5" imgW="431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1" y="2750"/>
                          <a:ext cx="616" cy="5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6050" name="Object 34"/>
          <p:cNvGraphicFramePr>
            <a:graphicFrameLocks noChangeAspect="1"/>
          </p:cNvGraphicFramePr>
          <p:nvPr/>
        </p:nvGraphicFramePr>
        <p:xfrm>
          <a:off x="7824788" y="4149725"/>
          <a:ext cx="97790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Формула" r:id="rId7" imgW="431640" imgH="393480" progId="Equation.3">
                  <p:embed/>
                </p:oleObj>
              </mc:Choice>
              <mc:Fallback>
                <p:oleObj name="Формула" r:id="rId7" imgW="431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8" y="4149725"/>
                        <a:ext cx="977900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118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703389" y="476250"/>
            <a:ext cx="87852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3300"/>
                </a:solidFill>
                <a:latin typeface="Impact" panose="020B0806030902050204" pitchFamily="34" charset="0"/>
              </a:rPr>
              <a:t>Решение задач на закон Харди-Вайнберга</a:t>
            </a:r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1703389" y="1052513"/>
            <a:ext cx="8785225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9025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725613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362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998788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4559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9131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3703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8275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900" b="1">
                <a:latin typeface="Arial" panose="020B0604020202020204" pitchFamily="34" charset="0"/>
              </a:rPr>
              <a:t>6. Подагра встречается у 2% людей и обусловлена аутосомным доминантным геном. У женщин подагра не проявляется, у мужчин пенетрантность  состав-ляет 20%. Определите генотипическую структуру популяции по анализируе-мому признаку.</a:t>
            </a: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586288" y="2274888"/>
            <a:ext cx="4895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1739901" y="31268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87073" name="Group 33"/>
          <p:cNvGrpSpPr>
            <a:grpSpLocks/>
          </p:cNvGrpSpPr>
          <p:nvPr/>
        </p:nvGrpSpPr>
        <p:grpSpPr bwMode="auto">
          <a:xfrm>
            <a:off x="1703388" y="2420938"/>
            <a:ext cx="2520950" cy="2705100"/>
            <a:chOff x="113" y="1525"/>
            <a:chExt cx="1588" cy="1704"/>
          </a:xfrm>
        </p:grpSpPr>
        <p:sp>
          <p:nvSpPr>
            <p:cNvPr id="87049" name="Text Box 9"/>
            <p:cNvSpPr txBox="1">
              <a:spLocks noChangeArrowheads="1"/>
            </p:cNvSpPr>
            <p:nvPr/>
          </p:nvSpPr>
          <p:spPr bwMode="auto">
            <a:xfrm>
              <a:off x="158" y="1525"/>
              <a:ext cx="1543" cy="1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altLang="ru-RU"/>
                <a:t>Дано: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– подагра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а – норма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sz="1600" b="1"/>
                <a:t>Пенетрантность -</a:t>
              </a:r>
              <a:r>
                <a:rPr lang="ru-RU" altLang="ru-RU" b="1"/>
                <a:t>2%: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>
                  <a:cs typeface="Arial" panose="020B0604020202020204" pitchFamily="34" charset="0"/>
                </a:rPr>
                <a:t>♀ - нет  ♂- 20%</a:t>
              </a:r>
            </a:p>
            <a:p>
              <a:pPr algn="l">
                <a:spcBef>
                  <a:spcPct val="50000"/>
                </a:spcBef>
              </a:pPr>
              <a:r>
                <a:rPr lang="ru-RU" altLang="ru-RU" b="1"/>
                <a:t>Генетич. структура популяции?</a:t>
              </a:r>
            </a:p>
          </p:txBody>
        </p:sp>
        <p:sp>
          <p:nvSpPr>
            <p:cNvPr id="87052" name="Line 12"/>
            <p:cNvSpPr>
              <a:spLocks noChangeShapeType="1"/>
            </p:cNvSpPr>
            <p:nvPr/>
          </p:nvSpPr>
          <p:spPr bwMode="auto">
            <a:xfrm>
              <a:off x="113" y="2840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053" name="Line 13"/>
            <p:cNvSpPr>
              <a:spLocks noChangeShapeType="1"/>
            </p:cNvSpPr>
            <p:nvPr/>
          </p:nvSpPr>
          <p:spPr bwMode="auto">
            <a:xfrm>
              <a:off x="1610" y="1616"/>
              <a:ext cx="0" cy="14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7065" name="AutoShape 25"/>
          <p:cNvSpPr>
            <a:spLocks/>
          </p:cNvSpPr>
          <p:nvPr/>
        </p:nvSpPr>
        <p:spPr bwMode="auto">
          <a:xfrm rot="5400000">
            <a:off x="6999289" y="2166939"/>
            <a:ext cx="142875" cy="1368425"/>
          </a:xfrm>
          <a:prstGeom prst="rightBrace">
            <a:avLst>
              <a:gd name="adj1" fmla="val 798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66" name="Text Box 26"/>
          <p:cNvSpPr txBox="1">
            <a:spLocks noChangeArrowheads="1"/>
          </p:cNvSpPr>
          <p:nvPr/>
        </p:nvSpPr>
        <p:spPr bwMode="auto">
          <a:xfrm>
            <a:off x="6527800" y="2997201"/>
            <a:ext cx="187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latin typeface="Verdana" panose="020B0604030504040204" pitchFamily="34" charset="0"/>
              </a:rPr>
              <a:t>2% болеют,</a:t>
            </a:r>
            <a:r>
              <a:rPr lang="ru-RU" altLang="ru-RU"/>
              <a:t> </a:t>
            </a:r>
          </a:p>
        </p:txBody>
      </p:sp>
      <p:sp>
        <p:nvSpPr>
          <p:cNvPr id="87067" name="Rectangle 27"/>
          <p:cNvSpPr>
            <a:spLocks noChangeArrowheads="1"/>
          </p:cNvSpPr>
          <p:nvPr/>
        </p:nvSpPr>
        <p:spPr bwMode="auto">
          <a:xfrm>
            <a:off x="4729164" y="3355975"/>
            <a:ext cx="5329237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но только ♂, и носителей гена из них в 5 р больше, т.к. пенетрантность 20%</a:t>
            </a:r>
          </a:p>
          <a:p>
            <a:pPr>
              <a:spcBef>
                <a:spcPct val="50000"/>
              </a:spcBef>
            </a:pPr>
            <a:r>
              <a:rPr lang="ru-RU" altLang="ru-RU"/>
              <a:t>(100% : 20% = 5)</a:t>
            </a:r>
          </a:p>
        </p:txBody>
      </p:sp>
      <p:sp>
        <p:nvSpPr>
          <p:cNvPr id="87068" name="Text Box 28"/>
          <p:cNvSpPr txBox="1">
            <a:spLocks noChangeArrowheads="1"/>
          </p:cNvSpPr>
          <p:nvPr/>
        </p:nvSpPr>
        <p:spPr bwMode="auto">
          <a:xfrm>
            <a:off x="4513263" y="4579938"/>
            <a:ext cx="4895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solidFill>
                  <a:srgbClr val="CC3300"/>
                </a:solidFill>
              </a:rPr>
              <a:t>(р+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)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р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+ 2р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>
                <a:solidFill>
                  <a:srgbClr val="CC3300"/>
                </a:solidFill>
              </a:rPr>
              <a:t> + </a:t>
            </a:r>
            <a:r>
              <a:rPr lang="en-US" altLang="ru-RU" sz="2800" b="1">
                <a:solidFill>
                  <a:srgbClr val="CC3300"/>
                </a:solidFill>
              </a:rPr>
              <a:t>q</a:t>
            </a:r>
            <a:r>
              <a:rPr lang="ru-RU" altLang="ru-RU" sz="2800" b="1" baseline="30000">
                <a:solidFill>
                  <a:srgbClr val="CC3300"/>
                </a:solidFill>
              </a:rPr>
              <a:t>2</a:t>
            </a:r>
            <a:r>
              <a:rPr lang="ru-RU" altLang="ru-RU" sz="2800" b="1">
                <a:solidFill>
                  <a:srgbClr val="CC3300"/>
                </a:solidFill>
              </a:rPr>
              <a:t> = 1  </a:t>
            </a:r>
          </a:p>
        </p:txBody>
      </p:sp>
      <p:sp>
        <p:nvSpPr>
          <p:cNvPr id="87069" name="AutoShape 29"/>
          <p:cNvSpPr>
            <a:spLocks/>
          </p:cNvSpPr>
          <p:nvPr/>
        </p:nvSpPr>
        <p:spPr bwMode="auto">
          <a:xfrm rot="5400000">
            <a:off x="6926264" y="4471989"/>
            <a:ext cx="142875" cy="1368425"/>
          </a:xfrm>
          <a:prstGeom prst="rightBrace">
            <a:avLst>
              <a:gd name="adj1" fmla="val 7981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7070" name="Text Box 30"/>
          <p:cNvSpPr txBox="1">
            <a:spLocks noChangeArrowheads="1"/>
          </p:cNvSpPr>
          <p:nvPr/>
        </p:nvSpPr>
        <p:spPr bwMode="auto">
          <a:xfrm>
            <a:off x="6024563" y="5300663"/>
            <a:ext cx="36004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10% </a:t>
            </a:r>
            <a:r>
              <a:rPr lang="ru-RU" altLang="ru-RU" b="1"/>
              <a:t>♂</a:t>
            </a:r>
            <a:r>
              <a:rPr lang="ru-RU" altLang="ru-RU"/>
              <a:t> носители гена заболевания, </a:t>
            </a:r>
          </a:p>
        </p:txBody>
      </p:sp>
      <p:sp>
        <p:nvSpPr>
          <p:cNvPr id="87071" name="Text Box 31"/>
          <p:cNvSpPr txBox="1">
            <a:spLocks noChangeArrowheads="1"/>
          </p:cNvSpPr>
          <p:nvPr/>
        </p:nvSpPr>
        <p:spPr bwMode="auto">
          <a:xfrm>
            <a:off x="1847851" y="6092825"/>
            <a:ext cx="84248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altLang="ru-RU"/>
              <a:t>10% </a:t>
            </a:r>
            <a:r>
              <a:rPr lang="ru-RU" altLang="ru-RU" b="1"/>
              <a:t>♂</a:t>
            </a:r>
            <a:r>
              <a:rPr lang="ru-RU" altLang="ru-RU"/>
              <a:t> + 10% </a:t>
            </a:r>
            <a:r>
              <a:rPr lang="ru-RU" altLang="ru-RU" b="1"/>
              <a:t>♀,</a:t>
            </a:r>
            <a:r>
              <a:rPr lang="ru-RU" altLang="ru-RU"/>
              <a:t> которые носят ген, но не болеют          20% носители гена подагры</a:t>
            </a:r>
          </a:p>
        </p:txBody>
      </p:sp>
      <p:sp>
        <p:nvSpPr>
          <p:cNvPr id="87072" name="AutoShape 32"/>
          <p:cNvSpPr>
            <a:spLocks noChangeArrowheads="1"/>
          </p:cNvSpPr>
          <p:nvPr/>
        </p:nvSpPr>
        <p:spPr bwMode="auto">
          <a:xfrm>
            <a:off x="7391400" y="6165850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50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5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8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5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35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5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0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5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21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52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31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679</Words>
  <Application>Microsoft Office PowerPoint</Application>
  <PresentationFormat>Широкоэкранный</PresentationFormat>
  <Paragraphs>109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Impact</vt:lpstr>
      <vt:lpstr>Times New Roman</vt:lpstr>
      <vt:lpstr>Verdana</vt:lpstr>
      <vt:lpstr>Тема Office</vt:lpstr>
      <vt:lpstr>Формула</vt:lpstr>
      <vt:lpstr>Популяционная генетика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Популяционная генетика</dc:title>
  <dc:creator>HP</dc:creator>
  <cp:lastModifiedBy>User</cp:lastModifiedBy>
  <cp:revision>3</cp:revision>
  <dcterms:created xsi:type="dcterms:W3CDTF">2022-11-23T17:31:26Z</dcterms:created>
  <dcterms:modified xsi:type="dcterms:W3CDTF">2022-11-24T06:11:25Z</dcterms:modified>
</cp:coreProperties>
</file>