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74" r:id="rId6"/>
    <p:sldId id="275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7" r:id="rId16"/>
    <p:sldId id="269" r:id="rId17"/>
    <p:sldId id="270" r:id="rId18"/>
    <p:sldId id="271" r:id="rId19"/>
    <p:sldId id="272" r:id="rId20"/>
    <p:sldId id="273" r:id="rId2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0" autoAdjust="0"/>
    <p:restoredTop sz="94660"/>
  </p:normalViewPr>
  <p:slideViewPr>
    <p:cSldViewPr>
      <p:cViewPr varScale="1">
        <p:scale>
          <a:sx n="64" d="100"/>
          <a:sy n="64" d="100"/>
        </p:scale>
        <p:origin x="160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D27EC-C7E4-4079-81F5-8181E3424306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7F1B1-7CE4-44C4-98C9-032125A137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0D1E4-B704-49C4-B2B7-6636B4D71525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5F5BD-7B1C-4CD5-BE63-F00287784B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47956-106F-450F-8495-80AABCF8EC6C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D0183-EC87-42B2-AA13-6096D2EEF0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E8108-DE6C-4CC5-8D31-F1D6A3768629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EA0DFB-8D37-4C8D-9107-07BD2F165A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FC5567-E275-4495-B15E-26461A7A1B0A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D218E4-A20D-48E9-9E3B-5A03859A5C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8377D-B1D7-492F-BD50-0487F818B27D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BB63B-6EF0-49A1-B23A-F24F439BEB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7F97EA-5BE0-41B7-BD50-8C401EE2CF4A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11DE7-5EB5-4729-B921-EF5F7F80F0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83F82A-A40B-47BC-B0E0-4E31E8BC4C67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C98D1-253D-488D-8596-CCF4ED59F4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C754C0-8A8C-408B-8681-D9C31446914E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296A1-BFF6-47CC-B95B-F9433DC232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6BE89-93DA-47FC-B69B-4B969A650981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2F80E-8849-44AF-B2D8-0A00CA18CE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696E22-6B3B-408B-97E0-612C84B4C55D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39817-26FF-4772-A142-60266BCD3A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11FAA1F-DBE8-42B6-936A-2BB0C3A11E55}" type="datetimeFigureOut">
              <a:rPr lang="ru-RU"/>
              <a:pPr>
                <a:defRPr/>
              </a:pPr>
              <a:t>17.02.2024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D62149C-1A39-48B6-BCC9-C086771170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033" name="Группа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72" r:id="rId9"/>
    <p:sldLayoutId id="2147483663" r:id="rId10"/>
    <p:sldLayoutId id="2147483662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990749"/>
            <a:ext cx="7923656" cy="3209528"/>
          </a:xfrm>
          <a:ln>
            <a:solidFill>
              <a:schemeClr val="tx2"/>
            </a:solidFill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/>
              <a:t>ФОРМИРОВАНИЕ ДВИГАТЕЛЬНЫХ УМЕНИЙ И НАВЫКОВ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3B92D9D9-02B8-42B5-BA80-EC4CE9FEA4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СИСТЕМА УПРАВЛЕНИЯ ДВИЖЕНИЯМИ </a:t>
            </a:r>
            <a:r>
              <a:rPr lang="ru-RU" b="1" i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(В.С. </a:t>
            </a:r>
            <a:r>
              <a:rPr lang="ru-RU" b="1" i="1" dirty="0" err="1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Фарфель</a:t>
            </a:r>
            <a:r>
              <a:rPr lang="ru-RU" b="1" i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)</a:t>
            </a:r>
          </a:p>
        </p:txBody>
      </p:sp>
      <p:sp>
        <p:nvSpPr>
          <p:cNvPr id="1433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339752" y="2204864"/>
            <a:ext cx="468052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СОЗНАНИЕ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339752" y="5373216"/>
            <a:ext cx="4680520" cy="5760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3175">
                  <a:solidFill>
                    <a:srgbClr val="FFC000"/>
                  </a:solidFill>
                </a:ln>
                <a:solidFill>
                  <a:srgbClr val="FFFF00"/>
                </a:solidFill>
              </a:rPr>
              <a:t>ДВИГАТЕЛЬНЫЙ АППАРАТ</a:t>
            </a:r>
          </a:p>
        </p:txBody>
      </p:sp>
      <p:cxnSp>
        <p:nvCxnSpPr>
          <p:cNvPr id="7" name="Прямая со стрелкой 6"/>
          <p:cNvCxnSpPr>
            <a:stCxn id="4" idx="1"/>
          </p:cNvCxnSpPr>
          <p:nvPr/>
        </p:nvCxnSpPr>
        <p:spPr>
          <a:xfrm flipH="1">
            <a:off x="900113" y="2492375"/>
            <a:ext cx="143986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900113" y="2492375"/>
            <a:ext cx="0" cy="31686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>
            <a:endCxn id="5" idx="1"/>
          </p:cNvCxnSpPr>
          <p:nvPr/>
        </p:nvCxnSpPr>
        <p:spPr>
          <a:xfrm>
            <a:off x="900113" y="5661025"/>
            <a:ext cx="143986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5" idx="3"/>
          </p:cNvCxnSpPr>
          <p:nvPr/>
        </p:nvCxnSpPr>
        <p:spPr>
          <a:xfrm>
            <a:off x="7019925" y="5661025"/>
            <a:ext cx="143986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8459788" y="2492375"/>
            <a:ext cx="0" cy="316865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endCxn id="4" idx="3"/>
          </p:cNvCxnSpPr>
          <p:nvPr/>
        </p:nvCxnSpPr>
        <p:spPr>
          <a:xfrm flipH="1">
            <a:off x="7019925" y="2492375"/>
            <a:ext cx="1439863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1476375" y="2997200"/>
            <a:ext cx="2808288" cy="2016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ДВИГАТЕЛЬНЫЕ АВТОМАТЫ (ПРИРОЖДЕННЫЕ) БЕЗУСЛОВНЫЕ РЕФЛЕКСЫ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219700" y="2997200"/>
            <a:ext cx="2808288" cy="2016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ДВИГАТЕЛЬНЫЕ АВТОМАТЫ (ПРИОБРЕТЕННЫЕ) </a:t>
            </a:r>
            <a:r>
              <a:rPr lang="ru-RU" sz="2400" b="1" dirty="0">
                <a:solidFill>
                  <a:srgbClr val="FF0000"/>
                </a:solidFill>
              </a:rPr>
              <a:t>НАВЫКИ</a:t>
            </a:r>
            <a:endParaRPr lang="ru-RU" b="1" dirty="0">
              <a:solidFill>
                <a:srgbClr val="FF0000"/>
              </a:solidFill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4284663" y="3860800"/>
            <a:ext cx="93503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 flipH="1">
            <a:off x="4284663" y="4221163"/>
            <a:ext cx="935037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>
            <a:off x="3059113" y="2781300"/>
            <a:ext cx="0" cy="2159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>
            <a:off x="3059113" y="5013325"/>
            <a:ext cx="0" cy="36036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6300788" y="2781300"/>
            <a:ext cx="0" cy="2159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3276600" y="2781300"/>
            <a:ext cx="0" cy="2159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V="1">
            <a:off x="6084888" y="2781300"/>
            <a:ext cx="0" cy="2159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>
            <a:off x="6372225" y="5013325"/>
            <a:ext cx="0" cy="36036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3276600" y="5013325"/>
            <a:ext cx="0" cy="36036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/>
          <p:nvPr/>
        </p:nvCxnSpPr>
        <p:spPr>
          <a:xfrm flipV="1">
            <a:off x="6156325" y="5013325"/>
            <a:ext cx="0" cy="360363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3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3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allAtOnce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ДВИГАТЕЛЬНАЯ ПРИВЫЧКА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/>
              <a:t>это автоматически совершаемые движения, не связанные со специальным обучением, которые могут возникать без участия сознания.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/>
              <a:t>Ставшее привычным движение может быть не эффективным, бесцельным иногда даже вредным, например: </a:t>
            </a:r>
            <a:r>
              <a:rPr lang="ru-RU" sz="3200" dirty="0" err="1"/>
              <a:t>обкусывание</a:t>
            </a:r>
            <a:r>
              <a:rPr lang="ru-RU" sz="3200" dirty="0"/>
              <a:t> ногтей, сосание пальца и т.п.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ДВИГАТЕЛЬНОЕ УМЕНИЕ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565400"/>
            <a:ext cx="8229600" cy="3436938"/>
          </a:xfrm>
        </p:spPr>
        <p:txBody>
          <a:bodyPr/>
          <a:lstStyle/>
          <a:p>
            <a:pPr eaLnBrk="1" hangingPunct="1"/>
            <a:r>
              <a:rPr lang="ru-RU" sz="2800"/>
              <a:t>Двигательные умения в отличие от двигательных привычек характеризуются целесообразностью, эффективностью. </a:t>
            </a:r>
          </a:p>
          <a:p>
            <a:pPr eaLnBrk="1" hangingPunct="1"/>
            <a:r>
              <a:rPr lang="ru-RU" sz="2800"/>
              <a:t>Они – результат сознательного обучения.</a:t>
            </a:r>
          </a:p>
          <a:p>
            <a:pPr eaLnBrk="1" hangingPunct="1"/>
            <a:r>
              <a:rPr lang="ru-RU" sz="2800"/>
              <a:t> Двигательное умение представляет собой действие, не доведенное до значительной степени автоматизации. 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ХАРАКТЕРИСТИКА ДВИГАТЕЛЬНОГО УМЕНИЯ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32363" y="1989138"/>
            <a:ext cx="3765550" cy="4608512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высокая концентрация внимания на выполнении двигательного действия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попеременное волнообразное улучшение и ухудшение техники движения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нарушение координации движений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присутствие «лишних» движений</a:t>
            </a:r>
          </a:p>
        </p:txBody>
      </p:sp>
      <p:pic>
        <p:nvPicPr>
          <p:cNvPr id="4" name="Picture 2" descr="C:\Users\hp\Desktop\1\ПОЛЗАНИЕ\двигательное умени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836" y="2276872"/>
            <a:ext cx="4428491" cy="29523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684213" y="6165850"/>
            <a:ext cx="7772400" cy="692150"/>
          </a:xfrm>
        </p:spPr>
        <p:txBody>
          <a:bodyPr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err="1"/>
              <a:t>Ренуа</a:t>
            </a:r>
            <a:r>
              <a:rPr lang="ru-RU" dirty="0"/>
              <a:t> Пьер Огюст «Жан рисует», 1901 г.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/>
              <a:t>Холст, масло. Музей изящных искусств, </a:t>
            </a:r>
            <a:r>
              <a:rPr lang="ru-RU"/>
              <a:t>Вирджиния Ричмонд</a:t>
            </a:r>
            <a:endParaRPr lang="ru-RU" dirty="0"/>
          </a:p>
        </p:txBody>
      </p:sp>
      <p:pic>
        <p:nvPicPr>
          <p:cNvPr id="2050" name="Picture 2" descr="C:\Users\hp\Desktop\1\ПОЛЗАНИЕ\102164444_ZHan_Risovanie_19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980728"/>
            <a:ext cx="6139962" cy="51210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ДВИГАТЕЛЬНЫЙ НАВЫК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420938"/>
            <a:ext cx="8229600" cy="3941762"/>
          </a:xfrm>
        </p:spPr>
        <p:txBody>
          <a:bodyPr/>
          <a:lstStyle/>
          <a:p>
            <a:pPr eaLnBrk="1" hangingPunct="1"/>
            <a:r>
              <a:rPr lang="ru-RU"/>
              <a:t>- это автоматизированное умение, двигательный автомат, образовавшийся в результате обучения, вследствие многократного повторения определенного двигательного действия. </a:t>
            </a:r>
          </a:p>
          <a:p>
            <a:pPr eaLnBrk="1" hangingPunct="1"/>
            <a:r>
              <a:rPr lang="ru-RU"/>
              <a:t>По мнению А.Ц. Пуни, автоматизированное действие, которое – </a:t>
            </a:r>
            <a:r>
              <a:rPr lang="ru-RU" u="sng"/>
              <a:t>ОСОЗНАНО ПО СЛОВУ</a:t>
            </a:r>
            <a:endParaRPr lang="ru-RU"/>
          </a:p>
          <a:p>
            <a:pPr eaLnBrk="1" hangingPunct="1"/>
            <a:r>
              <a:rPr lang="ru-RU"/>
              <a:t>То есть, ребенок может объяснить последовательность выполняемого упражнения и, соответственно, по слову может его выполнить. 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229225"/>
            <a:ext cx="3671888" cy="1133475"/>
          </a:xfrm>
        </p:spPr>
        <p:txBody>
          <a:bodyPr/>
          <a:lstStyle/>
          <a:p>
            <a:pPr lvl="3" eaLnBrk="1" hangingPunct="1">
              <a:buFont typeface="Wingdings 2" pitchFamily="18" charset="2"/>
              <a:buNone/>
            </a:pPr>
            <a:r>
              <a:rPr lang="ru-RU" sz="2400" b="1"/>
              <a:t>ДВИГАТЕЛЬНОЕ </a:t>
            </a:r>
          </a:p>
          <a:p>
            <a:pPr lvl="3" eaLnBrk="1" hangingPunct="1">
              <a:buFont typeface="Wingdings 2" pitchFamily="18" charset="2"/>
              <a:buNone/>
            </a:pPr>
            <a:r>
              <a:rPr lang="ru-RU" sz="2400" b="1"/>
              <a:t>УМЕНИЕ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059113" y="4149725"/>
            <a:ext cx="37687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187450" lvl="3" indent="-209550">
              <a:spcBef>
                <a:spcPct val="20000"/>
              </a:spcBef>
              <a:buClr>
                <a:srgbClr val="0BD0D9"/>
              </a:buClr>
              <a:buSzPct val="65000"/>
            </a:pPr>
            <a:r>
              <a:rPr lang="ru-RU" sz="2400" b="1">
                <a:solidFill>
                  <a:srgbClr val="FFFFFF"/>
                </a:solidFill>
                <a:latin typeface="Constantia" pitchFamily="18" charset="0"/>
              </a:rPr>
              <a:t>ДВИГАТЕЛЬНЫЙ НАВЫК 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148263" y="2205038"/>
            <a:ext cx="3671887" cy="2016125"/>
          </a:xfrm>
          <a:prstGeom prst="rect">
            <a:avLst/>
          </a:prstGeom>
        </p:spPr>
        <p:txBody>
          <a:bodyPr/>
          <a:lstStyle/>
          <a:p>
            <a:pPr marL="1188720" lvl="3" indent="-210312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65000"/>
              <a:buFont typeface="Wingdings 2"/>
              <a:buNone/>
              <a:defRPr/>
            </a:pPr>
            <a:r>
              <a:rPr lang="ru-RU" sz="2400" b="1" dirty="0">
                <a:latin typeface="+mn-lt"/>
              </a:rPr>
              <a:t>ДВИГАТЕЛЬНОЕ </a:t>
            </a:r>
          </a:p>
          <a:p>
            <a:pPr marL="1188720" lvl="3" indent="-210312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65000"/>
              <a:buFont typeface="Wingdings 2"/>
              <a:buNone/>
              <a:defRPr/>
            </a:pPr>
            <a:r>
              <a:rPr lang="ru-RU" sz="2400" b="1" dirty="0">
                <a:latin typeface="+mn-lt"/>
              </a:rPr>
              <a:t>УМЕНИЕ </a:t>
            </a:r>
          </a:p>
          <a:p>
            <a:pPr marL="1188720" lvl="3" indent="-210312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5000"/>
              <a:buFont typeface="Wingdings 2"/>
              <a:buNone/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ВЫСШЕГО </a:t>
            </a:r>
          </a:p>
          <a:p>
            <a:pPr marL="1188720" lvl="3" indent="-210312" fontAlgn="auto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65000"/>
              <a:buFont typeface="Wingdings 2"/>
              <a:buNone/>
              <a:defRPr/>
            </a:pPr>
            <a:r>
              <a:rPr lang="ru-RU" sz="2400" b="1" dirty="0">
                <a:solidFill>
                  <a:srgbClr val="FF0000"/>
                </a:solidFill>
                <a:latin typeface="+mn-lt"/>
              </a:rPr>
              <a:t>ПОРЯДКА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611188" y="4652963"/>
            <a:ext cx="0" cy="165576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11188" y="4652963"/>
            <a:ext cx="3168650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3779838" y="3573463"/>
            <a:ext cx="0" cy="107950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3779838" y="3573463"/>
            <a:ext cx="2160587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V="1">
            <a:off x="5940425" y="2060575"/>
            <a:ext cx="0" cy="1512888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940425" y="2060575"/>
            <a:ext cx="2808288" cy="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6659563" y="2349500"/>
            <a:ext cx="785812" cy="132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000" b="1">
                <a:solidFill>
                  <a:srgbClr val="FF0000"/>
                </a:solidFill>
                <a:latin typeface="Constantia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19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86081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Практическое значение двигательных навыков для человека огромно…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708275"/>
            <a:ext cx="8229600" cy="3600450"/>
          </a:xfrm>
        </p:spPr>
        <p:txBody>
          <a:bodyPr/>
          <a:lstStyle/>
          <a:p>
            <a:pPr eaLnBrk="1" hangingPunct="1"/>
            <a:r>
              <a:rPr lang="ru-RU" sz="2800" b="1"/>
              <a:t>Выработанные навыки дают возможность экономнее расходовать физические и психические силы, быстро и точно выполнять действия, входящие в сложную двигательную деятельность. Они освобождают сознание от непрерывного внимания к способу выполнения действий и позволяют сосредоточить его на новых, возникающих задачах.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168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СТАДИИ ФОРОМИРОВАНИЯ ДВИГАТЕЛЬНОГО НАВЫКА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708275"/>
            <a:ext cx="8229600" cy="3616325"/>
          </a:xfrm>
        </p:spPr>
        <p:txBody>
          <a:bodyPr/>
          <a:lstStyle/>
          <a:p>
            <a:pPr eaLnBrk="1" hangingPunct="1"/>
            <a:r>
              <a:rPr lang="en-US"/>
              <a:t>I</a:t>
            </a:r>
            <a:r>
              <a:rPr lang="ru-RU"/>
              <a:t> – ИРРАДИАЦИЯ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II</a:t>
            </a:r>
            <a:r>
              <a:rPr lang="ru-RU"/>
              <a:t> – СПЕЦИАЛИЗАЦИЯ</a:t>
            </a:r>
          </a:p>
          <a:p>
            <a:pPr eaLnBrk="1" hangingPunct="1">
              <a:buFont typeface="Wingdings 2" pitchFamily="18" charset="2"/>
              <a:buNone/>
            </a:pPr>
            <a:endParaRPr lang="en-US"/>
          </a:p>
          <a:p>
            <a:pPr eaLnBrk="1" hangingPunct="1"/>
            <a:r>
              <a:rPr lang="en-US"/>
              <a:t>III</a:t>
            </a:r>
            <a:r>
              <a:rPr lang="ru-RU"/>
              <a:t> - СТАБИЛИЗАЦИЯ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методика поэтапного обучения физическим упражнениям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565400"/>
            <a:ext cx="8229600" cy="2303463"/>
          </a:xfrm>
        </p:spPr>
        <p:txBody>
          <a:bodyPr/>
          <a:lstStyle/>
          <a:p>
            <a:pPr eaLnBrk="1" hangingPunct="1"/>
            <a:r>
              <a:rPr lang="en-US"/>
              <a:t>I</a:t>
            </a:r>
            <a:r>
              <a:rPr lang="ru-RU"/>
              <a:t> – этап первоначального разучивания двигательного действия;</a:t>
            </a:r>
          </a:p>
          <a:p>
            <a:pPr eaLnBrk="1" hangingPunct="1"/>
            <a:r>
              <a:rPr lang="en-US"/>
              <a:t>II </a:t>
            </a:r>
            <a:r>
              <a:rPr lang="ru-RU"/>
              <a:t>– этап углубленного разучивания движения;</a:t>
            </a:r>
          </a:p>
          <a:p>
            <a:pPr eaLnBrk="1" hangingPunct="1"/>
            <a:r>
              <a:rPr lang="en-US"/>
              <a:t>III</a:t>
            </a:r>
            <a:r>
              <a:rPr lang="ru-RU"/>
              <a:t> – этап закрепления и совершенствования техники движения </a:t>
            </a: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95288" y="5805488"/>
            <a:ext cx="806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Constantia" pitchFamily="18" charset="0"/>
              </a:rPr>
              <a:t>А.В. Кенеман, Э.Я. Степаненкова, Н.В. Полтавцева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этап первоначального разучивания двигательного действия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задачи – познакомить детей с новым физическим упражнением, создать первоначальное целостное представление обо всем двигательном акте, научить выполнять его в общих чертах, то есть, правильной последовательности элементов.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Продолжительность первого этапа – </a:t>
            </a:r>
            <a:r>
              <a:rPr lang="ru-RU" u="sng" dirty="0"/>
              <a:t>одно</a:t>
            </a:r>
            <a:r>
              <a:rPr lang="ru-RU" dirty="0"/>
              <a:t> занятие.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На данном этапе необходимо обеспечить ребенку всестороннее восприятие задания, оказать воздействие на все основные анализаторы: зрительный, слуховой, двигательный; активизировать его сознание.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МЕТОДИКА ПЕРВОГО ЭТАПА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Название упражнения.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Правильный, безукоризненно четкий показ образца движения, без каких-либо комментариев.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i="1" dirty="0"/>
              <a:t>Он выполняется воспитателем от начала до конца, в надлежащем темпе, что позволяет детям воспринять целостный образ движения в его динамике, заинтересоваться им и стремиться к его выполнению.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err="1"/>
              <a:t>Подетальный</a:t>
            </a:r>
            <a:r>
              <a:rPr lang="ru-RU" dirty="0"/>
              <a:t> показ движения в более медленном темпе с пояснением всех элементов, составляющих движение.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Самостоятельное выполнение упражнения детьми.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5538"/>
            <a:ext cx="8229600" cy="5472112"/>
          </a:xfrm>
        </p:spPr>
        <p:txBody>
          <a:bodyPr>
            <a:normAutofit fontScale="925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/>
              <a:t>На данном этапе обучения воспитатель </a:t>
            </a:r>
            <a:r>
              <a:rPr lang="ru-RU" sz="3200" u="sng" dirty="0">
                <a:solidFill>
                  <a:srgbClr val="FF0000"/>
                </a:solidFill>
              </a:rPr>
              <a:t>не использует счет </a:t>
            </a:r>
            <a:r>
              <a:rPr lang="ru-RU" sz="3200" u="sng" dirty="0"/>
              <a:t>(раз, два, три и т.д.)</a:t>
            </a:r>
            <a:r>
              <a:rPr lang="ru-RU" sz="3200" dirty="0"/>
              <a:t>, так как он препятствует осознанному выполнению движения.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3200" dirty="0"/>
              <a:t>В то же время слова, воздействуя на сознание детей, вызывают ориентировочно-исследовательский рефлекс в пространстве, способствуя усвоению пространственной терминологии (вверх, в стороны, вниз) и дают представления о движении частей собственного тела (поднять руки, опустить).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этап углубленного разучивания движения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/>
              <a:t>решаются задачи уточнения правильности выполнения деталей техники разучиваемого действия, постепенного исправления ошибок и точного выполнения движения в целом.</a:t>
            </a:r>
          </a:p>
          <a:p>
            <a:pPr eaLnBrk="1" hangingPunct="1"/>
            <a:r>
              <a:rPr lang="ru-RU"/>
              <a:t>Продолжительность второго этапа зависит от сложности двигательного действия, например: формирование умения «держать обруч хватом сверху» требует меньше времени, чем обучение дошкольников навыку «ведения мяча». 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МЕТОДИКА ВТОРОГО ЭТАПА ОБУЧЕНИЯ ФИЗИЧЕСКИМ УПРАЖНЕНИЯМ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sz="3200"/>
              <a:t>Название упражнения.</a:t>
            </a:r>
          </a:p>
          <a:p>
            <a:pPr eaLnBrk="1" hangingPunct="1"/>
            <a:r>
              <a:rPr lang="ru-RU" sz="3200"/>
              <a:t>Напоминание техники движения.</a:t>
            </a:r>
          </a:p>
          <a:p>
            <a:pPr eaLnBrk="1" hangingPunct="1"/>
            <a:r>
              <a:rPr lang="ru-RU" sz="3200"/>
              <a:t>Уточнение деталей техники движения.</a:t>
            </a:r>
          </a:p>
          <a:p>
            <a:pPr eaLnBrk="1" hangingPunct="1"/>
            <a:r>
              <a:rPr lang="ru-RU" sz="3200"/>
              <a:t>Самостоятельное выполнение упражнения детьми.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ВАРИАТИВНОЕ ВЫПОЛНЕНИЕ УПРАЖНЕНИЯ НА ВТОРОМ ЭТАПЕ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- изменение исходного положения корпуса, ног, рук.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- использование предметов при выполнении упражнения (кубиков, флажков, султанчиков и т.п.).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- смена расположения детей на спортивной площадке (по колоннам, в круг, свободно и т.д.).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- изменение места проведения упражнения (физкультурный или музыкальный зал, групповая комната и т.п.).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- выбор формы физкультурно-оздоровительной работы с детьми (физкультурное занятие, утренняя гимнастика, индивидуальная работа, физкультминутка и т.п.).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/>
              <a:t>- эффективен на данном этапе прием выполнения некоторых элементов упражнения с закрытыми глазами. При этом мышечные ощущения уточняются за счет исключения контроля зрительного анализатора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93282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Этап углубленного разучивания движения можно считать пройденным, если …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1663"/>
            <a:ext cx="8229600" cy="2447925"/>
          </a:xfrm>
        </p:spPr>
        <p:txBody>
          <a:bodyPr/>
          <a:lstStyle/>
          <a:p>
            <a:pPr eaLnBrk="1" hangingPunct="1"/>
            <a:r>
              <a:rPr lang="ru-RU" sz="4000" u="sng">
                <a:solidFill>
                  <a:srgbClr val="FF0000"/>
                </a:solidFill>
              </a:rPr>
              <a:t>абсолютно все </a:t>
            </a:r>
            <a:r>
              <a:rPr lang="ru-RU" sz="4000" u="sng"/>
              <a:t>дети в группе</a:t>
            </a:r>
            <a:r>
              <a:rPr lang="ru-RU" sz="4000"/>
              <a:t> смогут выполнить движение осознано, то есть, </a:t>
            </a:r>
            <a:r>
              <a:rPr lang="ru-RU" sz="4000" u="sng">
                <a:solidFill>
                  <a:srgbClr val="FF0000"/>
                </a:solidFill>
              </a:rPr>
              <a:t>по слову</a:t>
            </a:r>
            <a:r>
              <a:rPr lang="ru-RU" sz="400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14884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500" b="1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Этап </a:t>
            </a:r>
            <a:r>
              <a:rPr lang="ru-RU" sz="45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закрепления и совершенствования техники движения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141663"/>
            <a:ext cx="8229600" cy="3182937"/>
          </a:xfrm>
        </p:spPr>
        <p:txBody>
          <a:bodyPr/>
          <a:lstStyle/>
          <a:p>
            <a:pPr eaLnBrk="1" hangingPunct="1"/>
            <a:r>
              <a:rPr lang="ru-RU"/>
              <a:t>решаются задачи закрепления и совершенствования приобретенного навыка владения двигательным действием, создание условий для применения его в подвижных играх и повседневной деятельности, стимулирование самостоятельности и творчества детей.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168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000" b="1" dirty="0">
                <a:ln w="3175" cmpd="sng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Методика третьего этапа обучения физическим упражнениям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2997200"/>
            <a:ext cx="8229600" cy="2933700"/>
          </a:xfrm>
        </p:spPr>
        <p:txBody>
          <a:bodyPr/>
          <a:lstStyle/>
          <a:p>
            <a:pPr eaLnBrk="1" hangingPunct="1"/>
            <a:r>
              <a:rPr lang="ru-RU" sz="3200"/>
              <a:t>Название упражнения.</a:t>
            </a:r>
          </a:p>
          <a:p>
            <a:pPr eaLnBrk="1" hangingPunct="1"/>
            <a:r>
              <a:rPr lang="ru-RU" sz="3200"/>
              <a:t>Самостоятельное выполнение упражнения детьми.</a:t>
            </a:r>
          </a:p>
          <a:p>
            <a:pPr eaLnBrk="1" hangingPunct="1"/>
            <a:r>
              <a:rPr lang="ru-RU" sz="3200"/>
              <a:t>Творческие задания по выполнению движений.</a:t>
            </a:r>
          </a:p>
          <a:p>
            <a:pPr eaLnBrk="1" hangingPunct="1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821</Words>
  <Application>Microsoft Office PowerPoint</Application>
  <PresentationFormat>Экран (4:3)</PresentationFormat>
  <Paragraphs>80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Constantia</vt:lpstr>
      <vt:lpstr>Wingdings 2</vt:lpstr>
      <vt:lpstr>Поток</vt:lpstr>
      <vt:lpstr>ФОРМИРОВАНИЕ ДВИГАТЕЛЬНЫХ УМЕНИЙ И НАВЫКОВ</vt:lpstr>
      <vt:lpstr>СИСТЕМА УПРАВЛЕНИЯ ДВИЖЕНИЯМИ (В.С. Фарфель)</vt:lpstr>
      <vt:lpstr>ДВИГАТЕЛЬНАЯ ПРИВЫЧКА</vt:lpstr>
      <vt:lpstr>ДВИГАТЕЛЬНОЕ УМЕНИЕ</vt:lpstr>
      <vt:lpstr>ХАРАКТЕРИСТИКА ДВИГАТЕЛЬНОГО УМЕНИЯ</vt:lpstr>
      <vt:lpstr>Презентация PowerPoint</vt:lpstr>
      <vt:lpstr>ДВИГАТЕЛЬНЫЙ НАВЫК</vt:lpstr>
      <vt:lpstr>Презентация PowerPoint</vt:lpstr>
      <vt:lpstr>Практическое значение двигательных навыков для человека огромно…</vt:lpstr>
      <vt:lpstr>СТАДИИ ФОРОМИРОВАНИЯ ДВИГАТЕЛЬНОГО НАВЫКА</vt:lpstr>
      <vt:lpstr>методика поэтапного обучения физическим упражнениям</vt:lpstr>
      <vt:lpstr>этап первоначального разучивания двигательного действия</vt:lpstr>
      <vt:lpstr>МЕТОДИКА ПЕРВОГО ЭТАПА</vt:lpstr>
      <vt:lpstr>Презентация PowerPoint</vt:lpstr>
      <vt:lpstr>этап углубленного разучивания движения</vt:lpstr>
      <vt:lpstr>МЕТОДИКА ВТОРОГО ЭТАПА ОБУЧЕНИЯ ФИЗИЧЕСКИМ УПРАЖНЕНИЯМ</vt:lpstr>
      <vt:lpstr>ВАРИАТИВНОЕ ВЫПОЛНЕНИЕ УПРАЖНЕНИЯ НА ВТОРОМ ЭТАПЕ</vt:lpstr>
      <vt:lpstr>Этап углубленного разучивания движения можно считать пройденным, если …</vt:lpstr>
      <vt:lpstr>Этап закрепления и совершенствования техники движения</vt:lpstr>
      <vt:lpstr>Методика третьего этапа обучения физическим упражнениям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ФОРМИРОВАНИЕ ДВИГАТЕЛЬНЫХ УМЕНИЙ И НАВЫКОВ</dc:title>
  <dc:creator/>
  <cp:lastModifiedBy/>
  <cp:revision>33</cp:revision>
  <dcterms:created xsi:type="dcterms:W3CDTF">2013-11-19T09:10:11Z</dcterms:created>
  <dcterms:modified xsi:type="dcterms:W3CDTF">2024-02-17T19:18:06Z</dcterms:modified>
</cp:coreProperties>
</file>