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1" r:id="rId2"/>
  </p:sldMasterIdLst>
  <p:notesMasterIdLst>
    <p:notesMasterId r:id="rId33"/>
  </p:notesMasterIdLst>
  <p:handoutMasterIdLst>
    <p:handoutMasterId r:id="rId34"/>
  </p:handoutMasterIdLst>
  <p:sldIdLst>
    <p:sldId id="323" r:id="rId3"/>
    <p:sldId id="340" r:id="rId4"/>
    <p:sldId id="332" r:id="rId5"/>
    <p:sldId id="335" r:id="rId6"/>
    <p:sldId id="365" r:id="rId7"/>
    <p:sldId id="342" r:id="rId8"/>
    <p:sldId id="337" r:id="rId9"/>
    <p:sldId id="344" r:id="rId10"/>
    <p:sldId id="358" r:id="rId11"/>
    <p:sldId id="346" r:id="rId12"/>
    <p:sldId id="356" r:id="rId13"/>
    <p:sldId id="348" r:id="rId14"/>
    <p:sldId id="350" r:id="rId15"/>
    <p:sldId id="352" r:id="rId16"/>
    <p:sldId id="339" r:id="rId17"/>
    <p:sldId id="362" r:id="rId18"/>
    <p:sldId id="360" r:id="rId19"/>
    <p:sldId id="354" r:id="rId20"/>
    <p:sldId id="363" r:id="rId21"/>
    <p:sldId id="364" r:id="rId22"/>
    <p:sldId id="330" r:id="rId23"/>
    <p:sldId id="321" r:id="rId24"/>
    <p:sldId id="318" r:id="rId25"/>
    <p:sldId id="322" r:id="rId26"/>
    <p:sldId id="324" r:id="rId27"/>
    <p:sldId id="325" r:id="rId28"/>
    <p:sldId id="367" r:id="rId29"/>
    <p:sldId id="369" r:id="rId30"/>
    <p:sldId id="371" r:id="rId31"/>
    <p:sldId id="327" r:id="rId32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95F172F-A856-3D4C-B549-37A69151F42C}">
          <p14:sldIdLst>
            <p14:sldId id="323"/>
            <p14:sldId id="340"/>
            <p14:sldId id="332"/>
            <p14:sldId id="335"/>
            <p14:sldId id="365"/>
            <p14:sldId id="342"/>
            <p14:sldId id="337"/>
            <p14:sldId id="344"/>
            <p14:sldId id="358"/>
            <p14:sldId id="346"/>
            <p14:sldId id="356"/>
            <p14:sldId id="348"/>
            <p14:sldId id="350"/>
            <p14:sldId id="352"/>
            <p14:sldId id="339"/>
            <p14:sldId id="362"/>
            <p14:sldId id="360"/>
            <p14:sldId id="354"/>
            <p14:sldId id="363"/>
            <p14:sldId id="364"/>
            <p14:sldId id="330"/>
            <p14:sldId id="321"/>
            <p14:sldId id="318"/>
            <p14:sldId id="322"/>
            <p14:sldId id="324"/>
            <p14:sldId id="325"/>
            <p14:sldId id="367"/>
            <p14:sldId id="369"/>
            <p14:sldId id="371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2A8A"/>
    <a:srgbClr val="6FADFF"/>
    <a:srgbClr val="005FFA"/>
    <a:srgbClr val="6CBCFE"/>
    <a:srgbClr val="05BEFF"/>
    <a:srgbClr val="B7DBFF"/>
    <a:srgbClr val="95D7FF"/>
    <a:srgbClr val="88E5FE"/>
    <a:srgbClr val="71F1FF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16" autoAdjust="0"/>
    <p:restoredTop sz="92745" autoAdjust="0"/>
  </p:normalViewPr>
  <p:slideViewPr>
    <p:cSldViewPr>
      <p:cViewPr varScale="1">
        <p:scale>
          <a:sx n="72" d="100"/>
          <a:sy n="72" d="100"/>
        </p:scale>
        <p:origin x="60" y="7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-2.1372168031548039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&gt; </a:t>
                    </a:r>
                    <a:r>
                      <a:rPr lang="ru-RU" dirty="0" smtClean="0"/>
                      <a:t>750</a:t>
                    </a:r>
                    <a:br>
                      <a:rPr lang="ru-RU" dirty="0" smtClean="0"/>
                    </a:br>
                    <a:r>
                      <a:rPr lang="ru-RU" dirty="0" smtClean="0"/>
                      <a:t> </a:t>
                    </a:r>
                    <a:r>
                      <a:rPr lang="ru-RU" dirty="0"/>
                      <a:t>тыс. чел.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8159325420239992E-2"/>
                  <c:y val="1.3915037919391391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&gt; </a:t>
                    </a:r>
                    <a:r>
                      <a:rPr lang="ru-RU" dirty="0" smtClean="0"/>
                      <a:t>500</a:t>
                    </a:r>
                    <a:br>
                      <a:rPr lang="ru-RU" dirty="0" smtClean="0"/>
                    </a:br>
                    <a:r>
                      <a:rPr lang="ru-RU" dirty="0" smtClean="0"/>
                      <a:t> </a:t>
                    </a:r>
                    <a:r>
                      <a:rPr lang="ru-RU" dirty="0"/>
                      <a:t>тыс. чел.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5761818787255003"/>
                  <c:y val="-4.6383459731304663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&gt;</a:t>
                    </a:r>
                    <a:r>
                      <a:rPr lang="ru-RU" baseline="0" dirty="0"/>
                      <a:t> </a:t>
                    </a:r>
                    <a:r>
                      <a:rPr lang="ru-RU" dirty="0" smtClean="0"/>
                      <a:t>350</a:t>
                    </a:r>
                    <a:br>
                      <a:rPr lang="ru-RU" dirty="0" smtClean="0"/>
                    </a:br>
                    <a:r>
                      <a:rPr lang="ru-RU" dirty="0" smtClean="0"/>
                      <a:t> </a:t>
                    </a:r>
                    <a:r>
                      <a:rPr lang="ru-RU" dirty="0"/>
                      <a:t>тыс. чел.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Лист1!$F$12:$F$14</c:f>
              <c:strCache>
                <c:ptCount val="3"/>
                <c:pt idx="0">
                  <c:v>Самообразование через цифровые ресурсы</c:v>
                </c:pt>
                <c:pt idx="1">
                  <c:v>Вебинары, интернет-проекты, просветительские мероприятия (онлайн)</c:v>
                </c:pt>
                <c:pt idx="2">
                  <c:v>Программы ДПО (очные)</c:v>
                </c:pt>
              </c:strCache>
            </c:strRef>
          </c:cat>
          <c:val>
            <c:numRef>
              <c:f>Лист1!$G$12:$G$14</c:f>
              <c:numCache>
                <c:formatCode>General</c:formatCode>
                <c:ptCount val="3"/>
                <c:pt idx="0">
                  <c:v>750</c:v>
                </c:pt>
                <c:pt idx="1">
                  <c:v>500</c:v>
                </c:pt>
                <c:pt idx="2">
                  <c:v>350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9963752"/>
        <c:axId val="179883176"/>
      </c:barChart>
      <c:catAx>
        <c:axId val="17996375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79883176"/>
        <c:crosses val="autoZero"/>
        <c:auto val="1"/>
        <c:lblAlgn val="ctr"/>
        <c:lblOffset val="100"/>
        <c:noMultiLvlLbl val="0"/>
      </c:catAx>
      <c:valAx>
        <c:axId val="17988317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79963752"/>
        <c:crosses val="autoZero"/>
        <c:crossBetween val="between"/>
        <c:majorUnit val="500"/>
      </c:valAx>
    </c:plotArea>
    <c:plotVisOnly val="1"/>
    <c:dispBlanksAs val="zero"/>
    <c:showDLblsOverMax val="0"/>
  </c:chart>
  <c:txPr>
    <a:bodyPr/>
    <a:lstStyle/>
    <a:p>
      <a:pPr>
        <a:defRPr sz="105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2C483B-DEF3-4F9E-8824-04CFEBE4115C}" type="doc">
      <dgm:prSet loTypeId="urn:microsoft.com/office/officeart/2005/8/layout/bProcess4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82CAAE10-5723-4380-A526-AE2D20013051}">
      <dgm:prSet custT="1"/>
      <dgm:spPr/>
      <dgm:t>
        <a:bodyPr/>
        <a:lstStyle/>
        <a:p>
          <a:r>
            <a:rPr lang="ru-RU" sz="1600" dirty="0" smtClean="0"/>
            <a:t>14 примерных рабочих программ </a:t>
          </a:r>
          <a:br>
            <a:rPr lang="ru-RU" sz="1600" dirty="0" smtClean="0"/>
          </a:br>
          <a:r>
            <a:rPr lang="ru-RU" sz="1600" dirty="0" smtClean="0"/>
            <a:t>по учебным предметам НОО </a:t>
          </a:r>
          <a:br>
            <a:rPr lang="ru-RU" sz="1600" dirty="0" smtClean="0"/>
          </a:br>
          <a:r>
            <a:rPr lang="ru-RU" sz="1600" b="1" dirty="0" smtClean="0"/>
            <a:t>1-4 классы</a:t>
          </a:r>
          <a:endParaRPr lang="ru-RU" sz="1600" b="1" dirty="0"/>
        </a:p>
      </dgm:t>
    </dgm:pt>
    <dgm:pt modelId="{969AE7C1-F472-4B99-82F4-50B126921B3F}" type="parTrans" cxnId="{872D9642-542C-4AD6-8874-F18E10A4A43A}">
      <dgm:prSet/>
      <dgm:spPr/>
      <dgm:t>
        <a:bodyPr/>
        <a:lstStyle/>
        <a:p>
          <a:endParaRPr lang="ru-RU" sz="2000"/>
        </a:p>
      </dgm:t>
    </dgm:pt>
    <dgm:pt modelId="{4E2B6C4B-2301-4F0F-B4F5-DAC4004D38F9}" type="sibTrans" cxnId="{872D9642-542C-4AD6-8874-F18E10A4A43A}">
      <dgm:prSet/>
      <dgm:spPr/>
      <dgm:t>
        <a:bodyPr/>
        <a:lstStyle/>
        <a:p>
          <a:endParaRPr lang="ru-RU" sz="2000"/>
        </a:p>
      </dgm:t>
    </dgm:pt>
    <dgm:pt modelId="{195482B0-B490-44DF-8482-85F0F52F1980}">
      <dgm:prSet custT="1"/>
      <dgm:spPr/>
      <dgm:t>
        <a:bodyPr/>
        <a:lstStyle/>
        <a:p>
          <a:r>
            <a:rPr lang="ru-RU" sz="1600" dirty="0" smtClean="0"/>
            <a:t>21 примерная рабочая программа </a:t>
          </a:r>
          <a:br>
            <a:rPr lang="ru-RU" sz="1600" dirty="0" smtClean="0"/>
          </a:br>
          <a:r>
            <a:rPr lang="ru-RU" sz="1600" dirty="0" smtClean="0"/>
            <a:t>по учебным предметам ООО </a:t>
          </a:r>
          <a:br>
            <a:rPr lang="ru-RU" sz="1600" dirty="0" smtClean="0"/>
          </a:br>
          <a:r>
            <a:rPr lang="ru-RU" sz="1600" b="1" dirty="0" smtClean="0"/>
            <a:t>5-9 классы</a:t>
          </a:r>
          <a:endParaRPr lang="ru-RU" sz="1600" b="1" dirty="0"/>
        </a:p>
      </dgm:t>
    </dgm:pt>
    <dgm:pt modelId="{7CD7724C-5E40-44DA-BAD4-34A95434241A}" type="parTrans" cxnId="{0F5E4FBB-45AE-461A-8229-1C09B28394CC}">
      <dgm:prSet/>
      <dgm:spPr/>
      <dgm:t>
        <a:bodyPr/>
        <a:lstStyle/>
        <a:p>
          <a:endParaRPr lang="ru-RU" sz="2000"/>
        </a:p>
      </dgm:t>
    </dgm:pt>
    <dgm:pt modelId="{FA3D71E7-A0F4-4C3F-AF18-A27792A260DC}" type="sibTrans" cxnId="{0F5E4FBB-45AE-461A-8229-1C09B28394CC}">
      <dgm:prSet/>
      <dgm:spPr/>
      <dgm:t>
        <a:bodyPr/>
        <a:lstStyle/>
        <a:p>
          <a:endParaRPr lang="ru-RU" sz="2000"/>
        </a:p>
      </dgm:t>
    </dgm:pt>
    <dgm:pt modelId="{604DA1F8-00A9-4EE0-8C9F-E123BFDE1B8F}">
      <dgm:prSet custT="1"/>
      <dgm:spPr/>
      <dgm:t>
        <a:bodyPr/>
        <a:lstStyle/>
        <a:p>
          <a:r>
            <a:rPr lang="ru-RU" sz="1600" dirty="0" smtClean="0"/>
            <a:t>Универсальный тематический классификатор для контента ЦОС </a:t>
          </a:r>
          <a:br>
            <a:rPr lang="ru-RU" sz="1600" dirty="0" smtClean="0"/>
          </a:br>
          <a:r>
            <a:rPr lang="ru-RU" sz="1600" dirty="0" smtClean="0"/>
            <a:t>Все предметы, </a:t>
          </a:r>
          <a:r>
            <a:rPr lang="ru-RU" sz="1600" b="1" dirty="0" smtClean="0"/>
            <a:t>1-11 классы</a:t>
          </a:r>
          <a:endParaRPr lang="ru-RU" sz="1600" b="1" dirty="0"/>
        </a:p>
      </dgm:t>
    </dgm:pt>
    <dgm:pt modelId="{7EB6C0C7-C183-4FD4-9193-1687B8E88117}" type="parTrans" cxnId="{B5638432-7594-4B68-AA1F-CEC8E05790A5}">
      <dgm:prSet/>
      <dgm:spPr/>
      <dgm:t>
        <a:bodyPr/>
        <a:lstStyle/>
        <a:p>
          <a:endParaRPr lang="ru-RU" sz="2000"/>
        </a:p>
      </dgm:t>
    </dgm:pt>
    <dgm:pt modelId="{28037D71-0ADF-4155-A33A-E91BD443843C}" type="sibTrans" cxnId="{B5638432-7594-4B68-AA1F-CEC8E05790A5}">
      <dgm:prSet/>
      <dgm:spPr/>
      <dgm:t>
        <a:bodyPr/>
        <a:lstStyle/>
        <a:p>
          <a:endParaRPr lang="ru-RU" sz="2000"/>
        </a:p>
      </dgm:t>
    </dgm:pt>
    <dgm:pt modelId="{0F31440F-B09C-4D4C-8A81-7193F22BAF79}">
      <dgm:prSet custT="1"/>
      <dgm:spPr/>
      <dgm:t>
        <a:bodyPr/>
        <a:lstStyle/>
        <a:p>
          <a:r>
            <a:rPr lang="ru-RU" sz="1600" dirty="0" smtClean="0"/>
            <a:t>Апробация рабочих программ </a:t>
          </a:r>
          <a:br>
            <a:rPr lang="ru-RU" sz="1600" dirty="0" smtClean="0"/>
          </a:br>
          <a:r>
            <a:rPr lang="ru-RU" sz="1600" dirty="0" smtClean="0"/>
            <a:t>с 1 сентября 2021 г. </a:t>
          </a:r>
          <a:br>
            <a:rPr lang="ru-RU" sz="1600" dirty="0" smtClean="0"/>
          </a:br>
          <a:r>
            <a:rPr lang="ru-RU" sz="1600" b="1" dirty="0" smtClean="0"/>
            <a:t>25 субъектов РФ</a:t>
          </a:r>
          <a:endParaRPr lang="ru-RU" sz="1600" b="1" dirty="0"/>
        </a:p>
      </dgm:t>
    </dgm:pt>
    <dgm:pt modelId="{A35499C4-ED32-405B-8459-ACD81938E8F3}" type="parTrans" cxnId="{D45485C9-0B9A-4470-924F-313BF642E913}">
      <dgm:prSet/>
      <dgm:spPr/>
      <dgm:t>
        <a:bodyPr/>
        <a:lstStyle/>
        <a:p>
          <a:endParaRPr lang="ru-RU" sz="2000"/>
        </a:p>
      </dgm:t>
    </dgm:pt>
    <dgm:pt modelId="{BFF6522D-0935-4828-98D2-520368E3B3B3}" type="sibTrans" cxnId="{D45485C9-0B9A-4470-924F-313BF642E913}">
      <dgm:prSet/>
      <dgm:spPr/>
      <dgm:t>
        <a:bodyPr/>
        <a:lstStyle/>
        <a:p>
          <a:endParaRPr lang="ru-RU" sz="2000"/>
        </a:p>
      </dgm:t>
    </dgm:pt>
    <dgm:pt modelId="{897BCD55-B6FA-4EA9-853A-61C0D26BBBDE}">
      <dgm:prSet custT="1"/>
      <dgm:spPr/>
      <dgm:t>
        <a:bodyPr/>
        <a:lstStyle/>
        <a:p>
          <a:r>
            <a:rPr lang="ru-RU" sz="1600" dirty="0" smtClean="0"/>
            <a:t>Серия всероссийских просветительских мероприятий </a:t>
          </a:r>
          <a:br>
            <a:rPr lang="ru-RU" sz="1600" dirty="0" smtClean="0"/>
          </a:br>
          <a:r>
            <a:rPr lang="ru-RU" sz="1600" b="1" dirty="0" smtClean="0"/>
            <a:t>&gt;300 000 участников</a:t>
          </a:r>
          <a:endParaRPr lang="ru-RU" sz="1600" b="1" dirty="0"/>
        </a:p>
      </dgm:t>
    </dgm:pt>
    <dgm:pt modelId="{85B6C014-0ACC-4FDA-B5AA-DAFC6E1DD282}" type="parTrans" cxnId="{6D53135C-3A89-4B20-98F4-24CE311B4F87}">
      <dgm:prSet/>
      <dgm:spPr/>
      <dgm:t>
        <a:bodyPr/>
        <a:lstStyle/>
        <a:p>
          <a:endParaRPr lang="ru-RU" sz="2000"/>
        </a:p>
      </dgm:t>
    </dgm:pt>
    <dgm:pt modelId="{24D81BB4-BC15-411B-BBDE-5D939C52AF3B}" type="sibTrans" cxnId="{6D53135C-3A89-4B20-98F4-24CE311B4F87}">
      <dgm:prSet/>
      <dgm:spPr/>
      <dgm:t>
        <a:bodyPr/>
        <a:lstStyle/>
        <a:p>
          <a:endParaRPr lang="ru-RU" sz="2000"/>
        </a:p>
      </dgm:t>
    </dgm:pt>
    <dgm:pt modelId="{6BEFE141-1458-4356-B17E-7094A2C6E73C}">
      <dgm:prSet custT="1"/>
      <dgm:spPr/>
      <dgm:t>
        <a:bodyPr/>
        <a:lstStyle/>
        <a:p>
          <a:r>
            <a:rPr lang="ru-RU" sz="1600" dirty="0" smtClean="0"/>
            <a:t>Всероссийские образовательные события, Федеральные уроки </a:t>
          </a:r>
          <a:br>
            <a:rPr lang="ru-RU" sz="1600" dirty="0" smtClean="0"/>
          </a:br>
          <a:r>
            <a:rPr lang="ru-RU" sz="1600" b="1" dirty="0" smtClean="0"/>
            <a:t>&gt;40 000 школ</a:t>
          </a:r>
          <a:endParaRPr lang="ru-RU" sz="1600" b="1" dirty="0"/>
        </a:p>
      </dgm:t>
    </dgm:pt>
    <dgm:pt modelId="{EEFB2753-9C25-4DF6-BA5D-9082E64F86D7}" type="parTrans" cxnId="{16362EE2-845C-467E-B9FB-6467BBCACF84}">
      <dgm:prSet/>
      <dgm:spPr/>
      <dgm:t>
        <a:bodyPr/>
        <a:lstStyle/>
        <a:p>
          <a:endParaRPr lang="ru-RU" sz="2000"/>
        </a:p>
      </dgm:t>
    </dgm:pt>
    <dgm:pt modelId="{02DE10F7-F4CB-44EB-B18E-957717E3A54C}" type="sibTrans" cxnId="{16362EE2-845C-467E-B9FB-6467BBCACF84}">
      <dgm:prSet/>
      <dgm:spPr/>
      <dgm:t>
        <a:bodyPr/>
        <a:lstStyle/>
        <a:p>
          <a:endParaRPr lang="ru-RU" sz="2000"/>
        </a:p>
      </dgm:t>
    </dgm:pt>
    <dgm:pt modelId="{C9D39B06-9D81-4947-A58C-F5E02933B85A}">
      <dgm:prSet custT="1"/>
      <dgm:spPr/>
      <dgm:t>
        <a:bodyPr/>
        <a:lstStyle/>
        <a:p>
          <a:r>
            <a:rPr lang="ru-RU" sz="1600" dirty="0" smtClean="0"/>
            <a:t>Адресная помощь школам: методические пособия </a:t>
          </a:r>
          <a:br>
            <a:rPr lang="ru-RU" sz="1600" dirty="0" smtClean="0"/>
          </a:br>
          <a:r>
            <a:rPr lang="ru-RU" sz="1600" dirty="0" smtClean="0"/>
            <a:t>+ серия методических </a:t>
          </a:r>
          <a:r>
            <a:rPr lang="ru-RU" sz="1600" dirty="0" err="1" smtClean="0"/>
            <a:t>видеоуроков</a:t>
          </a:r>
          <a:r>
            <a:rPr lang="ru-RU" sz="1600" dirty="0" smtClean="0"/>
            <a:t> </a:t>
          </a:r>
          <a:br>
            <a:rPr lang="ru-RU" sz="1600" dirty="0" smtClean="0"/>
          </a:br>
          <a:r>
            <a:rPr lang="ru-RU" sz="1600" b="1" dirty="0" smtClean="0"/>
            <a:t>&gt;9 000 школ</a:t>
          </a:r>
          <a:endParaRPr lang="ru-RU" sz="1600" b="1" dirty="0"/>
        </a:p>
      </dgm:t>
    </dgm:pt>
    <dgm:pt modelId="{729DDE71-4C65-41D9-86F2-F0422719C01D}" type="parTrans" cxnId="{461D4341-FF15-4BEE-8544-38E420AD42BC}">
      <dgm:prSet/>
      <dgm:spPr/>
      <dgm:t>
        <a:bodyPr/>
        <a:lstStyle/>
        <a:p>
          <a:endParaRPr lang="ru-RU" sz="2000"/>
        </a:p>
      </dgm:t>
    </dgm:pt>
    <dgm:pt modelId="{93A99856-0E81-439C-86FE-677F0DD232D2}" type="sibTrans" cxnId="{461D4341-FF15-4BEE-8544-38E420AD42BC}">
      <dgm:prSet/>
      <dgm:spPr/>
      <dgm:t>
        <a:bodyPr/>
        <a:lstStyle/>
        <a:p>
          <a:endParaRPr lang="ru-RU" sz="2000"/>
        </a:p>
      </dgm:t>
    </dgm:pt>
    <dgm:pt modelId="{0EE83C79-AE32-45C9-A800-16B0D5ABE0B4}">
      <dgm:prSet custT="1"/>
      <dgm:spPr/>
      <dgm:t>
        <a:bodyPr/>
        <a:lstStyle/>
        <a:p>
          <a:r>
            <a:rPr lang="ru-RU" sz="1600" dirty="0" smtClean="0"/>
            <a:t>Портал «Единое содержание </a:t>
          </a:r>
          <a:br>
            <a:rPr lang="ru-RU" sz="1600" dirty="0" smtClean="0"/>
          </a:br>
          <a:r>
            <a:rPr lang="ru-RU" sz="1600" dirty="0" smtClean="0"/>
            <a:t>общего образования» </a:t>
          </a:r>
          <a:br>
            <a:rPr lang="ru-RU" sz="1600" dirty="0" smtClean="0"/>
          </a:br>
          <a:r>
            <a:rPr lang="en-US" sz="1600" b="1" dirty="0" smtClean="0"/>
            <a:t>www.edsoo</a:t>
          </a:r>
          <a:r>
            <a:rPr lang="ru-RU" sz="1600" b="1" dirty="0" smtClean="0"/>
            <a:t>.</a:t>
          </a:r>
          <a:r>
            <a:rPr lang="en-US" sz="1600" b="1" dirty="0" err="1" smtClean="0"/>
            <a:t>ru</a:t>
          </a:r>
          <a:endParaRPr lang="ru-RU" sz="1600" b="1" dirty="0"/>
        </a:p>
      </dgm:t>
    </dgm:pt>
    <dgm:pt modelId="{4B280326-5BD1-4C2B-8D68-2A41B2FE2DA0}" type="parTrans" cxnId="{2BE0D0B4-7B2D-4214-B373-46D5ECD66DFA}">
      <dgm:prSet/>
      <dgm:spPr/>
      <dgm:t>
        <a:bodyPr/>
        <a:lstStyle/>
        <a:p>
          <a:endParaRPr lang="ru-RU" sz="2000"/>
        </a:p>
      </dgm:t>
    </dgm:pt>
    <dgm:pt modelId="{8794A943-679A-4E20-A466-7AFB34B790B1}" type="sibTrans" cxnId="{2BE0D0B4-7B2D-4214-B373-46D5ECD66DFA}">
      <dgm:prSet/>
      <dgm:spPr/>
      <dgm:t>
        <a:bodyPr/>
        <a:lstStyle/>
        <a:p>
          <a:endParaRPr lang="ru-RU" sz="2000"/>
        </a:p>
      </dgm:t>
    </dgm:pt>
    <dgm:pt modelId="{86328CDD-378D-482C-9357-B1B6CC96112A}">
      <dgm:prSet custT="1"/>
      <dgm:spPr/>
      <dgm:t>
        <a:bodyPr/>
        <a:lstStyle/>
        <a:p>
          <a:r>
            <a:rPr lang="ru-RU" sz="1600" dirty="0" smtClean="0"/>
            <a:t>«Горячая линия» по вопросам содержания образования  </a:t>
          </a:r>
          <a:br>
            <a:rPr lang="ru-RU" sz="1600" dirty="0" smtClean="0"/>
          </a:br>
          <a:r>
            <a:rPr lang="ru-RU" sz="1600" dirty="0" smtClean="0"/>
            <a:t>Телефон</a:t>
          </a:r>
          <a:r>
            <a:rPr lang="ru-RU" sz="1600" b="0" dirty="0" smtClean="0"/>
            <a:t>:</a:t>
          </a:r>
          <a:r>
            <a:rPr lang="ru-RU" sz="1600" b="1" dirty="0" smtClean="0"/>
            <a:t> 8</a:t>
          </a:r>
          <a:r>
            <a:rPr lang="en-US" sz="1600" b="1" dirty="0" smtClean="0"/>
            <a:t> </a:t>
          </a:r>
          <a:r>
            <a:rPr lang="ru-RU" sz="1600" b="1" dirty="0" smtClean="0"/>
            <a:t>800</a:t>
          </a:r>
          <a:r>
            <a:rPr lang="en-US" sz="1600" b="1" dirty="0" smtClean="0"/>
            <a:t> </a:t>
          </a:r>
          <a:r>
            <a:rPr lang="ru-RU" sz="1600" b="1" dirty="0" smtClean="0"/>
            <a:t>200 91 25       </a:t>
          </a:r>
          <a:endParaRPr lang="ru-RU" sz="1600" b="1" dirty="0"/>
        </a:p>
      </dgm:t>
    </dgm:pt>
    <dgm:pt modelId="{58164DF1-33CE-4CF1-B6FA-F6406476DA1B}" type="parTrans" cxnId="{97F829F2-94D9-4C7A-AF24-6873DA745D29}">
      <dgm:prSet/>
      <dgm:spPr/>
      <dgm:t>
        <a:bodyPr/>
        <a:lstStyle/>
        <a:p>
          <a:endParaRPr lang="ru-RU" sz="2000"/>
        </a:p>
      </dgm:t>
    </dgm:pt>
    <dgm:pt modelId="{0C87A671-235D-4089-9A1E-64E7FE04047C}" type="sibTrans" cxnId="{97F829F2-94D9-4C7A-AF24-6873DA745D29}">
      <dgm:prSet/>
      <dgm:spPr/>
      <dgm:t>
        <a:bodyPr/>
        <a:lstStyle/>
        <a:p>
          <a:endParaRPr lang="ru-RU" sz="2000"/>
        </a:p>
      </dgm:t>
    </dgm:pt>
    <dgm:pt modelId="{848639BB-C1E4-4C64-9CEE-5AF7EA4B1AB6}" type="pres">
      <dgm:prSet presAssocID="{DD2C483B-DEF3-4F9E-8824-04CFEBE4115C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95641A33-C1CC-4423-AF82-B9D3B60AA8D7}" type="pres">
      <dgm:prSet presAssocID="{82CAAE10-5723-4380-A526-AE2D20013051}" presName="compNode" presStyleCnt="0"/>
      <dgm:spPr/>
    </dgm:pt>
    <dgm:pt modelId="{7FA6D39B-F5D6-4902-AC05-E7C1AAE0EA31}" type="pres">
      <dgm:prSet presAssocID="{82CAAE10-5723-4380-A526-AE2D20013051}" presName="dummyConnPt" presStyleCnt="0"/>
      <dgm:spPr/>
    </dgm:pt>
    <dgm:pt modelId="{AE656BA8-09C5-498E-B9DE-DFDDBAB6894C}" type="pres">
      <dgm:prSet presAssocID="{82CAAE10-5723-4380-A526-AE2D20013051}" presName="node" presStyleLbl="node1" presStyleIdx="0" presStyleCnt="9" custScaleX="226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0F12ED-9D79-457A-9CF2-7F50AF041F4B}" type="pres">
      <dgm:prSet presAssocID="{4E2B6C4B-2301-4F0F-B4F5-DAC4004D38F9}" presName="sibTrans" presStyleLbl="bgSibTrans2D1" presStyleIdx="0" presStyleCnt="8"/>
      <dgm:spPr/>
      <dgm:t>
        <a:bodyPr/>
        <a:lstStyle/>
        <a:p>
          <a:endParaRPr lang="ru-RU"/>
        </a:p>
      </dgm:t>
    </dgm:pt>
    <dgm:pt modelId="{6E4043BE-0E02-4794-809B-7303F9E7E3B8}" type="pres">
      <dgm:prSet presAssocID="{195482B0-B490-44DF-8482-85F0F52F1980}" presName="compNode" presStyleCnt="0"/>
      <dgm:spPr/>
    </dgm:pt>
    <dgm:pt modelId="{B1240F41-B92C-45DE-B23D-F59C4A9EDB6F}" type="pres">
      <dgm:prSet presAssocID="{195482B0-B490-44DF-8482-85F0F52F1980}" presName="dummyConnPt" presStyleCnt="0"/>
      <dgm:spPr/>
    </dgm:pt>
    <dgm:pt modelId="{D688EFEB-9509-4559-B4AF-E272B9B430EF}" type="pres">
      <dgm:prSet presAssocID="{195482B0-B490-44DF-8482-85F0F52F1980}" presName="node" presStyleLbl="node1" presStyleIdx="1" presStyleCnt="9" custScaleX="226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BDC8D1-BBE6-4763-B555-CB6017DFB5CD}" type="pres">
      <dgm:prSet presAssocID="{FA3D71E7-A0F4-4C3F-AF18-A27792A260DC}" presName="sibTrans" presStyleLbl="bgSibTrans2D1" presStyleIdx="1" presStyleCnt="8"/>
      <dgm:spPr/>
      <dgm:t>
        <a:bodyPr/>
        <a:lstStyle/>
        <a:p>
          <a:endParaRPr lang="ru-RU"/>
        </a:p>
      </dgm:t>
    </dgm:pt>
    <dgm:pt modelId="{E0751A7F-8A2A-43C1-A812-EF3A66738611}" type="pres">
      <dgm:prSet presAssocID="{604DA1F8-00A9-4EE0-8C9F-E123BFDE1B8F}" presName="compNode" presStyleCnt="0"/>
      <dgm:spPr/>
    </dgm:pt>
    <dgm:pt modelId="{51D0B37A-AB6F-49AD-BCF2-6E0F61428103}" type="pres">
      <dgm:prSet presAssocID="{604DA1F8-00A9-4EE0-8C9F-E123BFDE1B8F}" presName="dummyConnPt" presStyleCnt="0"/>
      <dgm:spPr/>
    </dgm:pt>
    <dgm:pt modelId="{AB86BEE0-5966-4D06-8BB7-684A8EE05C4F}" type="pres">
      <dgm:prSet presAssocID="{604DA1F8-00A9-4EE0-8C9F-E123BFDE1B8F}" presName="node" presStyleLbl="node1" presStyleIdx="2" presStyleCnt="9" custScaleX="226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F95B04-FCDA-4A9B-BC57-4662DE011689}" type="pres">
      <dgm:prSet presAssocID="{28037D71-0ADF-4155-A33A-E91BD443843C}" presName="sibTrans" presStyleLbl="bgSibTrans2D1" presStyleIdx="2" presStyleCnt="8"/>
      <dgm:spPr/>
      <dgm:t>
        <a:bodyPr/>
        <a:lstStyle/>
        <a:p>
          <a:endParaRPr lang="ru-RU"/>
        </a:p>
      </dgm:t>
    </dgm:pt>
    <dgm:pt modelId="{2464D831-B65D-4946-BC34-0FC2E543E34C}" type="pres">
      <dgm:prSet presAssocID="{0F31440F-B09C-4D4C-8A81-7193F22BAF79}" presName="compNode" presStyleCnt="0"/>
      <dgm:spPr/>
    </dgm:pt>
    <dgm:pt modelId="{163ED1E8-8166-4F00-AAFE-EBB05F8A2F6C}" type="pres">
      <dgm:prSet presAssocID="{0F31440F-B09C-4D4C-8A81-7193F22BAF79}" presName="dummyConnPt" presStyleCnt="0"/>
      <dgm:spPr/>
    </dgm:pt>
    <dgm:pt modelId="{C6EED441-A5BC-4609-90C1-166C9581CF0F}" type="pres">
      <dgm:prSet presAssocID="{0F31440F-B09C-4D4C-8A81-7193F22BAF79}" presName="node" presStyleLbl="node1" presStyleIdx="3" presStyleCnt="9" custScaleX="226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8E1C5F-ED5E-429D-9B30-21EA5EEEC499}" type="pres">
      <dgm:prSet presAssocID="{BFF6522D-0935-4828-98D2-520368E3B3B3}" presName="sibTrans" presStyleLbl="bgSibTrans2D1" presStyleIdx="3" presStyleCnt="8"/>
      <dgm:spPr/>
      <dgm:t>
        <a:bodyPr/>
        <a:lstStyle/>
        <a:p>
          <a:endParaRPr lang="ru-RU"/>
        </a:p>
      </dgm:t>
    </dgm:pt>
    <dgm:pt modelId="{BED8A18D-8490-4197-98E8-3C931064DB5C}" type="pres">
      <dgm:prSet presAssocID="{897BCD55-B6FA-4EA9-853A-61C0D26BBBDE}" presName="compNode" presStyleCnt="0"/>
      <dgm:spPr/>
    </dgm:pt>
    <dgm:pt modelId="{1B0C5987-671E-4CB0-B196-361A390E64E4}" type="pres">
      <dgm:prSet presAssocID="{897BCD55-B6FA-4EA9-853A-61C0D26BBBDE}" presName="dummyConnPt" presStyleCnt="0"/>
      <dgm:spPr/>
    </dgm:pt>
    <dgm:pt modelId="{959C3F46-FB6C-42CC-8A99-F8F4250C4869}" type="pres">
      <dgm:prSet presAssocID="{897BCD55-B6FA-4EA9-853A-61C0D26BBBDE}" presName="node" presStyleLbl="node1" presStyleIdx="4" presStyleCnt="9" custScaleX="226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3DB8E9-6FB0-463F-8122-95994430A6F7}" type="pres">
      <dgm:prSet presAssocID="{24D81BB4-BC15-411B-BBDE-5D939C52AF3B}" presName="sibTrans" presStyleLbl="bgSibTrans2D1" presStyleIdx="4" presStyleCnt="8"/>
      <dgm:spPr/>
      <dgm:t>
        <a:bodyPr/>
        <a:lstStyle/>
        <a:p>
          <a:endParaRPr lang="ru-RU"/>
        </a:p>
      </dgm:t>
    </dgm:pt>
    <dgm:pt modelId="{AC36ACFD-CBD1-47CD-A477-39C7F8E0D88C}" type="pres">
      <dgm:prSet presAssocID="{6BEFE141-1458-4356-B17E-7094A2C6E73C}" presName="compNode" presStyleCnt="0"/>
      <dgm:spPr/>
    </dgm:pt>
    <dgm:pt modelId="{0386C58A-F8FD-4733-9B15-6E20D3484621}" type="pres">
      <dgm:prSet presAssocID="{6BEFE141-1458-4356-B17E-7094A2C6E73C}" presName="dummyConnPt" presStyleCnt="0"/>
      <dgm:spPr/>
    </dgm:pt>
    <dgm:pt modelId="{B5E90163-A847-4BEC-B81B-4FDC96A6E37F}" type="pres">
      <dgm:prSet presAssocID="{6BEFE141-1458-4356-B17E-7094A2C6E73C}" presName="node" presStyleLbl="node1" presStyleIdx="5" presStyleCnt="9" custScaleX="226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6C74C9-EADB-4D88-8088-A5D44AB4C654}" type="pres">
      <dgm:prSet presAssocID="{02DE10F7-F4CB-44EB-B18E-957717E3A54C}" presName="sibTrans" presStyleLbl="bgSibTrans2D1" presStyleIdx="5" presStyleCnt="8"/>
      <dgm:spPr/>
      <dgm:t>
        <a:bodyPr/>
        <a:lstStyle/>
        <a:p>
          <a:endParaRPr lang="ru-RU"/>
        </a:p>
      </dgm:t>
    </dgm:pt>
    <dgm:pt modelId="{B1AF6E20-831C-459E-AFCC-985AA3CEA6D3}" type="pres">
      <dgm:prSet presAssocID="{C9D39B06-9D81-4947-A58C-F5E02933B85A}" presName="compNode" presStyleCnt="0"/>
      <dgm:spPr/>
    </dgm:pt>
    <dgm:pt modelId="{8B12C8CD-ACE2-4309-B59E-95A540F2A1B6}" type="pres">
      <dgm:prSet presAssocID="{C9D39B06-9D81-4947-A58C-F5E02933B85A}" presName="dummyConnPt" presStyleCnt="0"/>
      <dgm:spPr/>
    </dgm:pt>
    <dgm:pt modelId="{FA9F819F-453A-4BFA-B77A-548360270841}" type="pres">
      <dgm:prSet presAssocID="{C9D39B06-9D81-4947-A58C-F5E02933B85A}" presName="node" presStyleLbl="node1" presStyleIdx="6" presStyleCnt="9" custScaleX="226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2039E6-7D64-4AB8-8D6F-4FF482C24458}" type="pres">
      <dgm:prSet presAssocID="{93A99856-0E81-439C-86FE-677F0DD232D2}" presName="sibTrans" presStyleLbl="bgSibTrans2D1" presStyleIdx="6" presStyleCnt="8"/>
      <dgm:spPr/>
      <dgm:t>
        <a:bodyPr/>
        <a:lstStyle/>
        <a:p>
          <a:endParaRPr lang="ru-RU"/>
        </a:p>
      </dgm:t>
    </dgm:pt>
    <dgm:pt modelId="{A60DB317-BFDF-430A-9CC2-4371D91B65CF}" type="pres">
      <dgm:prSet presAssocID="{0EE83C79-AE32-45C9-A800-16B0D5ABE0B4}" presName="compNode" presStyleCnt="0"/>
      <dgm:spPr/>
    </dgm:pt>
    <dgm:pt modelId="{C9D2D773-8229-486C-AF40-A920A53C8918}" type="pres">
      <dgm:prSet presAssocID="{0EE83C79-AE32-45C9-A800-16B0D5ABE0B4}" presName="dummyConnPt" presStyleCnt="0"/>
      <dgm:spPr/>
    </dgm:pt>
    <dgm:pt modelId="{33CAFEFF-8779-41E5-BD38-FCD1BA49B053}" type="pres">
      <dgm:prSet presAssocID="{0EE83C79-AE32-45C9-A800-16B0D5ABE0B4}" presName="node" presStyleLbl="node1" presStyleIdx="7" presStyleCnt="9" custScaleX="226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CB72CD-AB94-4DF1-A786-F49F4D1BFBBF}" type="pres">
      <dgm:prSet presAssocID="{8794A943-679A-4E20-A466-7AFB34B790B1}" presName="sibTrans" presStyleLbl="bgSibTrans2D1" presStyleIdx="7" presStyleCnt="8"/>
      <dgm:spPr/>
      <dgm:t>
        <a:bodyPr/>
        <a:lstStyle/>
        <a:p>
          <a:endParaRPr lang="ru-RU"/>
        </a:p>
      </dgm:t>
    </dgm:pt>
    <dgm:pt modelId="{10EE582F-1099-400E-BEE4-552BB9D99044}" type="pres">
      <dgm:prSet presAssocID="{86328CDD-378D-482C-9357-B1B6CC96112A}" presName="compNode" presStyleCnt="0"/>
      <dgm:spPr/>
    </dgm:pt>
    <dgm:pt modelId="{95EB3E79-3FB1-4F77-9AAF-2F6429C2F5EE}" type="pres">
      <dgm:prSet presAssocID="{86328CDD-378D-482C-9357-B1B6CC96112A}" presName="dummyConnPt" presStyleCnt="0"/>
      <dgm:spPr/>
    </dgm:pt>
    <dgm:pt modelId="{5E73E226-0ECB-445B-92CB-4EC7766B68AA}" type="pres">
      <dgm:prSet presAssocID="{86328CDD-378D-482C-9357-B1B6CC96112A}" presName="node" presStyleLbl="node1" presStyleIdx="8" presStyleCnt="9" custScaleX="226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F829F2-94D9-4C7A-AF24-6873DA745D29}" srcId="{DD2C483B-DEF3-4F9E-8824-04CFEBE4115C}" destId="{86328CDD-378D-482C-9357-B1B6CC96112A}" srcOrd="8" destOrd="0" parTransId="{58164DF1-33CE-4CF1-B6FA-F6406476DA1B}" sibTransId="{0C87A671-235D-4089-9A1E-64E7FE04047C}"/>
    <dgm:cxn modelId="{2BE0D0B4-7B2D-4214-B373-46D5ECD66DFA}" srcId="{DD2C483B-DEF3-4F9E-8824-04CFEBE4115C}" destId="{0EE83C79-AE32-45C9-A800-16B0D5ABE0B4}" srcOrd="7" destOrd="0" parTransId="{4B280326-5BD1-4C2B-8D68-2A41B2FE2DA0}" sibTransId="{8794A943-679A-4E20-A466-7AFB34B790B1}"/>
    <dgm:cxn modelId="{D45485C9-0B9A-4470-924F-313BF642E913}" srcId="{DD2C483B-DEF3-4F9E-8824-04CFEBE4115C}" destId="{0F31440F-B09C-4D4C-8A81-7193F22BAF79}" srcOrd="3" destOrd="0" parTransId="{A35499C4-ED32-405B-8459-ACD81938E8F3}" sibTransId="{BFF6522D-0935-4828-98D2-520368E3B3B3}"/>
    <dgm:cxn modelId="{BB22AE6F-E22B-4B82-88B0-48FC752BC0AE}" type="presOf" srcId="{86328CDD-378D-482C-9357-B1B6CC96112A}" destId="{5E73E226-0ECB-445B-92CB-4EC7766B68AA}" srcOrd="0" destOrd="0" presId="urn:microsoft.com/office/officeart/2005/8/layout/bProcess4"/>
    <dgm:cxn modelId="{0776A570-B1C9-41C7-A7AC-926272DEA5C7}" type="presOf" srcId="{897BCD55-B6FA-4EA9-853A-61C0D26BBBDE}" destId="{959C3F46-FB6C-42CC-8A99-F8F4250C4869}" srcOrd="0" destOrd="0" presId="urn:microsoft.com/office/officeart/2005/8/layout/bProcess4"/>
    <dgm:cxn modelId="{19DBF00F-6874-4A34-B95B-E1FBA2D44DD6}" type="presOf" srcId="{28037D71-0ADF-4155-A33A-E91BD443843C}" destId="{9CF95B04-FCDA-4A9B-BC57-4662DE011689}" srcOrd="0" destOrd="0" presId="urn:microsoft.com/office/officeart/2005/8/layout/bProcess4"/>
    <dgm:cxn modelId="{61FDB2B3-7A4D-4C36-BDE3-30A7A2CA01AD}" type="presOf" srcId="{C9D39B06-9D81-4947-A58C-F5E02933B85A}" destId="{FA9F819F-453A-4BFA-B77A-548360270841}" srcOrd="0" destOrd="0" presId="urn:microsoft.com/office/officeart/2005/8/layout/bProcess4"/>
    <dgm:cxn modelId="{16362EE2-845C-467E-B9FB-6467BBCACF84}" srcId="{DD2C483B-DEF3-4F9E-8824-04CFEBE4115C}" destId="{6BEFE141-1458-4356-B17E-7094A2C6E73C}" srcOrd="5" destOrd="0" parTransId="{EEFB2753-9C25-4DF6-BA5D-9082E64F86D7}" sibTransId="{02DE10F7-F4CB-44EB-B18E-957717E3A54C}"/>
    <dgm:cxn modelId="{6D53135C-3A89-4B20-98F4-24CE311B4F87}" srcId="{DD2C483B-DEF3-4F9E-8824-04CFEBE4115C}" destId="{897BCD55-B6FA-4EA9-853A-61C0D26BBBDE}" srcOrd="4" destOrd="0" parTransId="{85B6C014-0ACC-4FDA-B5AA-DAFC6E1DD282}" sibTransId="{24D81BB4-BC15-411B-BBDE-5D939C52AF3B}"/>
    <dgm:cxn modelId="{0CB14516-5A6F-4359-90B6-B502FA374C50}" type="presOf" srcId="{0EE83C79-AE32-45C9-A800-16B0D5ABE0B4}" destId="{33CAFEFF-8779-41E5-BD38-FCD1BA49B053}" srcOrd="0" destOrd="0" presId="urn:microsoft.com/office/officeart/2005/8/layout/bProcess4"/>
    <dgm:cxn modelId="{D082C0C0-171E-4183-B5CF-1213164CAF95}" type="presOf" srcId="{02DE10F7-F4CB-44EB-B18E-957717E3A54C}" destId="{F06C74C9-EADB-4D88-8088-A5D44AB4C654}" srcOrd="0" destOrd="0" presId="urn:microsoft.com/office/officeart/2005/8/layout/bProcess4"/>
    <dgm:cxn modelId="{8170EAFE-3008-4483-BD95-2FFD32EBD59D}" type="presOf" srcId="{FA3D71E7-A0F4-4C3F-AF18-A27792A260DC}" destId="{24BDC8D1-BBE6-4763-B555-CB6017DFB5CD}" srcOrd="0" destOrd="0" presId="urn:microsoft.com/office/officeart/2005/8/layout/bProcess4"/>
    <dgm:cxn modelId="{0131C702-1E4F-45DA-AC20-978F7F81DF2C}" type="presOf" srcId="{195482B0-B490-44DF-8482-85F0F52F1980}" destId="{D688EFEB-9509-4559-B4AF-E272B9B430EF}" srcOrd="0" destOrd="0" presId="urn:microsoft.com/office/officeart/2005/8/layout/bProcess4"/>
    <dgm:cxn modelId="{2C9283D7-A65B-4F93-B8B0-9D1BD7FB573B}" type="presOf" srcId="{4E2B6C4B-2301-4F0F-B4F5-DAC4004D38F9}" destId="{300F12ED-9D79-457A-9CF2-7F50AF041F4B}" srcOrd="0" destOrd="0" presId="urn:microsoft.com/office/officeart/2005/8/layout/bProcess4"/>
    <dgm:cxn modelId="{BBB04571-38BC-45AB-BAE1-F158B47E35EA}" type="presOf" srcId="{6BEFE141-1458-4356-B17E-7094A2C6E73C}" destId="{B5E90163-A847-4BEC-B81B-4FDC96A6E37F}" srcOrd="0" destOrd="0" presId="urn:microsoft.com/office/officeart/2005/8/layout/bProcess4"/>
    <dgm:cxn modelId="{7288E42C-7A50-43C5-AD56-3A60B411A4D5}" type="presOf" srcId="{8794A943-679A-4E20-A466-7AFB34B790B1}" destId="{B8CB72CD-AB94-4DF1-A786-F49F4D1BFBBF}" srcOrd="0" destOrd="0" presId="urn:microsoft.com/office/officeart/2005/8/layout/bProcess4"/>
    <dgm:cxn modelId="{B23C0A71-685F-4912-B4FF-805A578091FB}" type="presOf" srcId="{93A99856-0E81-439C-86FE-677F0DD232D2}" destId="{442039E6-7D64-4AB8-8D6F-4FF482C24458}" srcOrd="0" destOrd="0" presId="urn:microsoft.com/office/officeart/2005/8/layout/bProcess4"/>
    <dgm:cxn modelId="{BF519397-B51A-426A-8B8A-70F1B4F653AA}" type="presOf" srcId="{82CAAE10-5723-4380-A526-AE2D20013051}" destId="{AE656BA8-09C5-498E-B9DE-DFDDBAB6894C}" srcOrd="0" destOrd="0" presId="urn:microsoft.com/office/officeart/2005/8/layout/bProcess4"/>
    <dgm:cxn modelId="{FADEE2DE-B537-44FE-BACE-F095E192D264}" type="presOf" srcId="{DD2C483B-DEF3-4F9E-8824-04CFEBE4115C}" destId="{848639BB-C1E4-4C64-9CEE-5AF7EA4B1AB6}" srcOrd="0" destOrd="0" presId="urn:microsoft.com/office/officeart/2005/8/layout/bProcess4"/>
    <dgm:cxn modelId="{34891C63-BD48-422C-A041-854C1C179302}" type="presOf" srcId="{BFF6522D-0935-4828-98D2-520368E3B3B3}" destId="{2A8E1C5F-ED5E-429D-9B30-21EA5EEEC499}" srcOrd="0" destOrd="0" presId="urn:microsoft.com/office/officeart/2005/8/layout/bProcess4"/>
    <dgm:cxn modelId="{4D3E0931-2173-44C2-9CBD-38811F23C701}" type="presOf" srcId="{604DA1F8-00A9-4EE0-8C9F-E123BFDE1B8F}" destId="{AB86BEE0-5966-4D06-8BB7-684A8EE05C4F}" srcOrd="0" destOrd="0" presId="urn:microsoft.com/office/officeart/2005/8/layout/bProcess4"/>
    <dgm:cxn modelId="{B5638432-7594-4B68-AA1F-CEC8E05790A5}" srcId="{DD2C483B-DEF3-4F9E-8824-04CFEBE4115C}" destId="{604DA1F8-00A9-4EE0-8C9F-E123BFDE1B8F}" srcOrd="2" destOrd="0" parTransId="{7EB6C0C7-C183-4FD4-9193-1687B8E88117}" sibTransId="{28037D71-0ADF-4155-A33A-E91BD443843C}"/>
    <dgm:cxn modelId="{0F5E4FBB-45AE-461A-8229-1C09B28394CC}" srcId="{DD2C483B-DEF3-4F9E-8824-04CFEBE4115C}" destId="{195482B0-B490-44DF-8482-85F0F52F1980}" srcOrd="1" destOrd="0" parTransId="{7CD7724C-5E40-44DA-BAD4-34A95434241A}" sibTransId="{FA3D71E7-A0F4-4C3F-AF18-A27792A260DC}"/>
    <dgm:cxn modelId="{8B4674D4-9241-4D39-AB31-A8B61FF3D561}" type="presOf" srcId="{0F31440F-B09C-4D4C-8A81-7193F22BAF79}" destId="{C6EED441-A5BC-4609-90C1-166C9581CF0F}" srcOrd="0" destOrd="0" presId="urn:microsoft.com/office/officeart/2005/8/layout/bProcess4"/>
    <dgm:cxn modelId="{461D4341-FF15-4BEE-8544-38E420AD42BC}" srcId="{DD2C483B-DEF3-4F9E-8824-04CFEBE4115C}" destId="{C9D39B06-9D81-4947-A58C-F5E02933B85A}" srcOrd="6" destOrd="0" parTransId="{729DDE71-4C65-41D9-86F2-F0422719C01D}" sibTransId="{93A99856-0E81-439C-86FE-677F0DD232D2}"/>
    <dgm:cxn modelId="{EBFD5B97-E91E-4344-ACC1-B09131A9E9F1}" type="presOf" srcId="{24D81BB4-BC15-411B-BBDE-5D939C52AF3B}" destId="{B83DB8E9-6FB0-463F-8122-95994430A6F7}" srcOrd="0" destOrd="0" presId="urn:microsoft.com/office/officeart/2005/8/layout/bProcess4"/>
    <dgm:cxn modelId="{872D9642-542C-4AD6-8874-F18E10A4A43A}" srcId="{DD2C483B-DEF3-4F9E-8824-04CFEBE4115C}" destId="{82CAAE10-5723-4380-A526-AE2D20013051}" srcOrd="0" destOrd="0" parTransId="{969AE7C1-F472-4B99-82F4-50B126921B3F}" sibTransId="{4E2B6C4B-2301-4F0F-B4F5-DAC4004D38F9}"/>
    <dgm:cxn modelId="{18A6D288-54A1-4144-8B63-0A75BF591F4D}" type="presParOf" srcId="{848639BB-C1E4-4C64-9CEE-5AF7EA4B1AB6}" destId="{95641A33-C1CC-4423-AF82-B9D3B60AA8D7}" srcOrd="0" destOrd="0" presId="urn:microsoft.com/office/officeart/2005/8/layout/bProcess4"/>
    <dgm:cxn modelId="{98CD6505-A68F-428A-9701-F75ABE0831AE}" type="presParOf" srcId="{95641A33-C1CC-4423-AF82-B9D3B60AA8D7}" destId="{7FA6D39B-F5D6-4902-AC05-E7C1AAE0EA31}" srcOrd="0" destOrd="0" presId="urn:microsoft.com/office/officeart/2005/8/layout/bProcess4"/>
    <dgm:cxn modelId="{756F28D5-8DCC-4B4C-9216-3F09A8C3E52C}" type="presParOf" srcId="{95641A33-C1CC-4423-AF82-B9D3B60AA8D7}" destId="{AE656BA8-09C5-498E-B9DE-DFDDBAB6894C}" srcOrd="1" destOrd="0" presId="urn:microsoft.com/office/officeart/2005/8/layout/bProcess4"/>
    <dgm:cxn modelId="{645E6426-1A93-4771-B1C8-52ECF33A3DFF}" type="presParOf" srcId="{848639BB-C1E4-4C64-9CEE-5AF7EA4B1AB6}" destId="{300F12ED-9D79-457A-9CF2-7F50AF041F4B}" srcOrd="1" destOrd="0" presId="urn:microsoft.com/office/officeart/2005/8/layout/bProcess4"/>
    <dgm:cxn modelId="{93CDB621-2879-40ED-AD96-F6536790C7A6}" type="presParOf" srcId="{848639BB-C1E4-4C64-9CEE-5AF7EA4B1AB6}" destId="{6E4043BE-0E02-4794-809B-7303F9E7E3B8}" srcOrd="2" destOrd="0" presId="urn:microsoft.com/office/officeart/2005/8/layout/bProcess4"/>
    <dgm:cxn modelId="{A0120ED1-92B6-4266-80A3-CA0337AF126B}" type="presParOf" srcId="{6E4043BE-0E02-4794-809B-7303F9E7E3B8}" destId="{B1240F41-B92C-45DE-B23D-F59C4A9EDB6F}" srcOrd="0" destOrd="0" presId="urn:microsoft.com/office/officeart/2005/8/layout/bProcess4"/>
    <dgm:cxn modelId="{F280A077-84B4-4B40-A19A-4FBBB497F5E6}" type="presParOf" srcId="{6E4043BE-0E02-4794-809B-7303F9E7E3B8}" destId="{D688EFEB-9509-4559-B4AF-E272B9B430EF}" srcOrd="1" destOrd="0" presId="urn:microsoft.com/office/officeart/2005/8/layout/bProcess4"/>
    <dgm:cxn modelId="{C8B82115-26D2-49E0-AED7-0A92EE8C7F15}" type="presParOf" srcId="{848639BB-C1E4-4C64-9CEE-5AF7EA4B1AB6}" destId="{24BDC8D1-BBE6-4763-B555-CB6017DFB5CD}" srcOrd="3" destOrd="0" presId="urn:microsoft.com/office/officeart/2005/8/layout/bProcess4"/>
    <dgm:cxn modelId="{79C66DD2-BB2D-41DF-A584-5834820F7542}" type="presParOf" srcId="{848639BB-C1E4-4C64-9CEE-5AF7EA4B1AB6}" destId="{E0751A7F-8A2A-43C1-A812-EF3A66738611}" srcOrd="4" destOrd="0" presId="urn:microsoft.com/office/officeart/2005/8/layout/bProcess4"/>
    <dgm:cxn modelId="{3DAF68A8-A84A-4EF2-86B7-A3DF22958A59}" type="presParOf" srcId="{E0751A7F-8A2A-43C1-A812-EF3A66738611}" destId="{51D0B37A-AB6F-49AD-BCF2-6E0F61428103}" srcOrd="0" destOrd="0" presId="urn:microsoft.com/office/officeart/2005/8/layout/bProcess4"/>
    <dgm:cxn modelId="{0881C58C-803F-433C-8BCD-6CBF66E4FE1C}" type="presParOf" srcId="{E0751A7F-8A2A-43C1-A812-EF3A66738611}" destId="{AB86BEE0-5966-4D06-8BB7-684A8EE05C4F}" srcOrd="1" destOrd="0" presId="urn:microsoft.com/office/officeart/2005/8/layout/bProcess4"/>
    <dgm:cxn modelId="{8C619C72-9A5D-429D-9815-E516F1E93E90}" type="presParOf" srcId="{848639BB-C1E4-4C64-9CEE-5AF7EA4B1AB6}" destId="{9CF95B04-FCDA-4A9B-BC57-4662DE011689}" srcOrd="5" destOrd="0" presId="urn:microsoft.com/office/officeart/2005/8/layout/bProcess4"/>
    <dgm:cxn modelId="{8EEDC8DB-3D1F-4754-ACAF-BEC49453DB23}" type="presParOf" srcId="{848639BB-C1E4-4C64-9CEE-5AF7EA4B1AB6}" destId="{2464D831-B65D-4946-BC34-0FC2E543E34C}" srcOrd="6" destOrd="0" presId="urn:microsoft.com/office/officeart/2005/8/layout/bProcess4"/>
    <dgm:cxn modelId="{7AEE7F67-3369-472D-8E99-B372C57D2DF3}" type="presParOf" srcId="{2464D831-B65D-4946-BC34-0FC2E543E34C}" destId="{163ED1E8-8166-4F00-AAFE-EBB05F8A2F6C}" srcOrd="0" destOrd="0" presId="urn:microsoft.com/office/officeart/2005/8/layout/bProcess4"/>
    <dgm:cxn modelId="{D2BF8929-2F1E-424B-8C40-18EE556C9BD2}" type="presParOf" srcId="{2464D831-B65D-4946-BC34-0FC2E543E34C}" destId="{C6EED441-A5BC-4609-90C1-166C9581CF0F}" srcOrd="1" destOrd="0" presId="urn:microsoft.com/office/officeart/2005/8/layout/bProcess4"/>
    <dgm:cxn modelId="{57FEA2F9-FB0C-4E9D-AA1E-DBCBA5F4FB8A}" type="presParOf" srcId="{848639BB-C1E4-4C64-9CEE-5AF7EA4B1AB6}" destId="{2A8E1C5F-ED5E-429D-9B30-21EA5EEEC499}" srcOrd="7" destOrd="0" presId="urn:microsoft.com/office/officeart/2005/8/layout/bProcess4"/>
    <dgm:cxn modelId="{D3FAE51C-D7A4-4A3F-884A-67458483C428}" type="presParOf" srcId="{848639BB-C1E4-4C64-9CEE-5AF7EA4B1AB6}" destId="{BED8A18D-8490-4197-98E8-3C931064DB5C}" srcOrd="8" destOrd="0" presId="urn:microsoft.com/office/officeart/2005/8/layout/bProcess4"/>
    <dgm:cxn modelId="{C92A5FEF-34AF-4F07-809C-AC8EC2F68A36}" type="presParOf" srcId="{BED8A18D-8490-4197-98E8-3C931064DB5C}" destId="{1B0C5987-671E-4CB0-B196-361A390E64E4}" srcOrd="0" destOrd="0" presId="urn:microsoft.com/office/officeart/2005/8/layout/bProcess4"/>
    <dgm:cxn modelId="{59AFEDD5-D44B-4C96-A20F-FCAC2EE12434}" type="presParOf" srcId="{BED8A18D-8490-4197-98E8-3C931064DB5C}" destId="{959C3F46-FB6C-42CC-8A99-F8F4250C4869}" srcOrd="1" destOrd="0" presId="urn:microsoft.com/office/officeart/2005/8/layout/bProcess4"/>
    <dgm:cxn modelId="{CE11EA92-AB27-44F5-853C-3925020E0223}" type="presParOf" srcId="{848639BB-C1E4-4C64-9CEE-5AF7EA4B1AB6}" destId="{B83DB8E9-6FB0-463F-8122-95994430A6F7}" srcOrd="9" destOrd="0" presId="urn:microsoft.com/office/officeart/2005/8/layout/bProcess4"/>
    <dgm:cxn modelId="{BA97D714-E98A-4B2C-90FE-6B0A861A58AA}" type="presParOf" srcId="{848639BB-C1E4-4C64-9CEE-5AF7EA4B1AB6}" destId="{AC36ACFD-CBD1-47CD-A477-39C7F8E0D88C}" srcOrd="10" destOrd="0" presId="urn:microsoft.com/office/officeart/2005/8/layout/bProcess4"/>
    <dgm:cxn modelId="{ACDC21B0-CF43-4EBC-AFF3-F77308D0FE42}" type="presParOf" srcId="{AC36ACFD-CBD1-47CD-A477-39C7F8E0D88C}" destId="{0386C58A-F8FD-4733-9B15-6E20D3484621}" srcOrd="0" destOrd="0" presId="urn:microsoft.com/office/officeart/2005/8/layout/bProcess4"/>
    <dgm:cxn modelId="{2B2D3902-5B05-4C3C-BA24-BFF850431BE1}" type="presParOf" srcId="{AC36ACFD-CBD1-47CD-A477-39C7F8E0D88C}" destId="{B5E90163-A847-4BEC-B81B-4FDC96A6E37F}" srcOrd="1" destOrd="0" presId="urn:microsoft.com/office/officeart/2005/8/layout/bProcess4"/>
    <dgm:cxn modelId="{43B00CE9-0AB5-4318-9ABB-5BC2E490615A}" type="presParOf" srcId="{848639BB-C1E4-4C64-9CEE-5AF7EA4B1AB6}" destId="{F06C74C9-EADB-4D88-8088-A5D44AB4C654}" srcOrd="11" destOrd="0" presId="urn:microsoft.com/office/officeart/2005/8/layout/bProcess4"/>
    <dgm:cxn modelId="{007612AA-6B49-4734-830C-558D942EE9A7}" type="presParOf" srcId="{848639BB-C1E4-4C64-9CEE-5AF7EA4B1AB6}" destId="{B1AF6E20-831C-459E-AFCC-985AA3CEA6D3}" srcOrd="12" destOrd="0" presId="urn:microsoft.com/office/officeart/2005/8/layout/bProcess4"/>
    <dgm:cxn modelId="{A364724F-2CA0-410B-8D86-0E5B0F354989}" type="presParOf" srcId="{B1AF6E20-831C-459E-AFCC-985AA3CEA6D3}" destId="{8B12C8CD-ACE2-4309-B59E-95A540F2A1B6}" srcOrd="0" destOrd="0" presId="urn:microsoft.com/office/officeart/2005/8/layout/bProcess4"/>
    <dgm:cxn modelId="{93460EFD-8A71-44FC-A535-F442B4BFF209}" type="presParOf" srcId="{B1AF6E20-831C-459E-AFCC-985AA3CEA6D3}" destId="{FA9F819F-453A-4BFA-B77A-548360270841}" srcOrd="1" destOrd="0" presId="urn:microsoft.com/office/officeart/2005/8/layout/bProcess4"/>
    <dgm:cxn modelId="{33F6E98C-39A9-428D-99EE-C50BE71F7368}" type="presParOf" srcId="{848639BB-C1E4-4C64-9CEE-5AF7EA4B1AB6}" destId="{442039E6-7D64-4AB8-8D6F-4FF482C24458}" srcOrd="13" destOrd="0" presId="urn:microsoft.com/office/officeart/2005/8/layout/bProcess4"/>
    <dgm:cxn modelId="{0CC2076E-7EB3-43CD-BF27-432E8083E526}" type="presParOf" srcId="{848639BB-C1E4-4C64-9CEE-5AF7EA4B1AB6}" destId="{A60DB317-BFDF-430A-9CC2-4371D91B65CF}" srcOrd="14" destOrd="0" presId="urn:microsoft.com/office/officeart/2005/8/layout/bProcess4"/>
    <dgm:cxn modelId="{DFACC3F6-7C72-4CB8-9958-2FD1137BF583}" type="presParOf" srcId="{A60DB317-BFDF-430A-9CC2-4371D91B65CF}" destId="{C9D2D773-8229-486C-AF40-A920A53C8918}" srcOrd="0" destOrd="0" presId="urn:microsoft.com/office/officeart/2005/8/layout/bProcess4"/>
    <dgm:cxn modelId="{BF2493E6-0FEA-4D4E-A25C-A1CE5AB2ED91}" type="presParOf" srcId="{A60DB317-BFDF-430A-9CC2-4371D91B65CF}" destId="{33CAFEFF-8779-41E5-BD38-FCD1BA49B053}" srcOrd="1" destOrd="0" presId="urn:microsoft.com/office/officeart/2005/8/layout/bProcess4"/>
    <dgm:cxn modelId="{06C9CA87-B09A-44E2-B5B2-A4BE4C262BD2}" type="presParOf" srcId="{848639BB-C1E4-4C64-9CEE-5AF7EA4B1AB6}" destId="{B8CB72CD-AB94-4DF1-A786-F49F4D1BFBBF}" srcOrd="15" destOrd="0" presId="urn:microsoft.com/office/officeart/2005/8/layout/bProcess4"/>
    <dgm:cxn modelId="{47116434-86C7-4C37-944A-58EA958582F4}" type="presParOf" srcId="{848639BB-C1E4-4C64-9CEE-5AF7EA4B1AB6}" destId="{10EE582F-1099-400E-BEE4-552BB9D99044}" srcOrd="16" destOrd="0" presId="urn:microsoft.com/office/officeart/2005/8/layout/bProcess4"/>
    <dgm:cxn modelId="{3FEC86D6-9462-461B-B80F-E1AAEB2FC490}" type="presParOf" srcId="{10EE582F-1099-400E-BEE4-552BB9D99044}" destId="{95EB3E79-3FB1-4F77-9AAF-2F6429C2F5EE}" srcOrd="0" destOrd="0" presId="urn:microsoft.com/office/officeart/2005/8/layout/bProcess4"/>
    <dgm:cxn modelId="{FF759010-CEC0-4C2A-A8EE-789D72C112BD}" type="presParOf" srcId="{10EE582F-1099-400E-BEE4-552BB9D99044}" destId="{5E73E226-0ECB-445B-92CB-4EC7766B68AA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6DEDAA-24E7-443D-BEA5-656EFFEE7266}" type="doc">
      <dgm:prSet loTypeId="urn:microsoft.com/office/officeart/2005/8/layout/chevron1" loCatId="process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398A8CAF-9FEE-43BF-A8C9-2246F449BD1D}">
      <dgm:prSet phldrT="[Текст]" custT="1"/>
      <dgm:spPr>
        <a:ln w="63500"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sz="1800" b="1" dirty="0" smtClean="0"/>
            <a:t>Обновлены ФГОС НОО, ФГОС ООО</a:t>
          </a:r>
          <a:endParaRPr lang="ru-RU" sz="1800" dirty="0"/>
        </a:p>
      </dgm:t>
    </dgm:pt>
    <dgm:pt modelId="{506EEAF8-CEA6-45E7-9AD0-6DB4EAD83E3C}" type="parTrans" cxnId="{F99BAB9C-FB80-44F8-96D9-5A7C0BA209A0}">
      <dgm:prSet/>
      <dgm:spPr/>
      <dgm:t>
        <a:bodyPr/>
        <a:lstStyle/>
        <a:p>
          <a:endParaRPr lang="ru-RU" sz="2800"/>
        </a:p>
      </dgm:t>
    </dgm:pt>
    <dgm:pt modelId="{DE5AB89F-9352-4753-91D0-A0AD7720C093}" type="sibTrans" cxnId="{F99BAB9C-FB80-44F8-96D9-5A7C0BA209A0}">
      <dgm:prSet/>
      <dgm:spPr/>
      <dgm:t>
        <a:bodyPr/>
        <a:lstStyle/>
        <a:p>
          <a:endParaRPr lang="ru-RU" sz="2800"/>
        </a:p>
      </dgm:t>
    </dgm:pt>
    <dgm:pt modelId="{767071F6-3991-4E8A-A3E7-80DC49CAE478}">
      <dgm:prSet custT="1"/>
      <dgm:spPr>
        <a:ln w="63500"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pPr>
            <a:lnSpc>
              <a:spcPct val="80000"/>
            </a:lnSpc>
          </a:pPr>
          <a:r>
            <a:rPr lang="ru-RU" sz="1800" b="1" dirty="0" smtClean="0"/>
            <a:t>Обновлены Примерные ООП НОО,</a:t>
          </a:r>
          <a:br>
            <a:rPr lang="ru-RU" sz="1800" b="1" dirty="0" smtClean="0"/>
          </a:br>
          <a:r>
            <a:rPr lang="ru-RU" sz="1800" b="1" dirty="0" smtClean="0"/>
            <a:t>ООП ООО</a:t>
          </a:r>
          <a:endParaRPr lang="ru-RU" sz="1800" b="1" dirty="0"/>
        </a:p>
      </dgm:t>
    </dgm:pt>
    <dgm:pt modelId="{07047B9C-787A-4536-8E22-F86961EC2DD8}" type="parTrans" cxnId="{EDFBB5F2-8FD8-43FF-BEC4-BB3878B8E577}">
      <dgm:prSet/>
      <dgm:spPr/>
      <dgm:t>
        <a:bodyPr/>
        <a:lstStyle/>
        <a:p>
          <a:endParaRPr lang="ru-RU" sz="2800"/>
        </a:p>
      </dgm:t>
    </dgm:pt>
    <dgm:pt modelId="{33934C5D-2271-47E0-BD5E-79E74CA87936}" type="sibTrans" cxnId="{EDFBB5F2-8FD8-43FF-BEC4-BB3878B8E577}">
      <dgm:prSet/>
      <dgm:spPr/>
      <dgm:t>
        <a:bodyPr/>
        <a:lstStyle/>
        <a:p>
          <a:endParaRPr lang="ru-RU" sz="2800"/>
        </a:p>
      </dgm:t>
    </dgm:pt>
    <dgm:pt modelId="{A6D49435-3618-463D-98FC-AEBD2D843648}">
      <dgm:prSet custT="1"/>
      <dgm:spPr>
        <a:ln w="63500"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pPr>
            <a:lnSpc>
              <a:spcPct val="80000"/>
            </a:lnSpc>
          </a:pPr>
          <a:r>
            <a:rPr lang="ru-RU" sz="1800" b="1" dirty="0" smtClean="0"/>
            <a:t>Организована методическая поддержка педагогов </a:t>
          </a:r>
          <a:br>
            <a:rPr lang="ru-RU" sz="1800" b="1" dirty="0" smtClean="0"/>
          </a:br>
          <a:r>
            <a:rPr lang="ru-RU" sz="1800" b="1" dirty="0" smtClean="0"/>
            <a:t>и семей с детьми</a:t>
          </a:r>
          <a:endParaRPr lang="ru-RU" sz="1800" b="1" dirty="0"/>
        </a:p>
      </dgm:t>
    </dgm:pt>
    <dgm:pt modelId="{D52AF198-FF2B-44FE-B18C-1501BB4B0E40}" type="parTrans" cxnId="{55C06929-643F-4EED-B846-6833D49D4DB8}">
      <dgm:prSet/>
      <dgm:spPr/>
      <dgm:t>
        <a:bodyPr/>
        <a:lstStyle/>
        <a:p>
          <a:endParaRPr lang="ru-RU" sz="2800"/>
        </a:p>
      </dgm:t>
    </dgm:pt>
    <dgm:pt modelId="{0D152D25-B415-4767-8BC4-C24305487FCF}" type="sibTrans" cxnId="{55C06929-643F-4EED-B846-6833D49D4DB8}">
      <dgm:prSet/>
      <dgm:spPr/>
      <dgm:t>
        <a:bodyPr/>
        <a:lstStyle/>
        <a:p>
          <a:endParaRPr lang="ru-RU" sz="2800"/>
        </a:p>
      </dgm:t>
    </dgm:pt>
    <dgm:pt modelId="{19536B12-BAFC-42BF-9BFA-9A1CAFBD52E6}">
      <dgm:prSet custT="1"/>
      <dgm:spPr/>
      <dgm:t>
        <a:bodyPr/>
        <a:lstStyle/>
        <a:p>
          <a:r>
            <a:rPr lang="ru-RU" sz="1800" b="1" dirty="0" smtClean="0">
              <a:solidFill>
                <a:schemeClr val="accent4">
                  <a:lumMod val="75000"/>
                </a:schemeClr>
              </a:solidFill>
            </a:rPr>
            <a:t>Обновлен </a:t>
          </a:r>
          <a:br>
            <a:rPr lang="ru-RU" sz="1800" b="1" dirty="0" smtClean="0">
              <a:solidFill>
                <a:schemeClr val="accent4">
                  <a:lumMod val="75000"/>
                </a:schemeClr>
              </a:solidFill>
            </a:rPr>
          </a:br>
          <a:r>
            <a:rPr lang="ru-RU" sz="1800" b="1" dirty="0" smtClean="0">
              <a:solidFill>
                <a:schemeClr val="accent4">
                  <a:lumMod val="75000"/>
                </a:schemeClr>
              </a:solidFill>
            </a:rPr>
            <a:t>ФГОС СОО </a:t>
          </a:r>
          <a:br>
            <a:rPr lang="ru-RU" sz="1800" b="1" dirty="0" smtClean="0">
              <a:solidFill>
                <a:schemeClr val="accent4">
                  <a:lumMod val="75000"/>
                </a:schemeClr>
              </a:solidFill>
            </a:rPr>
          </a:br>
          <a:r>
            <a:rPr lang="ru-RU" sz="1800" b="1" dirty="0" smtClean="0">
              <a:solidFill>
                <a:schemeClr val="accent4">
                  <a:lumMod val="75000"/>
                </a:schemeClr>
              </a:solidFill>
            </a:rPr>
            <a:t>и программы СОО</a:t>
          </a:r>
          <a:endParaRPr lang="ru-RU" sz="1800" b="1" dirty="0"/>
        </a:p>
      </dgm:t>
    </dgm:pt>
    <dgm:pt modelId="{38257105-DEF0-4C6B-B8E7-F28DF44DEB50}" type="parTrans" cxnId="{59CB116F-4C62-42A4-9CED-151D1A1486ED}">
      <dgm:prSet/>
      <dgm:spPr/>
      <dgm:t>
        <a:bodyPr/>
        <a:lstStyle/>
        <a:p>
          <a:endParaRPr lang="ru-RU" sz="2800"/>
        </a:p>
      </dgm:t>
    </dgm:pt>
    <dgm:pt modelId="{CEC9BFE6-609D-4F86-B706-04694B91F351}" type="sibTrans" cxnId="{59CB116F-4C62-42A4-9CED-151D1A1486ED}">
      <dgm:prSet/>
      <dgm:spPr/>
      <dgm:t>
        <a:bodyPr/>
        <a:lstStyle/>
        <a:p>
          <a:endParaRPr lang="ru-RU" sz="2800"/>
        </a:p>
      </dgm:t>
    </dgm:pt>
    <dgm:pt modelId="{79C427BC-D733-4CD1-833F-B7196D43CE91}" type="pres">
      <dgm:prSet presAssocID="{366DEDAA-24E7-443D-BEA5-656EFFEE726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7DFA51-1BE8-4B96-A032-0767946BAEC6}" type="pres">
      <dgm:prSet presAssocID="{398A8CAF-9FEE-43BF-A8C9-2246F449BD1D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0D0010-FD28-4F02-A3C3-3A62CDF6E9AF}" type="pres">
      <dgm:prSet presAssocID="{DE5AB89F-9352-4753-91D0-A0AD7720C093}" presName="parTxOnlySpace" presStyleCnt="0"/>
      <dgm:spPr/>
    </dgm:pt>
    <dgm:pt modelId="{0080E53A-AD44-4561-96BC-7C0F2EA5ABAC}" type="pres">
      <dgm:prSet presAssocID="{767071F6-3991-4E8A-A3E7-80DC49CAE478}" presName="parTxOnly" presStyleLbl="node1" presStyleIdx="1" presStyleCnt="4" custScaleX="9899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12F50E-43B3-401F-866F-E518FE8C231B}" type="pres">
      <dgm:prSet presAssocID="{33934C5D-2271-47E0-BD5E-79E74CA87936}" presName="parTxOnlySpace" presStyleCnt="0"/>
      <dgm:spPr/>
    </dgm:pt>
    <dgm:pt modelId="{27832671-7BEF-4927-872D-F9B49300A121}" type="pres">
      <dgm:prSet presAssocID="{A6D49435-3618-463D-98FC-AEBD2D843648}" presName="parTxOnly" presStyleLbl="node1" presStyleIdx="2" presStyleCnt="4" custScaleX="1292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B64A8C-2BD6-4056-93D5-5B61853A93AE}" type="pres">
      <dgm:prSet presAssocID="{0D152D25-B415-4767-8BC4-C24305487FCF}" presName="parTxOnlySpace" presStyleCnt="0"/>
      <dgm:spPr/>
    </dgm:pt>
    <dgm:pt modelId="{6CCDD517-E5D7-46C4-A9F4-00D64C64981D}" type="pres">
      <dgm:prSet presAssocID="{19536B12-BAFC-42BF-9BFA-9A1CAFBD52E6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9CB116F-4C62-42A4-9CED-151D1A1486ED}" srcId="{366DEDAA-24E7-443D-BEA5-656EFFEE7266}" destId="{19536B12-BAFC-42BF-9BFA-9A1CAFBD52E6}" srcOrd="3" destOrd="0" parTransId="{38257105-DEF0-4C6B-B8E7-F28DF44DEB50}" sibTransId="{CEC9BFE6-609D-4F86-B706-04694B91F351}"/>
    <dgm:cxn modelId="{55C06929-643F-4EED-B846-6833D49D4DB8}" srcId="{366DEDAA-24E7-443D-BEA5-656EFFEE7266}" destId="{A6D49435-3618-463D-98FC-AEBD2D843648}" srcOrd="2" destOrd="0" parTransId="{D52AF198-FF2B-44FE-B18C-1501BB4B0E40}" sibTransId="{0D152D25-B415-4767-8BC4-C24305487FCF}"/>
    <dgm:cxn modelId="{B1DE39B2-4AE0-41CC-A955-32EB5A9F6E6B}" type="presOf" srcId="{366DEDAA-24E7-443D-BEA5-656EFFEE7266}" destId="{79C427BC-D733-4CD1-833F-B7196D43CE91}" srcOrd="0" destOrd="0" presId="urn:microsoft.com/office/officeart/2005/8/layout/chevron1"/>
    <dgm:cxn modelId="{84345C3E-36D4-429C-B1D3-C5C0F8C23700}" type="presOf" srcId="{767071F6-3991-4E8A-A3E7-80DC49CAE478}" destId="{0080E53A-AD44-4561-96BC-7C0F2EA5ABAC}" srcOrd="0" destOrd="0" presId="urn:microsoft.com/office/officeart/2005/8/layout/chevron1"/>
    <dgm:cxn modelId="{9CAAA998-C8D4-47A9-ADE3-29155C42042A}" type="presOf" srcId="{398A8CAF-9FEE-43BF-A8C9-2246F449BD1D}" destId="{707DFA51-1BE8-4B96-A032-0767946BAEC6}" srcOrd="0" destOrd="0" presId="urn:microsoft.com/office/officeart/2005/8/layout/chevron1"/>
    <dgm:cxn modelId="{EDFBB5F2-8FD8-43FF-BEC4-BB3878B8E577}" srcId="{366DEDAA-24E7-443D-BEA5-656EFFEE7266}" destId="{767071F6-3991-4E8A-A3E7-80DC49CAE478}" srcOrd="1" destOrd="0" parTransId="{07047B9C-787A-4536-8E22-F86961EC2DD8}" sibTransId="{33934C5D-2271-47E0-BD5E-79E74CA87936}"/>
    <dgm:cxn modelId="{5AE7B057-90A7-4133-A6F0-490FB63B9D6E}" type="presOf" srcId="{19536B12-BAFC-42BF-9BFA-9A1CAFBD52E6}" destId="{6CCDD517-E5D7-46C4-A9F4-00D64C64981D}" srcOrd="0" destOrd="0" presId="urn:microsoft.com/office/officeart/2005/8/layout/chevron1"/>
    <dgm:cxn modelId="{F99BAB9C-FB80-44F8-96D9-5A7C0BA209A0}" srcId="{366DEDAA-24E7-443D-BEA5-656EFFEE7266}" destId="{398A8CAF-9FEE-43BF-A8C9-2246F449BD1D}" srcOrd="0" destOrd="0" parTransId="{506EEAF8-CEA6-45E7-9AD0-6DB4EAD83E3C}" sibTransId="{DE5AB89F-9352-4753-91D0-A0AD7720C093}"/>
    <dgm:cxn modelId="{3F27EC80-2289-4E52-B5E7-DF67AFC7EFED}" type="presOf" srcId="{A6D49435-3618-463D-98FC-AEBD2D843648}" destId="{27832671-7BEF-4927-872D-F9B49300A121}" srcOrd="0" destOrd="0" presId="urn:microsoft.com/office/officeart/2005/8/layout/chevron1"/>
    <dgm:cxn modelId="{F1290E14-3609-4673-843B-EB6211DB5820}" type="presParOf" srcId="{79C427BC-D733-4CD1-833F-B7196D43CE91}" destId="{707DFA51-1BE8-4B96-A032-0767946BAEC6}" srcOrd="0" destOrd="0" presId="urn:microsoft.com/office/officeart/2005/8/layout/chevron1"/>
    <dgm:cxn modelId="{171750AB-5EC1-472D-9866-152020504E52}" type="presParOf" srcId="{79C427BC-D733-4CD1-833F-B7196D43CE91}" destId="{300D0010-FD28-4F02-A3C3-3A62CDF6E9AF}" srcOrd="1" destOrd="0" presId="urn:microsoft.com/office/officeart/2005/8/layout/chevron1"/>
    <dgm:cxn modelId="{08E3BE79-1271-410B-8427-671291E83706}" type="presParOf" srcId="{79C427BC-D733-4CD1-833F-B7196D43CE91}" destId="{0080E53A-AD44-4561-96BC-7C0F2EA5ABAC}" srcOrd="2" destOrd="0" presId="urn:microsoft.com/office/officeart/2005/8/layout/chevron1"/>
    <dgm:cxn modelId="{10A60D16-634E-4242-BE56-7C9B8A89E08C}" type="presParOf" srcId="{79C427BC-D733-4CD1-833F-B7196D43CE91}" destId="{2E12F50E-43B3-401F-866F-E518FE8C231B}" srcOrd="3" destOrd="0" presId="urn:microsoft.com/office/officeart/2005/8/layout/chevron1"/>
    <dgm:cxn modelId="{13B11D71-FCE8-46AE-857E-EDEAF22FB87D}" type="presParOf" srcId="{79C427BC-D733-4CD1-833F-B7196D43CE91}" destId="{27832671-7BEF-4927-872D-F9B49300A121}" srcOrd="4" destOrd="0" presId="urn:microsoft.com/office/officeart/2005/8/layout/chevron1"/>
    <dgm:cxn modelId="{025C12AA-A763-4955-9D1E-290493492820}" type="presParOf" srcId="{79C427BC-D733-4CD1-833F-B7196D43CE91}" destId="{11B64A8C-2BD6-4056-93D5-5B61853A93AE}" srcOrd="5" destOrd="0" presId="urn:microsoft.com/office/officeart/2005/8/layout/chevron1"/>
    <dgm:cxn modelId="{2F2791C5-EE03-4D98-BFE8-3AFEBEFFB745}" type="presParOf" srcId="{79C427BC-D733-4CD1-833F-B7196D43CE91}" destId="{6CCDD517-E5D7-46C4-A9F4-00D64C64981D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9048D7-A17B-4E57-9BFA-68E4BAFC1FCE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585AD38E-D930-4A0D-9BAA-2E1733824EBD}">
      <dgm:prSet phldrT="[Текст]"/>
      <dgm:spPr/>
      <dgm:t>
        <a:bodyPr/>
        <a:lstStyle/>
        <a:p>
          <a:r>
            <a:rPr lang="ru-RU" dirty="0" smtClean="0">
              <a:solidFill>
                <a:schemeClr val="accent4">
                  <a:lumMod val="75000"/>
                </a:schemeClr>
              </a:solidFill>
            </a:rPr>
            <a:t>Федеральное УМО </a:t>
          </a:r>
          <a:br>
            <a:rPr lang="ru-RU" dirty="0" smtClean="0">
              <a:solidFill>
                <a:schemeClr val="accent4">
                  <a:lumMod val="75000"/>
                </a:schemeClr>
              </a:solidFill>
            </a:rPr>
          </a:br>
          <a:r>
            <a:rPr lang="ru-RU" dirty="0" smtClean="0">
              <a:solidFill>
                <a:schemeClr val="accent4">
                  <a:lumMod val="75000"/>
                </a:schemeClr>
              </a:solidFill>
            </a:rPr>
            <a:t>по общему образованию</a:t>
          </a:r>
          <a:endParaRPr lang="ru-RU" dirty="0">
            <a:solidFill>
              <a:schemeClr val="accent4">
                <a:lumMod val="75000"/>
              </a:schemeClr>
            </a:solidFill>
          </a:endParaRPr>
        </a:p>
      </dgm:t>
    </dgm:pt>
    <dgm:pt modelId="{28D67995-5F2F-403D-ADFD-0421949F6280}" type="parTrans" cxnId="{3FBB694B-3523-4252-AAD3-4EA9CD043192}">
      <dgm:prSet/>
      <dgm:spPr/>
      <dgm:t>
        <a:bodyPr/>
        <a:lstStyle/>
        <a:p>
          <a:endParaRPr lang="ru-RU"/>
        </a:p>
      </dgm:t>
    </dgm:pt>
    <dgm:pt modelId="{8AD60DAF-B1EC-4E91-8F1D-419D560DF02E}" type="sibTrans" cxnId="{3FBB694B-3523-4252-AAD3-4EA9CD043192}">
      <dgm:prSet/>
      <dgm:spPr/>
      <dgm:t>
        <a:bodyPr/>
        <a:lstStyle/>
        <a:p>
          <a:endParaRPr lang="ru-RU"/>
        </a:p>
      </dgm:t>
    </dgm:pt>
    <dgm:pt modelId="{C7458661-4663-44C1-B7DF-54A5252DC3AE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accent5">
                  <a:lumMod val="75000"/>
                </a:schemeClr>
              </a:solidFill>
            </a:rPr>
            <a:t>РАО</a:t>
          </a:r>
          <a:endParaRPr lang="ru-RU" sz="1800" b="1" dirty="0">
            <a:solidFill>
              <a:schemeClr val="accent5">
                <a:lumMod val="75000"/>
              </a:schemeClr>
            </a:solidFill>
          </a:endParaRPr>
        </a:p>
      </dgm:t>
    </dgm:pt>
    <dgm:pt modelId="{1936EE04-0ECF-4190-8FEC-9C336E31C584}" type="parTrans" cxnId="{11D4A12B-069F-4D33-A8BE-99B6893B0B72}">
      <dgm:prSet/>
      <dgm:spPr/>
      <dgm:t>
        <a:bodyPr/>
        <a:lstStyle/>
        <a:p>
          <a:endParaRPr lang="ru-RU"/>
        </a:p>
      </dgm:t>
    </dgm:pt>
    <dgm:pt modelId="{F02536E0-D01F-428C-93EE-76B60FFA756D}" type="sibTrans" cxnId="{11D4A12B-069F-4D33-A8BE-99B6893B0B72}">
      <dgm:prSet/>
      <dgm:spPr/>
      <dgm:t>
        <a:bodyPr/>
        <a:lstStyle/>
        <a:p>
          <a:endParaRPr lang="ru-RU"/>
        </a:p>
      </dgm:t>
    </dgm:pt>
    <dgm:pt modelId="{64B87FDA-4166-4734-9001-0773F167F76B}">
      <dgm:prSet phldrT="[Текст]" custT="1"/>
      <dgm:spPr/>
      <dgm:t>
        <a:bodyPr/>
        <a:lstStyle/>
        <a:p>
          <a:r>
            <a:rPr lang="ru-RU" sz="1100" b="1" dirty="0" smtClean="0">
              <a:solidFill>
                <a:schemeClr val="accent5">
                  <a:lumMod val="75000"/>
                </a:schemeClr>
              </a:solidFill>
            </a:rPr>
            <a:t>педагогические </a:t>
          </a:r>
          <a:r>
            <a:rPr lang="ru-RU" sz="1200" b="1" dirty="0" smtClean="0">
              <a:solidFill>
                <a:schemeClr val="accent5">
                  <a:lumMod val="75000"/>
                </a:schemeClr>
              </a:solidFill>
            </a:rPr>
            <a:t>университеты</a:t>
          </a:r>
          <a:endParaRPr lang="ru-RU" sz="1200" b="1" dirty="0">
            <a:solidFill>
              <a:schemeClr val="accent5">
                <a:lumMod val="75000"/>
              </a:schemeClr>
            </a:solidFill>
          </a:endParaRPr>
        </a:p>
      </dgm:t>
    </dgm:pt>
    <dgm:pt modelId="{504AFC2B-F17E-402C-B6A8-5F8971850A96}" type="parTrans" cxnId="{545F8E8E-E7A0-4D54-94BB-E5E17A48EE76}">
      <dgm:prSet/>
      <dgm:spPr/>
      <dgm:t>
        <a:bodyPr/>
        <a:lstStyle/>
        <a:p>
          <a:endParaRPr lang="ru-RU"/>
        </a:p>
      </dgm:t>
    </dgm:pt>
    <dgm:pt modelId="{E3779575-9F26-40EB-83A6-173CD17FCEAD}" type="sibTrans" cxnId="{545F8E8E-E7A0-4D54-94BB-E5E17A48EE76}">
      <dgm:prSet/>
      <dgm:spPr/>
      <dgm:t>
        <a:bodyPr/>
        <a:lstStyle/>
        <a:p>
          <a:endParaRPr lang="ru-RU"/>
        </a:p>
      </dgm:t>
    </dgm:pt>
    <dgm:pt modelId="{B02EF1B7-BBAC-4380-A866-1A140C9FC7BA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accent5">
                  <a:lumMod val="75000"/>
                </a:schemeClr>
              </a:solidFill>
            </a:rPr>
            <a:t>научные </a:t>
          </a:r>
          <a:r>
            <a:rPr lang="ru-RU" sz="1300" b="1" dirty="0" smtClean="0">
              <a:solidFill>
                <a:schemeClr val="accent5">
                  <a:lumMod val="75000"/>
                </a:schemeClr>
              </a:solidFill>
            </a:rPr>
            <a:t>организации</a:t>
          </a:r>
          <a:endParaRPr lang="ru-RU" sz="1300" b="1" dirty="0">
            <a:solidFill>
              <a:schemeClr val="accent5">
                <a:lumMod val="75000"/>
              </a:schemeClr>
            </a:solidFill>
          </a:endParaRPr>
        </a:p>
      </dgm:t>
    </dgm:pt>
    <dgm:pt modelId="{396CEED1-F308-47CA-B9F7-A558F3A88587}" type="parTrans" cxnId="{22F10250-1729-45FB-A4C2-5403E812CB5C}">
      <dgm:prSet/>
      <dgm:spPr/>
      <dgm:t>
        <a:bodyPr/>
        <a:lstStyle/>
        <a:p>
          <a:endParaRPr lang="ru-RU"/>
        </a:p>
      </dgm:t>
    </dgm:pt>
    <dgm:pt modelId="{49E660D6-F181-4282-ADF2-7F589C9E49F1}" type="sibTrans" cxnId="{22F10250-1729-45FB-A4C2-5403E812CB5C}">
      <dgm:prSet/>
      <dgm:spPr/>
      <dgm:t>
        <a:bodyPr/>
        <a:lstStyle/>
        <a:p>
          <a:endParaRPr lang="ru-RU"/>
        </a:p>
      </dgm:t>
    </dgm:pt>
    <dgm:pt modelId="{E8B826C7-ECAC-4DDE-9793-70A2C243C23E}">
      <dgm:prSet phldrT="[Текст]" custT="1"/>
      <dgm:spPr/>
      <dgm:t>
        <a:bodyPr/>
        <a:lstStyle/>
        <a:p>
          <a:r>
            <a:rPr lang="ru-RU" sz="1800" b="1" smtClean="0">
              <a:solidFill>
                <a:schemeClr val="tx2">
                  <a:lumMod val="75000"/>
                </a:schemeClr>
              </a:solidFill>
            </a:rPr>
            <a:t>ЦНППМ 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A7148381-6EEE-44C6-9A14-17B928FB07EE}" type="parTrans" cxnId="{6CA39136-3AAA-4EF9-968B-F5046A37DE28}">
      <dgm:prSet/>
      <dgm:spPr/>
      <dgm:t>
        <a:bodyPr/>
        <a:lstStyle/>
        <a:p>
          <a:endParaRPr lang="ru-RU"/>
        </a:p>
      </dgm:t>
    </dgm:pt>
    <dgm:pt modelId="{C4B332AF-E0B8-467D-B0EF-401268F7E2B0}" type="sibTrans" cxnId="{6CA39136-3AAA-4EF9-968B-F5046A37DE28}">
      <dgm:prSet/>
      <dgm:spPr/>
      <dgm:t>
        <a:bodyPr/>
        <a:lstStyle/>
        <a:p>
          <a:endParaRPr lang="ru-RU"/>
        </a:p>
      </dgm:t>
    </dgm:pt>
    <dgm:pt modelId="{74CAA299-0338-4EAD-BA48-72C836AB0A72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ИПК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863CF674-9604-4BA6-9358-543C656C369F}" type="parTrans" cxnId="{42F61D9C-B794-404C-B231-9DF61BF25CE8}">
      <dgm:prSet/>
      <dgm:spPr/>
      <dgm:t>
        <a:bodyPr/>
        <a:lstStyle/>
        <a:p>
          <a:endParaRPr lang="ru-RU"/>
        </a:p>
      </dgm:t>
    </dgm:pt>
    <dgm:pt modelId="{F35616FE-DDDC-4F22-AD3D-0A0A1C20506B}" type="sibTrans" cxnId="{42F61D9C-B794-404C-B231-9DF61BF25CE8}">
      <dgm:prSet/>
      <dgm:spPr/>
      <dgm:t>
        <a:bodyPr/>
        <a:lstStyle/>
        <a:p>
          <a:endParaRPr lang="ru-RU"/>
        </a:p>
      </dgm:t>
    </dgm:pt>
    <dgm:pt modelId="{631E8431-97E1-4F81-8382-DCA4C8C4AF17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</a:rPr>
            <a:t>ИРО</a:t>
          </a:r>
          <a:endParaRPr lang="ru-RU" sz="1800" b="1" dirty="0">
            <a:solidFill>
              <a:schemeClr val="tx2">
                <a:lumMod val="75000"/>
              </a:schemeClr>
            </a:solidFill>
          </a:endParaRPr>
        </a:p>
      </dgm:t>
    </dgm:pt>
    <dgm:pt modelId="{F60D87EC-4CB9-4353-B6D3-260E2A75B28A}" type="parTrans" cxnId="{FA092A77-5960-4E28-B3F2-575A11F9C791}">
      <dgm:prSet/>
      <dgm:spPr/>
      <dgm:t>
        <a:bodyPr/>
        <a:lstStyle/>
        <a:p>
          <a:endParaRPr lang="ru-RU"/>
        </a:p>
      </dgm:t>
    </dgm:pt>
    <dgm:pt modelId="{1C8AF6F7-087B-4267-9EEF-59F15385A8A2}" type="sibTrans" cxnId="{FA092A77-5960-4E28-B3F2-575A11F9C791}">
      <dgm:prSet/>
      <dgm:spPr/>
      <dgm:t>
        <a:bodyPr/>
        <a:lstStyle/>
        <a:p>
          <a:endParaRPr lang="ru-RU"/>
        </a:p>
      </dgm:t>
    </dgm:pt>
    <dgm:pt modelId="{0BBA2089-CF4F-46C7-91BF-8E4AD2F7AAA1}" type="pres">
      <dgm:prSet presAssocID="{C39048D7-A17B-4E57-9BFA-68E4BAFC1FC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1F3D92E-6E21-43F9-BE43-C680808150A2}" type="pres">
      <dgm:prSet presAssocID="{585AD38E-D930-4A0D-9BAA-2E1733824EBD}" presName="vertOne" presStyleCnt="0"/>
      <dgm:spPr/>
    </dgm:pt>
    <dgm:pt modelId="{0C27C7EE-5285-497B-AB46-E151593E8F47}" type="pres">
      <dgm:prSet presAssocID="{585AD38E-D930-4A0D-9BAA-2E1733824EBD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F1C6ECD-5FE2-4F91-890C-61BE061878FA}" type="pres">
      <dgm:prSet presAssocID="{585AD38E-D930-4A0D-9BAA-2E1733824EBD}" presName="parTransOne" presStyleCnt="0"/>
      <dgm:spPr/>
    </dgm:pt>
    <dgm:pt modelId="{94DE113E-725D-4047-AE14-4ABCC09E32B2}" type="pres">
      <dgm:prSet presAssocID="{585AD38E-D930-4A0D-9BAA-2E1733824EBD}" presName="horzOne" presStyleCnt="0"/>
      <dgm:spPr/>
    </dgm:pt>
    <dgm:pt modelId="{B455AB6B-735B-4C5D-BED5-EA4EAF4EB0EA}" type="pres">
      <dgm:prSet presAssocID="{C7458661-4663-44C1-B7DF-54A5252DC3AE}" presName="vertTwo" presStyleCnt="0"/>
      <dgm:spPr/>
    </dgm:pt>
    <dgm:pt modelId="{40A76A40-D013-4316-B371-47EED5B01C9C}" type="pres">
      <dgm:prSet presAssocID="{C7458661-4663-44C1-B7DF-54A5252DC3AE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0693F9A-47F0-46E9-9668-752DA02BE29F}" type="pres">
      <dgm:prSet presAssocID="{C7458661-4663-44C1-B7DF-54A5252DC3AE}" presName="parTransTwo" presStyleCnt="0"/>
      <dgm:spPr/>
    </dgm:pt>
    <dgm:pt modelId="{05EE68D1-2BDB-4441-9930-E6B8AB3E1D62}" type="pres">
      <dgm:prSet presAssocID="{C7458661-4663-44C1-B7DF-54A5252DC3AE}" presName="horzTwo" presStyleCnt="0"/>
      <dgm:spPr/>
    </dgm:pt>
    <dgm:pt modelId="{A55B62CA-B6E2-442D-93B5-D076FE4B7BC3}" type="pres">
      <dgm:prSet presAssocID="{631E8431-97E1-4F81-8382-DCA4C8C4AF17}" presName="vertThree" presStyleCnt="0"/>
      <dgm:spPr/>
    </dgm:pt>
    <dgm:pt modelId="{4EBE2281-3CEC-4A7B-8A74-71E6F3DC5BA8}" type="pres">
      <dgm:prSet presAssocID="{631E8431-97E1-4F81-8382-DCA4C8C4AF17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CABF969-5A69-4365-B753-AF97F096B74A}" type="pres">
      <dgm:prSet presAssocID="{631E8431-97E1-4F81-8382-DCA4C8C4AF17}" presName="horzThree" presStyleCnt="0"/>
      <dgm:spPr/>
    </dgm:pt>
    <dgm:pt modelId="{A2EFF84A-5DCA-4E90-B92C-9734EAF88B94}" type="pres">
      <dgm:prSet presAssocID="{F02536E0-D01F-428C-93EE-76B60FFA756D}" presName="sibSpaceTwo" presStyleCnt="0"/>
      <dgm:spPr/>
    </dgm:pt>
    <dgm:pt modelId="{8A20E6A4-1268-4CF4-8173-ADFB742BEBDA}" type="pres">
      <dgm:prSet presAssocID="{64B87FDA-4166-4734-9001-0773F167F76B}" presName="vertTwo" presStyleCnt="0"/>
      <dgm:spPr/>
    </dgm:pt>
    <dgm:pt modelId="{7C39BD0D-AABD-44FC-A26D-789A14CC1BEB}" type="pres">
      <dgm:prSet presAssocID="{64B87FDA-4166-4734-9001-0773F167F76B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4015B34-8898-4549-97CC-10E436330500}" type="pres">
      <dgm:prSet presAssocID="{64B87FDA-4166-4734-9001-0773F167F76B}" presName="parTransTwo" presStyleCnt="0"/>
      <dgm:spPr/>
    </dgm:pt>
    <dgm:pt modelId="{456560D5-BA95-444B-A2F6-3E4DE9132DB5}" type="pres">
      <dgm:prSet presAssocID="{64B87FDA-4166-4734-9001-0773F167F76B}" presName="horzTwo" presStyleCnt="0"/>
      <dgm:spPr/>
    </dgm:pt>
    <dgm:pt modelId="{40422894-B306-4A62-A129-712B8C1449F4}" type="pres">
      <dgm:prSet presAssocID="{74CAA299-0338-4EAD-BA48-72C836AB0A72}" presName="vertThree" presStyleCnt="0"/>
      <dgm:spPr/>
    </dgm:pt>
    <dgm:pt modelId="{2FF699EE-328C-4E6F-9319-B6142C5BC5CB}" type="pres">
      <dgm:prSet presAssocID="{74CAA299-0338-4EAD-BA48-72C836AB0A72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16296D-279F-48ED-81DB-E5DACC0080ED}" type="pres">
      <dgm:prSet presAssocID="{74CAA299-0338-4EAD-BA48-72C836AB0A72}" presName="horzThree" presStyleCnt="0"/>
      <dgm:spPr/>
    </dgm:pt>
    <dgm:pt modelId="{1AB25F53-2B6B-499B-9952-C0BD569419C1}" type="pres">
      <dgm:prSet presAssocID="{E3779575-9F26-40EB-83A6-173CD17FCEAD}" presName="sibSpaceTwo" presStyleCnt="0"/>
      <dgm:spPr/>
    </dgm:pt>
    <dgm:pt modelId="{7D884815-DC3B-4087-B9F2-32E9015ED17D}" type="pres">
      <dgm:prSet presAssocID="{B02EF1B7-BBAC-4380-A866-1A140C9FC7BA}" presName="vertTwo" presStyleCnt="0"/>
      <dgm:spPr/>
    </dgm:pt>
    <dgm:pt modelId="{EB42F1FD-820E-4BFC-BAB4-656AE0FEB5CD}" type="pres">
      <dgm:prSet presAssocID="{B02EF1B7-BBAC-4380-A866-1A140C9FC7BA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B0DEBB-83DE-43BE-A521-085689D07CC9}" type="pres">
      <dgm:prSet presAssocID="{B02EF1B7-BBAC-4380-A866-1A140C9FC7BA}" presName="parTransTwo" presStyleCnt="0"/>
      <dgm:spPr/>
    </dgm:pt>
    <dgm:pt modelId="{5587B28F-A595-4E7C-A9E1-296740196E70}" type="pres">
      <dgm:prSet presAssocID="{B02EF1B7-BBAC-4380-A866-1A140C9FC7BA}" presName="horzTwo" presStyleCnt="0"/>
      <dgm:spPr/>
    </dgm:pt>
    <dgm:pt modelId="{732B140A-2109-4165-8B8F-00D792D640B6}" type="pres">
      <dgm:prSet presAssocID="{E8B826C7-ECAC-4DDE-9793-70A2C243C23E}" presName="vertThree" presStyleCnt="0"/>
      <dgm:spPr/>
    </dgm:pt>
    <dgm:pt modelId="{5E3DCB8B-EE08-4A20-B911-F91B32B152F2}" type="pres">
      <dgm:prSet presAssocID="{E8B826C7-ECAC-4DDE-9793-70A2C243C23E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1A68E9-38BD-4219-8D77-675BE492B394}" type="pres">
      <dgm:prSet presAssocID="{E8B826C7-ECAC-4DDE-9793-70A2C243C23E}" presName="horzThree" presStyleCnt="0"/>
      <dgm:spPr/>
    </dgm:pt>
  </dgm:ptLst>
  <dgm:cxnLst>
    <dgm:cxn modelId="{11D4A12B-069F-4D33-A8BE-99B6893B0B72}" srcId="{585AD38E-D930-4A0D-9BAA-2E1733824EBD}" destId="{C7458661-4663-44C1-B7DF-54A5252DC3AE}" srcOrd="0" destOrd="0" parTransId="{1936EE04-0ECF-4190-8FEC-9C336E31C584}" sibTransId="{F02536E0-D01F-428C-93EE-76B60FFA756D}"/>
    <dgm:cxn modelId="{FA092A77-5960-4E28-B3F2-575A11F9C791}" srcId="{C7458661-4663-44C1-B7DF-54A5252DC3AE}" destId="{631E8431-97E1-4F81-8382-DCA4C8C4AF17}" srcOrd="0" destOrd="0" parTransId="{F60D87EC-4CB9-4353-B6D3-260E2A75B28A}" sibTransId="{1C8AF6F7-087B-4267-9EEF-59F15385A8A2}"/>
    <dgm:cxn modelId="{BCE54A66-8D4D-4EB3-8A65-5F2913741075}" type="presOf" srcId="{74CAA299-0338-4EAD-BA48-72C836AB0A72}" destId="{2FF699EE-328C-4E6F-9319-B6142C5BC5CB}" srcOrd="0" destOrd="0" presId="urn:microsoft.com/office/officeart/2005/8/layout/hierarchy4"/>
    <dgm:cxn modelId="{E79F5135-0EFE-4C48-97C4-7090F9FEC879}" type="presOf" srcId="{585AD38E-D930-4A0D-9BAA-2E1733824EBD}" destId="{0C27C7EE-5285-497B-AB46-E151593E8F47}" srcOrd="0" destOrd="0" presId="urn:microsoft.com/office/officeart/2005/8/layout/hierarchy4"/>
    <dgm:cxn modelId="{3B691548-02AB-450E-ADFD-9F18DD3934E2}" type="presOf" srcId="{B02EF1B7-BBAC-4380-A866-1A140C9FC7BA}" destId="{EB42F1FD-820E-4BFC-BAB4-656AE0FEB5CD}" srcOrd="0" destOrd="0" presId="urn:microsoft.com/office/officeart/2005/8/layout/hierarchy4"/>
    <dgm:cxn modelId="{3FBB694B-3523-4252-AAD3-4EA9CD043192}" srcId="{C39048D7-A17B-4E57-9BFA-68E4BAFC1FCE}" destId="{585AD38E-D930-4A0D-9BAA-2E1733824EBD}" srcOrd="0" destOrd="0" parTransId="{28D67995-5F2F-403D-ADFD-0421949F6280}" sibTransId="{8AD60DAF-B1EC-4E91-8F1D-419D560DF02E}"/>
    <dgm:cxn modelId="{D0D40374-ADE4-4B21-9903-70502BDDBBF0}" type="presOf" srcId="{E8B826C7-ECAC-4DDE-9793-70A2C243C23E}" destId="{5E3DCB8B-EE08-4A20-B911-F91B32B152F2}" srcOrd="0" destOrd="0" presId="urn:microsoft.com/office/officeart/2005/8/layout/hierarchy4"/>
    <dgm:cxn modelId="{6CA39136-3AAA-4EF9-968B-F5046A37DE28}" srcId="{B02EF1B7-BBAC-4380-A866-1A140C9FC7BA}" destId="{E8B826C7-ECAC-4DDE-9793-70A2C243C23E}" srcOrd="0" destOrd="0" parTransId="{A7148381-6EEE-44C6-9A14-17B928FB07EE}" sibTransId="{C4B332AF-E0B8-467D-B0EF-401268F7E2B0}"/>
    <dgm:cxn modelId="{D3025B54-AFAD-4AB8-982F-41AA371027BF}" type="presOf" srcId="{C39048D7-A17B-4E57-9BFA-68E4BAFC1FCE}" destId="{0BBA2089-CF4F-46C7-91BF-8E4AD2F7AAA1}" srcOrd="0" destOrd="0" presId="urn:microsoft.com/office/officeart/2005/8/layout/hierarchy4"/>
    <dgm:cxn modelId="{B3944311-E570-46B0-B4B7-977AD8E1589A}" type="presOf" srcId="{631E8431-97E1-4F81-8382-DCA4C8C4AF17}" destId="{4EBE2281-3CEC-4A7B-8A74-71E6F3DC5BA8}" srcOrd="0" destOrd="0" presId="urn:microsoft.com/office/officeart/2005/8/layout/hierarchy4"/>
    <dgm:cxn modelId="{CFC0DA1A-DE8D-44B8-8CB8-574AB6E74B98}" type="presOf" srcId="{C7458661-4663-44C1-B7DF-54A5252DC3AE}" destId="{40A76A40-D013-4316-B371-47EED5B01C9C}" srcOrd="0" destOrd="0" presId="urn:microsoft.com/office/officeart/2005/8/layout/hierarchy4"/>
    <dgm:cxn modelId="{22F10250-1729-45FB-A4C2-5403E812CB5C}" srcId="{585AD38E-D930-4A0D-9BAA-2E1733824EBD}" destId="{B02EF1B7-BBAC-4380-A866-1A140C9FC7BA}" srcOrd="2" destOrd="0" parTransId="{396CEED1-F308-47CA-B9F7-A558F3A88587}" sibTransId="{49E660D6-F181-4282-ADF2-7F589C9E49F1}"/>
    <dgm:cxn modelId="{C386D6C7-0D59-49C0-93FF-2151489483F0}" type="presOf" srcId="{64B87FDA-4166-4734-9001-0773F167F76B}" destId="{7C39BD0D-AABD-44FC-A26D-789A14CC1BEB}" srcOrd="0" destOrd="0" presId="urn:microsoft.com/office/officeart/2005/8/layout/hierarchy4"/>
    <dgm:cxn modelId="{42F61D9C-B794-404C-B231-9DF61BF25CE8}" srcId="{64B87FDA-4166-4734-9001-0773F167F76B}" destId="{74CAA299-0338-4EAD-BA48-72C836AB0A72}" srcOrd="0" destOrd="0" parTransId="{863CF674-9604-4BA6-9358-543C656C369F}" sibTransId="{F35616FE-DDDC-4F22-AD3D-0A0A1C20506B}"/>
    <dgm:cxn modelId="{545F8E8E-E7A0-4D54-94BB-E5E17A48EE76}" srcId="{585AD38E-D930-4A0D-9BAA-2E1733824EBD}" destId="{64B87FDA-4166-4734-9001-0773F167F76B}" srcOrd="1" destOrd="0" parTransId="{504AFC2B-F17E-402C-B6A8-5F8971850A96}" sibTransId="{E3779575-9F26-40EB-83A6-173CD17FCEAD}"/>
    <dgm:cxn modelId="{DA40A6B8-41E1-4673-9936-359BF68AC48C}" type="presParOf" srcId="{0BBA2089-CF4F-46C7-91BF-8E4AD2F7AAA1}" destId="{71F3D92E-6E21-43F9-BE43-C680808150A2}" srcOrd="0" destOrd="0" presId="urn:microsoft.com/office/officeart/2005/8/layout/hierarchy4"/>
    <dgm:cxn modelId="{0150B718-12C3-4CC5-A3A7-34E875C6D374}" type="presParOf" srcId="{71F3D92E-6E21-43F9-BE43-C680808150A2}" destId="{0C27C7EE-5285-497B-AB46-E151593E8F47}" srcOrd="0" destOrd="0" presId="urn:microsoft.com/office/officeart/2005/8/layout/hierarchy4"/>
    <dgm:cxn modelId="{8688E733-BFC0-448A-8ADF-0F1ECE32F188}" type="presParOf" srcId="{71F3D92E-6E21-43F9-BE43-C680808150A2}" destId="{6F1C6ECD-5FE2-4F91-890C-61BE061878FA}" srcOrd="1" destOrd="0" presId="urn:microsoft.com/office/officeart/2005/8/layout/hierarchy4"/>
    <dgm:cxn modelId="{DE685396-F6C9-4C39-A7F6-9E3F44EFFC88}" type="presParOf" srcId="{71F3D92E-6E21-43F9-BE43-C680808150A2}" destId="{94DE113E-725D-4047-AE14-4ABCC09E32B2}" srcOrd="2" destOrd="0" presId="urn:microsoft.com/office/officeart/2005/8/layout/hierarchy4"/>
    <dgm:cxn modelId="{2089A512-013C-4CAF-A728-B1E5968170D2}" type="presParOf" srcId="{94DE113E-725D-4047-AE14-4ABCC09E32B2}" destId="{B455AB6B-735B-4C5D-BED5-EA4EAF4EB0EA}" srcOrd="0" destOrd="0" presId="urn:microsoft.com/office/officeart/2005/8/layout/hierarchy4"/>
    <dgm:cxn modelId="{B57C2E76-32F0-43ED-89D5-2424E1DAE5FE}" type="presParOf" srcId="{B455AB6B-735B-4C5D-BED5-EA4EAF4EB0EA}" destId="{40A76A40-D013-4316-B371-47EED5B01C9C}" srcOrd="0" destOrd="0" presId="urn:microsoft.com/office/officeart/2005/8/layout/hierarchy4"/>
    <dgm:cxn modelId="{2291AA19-9B44-4B6C-9AFC-23AF55F8E579}" type="presParOf" srcId="{B455AB6B-735B-4C5D-BED5-EA4EAF4EB0EA}" destId="{20693F9A-47F0-46E9-9668-752DA02BE29F}" srcOrd="1" destOrd="0" presId="urn:microsoft.com/office/officeart/2005/8/layout/hierarchy4"/>
    <dgm:cxn modelId="{D40FA75A-1220-49E7-AA27-79366AD3C25E}" type="presParOf" srcId="{B455AB6B-735B-4C5D-BED5-EA4EAF4EB0EA}" destId="{05EE68D1-2BDB-4441-9930-E6B8AB3E1D62}" srcOrd="2" destOrd="0" presId="urn:microsoft.com/office/officeart/2005/8/layout/hierarchy4"/>
    <dgm:cxn modelId="{964DC033-57EB-4617-9E77-6036E8C13A81}" type="presParOf" srcId="{05EE68D1-2BDB-4441-9930-E6B8AB3E1D62}" destId="{A55B62CA-B6E2-442D-93B5-D076FE4B7BC3}" srcOrd="0" destOrd="0" presId="urn:microsoft.com/office/officeart/2005/8/layout/hierarchy4"/>
    <dgm:cxn modelId="{4A198B44-0210-4545-BB0E-42BAB4D571CA}" type="presParOf" srcId="{A55B62CA-B6E2-442D-93B5-D076FE4B7BC3}" destId="{4EBE2281-3CEC-4A7B-8A74-71E6F3DC5BA8}" srcOrd="0" destOrd="0" presId="urn:microsoft.com/office/officeart/2005/8/layout/hierarchy4"/>
    <dgm:cxn modelId="{ECF6342C-524A-4FB9-A3E9-651FC1A7662E}" type="presParOf" srcId="{A55B62CA-B6E2-442D-93B5-D076FE4B7BC3}" destId="{CCABF969-5A69-4365-B753-AF97F096B74A}" srcOrd="1" destOrd="0" presId="urn:microsoft.com/office/officeart/2005/8/layout/hierarchy4"/>
    <dgm:cxn modelId="{93E2EB5D-5A4F-4404-90A8-9E37702B76B0}" type="presParOf" srcId="{94DE113E-725D-4047-AE14-4ABCC09E32B2}" destId="{A2EFF84A-5DCA-4E90-B92C-9734EAF88B94}" srcOrd="1" destOrd="0" presId="urn:microsoft.com/office/officeart/2005/8/layout/hierarchy4"/>
    <dgm:cxn modelId="{C3669044-FA3B-41F7-84A5-6283C25C3766}" type="presParOf" srcId="{94DE113E-725D-4047-AE14-4ABCC09E32B2}" destId="{8A20E6A4-1268-4CF4-8173-ADFB742BEBDA}" srcOrd="2" destOrd="0" presId="urn:microsoft.com/office/officeart/2005/8/layout/hierarchy4"/>
    <dgm:cxn modelId="{6AF58C88-AC01-456E-A186-FE842F212C28}" type="presParOf" srcId="{8A20E6A4-1268-4CF4-8173-ADFB742BEBDA}" destId="{7C39BD0D-AABD-44FC-A26D-789A14CC1BEB}" srcOrd="0" destOrd="0" presId="urn:microsoft.com/office/officeart/2005/8/layout/hierarchy4"/>
    <dgm:cxn modelId="{65C7E4D6-9103-4F57-B1A5-FEE4A8DB6BC8}" type="presParOf" srcId="{8A20E6A4-1268-4CF4-8173-ADFB742BEBDA}" destId="{54015B34-8898-4549-97CC-10E436330500}" srcOrd="1" destOrd="0" presId="urn:microsoft.com/office/officeart/2005/8/layout/hierarchy4"/>
    <dgm:cxn modelId="{A66E31C1-9AFF-4A83-8EF8-B8F84A04D449}" type="presParOf" srcId="{8A20E6A4-1268-4CF4-8173-ADFB742BEBDA}" destId="{456560D5-BA95-444B-A2F6-3E4DE9132DB5}" srcOrd="2" destOrd="0" presId="urn:microsoft.com/office/officeart/2005/8/layout/hierarchy4"/>
    <dgm:cxn modelId="{3A52DC18-6A3C-42F1-9A65-CF465E18DD2D}" type="presParOf" srcId="{456560D5-BA95-444B-A2F6-3E4DE9132DB5}" destId="{40422894-B306-4A62-A129-712B8C1449F4}" srcOrd="0" destOrd="0" presId="urn:microsoft.com/office/officeart/2005/8/layout/hierarchy4"/>
    <dgm:cxn modelId="{DB3F3FD5-3398-4E53-9F1A-6E3315970CA2}" type="presParOf" srcId="{40422894-B306-4A62-A129-712B8C1449F4}" destId="{2FF699EE-328C-4E6F-9319-B6142C5BC5CB}" srcOrd="0" destOrd="0" presId="urn:microsoft.com/office/officeart/2005/8/layout/hierarchy4"/>
    <dgm:cxn modelId="{07FF2C3E-FCDF-4840-9F7F-7379D3E7D732}" type="presParOf" srcId="{40422894-B306-4A62-A129-712B8C1449F4}" destId="{BF16296D-279F-48ED-81DB-E5DACC0080ED}" srcOrd="1" destOrd="0" presId="urn:microsoft.com/office/officeart/2005/8/layout/hierarchy4"/>
    <dgm:cxn modelId="{ACA4AEA1-FCA9-4363-9CCE-C4C117556B65}" type="presParOf" srcId="{94DE113E-725D-4047-AE14-4ABCC09E32B2}" destId="{1AB25F53-2B6B-499B-9952-C0BD569419C1}" srcOrd="3" destOrd="0" presId="urn:microsoft.com/office/officeart/2005/8/layout/hierarchy4"/>
    <dgm:cxn modelId="{23C48754-8F62-4E23-B9B3-5DD90111C40A}" type="presParOf" srcId="{94DE113E-725D-4047-AE14-4ABCC09E32B2}" destId="{7D884815-DC3B-4087-B9F2-32E9015ED17D}" srcOrd="4" destOrd="0" presId="urn:microsoft.com/office/officeart/2005/8/layout/hierarchy4"/>
    <dgm:cxn modelId="{466D7B80-E0B7-4A8D-B7ED-FD7422854D38}" type="presParOf" srcId="{7D884815-DC3B-4087-B9F2-32E9015ED17D}" destId="{EB42F1FD-820E-4BFC-BAB4-656AE0FEB5CD}" srcOrd="0" destOrd="0" presId="urn:microsoft.com/office/officeart/2005/8/layout/hierarchy4"/>
    <dgm:cxn modelId="{7D4E83B4-AD49-4A26-A5E1-11AC2197A55F}" type="presParOf" srcId="{7D884815-DC3B-4087-B9F2-32E9015ED17D}" destId="{46B0DEBB-83DE-43BE-A521-085689D07CC9}" srcOrd="1" destOrd="0" presId="urn:microsoft.com/office/officeart/2005/8/layout/hierarchy4"/>
    <dgm:cxn modelId="{74DC70F4-59C1-4F0F-BC06-FDA7E733190B}" type="presParOf" srcId="{7D884815-DC3B-4087-B9F2-32E9015ED17D}" destId="{5587B28F-A595-4E7C-A9E1-296740196E70}" srcOrd="2" destOrd="0" presId="urn:microsoft.com/office/officeart/2005/8/layout/hierarchy4"/>
    <dgm:cxn modelId="{46D7DE46-7B77-47AE-99C1-89ADD09F561F}" type="presParOf" srcId="{5587B28F-A595-4E7C-A9E1-296740196E70}" destId="{732B140A-2109-4165-8B8F-00D792D640B6}" srcOrd="0" destOrd="0" presId="urn:microsoft.com/office/officeart/2005/8/layout/hierarchy4"/>
    <dgm:cxn modelId="{99062B7A-8129-41B0-A367-4F87AA0565BB}" type="presParOf" srcId="{732B140A-2109-4165-8B8F-00D792D640B6}" destId="{5E3DCB8B-EE08-4A20-B911-F91B32B152F2}" srcOrd="0" destOrd="0" presId="urn:microsoft.com/office/officeart/2005/8/layout/hierarchy4"/>
    <dgm:cxn modelId="{F999D938-9349-47FF-8FFE-7335A0F72CD9}" type="presParOf" srcId="{732B140A-2109-4165-8B8F-00D792D640B6}" destId="{1E1A68E9-38BD-4219-8D77-675BE492B39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0F12ED-9D79-457A-9CF2-7F50AF041F4B}">
      <dsp:nvSpPr>
        <dsp:cNvPr id="0" name=""/>
        <dsp:cNvSpPr/>
      </dsp:nvSpPr>
      <dsp:spPr>
        <a:xfrm rot="5400000">
          <a:off x="704946" y="737345"/>
          <a:ext cx="1132255" cy="136449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656BA8-09C5-498E-B9DE-DFDDBAB6894C}">
      <dsp:nvSpPr>
        <dsp:cNvPr id="0" name=""/>
        <dsp:cNvSpPr/>
      </dsp:nvSpPr>
      <dsp:spPr>
        <a:xfrm>
          <a:off x="7541" y="14781"/>
          <a:ext cx="3431905" cy="9096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14 примерных рабочих программ </a:t>
          </a:r>
          <a:br>
            <a:rPr lang="ru-RU" sz="1600" kern="1200" dirty="0" smtClean="0"/>
          </a:br>
          <a:r>
            <a:rPr lang="ru-RU" sz="1600" kern="1200" dirty="0" smtClean="0"/>
            <a:t>по учебным предметам НОО </a:t>
          </a:r>
          <a:br>
            <a:rPr lang="ru-RU" sz="1600" kern="1200" dirty="0" smtClean="0"/>
          </a:br>
          <a:r>
            <a:rPr lang="ru-RU" sz="1600" b="1" kern="1200" dirty="0" smtClean="0"/>
            <a:t>1-4 классы</a:t>
          </a:r>
          <a:endParaRPr lang="ru-RU" sz="1600" b="1" kern="1200" dirty="0"/>
        </a:p>
      </dsp:txBody>
      <dsp:txXfrm>
        <a:off x="34184" y="41424"/>
        <a:ext cx="3378619" cy="856378"/>
      </dsp:txXfrm>
    </dsp:sp>
    <dsp:sp modelId="{24BDC8D1-BBE6-4763-B555-CB6017DFB5CD}">
      <dsp:nvSpPr>
        <dsp:cNvPr id="0" name=""/>
        <dsp:cNvSpPr/>
      </dsp:nvSpPr>
      <dsp:spPr>
        <a:xfrm rot="5400000">
          <a:off x="704946" y="1874425"/>
          <a:ext cx="1132255" cy="136449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88EFEB-9509-4559-B4AF-E272B9B430EF}">
      <dsp:nvSpPr>
        <dsp:cNvPr id="0" name=""/>
        <dsp:cNvSpPr/>
      </dsp:nvSpPr>
      <dsp:spPr>
        <a:xfrm>
          <a:off x="7541" y="1151862"/>
          <a:ext cx="3431905" cy="9096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21 примерная рабочая программа </a:t>
          </a:r>
          <a:br>
            <a:rPr lang="ru-RU" sz="1600" kern="1200" dirty="0" smtClean="0"/>
          </a:br>
          <a:r>
            <a:rPr lang="ru-RU" sz="1600" kern="1200" dirty="0" smtClean="0"/>
            <a:t>по учебным предметам ООО </a:t>
          </a:r>
          <a:br>
            <a:rPr lang="ru-RU" sz="1600" kern="1200" dirty="0" smtClean="0"/>
          </a:br>
          <a:r>
            <a:rPr lang="ru-RU" sz="1600" b="1" kern="1200" dirty="0" smtClean="0"/>
            <a:t>5-9 классы</a:t>
          </a:r>
          <a:endParaRPr lang="ru-RU" sz="1600" b="1" kern="1200" dirty="0"/>
        </a:p>
      </dsp:txBody>
      <dsp:txXfrm>
        <a:off x="34184" y="1178505"/>
        <a:ext cx="3378619" cy="856378"/>
      </dsp:txXfrm>
    </dsp:sp>
    <dsp:sp modelId="{9CF95B04-FCDA-4A9B-BC57-4662DE011689}">
      <dsp:nvSpPr>
        <dsp:cNvPr id="0" name=""/>
        <dsp:cNvSpPr/>
      </dsp:nvSpPr>
      <dsp:spPr>
        <a:xfrm>
          <a:off x="1276535" y="2442966"/>
          <a:ext cx="3921298" cy="136449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86BEE0-5966-4D06-8BB7-684A8EE05C4F}">
      <dsp:nvSpPr>
        <dsp:cNvPr id="0" name=""/>
        <dsp:cNvSpPr/>
      </dsp:nvSpPr>
      <dsp:spPr>
        <a:xfrm>
          <a:off x="7541" y="2288942"/>
          <a:ext cx="3431905" cy="9096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Универсальный тематический классификатор для контента ЦОС </a:t>
          </a:r>
          <a:br>
            <a:rPr lang="ru-RU" sz="1600" kern="1200" dirty="0" smtClean="0"/>
          </a:br>
          <a:r>
            <a:rPr lang="ru-RU" sz="1600" kern="1200" dirty="0" smtClean="0"/>
            <a:t>Все предметы, </a:t>
          </a:r>
          <a:r>
            <a:rPr lang="ru-RU" sz="1600" b="1" kern="1200" dirty="0" smtClean="0"/>
            <a:t>1-11 классы</a:t>
          </a:r>
          <a:endParaRPr lang="ru-RU" sz="1600" b="1" kern="1200" dirty="0"/>
        </a:p>
      </dsp:txBody>
      <dsp:txXfrm>
        <a:off x="34184" y="2315585"/>
        <a:ext cx="3378619" cy="856378"/>
      </dsp:txXfrm>
    </dsp:sp>
    <dsp:sp modelId="{2A8E1C5F-ED5E-429D-9B30-21EA5EEEC499}">
      <dsp:nvSpPr>
        <dsp:cNvPr id="0" name=""/>
        <dsp:cNvSpPr/>
      </dsp:nvSpPr>
      <dsp:spPr>
        <a:xfrm rot="16200000">
          <a:off x="4637167" y="1874425"/>
          <a:ext cx="1132255" cy="136449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EED441-A5BC-4609-90C1-166C9581CF0F}">
      <dsp:nvSpPr>
        <dsp:cNvPr id="0" name=""/>
        <dsp:cNvSpPr/>
      </dsp:nvSpPr>
      <dsp:spPr>
        <a:xfrm>
          <a:off x="3939762" y="2288942"/>
          <a:ext cx="3431905" cy="9096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Апробация рабочих программ </a:t>
          </a:r>
          <a:br>
            <a:rPr lang="ru-RU" sz="1600" kern="1200" dirty="0" smtClean="0"/>
          </a:br>
          <a:r>
            <a:rPr lang="ru-RU" sz="1600" kern="1200" dirty="0" smtClean="0"/>
            <a:t>с 1 сентября 2021 г. </a:t>
          </a:r>
          <a:br>
            <a:rPr lang="ru-RU" sz="1600" kern="1200" dirty="0" smtClean="0"/>
          </a:br>
          <a:r>
            <a:rPr lang="ru-RU" sz="1600" b="1" kern="1200" dirty="0" smtClean="0"/>
            <a:t>25 субъектов РФ</a:t>
          </a:r>
          <a:endParaRPr lang="ru-RU" sz="1600" b="1" kern="1200" dirty="0"/>
        </a:p>
      </dsp:txBody>
      <dsp:txXfrm>
        <a:off x="3966405" y="2315585"/>
        <a:ext cx="3378619" cy="856378"/>
      </dsp:txXfrm>
    </dsp:sp>
    <dsp:sp modelId="{B83DB8E9-6FB0-463F-8122-95994430A6F7}">
      <dsp:nvSpPr>
        <dsp:cNvPr id="0" name=""/>
        <dsp:cNvSpPr/>
      </dsp:nvSpPr>
      <dsp:spPr>
        <a:xfrm rot="16200000">
          <a:off x="4637167" y="737345"/>
          <a:ext cx="1132255" cy="136449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9C3F46-FB6C-42CC-8A99-F8F4250C4869}">
      <dsp:nvSpPr>
        <dsp:cNvPr id="0" name=""/>
        <dsp:cNvSpPr/>
      </dsp:nvSpPr>
      <dsp:spPr>
        <a:xfrm>
          <a:off x="3939762" y="1151862"/>
          <a:ext cx="3431905" cy="9096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Серия всероссийских просветительских мероприятий </a:t>
          </a:r>
          <a:br>
            <a:rPr lang="ru-RU" sz="1600" kern="1200" dirty="0" smtClean="0"/>
          </a:br>
          <a:r>
            <a:rPr lang="ru-RU" sz="1600" b="1" kern="1200" dirty="0" smtClean="0"/>
            <a:t>&gt;300 000 участников</a:t>
          </a:r>
          <a:endParaRPr lang="ru-RU" sz="1600" b="1" kern="1200" dirty="0"/>
        </a:p>
      </dsp:txBody>
      <dsp:txXfrm>
        <a:off x="3966405" y="1178505"/>
        <a:ext cx="3378619" cy="856378"/>
      </dsp:txXfrm>
    </dsp:sp>
    <dsp:sp modelId="{F06C74C9-EADB-4D88-8088-A5D44AB4C654}">
      <dsp:nvSpPr>
        <dsp:cNvPr id="0" name=""/>
        <dsp:cNvSpPr/>
      </dsp:nvSpPr>
      <dsp:spPr>
        <a:xfrm>
          <a:off x="5208756" y="168805"/>
          <a:ext cx="3921298" cy="136449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E90163-A847-4BEC-B81B-4FDC96A6E37F}">
      <dsp:nvSpPr>
        <dsp:cNvPr id="0" name=""/>
        <dsp:cNvSpPr/>
      </dsp:nvSpPr>
      <dsp:spPr>
        <a:xfrm>
          <a:off x="3939762" y="14781"/>
          <a:ext cx="3431905" cy="9096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Всероссийские образовательные события, Федеральные уроки </a:t>
          </a:r>
          <a:br>
            <a:rPr lang="ru-RU" sz="1600" kern="1200" dirty="0" smtClean="0"/>
          </a:br>
          <a:r>
            <a:rPr lang="ru-RU" sz="1600" b="1" kern="1200" dirty="0" smtClean="0"/>
            <a:t>&gt;40 000 школ</a:t>
          </a:r>
          <a:endParaRPr lang="ru-RU" sz="1600" b="1" kern="1200" dirty="0"/>
        </a:p>
      </dsp:txBody>
      <dsp:txXfrm>
        <a:off x="3966405" y="41424"/>
        <a:ext cx="3378619" cy="856378"/>
      </dsp:txXfrm>
    </dsp:sp>
    <dsp:sp modelId="{442039E6-7D64-4AB8-8D6F-4FF482C24458}">
      <dsp:nvSpPr>
        <dsp:cNvPr id="0" name=""/>
        <dsp:cNvSpPr/>
      </dsp:nvSpPr>
      <dsp:spPr>
        <a:xfrm rot="5400000">
          <a:off x="8569388" y="737345"/>
          <a:ext cx="1132255" cy="136449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9F819F-453A-4BFA-B77A-548360270841}">
      <dsp:nvSpPr>
        <dsp:cNvPr id="0" name=""/>
        <dsp:cNvSpPr/>
      </dsp:nvSpPr>
      <dsp:spPr>
        <a:xfrm>
          <a:off x="7871983" y="14781"/>
          <a:ext cx="3431905" cy="9096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Адресная помощь школам: методические пособия </a:t>
          </a:r>
          <a:br>
            <a:rPr lang="ru-RU" sz="1600" kern="1200" dirty="0" smtClean="0"/>
          </a:br>
          <a:r>
            <a:rPr lang="ru-RU" sz="1600" kern="1200" dirty="0" smtClean="0"/>
            <a:t>+ серия методических </a:t>
          </a:r>
          <a:r>
            <a:rPr lang="ru-RU" sz="1600" kern="1200" dirty="0" err="1" smtClean="0"/>
            <a:t>видеоуроков</a:t>
          </a:r>
          <a:r>
            <a:rPr lang="ru-RU" sz="1600" kern="1200" dirty="0" smtClean="0"/>
            <a:t> </a:t>
          </a:r>
          <a:br>
            <a:rPr lang="ru-RU" sz="1600" kern="1200" dirty="0" smtClean="0"/>
          </a:br>
          <a:r>
            <a:rPr lang="ru-RU" sz="1600" b="1" kern="1200" dirty="0" smtClean="0"/>
            <a:t>&gt;9 000 школ</a:t>
          </a:r>
          <a:endParaRPr lang="ru-RU" sz="1600" b="1" kern="1200" dirty="0"/>
        </a:p>
      </dsp:txBody>
      <dsp:txXfrm>
        <a:off x="7898626" y="41424"/>
        <a:ext cx="3378619" cy="856378"/>
      </dsp:txXfrm>
    </dsp:sp>
    <dsp:sp modelId="{B8CB72CD-AB94-4DF1-A786-F49F4D1BFBBF}">
      <dsp:nvSpPr>
        <dsp:cNvPr id="0" name=""/>
        <dsp:cNvSpPr/>
      </dsp:nvSpPr>
      <dsp:spPr>
        <a:xfrm rot="5400000">
          <a:off x="8569388" y="1874425"/>
          <a:ext cx="1132255" cy="136449"/>
        </a:xfrm>
        <a:prstGeom prst="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CAFEFF-8779-41E5-BD38-FCD1BA49B053}">
      <dsp:nvSpPr>
        <dsp:cNvPr id="0" name=""/>
        <dsp:cNvSpPr/>
      </dsp:nvSpPr>
      <dsp:spPr>
        <a:xfrm>
          <a:off x="7871983" y="1151862"/>
          <a:ext cx="3431905" cy="9096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Портал «Единое содержание </a:t>
          </a:r>
          <a:br>
            <a:rPr lang="ru-RU" sz="1600" kern="1200" dirty="0" smtClean="0"/>
          </a:br>
          <a:r>
            <a:rPr lang="ru-RU" sz="1600" kern="1200" dirty="0" smtClean="0"/>
            <a:t>общего образования» </a:t>
          </a:r>
          <a:br>
            <a:rPr lang="ru-RU" sz="1600" kern="1200" dirty="0" smtClean="0"/>
          </a:br>
          <a:r>
            <a:rPr lang="en-US" sz="1600" b="1" kern="1200" dirty="0" smtClean="0"/>
            <a:t>www.edsoo</a:t>
          </a:r>
          <a:r>
            <a:rPr lang="ru-RU" sz="1600" b="1" kern="1200" dirty="0" smtClean="0"/>
            <a:t>.</a:t>
          </a:r>
          <a:r>
            <a:rPr lang="en-US" sz="1600" b="1" kern="1200" dirty="0" err="1" smtClean="0"/>
            <a:t>ru</a:t>
          </a:r>
          <a:endParaRPr lang="ru-RU" sz="1600" b="1" kern="1200" dirty="0"/>
        </a:p>
      </dsp:txBody>
      <dsp:txXfrm>
        <a:off x="7898626" y="1178505"/>
        <a:ext cx="3378619" cy="856378"/>
      </dsp:txXfrm>
    </dsp:sp>
    <dsp:sp modelId="{5E73E226-0ECB-445B-92CB-4EC7766B68AA}">
      <dsp:nvSpPr>
        <dsp:cNvPr id="0" name=""/>
        <dsp:cNvSpPr/>
      </dsp:nvSpPr>
      <dsp:spPr>
        <a:xfrm>
          <a:off x="7871983" y="2288942"/>
          <a:ext cx="3431905" cy="9096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«Горячая линия» по вопросам содержания образования  </a:t>
          </a:r>
          <a:br>
            <a:rPr lang="ru-RU" sz="1600" kern="1200" dirty="0" smtClean="0"/>
          </a:br>
          <a:r>
            <a:rPr lang="ru-RU" sz="1600" kern="1200" dirty="0" smtClean="0"/>
            <a:t>Телефон</a:t>
          </a:r>
          <a:r>
            <a:rPr lang="ru-RU" sz="1600" b="0" kern="1200" dirty="0" smtClean="0"/>
            <a:t>:</a:t>
          </a:r>
          <a:r>
            <a:rPr lang="ru-RU" sz="1600" b="1" kern="1200" dirty="0" smtClean="0"/>
            <a:t> 8</a:t>
          </a:r>
          <a:r>
            <a:rPr lang="en-US" sz="1600" b="1" kern="1200" dirty="0" smtClean="0"/>
            <a:t> </a:t>
          </a:r>
          <a:r>
            <a:rPr lang="ru-RU" sz="1600" b="1" kern="1200" dirty="0" smtClean="0"/>
            <a:t>800</a:t>
          </a:r>
          <a:r>
            <a:rPr lang="en-US" sz="1600" b="1" kern="1200" dirty="0" smtClean="0"/>
            <a:t> </a:t>
          </a:r>
          <a:r>
            <a:rPr lang="ru-RU" sz="1600" b="1" kern="1200" dirty="0" smtClean="0"/>
            <a:t>200 91 25       </a:t>
          </a:r>
          <a:endParaRPr lang="ru-RU" sz="1600" b="1" kern="1200" dirty="0"/>
        </a:p>
      </dsp:txBody>
      <dsp:txXfrm>
        <a:off x="7898626" y="2315585"/>
        <a:ext cx="3378619" cy="8563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7DFA51-1BE8-4B96-A032-0767946BAEC6}">
      <dsp:nvSpPr>
        <dsp:cNvPr id="0" name=""/>
        <dsp:cNvSpPr/>
      </dsp:nvSpPr>
      <dsp:spPr>
        <a:xfrm>
          <a:off x="2184" y="190281"/>
          <a:ext cx="2754968" cy="110198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0" cap="flat" cmpd="sng" algn="ctr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Обновлены ФГОС НОО, ФГОС ООО</a:t>
          </a:r>
          <a:endParaRPr lang="ru-RU" sz="1800" kern="1200" dirty="0"/>
        </a:p>
      </dsp:txBody>
      <dsp:txXfrm>
        <a:off x="553178" y="190281"/>
        <a:ext cx="1652981" cy="1101987"/>
      </dsp:txXfrm>
    </dsp:sp>
    <dsp:sp modelId="{0080E53A-AD44-4561-96BC-7C0F2EA5ABAC}">
      <dsp:nvSpPr>
        <dsp:cNvPr id="0" name=""/>
        <dsp:cNvSpPr/>
      </dsp:nvSpPr>
      <dsp:spPr>
        <a:xfrm>
          <a:off x="2481655" y="190281"/>
          <a:ext cx="2727170" cy="110198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0" cap="flat" cmpd="sng" algn="ctr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Обновлены Примерные ООП НОО,</a:t>
          </a:r>
          <a:br>
            <a:rPr lang="ru-RU" sz="1800" b="1" kern="1200" dirty="0" smtClean="0"/>
          </a:br>
          <a:r>
            <a:rPr lang="ru-RU" sz="1800" b="1" kern="1200" dirty="0" smtClean="0"/>
            <a:t>ООП ООО</a:t>
          </a:r>
          <a:endParaRPr lang="ru-RU" sz="1800" b="1" kern="1200" dirty="0"/>
        </a:p>
      </dsp:txBody>
      <dsp:txXfrm>
        <a:off x="3032649" y="190281"/>
        <a:ext cx="1625183" cy="1101987"/>
      </dsp:txXfrm>
    </dsp:sp>
    <dsp:sp modelId="{27832671-7BEF-4927-872D-F9B49300A121}">
      <dsp:nvSpPr>
        <dsp:cNvPr id="0" name=""/>
        <dsp:cNvSpPr/>
      </dsp:nvSpPr>
      <dsp:spPr>
        <a:xfrm>
          <a:off x="4933329" y="190281"/>
          <a:ext cx="3562008" cy="110198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0" cap="flat" cmpd="sng" algn="ctr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Организована методическая поддержка педагогов </a:t>
          </a:r>
          <a:br>
            <a:rPr lang="ru-RU" sz="1800" b="1" kern="1200" dirty="0" smtClean="0"/>
          </a:br>
          <a:r>
            <a:rPr lang="ru-RU" sz="1800" b="1" kern="1200" dirty="0" smtClean="0"/>
            <a:t>и семей с детьми</a:t>
          </a:r>
          <a:endParaRPr lang="ru-RU" sz="1800" b="1" kern="1200" dirty="0"/>
        </a:p>
      </dsp:txBody>
      <dsp:txXfrm>
        <a:off x="5484323" y="190281"/>
        <a:ext cx="2460021" cy="1101987"/>
      </dsp:txXfrm>
    </dsp:sp>
    <dsp:sp modelId="{6CCDD517-E5D7-46C4-A9F4-00D64C64981D}">
      <dsp:nvSpPr>
        <dsp:cNvPr id="0" name=""/>
        <dsp:cNvSpPr/>
      </dsp:nvSpPr>
      <dsp:spPr>
        <a:xfrm>
          <a:off x="8219841" y="190281"/>
          <a:ext cx="2754968" cy="110198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4">
                  <a:lumMod val="75000"/>
                </a:schemeClr>
              </a:solidFill>
            </a:rPr>
            <a:t>Обновлен </a:t>
          </a:r>
          <a:br>
            <a:rPr lang="ru-RU" sz="1800" b="1" kern="1200" dirty="0" smtClean="0">
              <a:solidFill>
                <a:schemeClr val="accent4">
                  <a:lumMod val="75000"/>
                </a:schemeClr>
              </a:solidFill>
            </a:rPr>
          </a:br>
          <a:r>
            <a:rPr lang="ru-RU" sz="1800" b="1" kern="1200" dirty="0" smtClean="0">
              <a:solidFill>
                <a:schemeClr val="accent4">
                  <a:lumMod val="75000"/>
                </a:schemeClr>
              </a:solidFill>
            </a:rPr>
            <a:t>ФГОС СОО </a:t>
          </a:r>
          <a:br>
            <a:rPr lang="ru-RU" sz="1800" b="1" kern="1200" dirty="0" smtClean="0">
              <a:solidFill>
                <a:schemeClr val="accent4">
                  <a:lumMod val="75000"/>
                </a:schemeClr>
              </a:solidFill>
            </a:rPr>
          </a:br>
          <a:r>
            <a:rPr lang="ru-RU" sz="1800" b="1" kern="1200" dirty="0" smtClean="0">
              <a:solidFill>
                <a:schemeClr val="accent4">
                  <a:lumMod val="75000"/>
                </a:schemeClr>
              </a:solidFill>
            </a:rPr>
            <a:t>и программы СОО</a:t>
          </a:r>
          <a:endParaRPr lang="ru-RU" sz="1800" b="1" kern="1200" dirty="0"/>
        </a:p>
      </dsp:txBody>
      <dsp:txXfrm>
        <a:off x="8770835" y="190281"/>
        <a:ext cx="1652981" cy="11019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27C7EE-5285-497B-AB46-E151593E8F47}">
      <dsp:nvSpPr>
        <dsp:cNvPr id="0" name=""/>
        <dsp:cNvSpPr/>
      </dsp:nvSpPr>
      <dsp:spPr>
        <a:xfrm>
          <a:off x="1304" y="668"/>
          <a:ext cx="3626256" cy="103634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4">
                  <a:lumMod val="75000"/>
                </a:schemeClr>
              </a:solidFill>
            </a:rPr>
            <a:t>Федеральное УМО </a:t>
          </a:r>
          <a:br>
            <a:rPr lang="ru-RU" sz="2400" kern="1200" dirty="0" smtClean="0">
              <a:solidFill>
                <a:schemeClr val="accent4">
                  <a:lumMod val="75000"/>
                </a:schemeClr>
              </a:solidFill>
            </a:rPr>
          </a:br>
          <a:r>
            <a:rPr lang="ru-RU" sz="2400" kern="1200" dirty="0" smtClean="0">
              <a:solidFill>
                <a:schemeClr val="accent4">
                  <a:lumMod val="75000"/>
                </a:schemeClr>
              </a:solidFill>
            </a:rPr>
            <a:t>по общему образованию</a:t>
          </a:r>
          <a:endParaRPr lang="ru-RU" sz="2400" kern="1200" dirty="0">
            <a:solidFill>
              <a:schemeClr val="accent4">
                <a:lumMod val="75000"/>
              </a:schemeClr>
            </a:solidFill>
          </a:endParaRPr>
        </a:p>
      </dsp:txBody>
      <dsp:txXfrm>
        <a:off x="31658" y="31022"/>
        <a:ext cx="3565548" cy="975637"/>
      </dsp:txXfrm>
    </dsp:sp>
    <dsp:sp modelId="{40A76A40-D013-4316-B371-47EED5B01C9C}">
      <dsp:nvSpPr>
        <dsp:cNvPr id="0" name=""/>
        <dsp:cNvSpPr/>
      </dsp:nvSpPr>
      <dsp:spPr>
        <a:xfrm>
          <a:off x="1304" y="1102007"/>
          <a:ext cx="1144651" cy="103634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5">
                  <a:lumMod val="75000"/>
                </a:schemeClr>
              </a:solidFill>
            </a:rPr>
            <a:t>РАО</a:t>
          </a:r>
          <a:endParaRPr lang="ru-RU" sz="18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31658" y="1132361"/>
        <a:ext cx="1083943" cy="975637"/>
      </dsp:txXfrm>
    </dsp:sp>
    <dsp:sp modelId="{4EBE2281-3CEC-4A7B-8A74-71E6F3DC5BA8}">
      <dsp:nvSpPr>
        <dsp:cNvPr id="0" name=""/>
        <dsp:cNvSpPr/>
      </dsp:nvSpPr>
      <dsp:spPr>
        <a:xfrm>
          <a:off x="1304" y="2203346"/>
          <a:ext cx="1144651" cy="103634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ИРО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1658" y="2233700"/>
        <a:ext cx="1083943" cy="975637"/>
      </dsp:txXfrm>
    </dsp:sp>
    <dsp:sp modelId="{7C39BD0D-AABD-44FC-A26D-789A14CC1BEB}">
      <dsp:nvSpPr>
        <dsp:cNvPr id="0" name=""/>
        <dsp:cNvSpPr/>
      </dsp:nvSpPr>
      <dsp:spPr>
        <a:xfrm>
          <a:off x="1242106" y="1102007"/>
          <a:ext cx="1144651" cy="103634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accent5">
                  <a:lumMod val="75000"/>
                </a:schemeClr>
              </a:solidFill>
            </a:rPr>
            <a:t>педагогические </a:t>
          </a:r>
          <a:r>
            <a:rPr lang="ru-RU" sz="1200" b="1" kern="1200" dirty="0" smtClean="0">
              <a:solidFill>
                <a:schemeClr val="accent5">
                  <a:lumMod val="75000"/>
                </a:schemeClr>
              </a:solidFill>
            </a:rPr>
            <a:t>университеты</a:t>
          </a:r>
          <a:endParaRPr lang="ru-RU" sz="12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1272460" y="1132361"/>
        <a:ext cx="1083943" cy="975637"/>
      </dsp:txXfrm>
    </dsp:sp>
    <dsp:sp modelId="{2FF699EE-328C-4E6F-9319-B6142C5BC5CB}">
      <dsp:nvSpPr>
        <dsp:cNvPr id="0" name=""/>
        <dsp:cNvSpPr/>
      </dsp:nvSpPr>
      <dsp:spPr>
        <a:xfrm>
          <a:off x="1242106" y="2203346"/>
          <a:ext cx="1144651" cy="103634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</a:rPr>
            <a:t>ИПК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272460" y="2233700"/>
        <a:ext cx="1083943" cy="975637"/>
      </dsp:txXfrm>
    </dsp:sp>
    <dsp:sp modelId="{EB42F1FD-820E-4BFC-BAB4-656AE0FEB5CD}">
      <dsp:nvSpPr>
        <dsp:cNvPr id="0" name=""/>
        <dsp:cNvSpPr/>
      </dsp:nvSpPr>
      <dsp:spPr>
        <a:xfrm>
          <a:off x="2482909" y="1102007"/>
          <a:ext cx="1144651" cy="103634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5">
                  <a:lumMod val="75000"/>
                </a:schemeClr>
              </a:solidFill>
            </a:rPr>
            <a:t>научные </a:t>
          </a:r>
          <a:r>
            <a:rPr lang="ru-RU" sz="1300" b="1" kern="1200" dirty="0" smtClean="0">
              <a:solidFill>
                <a:schemeClr val="accent5">
                  <a:lumMod val="75000"/>
                </a:schemeClr>
              </a:solidFill>
            </a:rPr>
            <a:t>организации</a:t>
          </a:r>
          <a:endParaRPr lang="ru-RU" sz="13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2513263" y="1132361"/>
        <a:ext cx="1083943" cy="975637"/>
      </dsp:txXfrm>
    </dsp:sp>
    <dsp:sp modelId="{5E3DCB8B-EE08-4A20-B911-F91B32B152F2}">
      <dsp:nvSpPr>
        <dsp:cNvPr id="0" name=""/>
        <dsp:cNvSpPr/>
      </dsp:nvSpPr>
      <dsp:spPr>
        <a:xfrm>
          <a:off x="2482909" y="2203346"/>
          <a:ext cx="1144651" cy="103634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chemeClr val="tx2">
                  <a:lumMod val="75000"/>
                </a:schemeClr>
              </a:solidFill>
            </a:rPr>
            <a:t>ЦНППМ </a:t>
          </a:r>
          <a:endParaRPr lang="ru-RU" sz="1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513263" y="2233700"/>
        <a:ext cx="1083943" cy="9756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6DAD4C-CFD2-47D3-B93D-939F5330EB9F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451244-DDC3-4122-AEC3-2DEB83F466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637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8A6C9-D5AC-E84C-B658-AD7D92776A0A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B6868-6167-0A41-B6D5-4ACD1FA9CF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444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1FDE44-3196-498E-A603-8183451638D1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917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1FDE44-3196-498E-A603-8183451638D1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362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1FDE44-3196-498E-A603-8183451638D1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212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1FDE44-3196-498E-A603-8183451638D1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973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122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2B6868-6167-0A41-B6D5-4ACD1FA9CFFB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938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NULL"/><Relationship Id="rId4" Type="http://schemas.openxmlformats.org/officeDocument/2006/relationships/image" Target="../media/image3.png"/><Relationship Id="rId9" Type="http://schemas.openxmlformats.org/officeDocument/2006/relationships/image" Target="../media/image6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NULL"/><Relationship Id="rId4" Type="http://schemas.openxmlformats.org/officeDocument/2006/relationships/image" Target="../media/image3.png"/><Relationship Id="rId9" Type="http://schemas.openxmlformats.org/officeDocument/2006/relationships/image" Target="../media/image6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5.png"/><Relationship Id="rId4" Type="http://schemas.openxmlformats.org/officeDocument/2006/relationships/image" Target="../media/image8.png"/><Relationship Id="rId9" Type="http://schemas.openxmlformats.org/officeDocument/2006/relationships/image" Target="../media/image11.jpe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8808A-BCC2-4075-92C8-B6644E6290B2}" type="datetime1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84-21BF-45EB-93D2-B81AE58633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5EC72-DC0A-4288-A51C-230F09492838}" type="datetime1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84-21BF-45EB-93D2-B81AE58633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99314-F06D-4A77-B0D7-7508AFF81B4D}" type="datetime1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84-21BF-45EB-93D2-B81AE58633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841F6-7263-43F6-99B1-CE7FDB6FDA5D}" type="datetime1">
              <a:rPr lang="ru-RU" smtClean="0"/>
              <a:pPr/>
              <a:t>19.11.2021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84-21BF-45EB-93D2-B81AE58633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24BA-EFC9-47F9-8307-3BAC5A57C8B3}" type="datetime1">
              <a:rPr lang="ru-RU" smtClean="0"/>
              <a:pPr/>
              <a:t>19.11.2021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84-21BF-45EB-93D2-B81AE58633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CDE78-644B-4138-BD0F-D95302950CE9}" type="datetime1">
              <a:rPr lang="ru-RU" smtClean="0"/>
              <a:pPr/>
              <a:t>19.11.2021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84-21BF-45EB-93D2-B81AE58633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12967-08E8-4325-97EB-F3F0329F998F}" type="datetime1">
              <a:rPr lang="ru-RU" smtClean="0"/>
              <a:pPr/>
              <a:t>19.11.2021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84-21BF-45EB-93D2-B81AE58633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EA4BC-FF46-456F-A031-3BEDB103DFB4}" type="datetime1">
              <a:rPr lang="ru-RU" smtClean="0"/>
              <a:pPr/>
              <a:t>19.11.2021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84-21BF-45EB-93D2-B81AE58633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78AB1-B98D-4E21-9700-EA22B4EFD8DA}" type="datetime1">
              <a:rPr lang="ru-RU" smtClean="0"/>
              <a:pPr/>
              <a:t>19.11.2021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84-21BF-45EB-93D2-B81AE58633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88400-0658-4A70-88B7-291BA28E6087}" type="datetime1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84-21BF-45EB-93D2-B81AE58633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2521A-57DF-4C4B-9C66-FDDB2F597331}" type="datetime1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84-21BF-45EB-93D2-B81AE58633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. Title and Content -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="" xmlns:a16="http://schemas.microsoft.com/office/drawing/2014/main" id="{BFFDEDE2-612E-44BA-97AF-BE2800D0205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="" xmlns:a16="http://schemas.microsoft.com/office/drawing/2014/main" id="{1AABDE05-52B6-4020-83AF-9DE428B90CD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400" b="1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Title Placeholder 1">
            <a:extLst>
              <a:ext uri="{FF2B5EF4-FFF2-40B4-BE49-F238E27FC236}">
                <a16:creationId xmlns="" xmlns:a16="http://schemas.microsoft.com/office/drawing/2014/main" id="{231FB825-CF5F-4702-956D-6AA391FBC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573" y="167447"/>
            <a:ext cx="11073049" cy="1091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469" tIns="38733" rIns="77469" bIns="38733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1700" b="1" dirty="0">
                <a:solidFill>
                  <a:srgbClr val="343434"/>
                </a:solidFill>
                <a:ea typeface="+mn-ea"/>
                <a:cs typeface="+mn-cs"/>
              </a:defRPr>
            </a:lvl1pPr>
          </a:lstStyle>
          <a:p>
            <a:pPr marL="0" lv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96CB316-C6BA-4A71-BD69-5C792EC61E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2" y="1619830"/>
            <a:ext cx="11079163" cy="16963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B93F75D9-C30E-4CA2-8807-34327E435F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1195" y="6632715"/>
            <a:ext cx="2743200" cy="187565"/>
          </a:xfrm>
        </p:spPr>
        <p:txBody>
          <a:bodyPr tIns="0" rIns="0"/>
          <a:lstStyle/>
          <a:p>
            <a:fld id="{37F5C94B-8C55-478B-B509-BAE6A06B2E2A}" type="slidenum">
              <a:rPr lang="en-US" sz="1000" smtClean="0">
                <a:solidFill>
                  <a:srgbClr val="ADAFBB"/>
                </a:solidFill>
              </a:rPr>
              <a:pPr/>
              <a:t>‹#›</a:t>
            </a:fld>
            <a:endParaRPr lang="en-US" sz="1000" dirty="0">
              <a:solidFill>
                <a:srgbClr val="ADAF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3490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1">
            <a:extLst>
              <a:ext uri="{FF2B5EF4-FFF2-40B4-BE49-F238E27FC236}">
                <a16:creationId xmlns=""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273556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25C68B6-61C2-468F-89AB-4B9F7531AA68}" type="slidenum">
              <a:rPr lang="ru-RU" sz="1600" smtClean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ru-RU" sz="16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0A5B7C0E-D54E-4165-9B3E-3654796782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66009" t="5331" r="20074" b="76498"/>
          <a:stretch/>
        </p:blipFill>
        <p:spPr>
          <a:xfrm>
            <a:off x="11273556" y="183256"/>
            <a:ext cx="668760" cy="61731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CDCD31AD-ADA4-468A-95A9-C3F689229D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l="30228" t="15353" r="29946" b="27952"/>
          <a:stretch/>
        </p:blipFill>
        <p:spPr>
          <a:xfrm>
            <a:off x="10394234" y="196909"/>
            <a:ext cx="600080" cy="603660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C2043DF1-9BE2-4B8B-9407-8FD4B611638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533" y="247835"/>
            <a:ext cx="540459" cy="51546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828EFD80-CBDB-4FCF-91D3-1B31DB9A586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7394" y="128853"/>
            <a:ext cx="6746892" cy="76924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160747EA-E1D4-4854-9DFD-F99987CCB83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067" y="284353"/>
            <a:ext cx="1635224" cy="48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27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нкты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="" xmlns:a16="http://schemas.microsoft.com/office/drawing/2014/main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="" xmlns:a16="http://schemas.microsoft.com/office/drawing/2014/main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="" xmlns:a16="http://schemas.microsoft.com/office/drawing/2014/main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718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="" xmlns:a16="http://schemas.microsoft.com/office/drawing/2014/main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7718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="" xmlns:a16="http://schemas.microsoft.com/office/drawing/2014/main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119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="" xmlns:a16="http://schemas.microsoft.com/office/drawing/2014/main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119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="" xmlns:a16="http://schemas.microsoft.com/office/drawing/2014/main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519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="" xmlns:a16="http://schemas.microsoft.com/office/drawing/2014/main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519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="" xmlns:a16="http://schemas.microsoft.com/office/drawing/2014/main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920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="" xmlns:a16="http://schemas.microsoft.com/office/drawing/2014/main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920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="" xmlns:a16="http://schemas.microsoft.com/office/drawing/2014/main" id="{B2738624-9DAA-4152-9A77-80BBB71AD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3180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Рисунок 15">
            <a:extLst>
              <a:ext uri="{FF2B5EF4-FFF2-40B4-BE49-F238E27FC236}">
                <a16:creationId xmlns="" xmlns:a16="http://schemas.microsoft.com/office/drawing/2014/main" id="{522AE46C-0845-4BB0-9861-06071BCF56F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7718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Рисунок 15">
            <a:extLst>
              <a:ext uri="{FF2B5EF4-FFF2-40B4-BE49-F238E27FC236}">
                <a16:creationId xmlns="" xmlns:a16="http://schemas.microsoft.com/office/drawing/2014/main" id="{D791A6AF-478F-443B-A785-F82A8DBA9F3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1122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Рисунок 15">
            <a:extLst>
              <a:ext uri="{FF2B5EF4-FFF2-40B4-BE49-F238E27FC236}">
                <a16:creationId xmlns="" xmlns:a16="http://schemas.microsoft.com/office/drawing/2014/main" id="{1A65AFE9-2875-44A5-BF13-6E843889266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4519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2" name="Рисунок 15">
            <a:extLst>
              <a:ext uri="{FF2B5EF4-FFF2-40B4-BE49-F238E27FC236}">
                <a16:creationId xmlns="" xmlns:a16="http://schemas.microsoft.com/office/drawing/2014/main" id="{069B9167-077F-4123-82C5-01EB62AFB3E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7805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945687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1">
            <a:extLst>
              <a:ext uri="{FF2B5EF4-FFF2-40B4-BE49-F238E27FC236}">
                <a16:creationId xmlns=""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273556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5C68B6-61C2-468F-89AB-4B9F7531AA68}" type="slidenum">
              <a:rPr lang="ru-RU" sz="1600" smtClean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ru-RU" sz="16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0A5B7C0E-D54E-4165-9B3E-3654796782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66009" t="5331" r="20074" b="76498"/>
          <a:stretch/>
        </p:blipFill>
        <p:spPr>
          <a:xfrm>
            <a:off x="11273556" y="183256"/>
            <a:ext cx="668760" cy="61731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CDCD31AD-ADA4-468A-95A9-C3F689229D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l="30228" t="15353" r="29946" b="27952"/>
          <a:stretch/>
        </p:blipFill>
        <p:spPr>
          <a:xfrm>
            <a:off x="10394234" y="196909"/>
            <a:ext cx="600080" cy="603660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C2043DF1-9BE2-4B8B-9407-8FD4B611638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533" y="247835"/>
            <a:ext cx="540459" cy="51546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828EFD80-CBDB-4FCF-91D3-1B31DB9A586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7394" y="128853"/>
            <a:ext cx="6746892" cy="76924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160747EA-E1D4-4854-9DFD-F99987CCB83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067" y="284353"/>
            <a:ext cx="1635224" cy="48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392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1835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ED80C7F7-87D0-4C7C-9BAC-C7F5005C83E4}"/>
              </a:ext>
            </a:extLst>
          </p:cNvPr>
          <p:cNvSpPr/>
          <p:nvPr userDrawn="1"/>
        </p:nvSpPr>
        <p:spPr>
          <a:xfrm>
            <a:off x="-76869" y="0"/>
            <a:ext cx="12268869" cy="6858000"/>
          </a:xfrm>
          <a:prstGeom prst="rect">
            <a:avLst/>
          </a:prstGeom>
          <a:solidFill>
            <a:srgbClr val="ABD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60F47C0-F09A-458E-ADA8-77EF5FDB7D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510" t="2396" r="76021" b="3293"/>
          <a:stretch/>
        </p:blipFill>
        <p:spPr>
          <a:xfrm>
            <a:off x="-76869" y="0"/>
            <a:ext cx="231207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4E2AB7B-B9B5-421D-A36F-342E72C665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81436" t="49551" r="2251" b="3293"/>
          <a:stretch/>
        </p:blipFill>
        <p:spPr>
          <a:xfrm>
            <a:off x="10513382" y="3429000"/>
            <a:ext cx="1678618" cy="3429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DCA2BEE0-04E4-4A5C-A60F-7F32E96A69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2463" t="21956" r="18437" b="30739"/>
          <a:stretch/>
        </p:blipFill>
        <p:spPr>
          <a:xfrm>
            <a:off x="1745522" y="978575"/>
            <a:ext cx="8767859" cy="4959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8745839-E7D9-431C-B21D-4A6F5F757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l="66009" t="5331" r="20074" b="76498"/>
          <a:stretch/>
        </p:blipFill>
        <p:spPr>
          <a:xfrm>
            <a:off x="10513381" y="314007"/>
            <a:ext cx="1330016" cy="12276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A1ACA975-6641-445E-A2FF-6CC62F17B7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l="30228" t="15353" r="29946" b="27952"/>
          <a:stretch/>
        </p:blipFill>
        <p:spPr>
          <a:xfrm>
            <a:off x="5005761" y="371666"/>
            <a:ext cx="1090239" cy="1096742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8AE461A8-AB78-4740-9B54-7173F8E7CA5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649" y="462730"/>
            <a:ext cx="958969" cy="91461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4CCB7E3F-1C53-4961-84C6-0C700D29AB3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11" y="441646"/>
            <a:ext cx="3290503" cy="97241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FF3B31D-709A-4E29-887C-7B938CF9BA5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4788" y="5467610"/>
            <a:ext cx="11578587" cy="132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6329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460F7-4591-43A2-8CFF-F4A73CA8DFEE}" type="datetimeFigureOut">
              <a:rPr lang="ru-RU"/>
              <a:pPr>
                <a:defRPr/>
              </a:pPr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0FEC01-3E5D-4DEA-8DC0-2B7610A25A0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0203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BBF9C-2680-4582-85FA-7AC577CB5CDB}" type="datetime1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10C84-21BF-45EB-93D2-B81AE58633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5" r:id="rId13"/>
    <p:sldLayoutId id="2147483667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8041C7A-404D-4A1A-8130-03CF3FF7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D97A78E-AE0C-496D-875C-E74DBE825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B708932-BFCA-43CF-A98E-C9B84838D7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35FE6-3A62-46A3-AD8C-BF2F692313A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7857F0A-3123-49DA-B46C-A65C8699C4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1221AAF-B13C-44AD-8EC8-B707771E5D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07B4C-393F-4E3D-A696-83B041F08FC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703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23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eg"/><Relationship Id="rId5" Type="http://schemas.openxmlformats.org/officeDocument/2006/relationships/image" Target="../media/image12.png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jpeg"/><Relationship Id="rId5" Type="http://schemas.openxmlformats.org/officeDocument/2006/relationships/image" Target="../media/image15.emf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43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46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8.png"/><Relationship Id="rId7" Type="http://schemas.microsoft.com/office/2007/relationships/hdphoto" Target="../media/hdphoto2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11" Type="http://schemas.openxmlformats.org/officeDocument/2006/relationships/image" Target="../media/image10.svg"/><Relationship Id="rId5" Type="http://schemas.openxmlformats.org/officeDocument/2006/relationships/image" Target="../media/image6.sv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1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Заголовок 1"/>
          <p:cNvSpPr>
            <a:spLocks noGrp="1"/>
          </p:cNvSpPr>
          <p:nvPr>
            <p:ph type="ctrTitle"/>
          </p:nvPr>
        </p:nvSpPr>
        <p:spPr>
          <a:xfrm>
            <a:off x="1487488" y="2306505"/>
            <a:ext cx="9289032" cy="234663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3200" b="1" dirty="0">
                <a:solidFill>
                  <a:srgbClr val="6D276A"/>
                </a:solidFill>
                <a:latin typeface="Times New Roman" pitchFamily="18" charset="0"/>
                <a:ea typeface="Yu Mincho Light" pitchFamily="18" charset="-128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6D276A"/>
                </a:solidFill>
                <a:latin typeface="Times New Roman" pitchFamily="18" charset="0"/>
                <a:ea typeface="Yu Mincho Light" pitchFamily="18" charset="-128"/>
                <a:cs typeface="Times New Roman" pitchFamily="18" charset="0"/>
              </a:rPr>
            </a:br>
            <a:r>
              <a:rPr lang="ru-RU" sz="40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Актуальные задачи развития системы образования в России</a:t>
            </a:r>
            <a:r>
              <a:rPr lang="ru-RU" sz="3200" b="1" dirty="0">
                <a:solidFill>
                  <a:srgbClr val="6D276A"/>
                </a:solidFill>
                <a:latin typeface="Times New Roman" pitchFamily="18" charset="0"/>
                <a:ea typeface="Yu Mincho Light" pitchFamily="18" charset="-128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6D276A"/>
                </a:solidFill>
                <a:latin typeface="Times New Roman" pitchFamily="18" charset="0"/>
                <a:ea typeface="Yu Mincho Light" pitchFamily="18" charset="-128"/>
                <a:cs typeface="Times New Roman" pitchFamily="18" charset="0"/>
              </a:rPr>
            </a:br>
            <a:endParaRPr lang="ru-RU" altLang="ru-RU" sz="3200" dirty="0">
              <a:solidFill>
                <a:srgbClr val="6D276A"/>
              </a:solidFill>
              <a:latin typeface="Times New Roman" pitchFamily="18" charset="0"/>
              <a:ea typeface="Yu Mincho Light" pitchFamily="18" charset="-128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99856" y="6213903"/>
            <a:ext cx="2229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 ноября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года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159896" y="4437112"/>
            <a:ext cx="6480719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  <a:spcAft>
                <a:spcPts val="1200"/>
              </a:spcAft>
            </a:pPr>
            <a:endParaRPr lang="ru-RU" sz="2400" b="1" dirty="0" smtClean="0">
              <a:latin typeface="Times New Roman" pitchFamily="18" charset="0"/>
              <a:ea typeface="Yu Mincho Light" pitchFamily="18" charset="-128"/>
              <a:cs typeface="Times New Roman" pitchFamily="18" charset="0"/>
            </a:endParaRPr>
          </a:p>
          <a:p>
            <a:pPr algn="r">
              <a:lnSpc>
                <a:spcPct val="80000"/>
              </a:lnSpc>
              <a:spcAft>
                <a:spcPts val="1200"/>
              </a:spcAft>
            </a:pPr>
            <a:r>
              <a:rPr lang="ru-RU" sz="2400" b="1" dirty="0" err="1" smtClean="0">
                <a:latin typeface="Times New Roman" pitchFamily="18" charset="0"/>
                <a:ea typeface="Yu Mincho Light" pitchFamily="18" charset="-128"/>
                <a:cs typeface="Times New Roman" pitchFamily="18" charset="0"/>
              </a:rPr>
              <a:t>Мизова</a:t>
            </a:r>
            <a:r>
              <a:rPr lang="ru-RU" sz="2400" b="1" dirty="0" smtClean="0">
                <a:latin typeface="Times New Roman" pitchFamily="18" charset="0"/>
                <a:ea typeface="Yu Mincho Light" pitchFamily="18" charset="-128"/>
                <a:cs typeface="Times New Roman" pitchFamily="18" charset="0"/>
              </a:rPr>
              <a:t> Марина </a:t>
            </a:r>
            <a:r>
              <a:rPr lang="ru-RU" sz="2400" b="1" dirty="0" err="1" smtClean="0">
                <a:latin typeface="Times New Roman" pitchFamily="18" charset="0"/>
                <a:ea typeface="Yu Mincho Light" pitchFamily="18" charset="-128"/>
                <a:cs typeface="Times New Roman" pitchFamily="18" charset="0"/>
              </a:rPr>
              <a:t>Хабаловна</a:t>
            </a:r>
            <a:r>
              <a:rPr lang="ru-RU" sz="2400" dirty="0" smtClean="0">
                <a:latin typeface="Times New Roman" pitchFamily="18" charset="0"/>
                <a:ea typeface="Yu Mincho Light" pitchFamily="18" charset="-128"/>
                <a:cs typeface="Times New Roman" pitchFamily="18" charset="0"/>
              </a:rPr>
              <a:t>, </a:t>
            </a:r>
            <a:r>
              <a:rPr lang="ru-RU" sz="2400" dirty="0">
                <a:latin typeface="Times New Roman" pitchFamily="18" charset="0"/>
                <a:ea typeface="Yu Mincho Light" pitchFamily="18" charset="-128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ea typeface="Yu Mincho Light" pitchFamily="18" charset="-128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ea typeface="Yu Mincho Light" pitchFamily="18" charset="-128"/>
                <a:cs typeface="Times New Roman" pitchFamily="18" charset="0"/>
              </a:rPr>
              <a:t>начальник управления дошкольного, среднего общего, дополнительного и профессионального образования </a:t>
            </a:r>
            <a:r>
              <a:rPr lang="ru-RU" sz="2400" dirty="0" err="1" smtClean="0">
                <a:latin typeface="Times New Roman" pitchFamily="18" charset="0"/>
                <a:ea typeface="Yu Mincho Light" pitchFamily="18" charset="-128"/>
                <a:cs typeface="Times New Roman" pitchFamily="18" charset="0"/>
              </a:rPr>
              <a:t>Минпросвещения</a:t>
            </a:r>
            <a:r>
              <a:rPr lang="ru-RU" sz="2400" dirty="0" smtClean="0">
                <a:latin typeface="Times New Roman" pitchFamily="18" charset="0"/>
                <a:ea typeface="Yu Mincho Light" pitchFamily="18" charset="-128"/>
                <a:cs typeface="Times New Roman" pitchFamily="18" charset="0"/>
              </a:rPr>
              <a:t> КБР</a:t>
            </a:r>
            <a:endParaRPr lang="ru-RU" altLang="ru-RU" sz="2400" dirty="0">
              <a:latin typeface="Times New Roman" pitchFamily="18" charset="0"/>
              <a:ea typeface="Yu Mincho Light" pitchFamily="18" charset="-128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B502D9F-D4DA-474E-A15C-49757F345848}"/>
              </a:ext>
            </a:extLst>
          </p:cNvPr>
          <p:cNvCxnSpPr/>
          <p:nvPr/>
        </p:nvCxnSpPr>
        <p:spPr>
          <a:xfrm>
            <a:off x="0" y="2060848"/>
            <a:ext cx="5303912" cy="0"/>
          </a:xfrm>
          <a:prstGeom prst="line">
            <a:avLst/>
          </a:prstGeom>
          <a:ln w="15875">
            <a:solidFill>
              <a:srgbClr val="3A6E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Группа 18"/>
          <p:cNvGrpSpPr>
            <a:grpSpLocks/>
          </p:cNvGrpSpPr>
          <p:nvPr/>
        </p:nvGrpSpPr>
        <p:grpSpPr bwMode="auto">
          <a:xfrm>
            <a:off x="6672064" y="116632"/>
            <a:ext cx="4937111" cy="1944216"/>
            <a:chOff x="587013" y="490454"/>
            <a:chExt cx="4658523" cy="1602700"/>
          </a:xfrm>
        </p:grpSpPr>
        <p:grpSp>
          <p:nvGrpSpPr>
            <p:cNvPr id="8" name="Группа 5"/>
            <p:cNvGrpSpPr>
              <a:grpSpLocks/>
            </p:cNvGrpSpPr>
            <p:nvPr/>
          </p:nvGrpSpPr>
          <p:grpSpPr bwMode="auto">
            <a:xfrm>
              <a:off x="2608933" y="579365"/>
              <a:ext cx="2636603" cy="1424879"/>
              <a:chOff x="6208138" y="474432"/>
              <a:chExt cx="2636603" cy="1424879"/>
            </a:xfrm>
          </p:grpSpPr>
          <p:pic>
            <p:nvPicPr>
              <p:cNvPr id="11" name="Рисунок 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12103" y="474432"/>
                <a:ext cx="828674" cy="8477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Прямоугольник 11"/>
              <p:cNvSpPr/>
              <p:nvPr/>
            </p:nvSpPr>
            <p:spPr>
              <a:xfrm>
                <a:off x="6208350" y="1321752"/>
                <a:ext cx="2636391" cy="57760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Akrobat SemiBold" panose="00000700000000000000" pitchFamily="50" charset="-52"/>
                    <a:cs typeface="+mn-cs"/>
                  </a:rPr>
                  <a:t>МИНИСТЕРСТВО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Akrobat SemiBold" panose="00000700000000000000" pitchFamily="50" charset="-52"/>
                    <a:cs typeface="+mn-cs"/>
                  </a:rPr>
                  <a:t>ПРОСВЕЩЕНИЯ, НАУКИ И ПО ДЕЛАМ МОЛОДЕЖИ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050" dirty="0">
                    <a:latin typeface="Akrobat SemiBold" panose="00000700000000000000" pitchFamily="50" charset="-52"/>
                    <a:cs typeface="+mn-cs"/>
                  </a:rPr>
                  <a:t>КАБАРДИНО-БАЛКАРСКОЙ РЕСПУБЛИКИ</a:t>
                </a:r>
              </a:p>
            </p:txBody>
          </p:sp>
        </p:grpSp>
        <p:pic>
          <p:nvPicPr>
            <p:cNvPr id="10" name="Рисунок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00" t="22437" r="13547" b="18861"/>
            <a:stretch>
              <a:fillRect/>
            </a:stretch>
          </p:blipFill>
          <p:spPr bwMode="auto">
            <a:xfrm>
              <a:off x="587013" y="490454"/>
              <a:ext cx="1926323" cy="1602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4034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Тенденции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развития </a:t>
            </a:r>
            <a:r>
              <a:rPr lang="ru-RU" b="1" dirty="0">
                <a:solidFill>
                  <a:srgbClr val="002060"/>
                </a:solidFill>
              </a:rPr>
              <a:t>системы образования в Российской </a:t>
            </a:r>
            <a:r>
              <a:rPr lang="ru-RU" b="1" dirty="0" smtClean="0">
                <a:solidFill>
                  <a:srgbClr val="002060"/>
                </a:solidFill>
              </a:rPr>
              <a:t>Федерации</a:t>
            </a:r>
            <a:r>
              <a:rPr lang="ru-RU" b="1" dirty="0">
                <a:solidFill>
                  <a:srgbClr val="002060"/>
                </a:solidFill>
              </a:rPr>
              <a:t> на разных уровнях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sz="4400" dirty="0" smtClean="0"/>
          </a:p>
          <a:p>
            <a:pPr marL="0" indent="0" algn="ctr">
              <a:buNone/>
            </a:pPr>
            <a:r>
              <a:rPr lang="ru-RU" sz="4400" b="1" dirty="0" smtClean="0">
                <a:solidFill>
                  <a:schemeClr val="tx2"/>
                </a:solidFill>
              </a:rPr>
              <a:t>ОБРАЗОВАНИЕ</a:t>
            </a:r>
            <a:r>
              <a:rPr lang="ru-RU" sz="4400" dirty="0" smtClean="0">
                <a:solidFill>
                  <a:schemeClr val="tx2"/>
                </a:solidFill>
              </a:rPr>
              <a:t> </a:t>
            </a:r>
            <a:endParaRPr lang="en-US" sz="4400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ru-RU" sz="4400" dirty="0" smtClean="0">
                <a:solidFill>
                  <a:schemeClr val="tx2"/>
                </a:solidFill>
              </a:rPr>
              <a:t>в </a:t>
            </a:r>
            <a:r>
              <a:rPr lang="ru-RU" sz="4400" dirty="0">
                <a:solidFill>
                  <a:schemeClr val="tx2"/>
                </a:solidFill>
              </a:rPr>
              <a:t>современном мире играет одну из главных ролей, поскольку является основным источником </a:t>
            </a:r>
            <a:r>
              <a:rPr lang="ru-RU" sz="4400" b="1" dirty="0">
                <a:solidFill>
                  <a:schemeClr val="tx2"/>
                </a:solidFill>
              </a:rPr>
              <a:t>генерирования</a:t>
            </a:r>
            <a:r>
              <a:rPr lang="ru-RU" sz="4400" dirty="0">
                <a:solidFill>
                  <a:schemeClr val="tx2"/>
                </a:solidFill>
              </a:rPr>
              <a:t>, </a:t>
            </a:r>
            <a:r>
              <a:rPr lang="ru-RU" sz="4400" b="1" dirty="0">
                <a:solidFill>
                  <a:schemeClr val="tx2"/>
                </a:solidFill>
              </a:rPr>
              <a:t>совершенствования</a:t>
            </a:r>
            <a:r>
              <a:rPr lang="ru-RU" sz="4400" dirty="0">
                <a:solidFill>
                  <a:schemeClr val="tx2"/>
                </a:solidFill>
              </a:rPr>
              <a:t> и </a:t>
            </a:r>
            <a:r>
              <a:rPr lang="ru-RU" sz="4400" b="1" dirty="0">
                <a:solidFill>
                  <a:schemeClr val="tx2"/>
                </a:solidFill>
              </a:rPr>
              <a:t>развития человеческого капитала</a:t>
            </a:r>
            <a:r>
              <a:rPr lang="ru-RU" sz="4400" dirty="0">
                <a:solidFill>
                  <a:schemeClr val="tx2"/>
                </a:solidFill>
              </a:rPr>
              <a:t>. </a:t>
            </a:r>
            <a:endParaRPr lang="ru-RU" sz="4400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84-21BF-45EB-93D2-B81AE586330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791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83C4524-1921-4FB4-996F-CE86E01BB1E2}"/>
              </a:ext>
            </a:extLst>
          </p:cNvPr>
          <p:cNvSpPr/>
          <p:nvPr/>
        </p:nvSpPr>
        <p:spPr>
          <a:xfrm>
            <a:off x="442820" y="625508"/>
            <a:ext cx="10914743" cy="682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300"/>
              </a:lnSpc>
            </a:pPr>
            <a:r>
              <a:rPr lang="ru-RU" sz="24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 ПРЕЗИДЕНТА РОССИЙСКОЙ ФЕДЕРАЦИИ от 21.07.2020 № 474</a:t>
            </a:r>
          </a:p>
          <a:p>
            <a:pPr algn="ctr">
              <a:lnSpc>
                <a:spcPts val="2300"/>
              </a:lnSpc>
            </a:pPr>
            <a:r>
              <a:rPr lang="ru-RU" sz="20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«О национальных целях развития Российской Федерации на период до 2030 года»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54A69E6-F36A-4EF5-A283-08420530F7AA}"/>
              </a:ext>
            </a:extLst>
          </p:cNvPr>
          <p:cNvSpPr/>
          <p:nvPr/>
        </p:nvSpPr>
        <p:spPr>
          <a:xfrm>
            <a:off x="442821" y="2068246"/>
            <a:ext cx="21382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Национальная цель: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E7EC95AA-6442-4F5D-8AA5-F22F69FA6AA8}"/>
              </a:ext>
            </a:extLst>
          </p:cNvPr>
          <p:cNvSpPr/>
          <p:nvPr/>
        </p:nvSpPr>
        <p:spPr>
          <a:xfrm>
            <a:off x="2781300" y="2191356"/>
            <a:ext cx="73151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00B0F0"/>
              </a:buClr>
              <a:defRPr sz="1800"/>
            </a:pPr>
            <a:r>
              <a:rPr lang="ru-RU" sz="2000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Возможности для самореализации и развития талантов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CAAB914-76A0-407E-BA91-28E93EBBCFE5}"/>
              </a:ext>
            </a:extLst>
          </p:cNvPr>
          <p:cNvSpPr/>
          <p:nvPr/>
        </p:nvSpPr>
        <p:spPr>
          <a:xfrm>
            <a:off x="379563" y="3890143"/>
            <a:ext cx="22015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Показатели достижения национальной цели: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8470358-7D92-404B-A3C1-1EA223128221}"/>
              </a:ext>
            </a:extLst>
          </p:cNvPr>
          <p:cNvSpPr/>
          <p:nvPr/>
        </p:nvSpPr>
        <p:spPr>
          <a:xfrm>
            <a:off x="2781299" y="3628534"/>
            <a:ext cx="8576261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1E3584"/>
              </a:buClr>
              <a:buFont typeface="Wingdings" panose="05000000000000000000" pitchFamily="2" charset="2"/>
              <a:buChar char="§"/>
              <a:defRPr sz="1800"/>
            </a:pPr>
            <a:r>
              <a:rPr lang="ru-RU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Вхождение</a:t>
            </a:r>
            <a:r>
              <a:rPr lang="ru-RU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Российской Федерации в число десяти ведущих стран мира по качеству общего образования</a:t>
            </a:r>
          </a:p>
          <a:p>
            <a:pPr marL="285750" indent="-285750">
              <a:spcBef>
                <a:spcPts val="600"/>
              </a:spcBef>
              <a:buClr>
                <a:srgbClr val="1E3584"/>
              </a:buClr>
              <a:buFont typeface="Wingdings" panose="05000000000000000000" pitchFamily="2" charset="2"/>
              <a:buChar char="§"/>
              <a:defRPr sz="1800"/>
            </a:pPr>
            <a:r>
              <a:rPr lang="ru-RU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Формирование</a:t>
            </a:r>
            <a:r>
              <a:rPr lang="ru-RU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эффективной системы выявления, поддержки и развития способностей и талантов у детей и </a:t>
            </a:r>
            <a:r>
              <a:rPr lang="ru-RU" dirty="0" smtClean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молодежи</a:t>
            </a:r>
            <a:endParaRPr lang="ru-RU" b="1" dirty="0" smtClean="0">
              <a:solidFill>
                <a:srgbClr val="1E35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1E3584"/>
              </a:buClr>
              <a:buFont typeface="Wingdings" panose="05000000000000000000" pitchFamily="2" charset="2"/>
              <a:buChar char="§"/>
              <a:defRPr sz="1800"/>
            </a:pPr>
            <a:r>
              <a:rPr lang="ru-RU" b="1" dirty="0" smtClean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Создание</a:t>
            </a:r>
            <a:r>
              <a:rPr lang="ru-RU" dirty="0" smtClean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условий для воспитания гармонично развитой и социально ответственной </a:t>
            </a:r>
            <a:r>
              <a:rPr lang="ru-RU" dirty="0" smtClean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личности</a:t>
            </a:r>
            <a:endParaRPr lang="ru-RU" dirty="0">
              <a:solidFill>
                <a:srgbClr val="1E35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Стрелка: шеврон 15">
            <a:extLst>
              <a:ext uri="{FF2B5EF4-FFF2-40B4-BE49-F238E27FC236}">
                <a16:creationId xmlns:a16="http://schemas.microsoft.com/office/drawing/2014/main" xmlns="" id="{D783CD10-09A9-427F-A114-104928E31108}"/>
              </a:ext>
            </a:extLst>
          </p:cNvPr>
          <p:cNvSpPr/>
          <p:nvPr/>
        </p:nvSpPr>
        <p:spPr>
          <a:xfrm rot="5400000">
            <a:off x="1275258" y="3044942"/>
            <a:ext cx="410148" cy="646331"/>
          </a:xfrm>
          <a:prstGeom prst="chevron">
            <a:avLst>
              <a:gd name="adj" fmla="val 74772"/>
            </a:avLst>
          </a:prstGeom>
          <a:solidFill>
            <a:srgbClr val="1E35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E3584"/>
              </a:solidFill>
            </a:endParaRPr>
          </a:p>
        </p:txBody>
      </p:sp>
      <p:sp>
        <p:nvSpPr>
          <p:cNvPr id="10" name="Прямая соединительная линия 17">
            <a:extLst>
              <a:ext uri="{FF2B5EF4-FFF2-40B4-BE49-F238E27FC236}">
                <a16:creationId xmlns:a16="http://schemas.microsoft.com/office/drawing/2014/main" xmlns="" id="{7E95E27C-9392-443F-AD29-DC8145C224F4}"/>
              </a:ext>
            </a:extLst>
          </p:cNvPr>
          <p:cNvSpPr/>
          <p:nvPr/>
        </p:nvSpPr>
        <p:spPr>
          <a:xfrm flipV="1">
            <a:off x="2616198" y="1944991"/>
            <a:ext cx="0" cy="1108760"/>
          </a:xfrm>
          <a:prstGeom prst="line">
            <a:avLst/>
          </a:prstGeom>
          <a:ln w="38100">
            <a:solidFill>
              <a:srgbClr val="1E3584"/>
            </a:solidFill>
          </a:ln>
        </p:spPr>
        <p:txBody>
          <a:bodyPr lIns="30479" rIns="30479"/>
          <a:lstStyle/>
          <a:p>
            <a:endParaRPr sz="1200"/>
          </a:p>
        </p:txBody>
      </p:sp>
      <p:sp>
        <p:nvSpPr>
          <p:cNvPr id="11" name="Прямая соединительная линия 17">
            <a:extLst>
              <a:ext uri="{FF2B5EF4-FFF2-40B4-BE49-F238E27FC236}">
                <a16:creationId xmlns:a16="http://schemas.microsoft.com/office/drawing/2014/main" xmlns="" id="{7E95E27C-9392-443F-AD29-DC8145C224F4}"/>
              </a:ext>
            </a:extLst>
          </p:cNvPr>
          <p:cNvSpPr/>
          <p:nvPr/>
        </p:nvSpPr>
        <p:spPr>
          <a:xfrm flipV="1">
            <a:off x="2616198" y="3628534"/>
            <a:ext cx="0" cy="2194296"/>
          </a:xfrm>
          <a:prstGeom prst="line">
            <a:avLst/>
          </a:prstGeom>
          <a:ln w="38100">
            <a:solidFill>
              <a:srgbClr val="1E3584"/>
            </a:solidFill>
          </a:ln>
        </p:spPr>
        <p:txBody>
          <a:bodyPr lIns="30479" rIns="30479"/>
          <a:lstStyle/>
          <a:p>
            <a:endParaRPr sz="1200"/>
          </a:p>
        </p:txBody>
      </p:sp>
      <p:sp>
        <p:nvSpPr>
          <p:cNvPr id="12" name="TextBox 11"/>
          <p:cNvSpPr txBox="1"/>
          <p:nvPr/>
        </p:nvSpPr>
        <p:spPr>
          <a:xfrm>
            <a:off x="11696700" y="6381234"/>
            <a:ext cx="34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983C4524-1921-4FB4-996F-CE86E01BB1E2}"/>
              </a:ext>
            </a:extLst>
          </p:cNvPr>
          <p:cNvSpPr/>
          <p:nvPr/>
        </p:nvSpPr>
        <p:spPr>
          <a:xfrm>
            <a:off x="575699" y="6117792"/>
            <a:ext cx="109147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НАЦИОНАЛЬНЫЙ ПРОЕКТ «ОБРАЗОВАНИЕ»</a:t>
            </a:r>
            <a:endParaRPr lang="ru-RU" sz="2000" dirty="0">
              <a:solidFill>
                <a:srgbClr val="1E35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96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70524" y="1721219"/>
            <a:ext cx="55893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350"/>
              </a:spcBef>
              <a:spcAft>
                <a:spcPts val="450"/>
              </a:spcAft>
            </a:pPr>
            <a:r>
              <a:rPr lang="ru-RU" sz="1600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Международное мониторинговое исследование качества школьного математического и естественнонаучного образования TIMSS (4 и 8 классы)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70524" y="2622150"/>
            <a:ext cx="59509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</a:pPr>
            <a:r>
              <a:rPr lang="ru-RU" sz="1600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Международное исследование качества чтения и понимания текста PIRLS (4 класс)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70524" y="3267268"/>
            <a:ext cx="57417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</a:pPr>
            <a:r>
              <a:rPr lang="ru-RU" sz="1600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Международная программа по оценке образовательных достижений учащихся PISA (15-летние)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95531" y="2244563"/>
            <a:ext cx="31653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Положение России по качеству образования относительно других стран определяется </a:t>
            </a:r>
            <a:r>
              <a:rPr lang="ru-RU" b="1" dirty="0" smtClean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</a:t>
            </a:r>
            <a:endParaRPr lang="ru-RU" b="1" dirty="0">
              <a:solidFill>
                <a:srgbClr val="1E35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60822" y="1825306"/>
            <a:ext cx="13081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</a:pPr>
            <a:r>
              <a:rPr lang="ru-RU" sz="36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24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</a:t>
            </a:r>
            <a:endParaRPr lang="ru-RU" sz="2400" b="1" dirty="0">
              <a:solidFill>
                <a:srgbClr val="1E35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60822" y="3371329"/>
            <a:ext cx="13081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</a:pPr>
            <a:r>
              <a:rPr lang="ru-RU" sz="24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</a:t>
            </a:r>
            <a:r>
              <a:rPr lang="ru-RU" sz="16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</a:t>
            </a:r>
            <a:endParaRPr lang="ru-RU" sz="2400" b="1" dirty="0">
              <a:solidFill>
                <a:srgbClr val="1E35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9919" y="4188750"/>
            <a:ext cx="3076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Средневзвешенное место </a:t>
            </a:r>
            <a:br>
              <a:rPr lang="ru-RU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России в международных </a:t>
            </a:r>
            <a:br>
              <a:rPr lang="ru-RU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исследованиях: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98628" y="5204937"/>
            <a:ext cx="85378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1E3584"/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Создание единого образовательного пространства</a:t>
            </a:r>
          </a:p>
          <a:p>
            <a:pPr marL="285750" indent="-285750">
              <a:buClr>
                <a:srgbClr val="1E3584"/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со школами с низкими образовательными результатами</a:t>
            </a:r>
          </a:p>
          <a:p>
            <a:pPr marL="285750" indent="-285750">
              <a:buClr>
                <a:srgbClr val="1E3584"/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Профессиональное развитие педагогических работников и управленческих кадров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06997147-CCE3-4376-8991-3523FC30A2F1}"/>
              </a:ext>
            </a:extLst>
          </p:cNvPr>
          <p:cNvSpPr/>
          <p:nvPr/>
        </p:nvSpPr>
        <p:spPr>
          <a:xfrm>
            <a:off x="595531" y="572135"/>
            <a:ext cx="10036973" cy="734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4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ВХОЖДЕНИЕ РОССИЙСКОЙ ФЕДЕРАЦИИ В ЧИСЛО ДЕСЯТИ ВЕДУЩИХ СТРАН </a:t>
            </a:r>
            <a:r>
              <a:rPr lang="ru-RU" sz="2400" b="1" dirty="0" smtClean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мира </a:t>
            </a:r>
            <a:r>
              <a:rPr lang="ru-RU" sz="24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 качеству общего образования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C4CC38F5-9984-4896-A7D4-91B0D581FAD0}"/>
              </a:ext>
            </a:extLst>
          </p:cNvPr>
          <p:cNvCxnSpPr>
            <a:cxnSpLocks/>
          </p:cNvCxnSpPr>
          <p:nvPr/>
        </p:nvCxnSpPr>
        <p:spPr>
          <a:xfrm>
            <a:off x="3733798" y="1815295"/>
            <a:ext cx="0" cy="2017699"/>
          </a:xfrm>
          <a:prstGeom prst="line">
            <a:avLst/>
          </a:prstGeom>
          <a:ln w="12700">
            <a:solidFill>
              <a:srgbClr val="1E35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5DA7F635-18A8-4998-A2F5-22375925863D}"/>
              </a:ext>
            </a:extLst>
          </p:cNvPr>
          <p:cNvCxnSpPr>
            <a:cxnSpLocks/>
          </p:cNvCxnSpPr>
          <p:nvPr/>
        </p:nvCxnSpPr>
        <p:spPr>
          <a:xfrm>
            <a:off x="5218124" y="1834010"/>
            <a:ext cx="0" cy="660057"/>
          </a:xfrm>
          <a:prstGeom prst="line">
            <a:avLst/>
          </a:prstGeom>
          <a:ln w="12700">
            <a:solidFill>
              <a:srgbClr val="1E35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E863AC4C-54C9-480F-9873-DDD544982401}"/>
              </a:ext>
            </a:extLst>
          </p:cNvPr>
          <p:cNvCxnSpPr>
            <a:cxnSpLocks/>
          </p:cNvCxnSpPr>
          <p:nvPr/>
        </p:nvCxnSpPr>
        <p:spPr>
          <a:xfrm>
            <a:off x="5218124" y="2682372"/>
            <a:ext cx="0" cy="499636"/>
          </a:xfrm>
          <a:prstGeom prst="line">
            <a:avLst/>
          </a:prstGeom>
          <a:ln w="12700">
            <a:solidFill>
              <a:srgbClr val="1E35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2BDE2E12-1F5B-4649-AE12-6766E3FB6F91}"/>
              </a:ext>
            </a:extLst>
          </p:cNvPr>
          <p:cNvCxnSpPr>
            <a:cxnSpLocks/>
          </p:cNvCxnSpPr>
          <p:nvPr/>
        </p:nvCxnSpPr>
        <p:spPr>
          <a:xfrm>
            <a:off x="5218124" y="3360231"/>
            <a:ext cx="0" cy="464441"/>
          </a:xfrm>
          <a:prstGeom prst="line">
            <a:avLst/>
          </a:prstGeom>
          <a:ln w="12700">
            <a:solidFill>
              <a:srgbClr val="1E35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7E8B1147-30C4-4B0C-8AA9-E8A5E416F677}"/>
              </a:ext>
            </a:extLst>
          </p:cNvPr>
          <p:cNvSpPr/>
          <p:nvPr/>
        </p:nvSpPr>
        <p:spPr>
          <a:xfrm>
            <a:off x="3960822" y="2609508"/>
            <a:ext cx="13081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</a:pPr>
            <a:r>
              <a:rPr lang="ru-RU" sz="36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24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</a:t>
            </a:r>
            <a:endParaRPr lang="ru-RU" sz="2400" b="1" dirty="0">
              <a:solidFill>
                <a:srgbClr val="1E35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5D8F16E1-EF6C-42B7-A11C-929AD65C9724}"/>
              </a:ext>
            </a:extLst>
          </p:cNvPr>
          <p:cNvSpPr/>
          <p:nvPr/>
        </p:nvSpPr>
        <p:spPr>
          <a:xfrm>
            <a:off x="561354" y="5341510"/>
            <a:ext cx="32900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Направления работы по достижению результата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C27EF9EB-1210-4DB6-BD1B-5FFFD3D08726}"/>
              </a:ext>
            </a:extLst>
          </p:cNvPr>
          <p:cNvCxnSpPr>
            <a:cxnSpLocks/>
          </p:cNvCxnSpPr>
          <p:nvPr/>
        </p:nvCxnSpPr>
        <p:spPr>
          <a:xfrm flipH="1">
            <a:off x="3492500" y="5326121"/>
            <a:ext cx="1" cy="738664"/>
          </a:xfrm>
          <a:prstGeom prst="line">
            <a:avLst/>
          </a:prstGeom>
          <a:ln w="12700">
            <a:solidFill>
              <a:srgbClr val="1E35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B131CA5F-CDD6-456D-9DCA-8C9861A0FF1B}"/>
              </a:ext>
            </a:extLst>
          </p:cNvPr>
          <p:cNvCxnSpPr>
            <a:cxnSpLocks/>
          </p:cNvCxnSpPr>
          <p:nvPr/>
        </p:nvCxnSpPr>
        <p:spPr>
          <a:xfrm>
            <a:off x="3733798" y="4257118"/>
            <a:ext cx="0" cy="784782"/>
          </a:xfrm>
          <a:prstGeom prst="line">
            <a:avLst/>
          </a:prstGeom>
          <a:ln w="12700">
            <a:solidFill>
              <a:srgbClr val="1E35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3EE408DB-E66C-4CFB-849B-10C5BFF31AC3}"/>
              </a:ext>
            </a:extLst>
          </p:cNvPr>
          <p:cNvSpPr/>
          <p:nvPr/>
        </p:nvSpPr>
        <p:spPr>
          <a:xfrm>
            <a:off x="4593351" y="4201725"/>
            <a:ext cx="1669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r>
              <a:rPr lang="ru-RU" sz="24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88</a:t>
            </a:r>
            <a:endParaRPr lang="ru-RU" sz="2400" dirty="0">
              <a:solidFill>
                <a:srgbClr val="1E35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88737206-AE21-44A6-953C-126622881B0A}"/>
              </a:ext>
            </a:extLst>
          </p:cNvPr>
          <p:cNvSpPr/>
          <p:nvPr/>
        </p:nvSpPr>
        <p:spPr>
          <a:xfrm>
            <a:off x="3889785" y="4409514"/>
            <a:ext cx="8448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2018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04DC7999-4AC2-4FDF-A2FD-B09AD9B15D3E}"/>
              </a:ext>
            </a:extLst>
          </p:cNvPr>
          <p:cNvSpPr/>
          <p:nvPr/>
        </p:nvSpPr>
        <p:spPr>
          <a:xfrm>
            <a:off x="7110016" y="4114445"/>
            <a:ext cx="1669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r>
              <a:rPr lang="ru-RU" sz="32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13</a:t>
            </a:r>
            <a:endParaRPr lang="ru-RU" sz="3200" dirty="0">
              <a:solidFill>
                <a:srgbClr val="1E35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82B4EBAE-869F-4B2E-BDC1-1375FA5FB4E4}"/>
              </a:ext>
            </a:extLst>
          </p:cNvPr>
          <p:cNvSpPr/>
          <p:nvPr/>
        </p:nvSpPr>
        <p:spPr>
          <a:xfrm>
            <a:off x="6510025" y="4409514"/>
            <a:ext cx="8448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2019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0D9170CC-E3B7-4107-83CD-5C91301C4C34}"/>
              </a:ext>
            </a:extLst>
          </p:cNvPr>
          <p:cNvSpPr/>
          <p:nvPr/>
        </p:nvSpPr>
        <p:spPr>
          <a:xfrm>
            <a:off x="9705794" y="3824672"/>
            <a:ext cx="144795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ru-RU" sz="5400" dirty="0">
              <a:solidFill>
                <a:srgbClr val="1E35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4B3A25FA-D4F5-405F-82AF-3B7A3C577F3E}"/>
              </a:ext>
            </a:extLst>
          </p:cNvPr>
          <p:cNvSpPr/>
          <p:nvPr/>
        </p:nvSpPr>
        <p:spPr>
          <a:xfrm>
            <a:off x="9018351" y="4409514"/>
            <a:ext cx="8448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1E35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7B01BF85-9367-4195-9390-A2FEB95196C8}"/>
              </a:ext>
            </a:extLst>
          </p:cNvPr>
          <p:cNvCxnSpPr>
            <a:cxnSpLocks/>
          </p:cNvCxnSpPr>
          <p:nvPr/>
        </p:nvCxnSpPr>
        <p:spPr>
          <a:xfrm>
            <a:off x="8801098" y="4257118"/>
            <a:ext cx="0" cy="784782"/>
          </a:xfrm>
          <a:prstGeom prst="line">
            <a:avLst/>
          </a:prstGeom>
          <a:ln w="12700">
            <a:solidFill>
              <a:srgbClr val="1E35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A45E39DA-7B39-41E1-82B0-F7BF61EBD748}"/>
              </a:ext>
            </a:extLst>
          </p:cNvPr>
          <p:cNvCxnSpPr>
            <a:cxnSpLocks/>
          </p:cNvCxnSpPr>
          <p:nvPr/>
        </p:nvCxnSpPr>
        <p:spPr>
          <a:xfrm>
            <a:off x="6205320" y="4257118"/>
            <a:ext cx="0" cy="784782"/>
          </a:xfrm>
          <a:prstGeom prst="line">
            <a:avLst/>
          </a:prstGeom>
          <a:ln w="12700">
            <a:solidFill>
              <a:srgbClr val="1E35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1696700" y="6381234"/>
            <a:ext cx="34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25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84-21BF-45EB-93D2-B81AE5863302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63352" y="476672"/>
            <a:ext cx="115212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Roboto"/>
              </a:rPr>
              <a:t>Мероприятия </a:t>
            </a:r>
            <a:r>
              <a:rPr lang="ru-RU" sz="3600" dirty="0">
                <a:solidFill>
                  <a:srgbClr val="002060"/>
                </a:solidFill>
                <a:latin typeface="Roboto"/>
              </a:rPr>
              <a:t>национального проекта «Образование» включают в себя работу по </a:t>
            </a:r>
            <a:r>
              <a:rPr lang="ru-RU" sz="3600" dirty="0" smtClean="0">
                <a:solidFill>
                  <a:srgbClr val="002060"/>
                </a:solidFill>
                <a:latin typeface="Roboto"/>
              </a:rPr>
              <a:t>направлениям:</a:t>
            </a:r>
          </a:p>
          <a:p>
            <a:pPr algn="ctr"/>
            <a:r>
              <a:rPr lang="ru-RU" sz="3600" dirty="0" smtClean="0">
                <a:solidFill>
                  <a:srgbClr val="002060"/>
                </a:solidFill>
                <a:latin typeface="Roboto"/>
              </a:rPr>
              <a:t> </a:t>
            </a:r>
            <a:r>
              <a:rPr lang="ru-RU" sz="3600" dirty="0">
                <a:solidFill>
                  <a:srgbClr val="002060"/>
                </a:solidFill>
                <a:latin typeface="Roboto"/>
              </a:rPr>
              <a:t>обеспечивающим </a:t>
            </a:r>
            <a:r>
              <a:rPr lang="ru-RU" sz="3600" dirty="0" smtClean="0">
                <a:solidFill>
                  <a:srgbClr val="002060"/>
                </a:solidFill>
                <a:latin typeface="Roboto"/>
              </a:rPr>
              <a:t>совершенствование</a:t>
            </a:r>
            <a:r>
              <a:rPr lang="ru-RU" sz="3600" dirty="0">
                <a:solidFill>
                  <a:srgbClr val="002060"/>
                </a:solidFill>
                <a:latin typeface="Roboto"/>
              </a:rPr>
              <a:t> </a:t>
            </a:r>
            <a:r>
              <a:rPr lang="ru-RU" sz="3600" b="1" dirty="0">
                <a:solidFill>
                  <a:srgbClr val="002060"/>
                </a:solidFill>
                <a:latin typeface="Roboto"/>
              </a:rPr>
              <a:t>образовательной инфраструктуры, повышение профессионального мастерства педагогических работников и управленческих кадров</a:t>
            </a:r>
            <a:r>
              <a:rPr lang="ru-RU" sz="3600" dirty="0">
                <a:solidFill>
                  <a:srgbClr val="002060"/>
                </a:solidFill>
                <a:latin typeface="Roboto"/>
              </a:rPr>
              <a:t> системы образования и </a:t>
            </a:r>
            <a:r>
              <a:rPr lang="ru-RU" sz="3600" b="1" dirty="0">
                <a:solidFill>
                  <a:srgbClr val="002060"/>
                </a:solidFill>
                <a:latin typeface="Roboto"/>
              </a:rPr>
              <a:t>развитие содержания образования</a:t>
            </a:r>
            <a:r>
              <a:rPr lang="ru-RU" sz="3600" dirty="0">
                <a:solidFill>
                  <a:srgbClr val="002060"/>
                </a:solidFill>
                <a:latin typeface="Roboto"/>
              </a:rPr>
              <a:t>. </a:t>
            </a:r>
            <a:endParaRPr lang="ru-RU" sz="3600" b="0" i="0" dirty="0">
              <a:solidFill>
                <a:srgbClr val="002060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145931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Содержимое 1"/>
          <p:cNvSpPr>
            <a:spLocks noGrp="1"/>
          </p:cNvSpPr>
          <p:nvPr>
            <p:ph idx="1"/>
          </p:nvPr>
        </p:nvSpPr>
        <p:spPr>
          <a:xfrm>
            <a:off x="407368" y="1556792"/>
            <a:ext cx="11305256" cy="5015458"/>
          </a:xfrm>
        </p:spPr>
        <p:txBody>
          <a:bodyPr>
            <a:normAutofit/>
          </a:bodyPr>
          <a:lstStyle/>
          <a:p>
            <a:r>
              <a:rPr lang="ru-RU" altLang="ru-RU" dirty="0" smtClean="0">
                <a:solidFill>
                  <a:schemeClr val="tx2"/>
                </a:solidFill>
              </a:rPr>
              <a:t>В результате реализации </a:t>
            </a:r>
            <a:r>
              <a:rPr lang="ru-RU" altLang="ru-RU" dirty="0">
                <a:solidFill>
                  <a:schemeClr val="tx2"/>
                </a:solidFill>
              </a:rPr>
              <a:t>Н</a:t>
            </a:r>
            <a:r>
              <a:rPr lang="ru-RU" altLang="ru-RU" dirty="0" smtClean="0">
                <a:solidFill>
                  <a:schemeClr val="tx2"/>
                </a:solidFill>
              </a:rPr>
              <a:t>ационального </a:t>
            </a:r>
            <a:r>
              <a:rPr lang="ru-RU" altLang="ru-RU" dirty="0" smtClean="0">
                <a:solidFill>
                  <a:schemeClr val="tx2"/>
                </a:solidFill>
              </a:rPr>
              <a:t>проекта «Образование» </a:t>
            </a:r>
            <a:r>
              <a:rPr lang="ru-RU" altLang="ru-RU" dirty="0" smtClean="0">
                <a:solidFill>
                  <a:schemeClr val="tx2"/>
                </a:solidFill>
              </a:rPr>
              <a:t>существенно уже обновлена </a:t>
            </a:r>
            <a:r>
              <a:rPr lang="ru-RU" altLang="ru-RU" dirty="0" smtClean="0">
                <a:solidFill>
                  <a:schemeClr val="tx2"/>
                </a:solidFill>
              </a:rPr>
              <a:t>инфраструктура </a:t>
            </a:r>
            <a:r>
              <a:rPr lang="ru-RU" altLang="ru-RU" dirty="0" smtClean="0">
                <a:solidFill>
                  <a:schemeClr val="tx2"/>
                </a:solidFill>
              </a:rPr>
              <a:t>системы </a:t>
            </a:r>
            <a:r>
              <a:rPr lang="ru-RU" altLang="ru-RU" dirty="0" smtClean="0">
                <a:solidFill>
                  <a:schemeClr val="tx2"/>
                </a:solidFill>
              </a:rPr>
              <a:t>образования, состояние которой </a:t>
            </a:r>
            <a:r>
              <a:rPr lang="ru-RU" altLang="ru-RU" dirty="0" smtClean="0">
                <a:solidFill>
                  <a:schemeClr val="tx2"/>
                </a:solidFill>
              </a:rPr>
              <a:t>требует и дальнейшей модернизации.</a:t>
            </a:r>
          </a:p>
          <a:p>
            <a:pPr marL="0" indent="0">
              <a:buNone/>
            </a:pPr>
            <a:r>
              <a:rPr lang="ru-RU" altLang="ru-RU" dirty="0" smtClean="0">
                <a:solidFill>
                  <a:schemeClr val="tx2"/>
                </a:solidFill>
              </a:rPr>
              <a:t> </a:t>
            </a:r>
            <a:endParaRPr lang="ru-RU" altLang="ru-RU" dirty="0" smtClean="0">
              <a:solidFill>
                <a:schemeClr val="tx2"/>
              </a:solidFill>
            </a:endParaRPr>
          </a:p>
          <a:p>
            <a:r>
              <a:rPr lang="ru-RU" altLang="ru-RU" dirty="0" smtClean="0">
                <a:solidFill>
                  <a:schemeClr val="tx2"/>
                </a:solidFill>
              </a:rPr>
              <a:t>Выделение средств на улучшение материально-технической базы образовательных организаций, закупку оборудования </a:t>
            </a:r>
            <a:r>
              <a:rPr lang="ru-RU" altLang="ru-RU" dirty="0" smtClean="0">
                <a:solidFill>
                  <a:schemeClr val="tx2"/>
                </a:solidFill>
              </a:rPr>
              <a:t>способствует росту </a:t>
            </a:r>
            <a:r>
              <a:rPr lang="ru-RU" altLang="ru-RU" dirty="0" smtClean="0">
                <a:solidFill>
                  <a:schemeClr val="tx2"/>
                </a:solidFill>
              </a:rPr>
              <a:t>показателя доли обучающихся в современных условиях </a:t>
            </a:r>
            <a:r>
              <a:rPr lang="ru-RU" altLang="ru-RU" dirty="0" smtClean="0">
                <a:solidFill>
                  <a:schemeClr val="tx2"/>
                </a:solidFill>
              </a:rPr>
              <a:t>к 2024 </a:t>
            </a:r>
            <a:r>
              <a:rPr lang="ru-RU" altLang="ru-RU" dirty="0" smtClean="0">
                <a:solidFill>
                  <a:schemeClr val="tx2"/>
                </a:solidFill>
              </a:rPr>
              <a:t>году. </a:t>
            </a:r>
          </a:p>
        </p:txBody>
      </p:sp>
      <p:sp>
        <p:nvSpPr>
          <p:cNvPr id="34819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b="1" dirty="0">
                <a:solidFill>
                  <a:srgbClr val="002060"/>
                </a:solidFill>
              </a:rPr>
              <a:t>Инфраструктура системы образования </a:t>
            </a:r>
          </a:p>
        </p:txBody>
      </p:sp>
    </p:spTree>
    <p:extLst>
      <p:ext uri="{BB962C8B-B14F-4D97-AF65-F5344CB8AC3E}">
        <p14:creationId xmlns:p14="http://schemas.microsoft.com/office/powerpoint/2010/main" val="3765542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51526"/>
            <a:ext cx="1219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5"/>
          <p:cNvSpPr txBox="1">
            <a:spLocks noChangeArrowheads="1"/>
          </p:cNvSpPr>
          <p:nvPr/>
        </p:nvSpPr>
        <p:spPr bwMode="auto">
          <a:xfrm>
            <a:off x="160867" y="55564"/>
            <a:ext cx="999278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>
                <a:solidFill>
                  <a:srgbClr val="002060"/>
                </a:solidFill>
                <a:latin typeface="Akrobat SemiBold" charset="-52"/>
              </a:rPr>
              <a:t>Национальный проект «Образование»</a:t>
            </a:r>
          </a:p>
        </p:txBody>
      </p:sp>
      <p:pic>
        <p:nvPicPr>
          <p:cNvPr id="4100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67" y="600075"/>
            <a:ext cx="9211733" cy="7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3" name="Группа 25"/>
          <p:cNvGrpSpPr>
            <a:grpSpLocks/>
          </p:cNvGrpSpPr>
          <p:nvPr/>
        </p:nvGrpSpPr>
        <p:grpSpPr bwMode="auto">
          <a:xfrm>
            <a:off x="88900" y="1166814"/>
            <a:ext cx="12103101" cy="3311525"/>
            <a:chOff x="57032" y="1252813"/>
            <a:chExt cx="9077385" cy="3311034"/>
          </a:xfrm>
        </p:grpSpPr>
        <p:grpSp>
          <p:nvGrpSpPr>
            <p:cNvPr id="4107" name="Группа 24"/>
            <p:cNvGrpSpPr>
              <a:grpSpLocks/>
            </p:cNvGrpSpPr>
            <p:nvPr/>
          </p:nvGrpSpPr>
          <p:grpSpPr bwMode="auto">
            <a:xfrm>
              <a:off x="57032" y="1475030"/>
              <a:ext cx="2809893" cy="2866600"/>
              <a:chOff x="120868" y="2105390"/>
              <a:chExt cx="2809893" cy="2866600"/>
            </a:xfrm>
          </p:grpSpPr>
          <p:sp>
            <p:nvSpPr>
              <p:cNvPr id="4114" name="Объект 3"/>
              <p:cNvSpPr txBox="1">
                <a:spLocks/>
              </p:cNvSpPr>
              <p:nvPr/>
            </p:nvSpPr>
            <p:spPr bwMode="auto">
              <a:xfrm>
                <a:off x="120868" y="2910782"/>
                <a:ext cx="2798780" cy="15694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buFont typeface="Arial" charset="0"/>
                  <a:buNone/>
                </a:pPr>
                <a:r>
                  <a:rPr lang="ru-RU" sz="2400" b="1" dirty="0">
                    <a:latin typeface="Akrobat Bold" charset="-52"/>
                  </a:rPr>
                  <a:t>Создание новых мест в общеобразовательных организациях</a:t>
                </a:r>
              </a:p>
            </p:txBody>
          </p:sp>
          <p:sp>
            <p:nvSpPr>
              <p:cNvPr id="3" name="Овал 2"/>
              <p:cNvSpPr/>
              <p:nvPr/>
            </p:nvSpPr>
            <p:spPr>
              <a:xfrm>
                <a:off x="120868" y="2105390"/>
                <a:ext cx="2809893" cy="2866600"/>
              </a:xfrm>
              <a:prstGeom prst="ellipse">
                <a:avLst/>
              </a:prstGeom>
              <a:noFill/>
              <a:ln w="38100">
                <a:solidFill>
                  <a:srgbClr val="12854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4108" name="Группа 22"/>
            <p:cNvGrpSpPr>
              <a:grpSpLocks/>
            </p:cNvGrpSpPr>
            <p:nvPr/>
          </p:nvGrpSpPr>
          <p:grpSpPr bwMode="auto">
            <a:xfrm>
              <a:off x="2866925" y="1252813"/>
              <a:ext cx="3311547" cy="3311034"/>
              <a:chOff x="2835479" y="3156588"/>
              <a:chExt cx="3311547" cy="3311034"/>
            </a:xfrm>
          </p:grpSpPr>
          <p:sp>
            <p:nvSpPr>
              <p:cNvPr id="4112" name="Объект 3"/>
              <p:cNvSpPr txBox="1">
                <a:spLocks/>
              </p:cNvSpPr>
              <p:nvPr/>
            </p:nvSpPr>
            <p:spPr bwMode="auto">
              <a:xfrm>
                <a:off x="2883205" y="3780403"/>
                <a:ext cx="3216020" cy="19387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buFont typeface="Arial" charset="0"/>
                  <a:buNone/>
                </a:pPr>
                <a:r>
                  <a:rPr lang="ru-RU" sz="2400" b="1">
                    <a:latin typeface="Akrobat Bold" charset="-52"/>
                  </a:rPr>
                  <a:t>ФОРМИРОВАНИЕ</a:t>
                </a:r>
              </a:p>
              <a:p>
                <a:pPr algn="ctr" eaLnBrk="1" hangingPunct="1">
                  <a:buFont typeface="Arial" charset="0"/>
                  <a:buNone/>
                </a:pPr>
                <a:r>
                  <a:rPr lang="ru-RU" sz="2400" b="1">
                    <a:latin typeface="Akrobat Bold" charset="-52"/>
                  </a:rPr>
                  <a:t>ЭФФЕКТИВНОЙ СИСТЕМЫ ВЫЯВЛЕНИЯ, ПОДДЕРЖКИ И РАЗВИТИЯ ТАЛАНОВ У ДЕТЕЙ И МОЛОДЕЖИ</a:t>
                </a:r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2835479" y="3156588"/>
                <a:ext cx="3311547" cy="3311034"/>
              </a:xfrm>
              <a:prstGeom prst="ellipse">
                <a:avLst/>
              </a:prstGeom>
              <a:noFill/>
              <a:ln w="38100">
                <a:solidFill>
                  <a:srgbClr val="12854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4109" name="Группа 23"/>
            <p:cNvGrpSpPr>
              <a:grpSpLocks/>
            </p:cNvGrpSpPr>
            <p:nvPr/>
          </p:nvGrpSpPr>
          <p:grpSpPr bwMode="auto">
            <a:xfrm>
              <a:off x="6130671" y="1475030"/>
              <a:ext cx="3003746" cy="2866600"/>
              <a:chOff x="7312392" y="2135365"/>
              <a:chExt cx="3003746" cy="2866600"/>
            </a:xfrm>
          </p:grpSpPr>
          <p:sp>
            <p:nvSpPr>
              <p:cNvPr id="4110" name="Объект 3"/>
              <p:cNvSpPr txBox="1">
                <a:spLocks/>
              </p:cNvSpPr>
              <p:nvPr/>
            </p:nvSpPr>
            <p:spPr bwMode="auto">
              <a:xfrm>
                <a:off x="7312392" y="2802303"/>
                <a:ext cx="3003746" cy="1532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None/>
                </a:pPr>
                <a:r>
                  <a:rPr lang="ru-RU" sz="2400" b="1" dirty="0">
                    <a:latin typeface="Akrobat Bold" charset="-52"/>
                  </a:rPr>
                  <a:t>РАЗВИТИЕ</a:t>
                </a:r>
              </a:p>
              <a:p>
                <a:pPr algn="ctr" eaLnBrk="1" hangingPunct="1">
                  <a:buFont typeface="Arial" charset="0"/>
                  <a:buNone/>
                </a:pPr>
                <a:r>
                  <a:rPr lang="ru-RU" sz="2400" b="1" dirty="0">
                    <a:latin typeface="Akrobat Bold" charset="-52"/>
                  </a:rPr>
                  <a:t>СРЕДНЕГО</a:t>
                </a:r>
              </a:p>
              <a:p>
                <a:pPr algn="ctr" eaLnBrk="1" hangingPunct="1">
                  <a:buFont typeface="Arial" charset="0"/>
                  <a:buNone/>
                </a:pPr>
                <a:r>
                  <a:rPr lang="ru-RU" sz="2400" b="1" dirty="0">
                    <a:latin typeface="Akrobat Bold" charset="-52"/>
                  </a:rPr>
                  <a:t>ПРОФЕССИОНАЛЬНОГО ОБРАЗОВАНИЯ</a:t>
                </a:r>
              </a:p>
            </p:txBody>
          </p:sp>
          <p:sp>
            <p:nvSpPr>
              <p:cNvPr id="18" name="Овал 17"/>
              <p:cNvSpPr/>
              <p:nvPr/>
            </p:nvSpPr>
            <p:spPr>
              <a:xfrm>
                <a:off x="7371306" y="2135365"/>
                <a:ext cx="2867044" cy="2866600"/>
              </a:xfrm>
              <a:prstGeom prst="ellipse">
                <a:avLst/>
              </a:prstGeom>
              <a:noFill/>
              <a:ln w="38100">
                <a:solidFill>
                  <a:srgbClr val="12854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pic>
        <p:nvPicPr>
          <p:cNvPr id="4104" name="Picture 6" descr="E:\Загрузки\boo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1" y="3838575"/>
            <a:ext cx="2707217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7" descr="E:\Загрузки\talen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801" y="4127501"/>
            <a:ext cx="2840567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8" descr="E:\Загрузки\engineer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301" y="3838575"/>
            <a:ext cx="2707217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86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C3F14C11-DCBB-4134-AE69-58D193E8395F}"/>
              </a:ext>
            </a:extLst>
          </p:cNvPr>
          <p:cNvSpPr/>
          <p:nvPr/>
        </p:nvSpPr>
        <p:spPr>
          <a:xfrm>
            <a:off x="290285" y="1799771"/>
            <a:ext cx="4180115" cy="478971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360000" rtlCol="0" anchor="t" anchorCtr="0"/>
          <a:lstStyle/>
          <a:p>
            <a:r>
              <a:rPr lang="ru-RU" sz="2800" b="1" kern="0" dirty="0" smtClean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С 2019 года построены 4 школы на 2414 мест.</a:t>
            </a:r>
          </a:p>
          <a:p>
            <a:endParaRPr lang="ru-RU" sz="2800" b="1" kern="0" dirty="0" smtClean="0">
              <a:solidFill>
                <a:prstClr val="black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r>
              <a:rPr lang="ru-RU" sz="2800" b="1" kern="0" dirty="0" smtClean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 2021-2024 годы планируется построить и  вести в эксплуатацию 11 школ общей мощностью </a:t>
            </a:r>
          </a:p>
          <a:p>
            <a:r>
              <a:rPr lang="ru-RU" sz="2800" b="1" kern="0" dirty="0" smtClean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7824 </a:t>
            </a:r>
            <a:r>
              <a:rPr lang="ru-RU" sz="2800" b="1" kern="0" dirty="0" err="1" smtClean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места.</a:t>
            </a:r>
            <a:r>
              <a:rPr lang="ru-RU" sz="2800" dirty="0" err="1" smtClean="0">
                <a:solidFill>
                  <a:prstClr val="white"/>
                </a:solidFill>
              </a:rPr>
              <a:t>в</a:t>
            </a:r>
            <a:r>
              <a:rPr lang="ru-RU" sz="2800" dirty="0" smtClean="0">
                <a:solidFill>
                  <a:prstClr val="white"/>
                </a:solidFill>
              </a:rPr>
              <a:t> </a:t>
            </a:r>
            <a:endParaRPr lang="ru-RU" sz="2800" kern="0" dirty="0">
              <a:solidFill>
                <a:prstClr val="black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6824796F-5BBF-44B3-AA6C-9B5EC8824633}"/>
              </a:ext>
            </a:extLst>
          </p:cNvPr>
          <p:cNvSpPr txBox="1">
            <a:spLocks/>
          </p:cNvSpPr>
          <p:nvPr/>
        </p:nvSpPr>
        <p:spPr>
          <a:xfrm>
            <a:off x="551543" y="856344"/>
            <a:ext cx="10002157" cy="89988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Создание современной образовательной среды</a:t>
            </a:r>
            <a:endParaRPr lang="ru-RU" sz="3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1">
            <a:extLst>
              <a:ext uri="{FF2B5EF4-FFF2-40B4-BE49-F238E27FC236}">
                <a16:creationId xmlns="" xmlns:a16="http://schemas.microsoft.com/office/drawing/2014/main" id="{C991DA52-2975-4FBA-8975-23E7AE1FBDC2}"/>
              </a:ext>
            </a:extLst>
          </p:cNvPr>
          <p:cNvSpPr txBox="1">
            <a:spLocks/>
          </p:cNvSpPr>
          <p:nvPr/>
        </p:nvSpPr>
        <p:spPr>
          <a:xfrm>
            <a:off x="11488738" y="6277841"/>
            <a:ext cx="531812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5C68B6-61C2-468F-89AB-4B9F7531AA68}" type="slidenum">
              <a:rPr lang="ru-RU" sz="140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8</a:t>
            </a:fld>
            <a:endParaRPr lang="ru-RU" sz="1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F7DBBC4-C9B7-44E3-9DBB-D0DD1FBECD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37" b="12983"/>
          <a:stretch/>
        </p:blipFill>
        <p:spPr>
          <a:xfrm>
            <a:off x="4630057" y="1785767"/>
            <a:ext cx="5072917" cy="29288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E703F1B-C972-4E17-AAF6-030A3873F4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778" b="7778"/>
          <a:stretch/>
        </p:blipFill>
        <p:spPr>
          <a:xfrm>
            <a:off x="7177352" y="3628571"/>
            <a:ext cx="4680818" cy="22713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95413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851526"/>
            <a:ext cx="9144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Box 9"/>
          <p:cNvSpPr txBox="1">
            <a:spLocks noChangeArrowheads="1"/>
          </p:cNvSpPr>
          <p:nvPr/>
        </p:nvSpPr>
        <p:spPr bwMode="auto">
          <a:xfrm>
            <a:off x="1644650" y="55564"/>
            <a:ext cx="7494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>
                <a:latin typeface="Akrobat SemiBold" charset="-52"/>
              </a:rPr>
              <a:t>РЕМОНТ СПОРТИВНЫХ ЗАЛОВ</a:t>
            </a:r>
          </a:p>
        </p:txBody>
      </p:sp>
      <p:pic>
        <p:nvPicPr>
          <p:cNvPr id="12292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50" y="600075"/>
            <a:ext cx="6908800" cy="7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Прямоугольник 18"/>
          <p:cNvSpPr>
            <a:spLocks noChangeArrowheads="1"/>
          </p:cNvSpPr>
          <p:nvPr/>
        </p:nvSpPr>
        <p:spPr bwMode="auto">
          <a:xfrm>
            <a:off x="8553450" y="931864"/>
            <a:ext cx="211455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700"/>
              <a:t>МИНИСТЕРСТВО </a:t>
            </a:r>
          </a:p>
          <a:p>
            <a:pPr algn="ctr" eaLnBrk="1" hangingPunct="1"/>
            <a:r>
              <a:rPr lang="ru-RU" altLang="ru-RU" sz="700"/>
              <a:t>ПРОСВЕЩЕНИЯ, НАУКИ И ПО ДЕЛАМ МОЛОДЕЖИ</a:t>
            </a:r>
          </a:p>
          <a:p>
            <a:pPr algn="ctr" eaLnBrk="1" hangingPunct="1"/>
            <a:r>
              <a:rPr lang="ru-RU" altLang="ru-RU" sz="700"/>
              <a:t>КАБАРДИНО-БАЛКАРСКОЙ  РЕСПУБЛИКИ</a:t>
            </a:r>
          </a:p>
        </p:txBody>
      </p:sp>
      <p:pic>
        <p:nvPicPr>
          <p:cNvPr id="12294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6389" y="55564"/>
            <a:ext cx="828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t="11821" b="34402"/>
          <a:stretch/>
        </p:blipFill>
        <p:spPr>
          <a:xfrm>
            <a:off x="1803400" y="3727451"/>
            <a:ext cx="8585200" cy="3078163"/>
          </a:xfrm>
          <a:prstGeom prst="rect">
            <a:avLst/>
          </a:prstGeom>
          <a:ln>
            <a:solidFill>
              <a:srgbClr val="2384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t="22343" r="15903" b="15831"/>
          <a:stretch/>
        </p:blipFill>
        <p:spPr>
          <a:xfrm>
            <a:off x="6562725" y="1403350"/>
            <a:ext cx="3983038" cy="2197100"/>
          </a:xfrm>
          <a:prstGeom prst="rect">
            <a:avLst/>
          </a:prstGeom>
          <a:ln>
            <a:solidFill>
              <a:srgbClr val="2384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0" name="Picture 6" descr="C:\Users\MizovaM\Desktop\СЛАЙДЫ в презентацию\Слайд 6,7_Точка роста Кванториум Спортзалы\IMG-20200824-WA0032.jpg"/>
          <p:cNvPicPr>
            <a:picLocks noChangeAspect="1" noChangeArrowheads="1"/>
          </p:cNvPicPr>
          <p:nvPr/>
        </p:nvPicPr>
        <p:blipFill rotWithShape="1">
          <a:blip r:embed="rId7"/>
          <a:srcRect t="18349"/>
          <a:stretch/>
        </p:blipFill>
        <p:spPr bwMode="auto">
          <a:xfrm>
            <a:off x="1803401" y="800100"/>
            <a:ext cx="4625975" cy="2800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11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F82E3159-7826-4BF8-86E8-843E2572CEB5}"/>
              </a:ext>
            </a:extLst>
          </p:cNvPr>
          <p:cNvSpPr/>
          <p:nvPr/>
        </p:nvSpPr>
        <p:spPr>
          <a:xfrm>
            <a:off x="565874" y="1349829"/>
            <a:ext cx="10116640" cy="593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4083">
              <a:lnSpc>
                <a:spcPct val="80000"/>
              </a:lnSpc>
            </a:pPr>
            <a:r>
              <a:rPr lang="ru-RU" sz="4000" b="1" i="1" dirty="0" smtClean="0"/>
              <a:t>Школьный </a:t>
            </a:r>
            <a:r>
              <a:rPr lang="ru-RU" sz="4000" b="1" i="1" dirty="0" err="1" smtClean="0"/>
              <a:t>Кванториум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0DB94AF-EE7C-4143-A89D-EB1A43869658}"/>
              </a:ext>
            </a:extLst>
          </p:cNvPr>
          <p:cNvSpPr/>
          <p:nvPr/>
        </p:nvSpPr>
        <p:spPr>
          <a:xfrm>
            <a:off x="670750" y="2569030"/>
            <a:ext cx="10302049" cy="350676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360000" rtlCol="0" anchor="t" anchorCtr="0"/>
          <a:lstStyle/>
          <a:p>
            <a:pPr marL="355600" indent="-355600">
              <a:spcBef>
                <a:spcPts val="1200"/>
              </a:spcBef>
              <a:buClr>
                <a:srgbClr val="0072BC"/>
              </a:buClr>
              <a:buFont typeface="Arial" panose="020B0604020202020204" pitchFamily="34" charset="0"/>
              <a:buChar char="•"/>
            </a:pPr>
            <a:endParaRPr lang="ru-RU" sz="2800" kern="0" dirty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15362" name="Picture 2" descr="https://www.gim4nalchik.ru/images/photo/2021-2022/Quantorium/DSC_03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6119" y="2084843"/>
            <a:ext cx="5926326" cy="3953100"/>
          </a:xfrm>
          <a:prstGeom prst="rect">
            <a:avLst/>
          </a:prstGeom>
          <a:noFill/>
        </p:spPr>
      </p:pic>
      <p:pic>
        <p:nvPicPr>
          <p:cNvPr id="15366" name="Picture 6" descr="https://www.gim4nalchik.ru/images/photo/2021-2022/Quantorium/DSC_01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6286" y="2099355"/>
            <a:ext cx="5573074" cy="39240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81246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9" r="8682"/>
          <a:stretch>
            <a:fillRect/>
          </a:stretch>
        </p:blipFill>
        <p:spPr bwMode="auto">
          <a:xfrm>
            <a:off x="1524001" y="479426"/>
            <a:ext cx="7262813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851526"/>
            <a:ext cx="9144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Box 9"/>
          <p:cNvSpPr txBox="1">
            <a:spLocks noChangeArrowheads="1"/>
          </p:cNvSpPr>
          <p:nvPr/>
        </p:nvSpPr>
        <p:spPr bwMode="auto">
          <a:xfrm>
            <a:off x="1644650" y="55564"/>
            <a:ext cx="7494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>
                <a:latin typeface="Akrobat SemiBold" charset="-52"/>
              </a:rPr>
              <a:t>МОБИЛЬНЫЙ ТЕХНОПАРК «КВАНТОРИУМ»</a:t>
            </a:r>
          </a:p>
        </p:txBody>
      </p:sp>
      <p:pic>
        <p:nvPicPr>
          <p:cNvPr id="11269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50" y="600075"/>
            <a:ext cx="6908800" cy="7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Прямоугольник 18"/>
          <p:cNvSpPr>
            <a:spLocks noChangeArrowheads="1"/>
          </p:cNvSpPr>
          <p:nvPr/>
        </p:nvSpPr>
        <p:spPr bwMode="auto">
          <a:xfrm>
            <a:off x="8553450" y="931864"/>
            <a:ext cx="211455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700"/>
              <a:t>МИНИСТЕРСТВО </a:t>
            </a:r>
          </a:p>
          <a:p>
            <a:pPr algn="ctr" eaLnBrk="1" hangingPunct="1"/>
            <a:r>
              <a:rPr lang="ru-RU" altLang="ru-RU" sz="700"/>
              <a:t>ПРОСВЕЩЕНИЯ, НАУКИ И ПО ДЕЛАМ МОЛОДЕЖИ</a:t>
            </a:r>
          </a:p>
          <a:p>
            <a:pPr algn="ctr" eaLnBrk="1" hangingPunct="1"/>
            <a:r>
              <a:rPr lang="ru-RU" altLang="ru-RU" sz="700"/>
              <a:t>КАБАРДИНО-БАЛКАРСКОЙ  РЕСПУБЛИКИ</a:t>
            </a:r>
          </a:p>
        </p:txBody>
      </p:sp>
      <p:pic>
        <p:nvPicPr>
          <p:cNvPr id="11271" name="Рисунок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6389" y="55564"/>
            <a:ext cx="828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/>
          <a:srcRect t="16780"/>
          <a:stretch/>
        </p:blipFill>
        <p:spPr>
          <a:xfrm>
            <a:off x="2703514" y="3011489"/>
            <a:ext cx="6784975" cy="3767137"/>
          </a:xfrm>
          <a:prstGeom prst="rect">
            <a:avLst/>
          </a:prstGeom>
          <a:ln>
            <a:solidFill>
              <a:srgbClr val="2384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488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8952BAB3-8384-4D64-AD3B-EA835C508200}"/>
              </a:ext>
            </a:extLst>
          </p:cNvPr>
          <p:cNvSpPr txBox="1">
            <a:spLocks/>
          </p:cNvSpPr>
          <p:nvPr/>
        </p:nvSpPr>
        <p:spPr>
          <a:xfrm>
            <a:off x="588218" y="1132307"/>
            <a:ext cx="9965482" cy="95755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Центры образования «Точка роста»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039" y="2481944"/>
            <a:ext cx="7161285" cy="3481180"/>
          </a:xfrm>
          <a:prstGeom prst="rect">
            <a:avLst/>
          </a:prstGeom>
          <a:ln>
            <a:solidFill>
              <a:srgbClr val="2384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21"/>
          <a:stretch/>
        </p:blipFill>
        <p:spPr>
          <a:xfrm>
            <a:off x="120868" y="4291480"/>
            <a:ext cx="5124450" cy="2380324"/>
          </a:xfrm>
          <a:prstGeom prst="rect">
            <a:avLst/>
          </a:prstGeom>
          <a:ln>
            <a:solidFill>
              <a:srgbClr val="2384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7" r="6323"/>
          <a:stretch/>
        </p:blipFill>
        <p:spPr>
          <a:xfrm>
            <a:off x="693165" y="2086372"/>
            <a:ext cx="3771901" cy="2518342"/>
          </a:xfrm>
          <a:prstGeom prst="rect">
            <a:avLst/>
          </a:prstGeom>
          <a:ln>
            <a:solidFill>
              <a:srgbClr val="2384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2793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6824796F-5BBF-44B3-AA6C-9B5EC8824633}"/>
              </a:ext>
            </a:extLst>
          </p:cNvPr>
          <p:cNvSpPr txBox="1">
            <a:spLocks/>
          </p:cNvSpPr>
          <p:nvPr/>
        </p:nvSpPr>
        <p:spPr>
          <a:xfrm>
            <a:off x="551543" y="856344"/>
            <a:ext cx="10002157" cy="89988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3600" b="1" dirty="0" smtClean="0"/>
              <a:t>Созданы центры «</a:t>
            </a:r>
            <a:r>
              <a:rPr lang="ru-RU" sz="3600" b="1" dirty="0" err="1" smtClean="0"/>
              <a:t>Доброшкола</a:t>
            </a:r>
            <a:r>
              <a:rPr lang="ru-RU" sz="3600" b="1" dirty="0" smtClean="0"/>
              <a:t>»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1">
            <a:extLst>
              <a:ext uri="{FF2B5EF4-FFF2-40B4-BE49-F238E27FC236}">
                <a16:creationId xmlns="" xmlns:a16="http://schemas.microsoft.com/office/drawing/2014/main" id="{C991DA52-2975-4FBA-8975-23E7AE1FBDC2}"/>
              </a:ext>
            </a:extLst>
          </p:cNvPr>
          <p:cNvSpPr txBox="1">
            <a:spLocks/>
          </p:cNvSpPr>
          <p:nvPr/>
        </p:nvSpPr>
        <p:spPr>
          <a:xfrm>
            <a:off x="11488738" y="6277841"/>
            <a:ext cx="531812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5C68B6-61C2-468F-89AB-4B9F7531AA68}" type="slidenum">
              <a:rPr lang="ru-RU" sz="14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13</a:t>
            </a:fld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530" name="Picture 2" descr="C:\Users\uswer\Downloads\Готовые документы Филиала в с.п.Заюково\6. Фото 300 дюйм\7. Столярное дело\imgonline-com-ua-Resize-RQxrLB8Q5mtB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5310" y="1794112"/>
            <a:ext cx="3121152" cy="2340864"/>
          </a:xfrm>
          <a:prstGeom prst="rect">
            <a:avLst/>
          </a:prstGeom>
          <a:noFill/>
        </p:spPr>
      </p:pic>
      <p:pic>
        <p:nvPicPr>
          <p:cNvPr id="22531" name="Picture 3" descr="C:\Users\uswer\Downloads\Готовые документы Филиала в с.п.Заюково\6. Фото 300 дюйм\7. Столярное дело\imgonline-com-ua-Resize-UJqpkVJE13r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49938" y="1736053"/>
            <a:ext cx="3121152" cy="2340864"/>
          </a:xfrm>
          <a:prstGeom prst="rect">
            <a:avLst/>
          </a:prstGeom>
          <a:noFill/>
        </p:spPr>
      </p:pic>
      <p:pic>
        <p:nvPicPr>
          <p:cNvPr id="22533" name="Picture 5" descr="C:\Users\uswer\Downloads\Готовые документы Филиала в с.п.Заюково\6. Фото 300 дюйм\6. Поварское дело\imgonline-com-ua-Resize-t5MtIorhoZpIQ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6396" y="4232511"/>
            <a:ext cx="3121152" cy="2340864"/>
          </a:xfrm>
          <a:prstGeom prst="rect">
            <a:avLst/>
          </a:prstGeom>
          <a:noFill/>
        </p:spPr>
      </p:pic>
      <p:pic>
        <p:nvPicPr>
          <p:cNvPr id="22534" name="Picture 6" descr="C:\Users\uswer\Downloads\Готовые документы Филиала в с.п.Заюково\6. Фото 300 дюйм\8. Швейное дело\imgonline-com-ua-Resize-Wxx0OggySyPSQn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4281" y="1765082"/>
            <a:ext cx="3121152" cy="2340864"/>
          </a:xfrm>
          <a:prstGeom prst="rect">
            <a:avLst/>
          </a:prstGeom>
          <a:noFill/>
        </p:spPr>
      </p:pic>
      <p:pic>
        <p:nvPicPr>
          <p:cNvPr id="22535" name="Picture 7" descr="C:\Users\uswer\Downloads\Готовые документы Филиала в с.п.Заюково\6. Фото 300 дюйм\9. Штукатурное- малярное дело\imgonline-com-ua-Resize-KpZRmoinzfHAS7J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8796" y="4232511"/>
            <a:ext cx="3121152" cy="2340864"/>
          </a:xfrm>
          <a:prstGeom prst="rect">
            <a:avLst/>
          </a:prstGeom>
          <a:noFill/>
        </p:spPr>
      </p:pic>
      <p:pic>
        <p:nvPicPr>
          <p:cNvPr id="22536" name="Picture 8" descr="C:\Users\uswer\Downloads\Готовые документы Филиала в с.п.Заюково\6. Фото 300 дюйм\1. Кабинет педагога психолога\imgonline-com-ua-Resize-we25gzDGo4ksNmiv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60795" y="4217996"/>
            <a:ext cx="3121152" cy="23408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3823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0D60E53-58BD-C743-9B38-5A4A342D1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57" y="1509486"/>
            <a:ext cx="8229600" cy="38608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CAB86960-24FA-5E4C-A849-F8BA46BE8684}"/>
              </a:ext>
            </a:extLst>
          </p:cNvPr>
          <p:cNvSpPr/>
          <p:nvPr/>
        </p:nvSpPr>
        <p:spPr>
          <a:xfrm>
            <a:off x="1770742" y="1320801"/>
            <a:ext cx="1944913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5000" dirty="0">
                <a:solidFill>
                  <a:schemeClr val="accent6">
                    <a:lumMod val="50000"/>
                  </a:schemeClr>
                </a:solidFill>
              </a:rPr>
              <a:t>92342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r"/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детей охвачены </a:t>
            </a:r>
          </a:p>
          <a:p>
            <a:pPr algn="r"/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дополнительным </a:t>
            </a:r>
          </a:p>
          <a:p>
            <a:pPr algn="r"/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образованием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2BD6856D-4DC4-3C4A-84D1-48892525EA89}"/>
              </a:ext>
            </a:extLst>
          </p:cNvPr>
          <p:cNvSpPr/>
          <p:nvPr/>
        </p:nvSpPr>
        <p:spPr>
          <a:xfrm rot="21297532">
            <a:off x="4783907" y="3335182"/>
            <a:ext cx="21210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Навигатор </a:t>
            </a:r>
          </a:p>
          <a:p>
            <a:pPr algn="ctr"/>
            <a:r>
              <a:rPr lang="ru-RU" dirty="0"/>
              <a:t>дополнительного </a:t>
            </a:r>
          </a:p>
          <a:p>
            <a:pPr algn="ctr"/>
            <a:r>
              <a:rPr lang="ru-RU" dirty="0"/>
              <a:t>образования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BA75A61-22E0-7748-A62A-47D1D67D2B75}"/>
              </a:ext>
            </a:extLst>
          </p:cNvPr>
          <p:cNvSpPr/>
          <p:nvPr/>
        </p:nvSpPr>
        <p:spPr>
          <a:xfrm>
            <a:off x="8113486" y="1785256"/>
            <a:ext cx="17126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Более </a:t>
            </a:r>
            <a:r>
              <a:rPr lang="ru-RU" sz="5400" b="1" dirty="0" smtClean="0">
                <a:solidFill>
                  <a:schemeClr val="accent5">
                    <a:lumMod val="75000"/>
                  </a:schemeClr>
                </a:solidFill>
              </a:rPr>
              <a:t>500</a:t>
            </a:r>
            <a:r>
              <a:rPr lang="ru-RU" sz="60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программ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679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51526"/>
            <a:ext cx="1219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Box 9"/>
          <p:cNvSpPr txBox="1">
            <a:spLocks noChangeArrowheads="1"/>
          </p:cNvSpPr>
          <p:nvPr/>
        </p:nvSpPr>
        <p:spPr bwMode="auto">
          <a:xfrm>
            <a:off x="139700" y="0"/>
            <a:ext cx="102767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000" b="1" dirty="0" smtClean="0">
                <a:latin typeface="Akrobat SemiBold" charset="-52"/>
              </a:rPr>
              <a:t>Дошкольное образование. </a:t>
            </a:r>
            <a:r>
              <a:rPr lang="ru-RU" sz="2000" b="1" dirty="0" smtClean="0">
                <a:latin typeface="Akrobat SemiBold" charset="-52"/>
              </a:rPr>
              <a:t>Создание </a:t>
            </a:r>
            <a:r>
              <a:rPr lang="ru-RU" sz="2000" b="1" dirty="0">
                <a:latin typeface="Akrobat SemiBold" charset="-52"/>
              </a:rPr>
              <a:t>новых мест дошкольного образования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17296" b="13207"/>
          <a:stretch/>
        </p:blipFill>
        <p:spPr>
          <a:xfrm>
            <a:off x="196852" y="4008439"/>
            <a:ext cx="6394449" cy="2498725"/>
          </a:xfrm>
          <a:prstGeom prst="rect">
            <a:avLst/>
          </a:prstGeom>
          <a:ln w="19050">
            <a:solidFill>
              <a:srgbClr val="2384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t="17605" b="7641"/>
          <a:stretch/>
        </p:blipFill>
        <p:spPr>
          <a:xfrm>
            <a:off x="6756400" y="4310063"/>
            <a:ext cx="5226051" cy="2197100"/>
          </a:xfrm>
          <a:prstGeom prst="rect">
            <a:avLst/>
          </a:prstGeom>
          <a:ln w="19050">
            <a:solidFill>
              <a:srgbClr val="2384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6" name="Рисунок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67" y="600075"/>
            <a:ext cx="9211733" cy="7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E:\Загрузки\WhatsApp Image 2020-08-26 at 17.36.50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9701" y="1028700"/>
            <a:ext cx="6506633" cy="2744788"/>
          </a:xfrm>
          <a:prstGeom prst="rect">
            <a:avLst/>
          </a:prstGeom>
          <a:ln w="19050">
            <a:solidFill>
              <a:srgbClr val="2384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7056967" y="1628775"/>
            <a:ext cx="4269317" cy="1728788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</a:rPr>
              <a:t>2019 – 940 мест (21 объект)</a:t>
            </a:r>
          </a:p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</a:rPr>
              <a:t>2020 – </a:t>
            </a:r>
            <a:r>
              <a:rPr lang="ru-RU" b="1" dirty="0" smtClean="0">
                <a:solidFill>
                  <a:schemeClr val="tx1"/>
                </a:solidFill>
              </a:rPr>
              <a:t>1520 </a:t>
            </a:r>
            <a:r>
              <a:rPr lang="ru-RU" b="1" dirty="0" smtClean="0">
                <a:solidFill>
                  <a:schemeClr val="tx1"/>
                </a:solidFill>
              </a:rPr>
              <a:t>(</a:t>
            </a:r>
            <a:r>
              <a:rPr lang="ru-RU" b="1" dirty="0" smtClean="0">
                <a:solidFill>
                  <a:schemeClr val="tx1"/>
                </a:solidFill>
              </a:rPr>
              <a:t>22 объекта)</a:t>
            </a:r>
            <a:endParaRPr lang="ru-RU" b="1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</a:rPr>
              <a:t>2021 – </a:t>
            </a:r>
            <a:r>
              <a:rPr lang="ru-RU" b="1" dirty="0" smtClean="0">
                <a:solidFill>
                  <a:schemeClr val="tx1"/>
                </a:solidFill>
              </a:rPr>
              <a:t>565 (9 объектов)</a:t>
            </a:r>
            <a:endParaRPr lang="ru-RU" b="1" dirty="0" smtClean="0">
              <a:solidFill>
                <a:schemeClr val="tx1"/>
              </a:solidFill>
            </a:endParaRP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595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851526"/>
            <a:ext cx="9144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50" y="600075"/>
            <a:ext cx="6908800" cy="7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Прямоугольник 11"/>
          <p:cNvSpPr>
            <a:spLocks noChangeArrowheads="1"/>
          </p:cNvSpPr>
          <p:nvPr/>
        </p:nvSpPr>
        <p:spPr bwMode="auto">
          <a:xfrm>
            <a:off x="8553450" y="931864"/>
            <a:ext cx="211455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700"/>
              <a:t>МИНИСТЕРСТВО </a:t>
            </a:r>
          </a:p>
          <a:p>
            <a:pPr algn="ctr" eaLnBrk="1" hangingPunct="1"/>
            <a:r>
              <a:rPr lang="ru-RU" altLang="ru-RU" sz="700"/>
              <a:t>ПРОСВЕЩЕНИЯ, НАУКИ И ПО ДЕЛАМ МОЛОДЕЖИ</a:t>
            </a:r>
          </a:p>
          <a:p>
            <a:pPr algn="ctr" eaLnBrk="1" hangingPunct="1"/>
            <a:r>
              <a:rPr lang="ru-RU" altLang="ru-RU" sz="700"/>
              <a:t>КАБАРДИНО-БАЛКАРСКОЙ  РЕСПУБЛИКИ</a:t>
            </a:r>
          </a:p>
        </p:txBody>
      </p:sp>
      <p:pic>
        <p:nvPicPr>
          <p:cNvPr id="14341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6389" y="55564"/>
            <a:ext cx="828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4650" y="800100"/>
            <a:ext cx="4286250" cy="2857500"/>
          </a:xfrm>
          <a:prstGeom prst="rect">
            <a:avLst/>
          </a:prstGeom>
          <a:ln w="19050">
            <a:solidFill>
              <a:srgbClr val="2384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/>
          <a:srcRect t="13346" b="22463"/>
          <a:stretch/>
        </p:blipFill>
        <p:spPr>
          <a:xfrm>
            <a:off x="2525714" y="3729039"/>
            <a:ext cx="7140575" cy="3055937"/>
          </a:xfrm>
          <a:prstGeom prst="rect">
            <a:avLst/>
          </a:prstGeom>
          <a:ln w="19050">
            <a:solidFill>
              <a:srgbClr val="2384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/>
          <a:srcRect t="11238" b="9004"/>
          <a:stretch/>
        </p:blipFill>
        <p:spPr>
          <a:xfrm>
            <a:off x="6096000" y="1346200"/>
            <a:ext cx="4419600" cy="2298700"/>
          </a:xfrm>
          <a:prstGeom prst="rect">
            <a:avLst/>
          </a:prstGeom>
          <a:ln w="19050">
            <a:solidFill>
              <a:srgbClr val="2384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345" name="TextBox 10"/>
          <p:cNvSpPr txBox="1">
            <a:spLocks noChangeArrowheads="1"/>
          </p:cNvSpPr>
          <p:nvPr/>
        </p:nvSpPr>
        <p:spPr bwMode="auto">
          <a:xfrm>
            <a:off x="1644650" y="55563"/>
            <a:ext cx="74945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latin typeface="Akrobat SemiBold" charset="-52"/>
              </a:rPr>
              <a:t>РАЗВИТИЕ СРЕДНЕГО ПРОФЕССИОНАЛЬНОГО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00571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851526"/>
            <a:ext cx="9144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50" y="600075"/>
            <a:ext cx="6908800" cy="7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6389" y="55564"/>
            <a:ext cx="828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Прямоугольник 13"/>
          <p:cNvSpPr>
            <a:spLocks noChangeArrowheads="1"/>
          </p:cNvSpPr>
          <p:nvPr/>
        </p:nvSpPr>
        <p:spPr bwMode="auto">
          <a:xfrm>
            <a:off x="8553450" y="931864"/>
            <a:ext cx="211455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700"/>
              <a:t>МИНИСТЕРСТВО </a:t>
            </a:r>
          </a:p>
          <a:p>
            <a:pPr algn="ctr" eaLnBrk="1" hangingPunct="1"/>
            <a:r>
              <a:rPr lang="ru-RU" altLang="ru-RU" sz="700"/>
              <a:t>ПРОСВЕЩЕНИЯ, НАУКИ И ПО ДЕЛАМ МОЛОДЕЖИ</a:t>
            </a:r>
          </a:p>
          <a:p>
            <a:pPr algn="ctr" eaLnBrk="1" hangingPunct="1"/>
            <a:r>
              <a:rPr lang="ru-RU" altLang="ru-RU" sz="700"/>
              <a:t>КАБАРДИНО-БАЛКАРСКОЙ  РЕСПУБЛИКИ</a:t>
            </a:r>
          </a:p>
        </p:txBody>
      </p:sp>
      <p:sp>
        <p:nvSpPr>
          <p:cNvPr id="13318" name="TextBox 9"/>
          <p:cNvSpPr txBox="1">
            <a:spLocks noChangeArrowheads="1"/>
          </p:cNvSpPr>
          <p:nvPr/>
        </p:nvSpPr>
        <p:spPr bwMode="auto">
          <a:xfrm>
            <a:off x="1644650" y="55563"/>
            <a:ext cx="74945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latin typeface="Akrobat SemiBold" charset="-52"/>
              </a:rPr>
              <a:t>РАЗВИТИЕ СРЕДНЕГО ПРОФЕССИОНАЛЬНОГО ОБРАЗОВАНИЯ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1" y="1358901"/>
            <a:ext cx="4416425" cy="2944813"/>
          </a:xfrm>
          <a:prstGeom prst="rect">
            <a:avLst/>
          </a:prstGeom>
          <a:ln w="19050">
            <a:solidFill>
              <a:srgbClr val="2384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4650" y="3513139"/>
            <a:ext cx="4356100" cy="2841625"/>
          </a:xfrm>
          <a:prstGeom prst="rect">
            <a:avLst/>
          </a:prstGeom>
          <a:ln>
            <a:solidFill>
              <a:srgbClr val="2384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7"/>
          <a:srcRect t="13747"/>
          <a:stretch/>
        </p:blipFill>
        <p:spPr>
          <a:xfrm>
            <a:off x="6170613" y="4395789"/>
            <a:ext cx="4267200" cy="2395537"/>
          </a:xfrm>
          <a:prstGeom prst="rect">
            <a:avLst/>
          </a:prstGeom>
          <a:ln>
            <a:solidFill>
              <a:srgbClr val="2384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322" name="TextBox 15"/>
          <p:cNvSpPr txBox="1">
            <a:spLocks noChangeArrowheads="1"/>
          </p:cNvSpPr>
          <p:nvPr/>
        </p:nvSpPr>
        <p:spPr bwMode="auto">
          <a:xfrm>
            <a:off x="1716089" y="903289"/>
            <a:ext cx="4059237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latin typeface="Akrobat SemiBold" charset="-52"/>
              </a:rPr>
              <a:t>ЗА ПЕРИОД </a:t>
            </a:r>
          </a:p>
          <a:p>
            <a:pPr algn="ctr" eaLnBrk="1" hangingPunct="1"/>
            <a:r>
              <a:rPr lang="ru-RU" altLang="ru-RU" sz="3200" b="1" dirty="0">
                <a:latin typeface="Akrobat SemiBold" charset="-52"/>
              </a:rPr>
              <a:t>2019 – </a:t>
            </a:r>
            <a:r>
              <a:rPr lang="ru-RU" altLang="ru-RU" sz="3200" b="1" dirty="0" smtClean="0">
                <a:latin typeface="Akrobat SemiBold" charset="-52"/>
              </a:rPr>
              <a:t>2021 </a:t>
            </a:r>
            <a:r>
              <a:rPr lang="ru-RU" altLang="ru-RU" sz="3200" b="1" dirty="0">
                <a:latin typeface="Akrobat SemiBold" charset="-52"/>
              </a:rPr>
              <a:t>гг.</a:t>
            </a:r>
          </a:p>
          <a:p>
            <a:pPr algn="ctr" eaLnBrk="1" hangingPunct="1"/>
            <a:r>
              <a:rPr lang="ru-RU" altLang="ru-RU" sz="3600" b="1" dirty="0">
                <a:latin typeface="Akrobat SemiBold" charset="-52"/>
              </a:rPr>
              <a:t>СОЗДАНО</a:t>
            </a:r>
            <a:endParaRPr lang="en-US" altLang="ru-RU" sz="2400" b="1" dirty="0">
              <a:latin typeface="Akrobat SemiBold" charset="-52"/>
            </a:endParaRPr>
          </a:p>
          <a:p>
            <a:pPr algn="ctr" eaLnBrk="1" hangingPunct="1"/>
            <a:r>
              <a:rPr lang="ru-RU" altLang="ru-RU" sz="4800" b="1" dirty="0" smtClean="0">
                <a:solidFill>
                  <a:srgbClr val="128548"/>
                </a:solidFill>
                <a:latin typeface="Akrobat SemiBold" charset="-52"/>
              </a:rPr>
              <a:t>32</a:t>
            </a:r>
            <a:r>
              <a:rPr lang="en-US" altLang="ru-RU" sz="4800" b="1" dirty="0" smtClean="0">
                <a:solidFill>
                  <a:srgbClr val="128548"/>
                </a:solidFill>
                <a:latin typeface="Akrobat SemiBold" charset="-52"/>
              </a:rPr>
              <a:t> </a:t>
            </a:r>
            <a:r>
              <a:rPr lang="ru-RU" altLang="ru-RU" sz="4800" b="1" dirty="0" smtClean="0">
                <a:solidFill>
                  <a:srgbClr val="128548"/>
                </a:solidFill>
                <a:latin typeface="Akrobat SemiBold" charset="-52"/>
              </a:rPr>
              <a:t>МАСТЕРСКИЕ</a:t>
            </a:r>
            <a:endParaRPr lang="ru-RU" altLang="ru-RU" sz="4800" b="1" dirty="0">
              <a:solidFill>
                <a:srgbClr val="128548"/>
              </a:solidFill>
              <a:latin typeface="Akrobat SemiBold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3136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C317DEC1-9707-4A93-95B2-824386221C20}"/>
              </a:ext>
            </a:extLst>
          </p:cNvPr>
          <p:cNvSpPr/>
          <p:nvPr/>
        </p:nvSpPr>
        <p:spPr>
          <a:xfrm>
            <a:off x="493486" y="2278743"/>
            <a:ext cx="11176000" cy="4267201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360000" rtlCol="0" anchor="t" anchorCtr="0"/>
          <a:lstStyle/>
          <a:p>
            <a:pP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</a:rPr>
              <a:t> Создать дополнительно 10 238 новых школьных мест.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</a:rPr>
              <a:t> В 205 сельских школах и малых городах создать центры «Точка роста».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</a:rPr>
              <a:t> В 3 городских школах – школьные </a:t>
            </a:r>
            <a:r>
              <a:rPr lang="ru-RU" sz="2800" dirty="0" err="1" smtClean="0">
                <a:solidFill>
                  <a:schemeClr val="tx1"/>
                </a:solidFill>
              </a:rPr>
              <a:t>Кванториумы</a:t>
            </a:r>
            <a:r>
              <a:rPr lang="ru-RU" sz="2800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</a:rPr>
              <a:t> В 4 государственных </a:t>
            </a:r>
            <a:r>
              <a:rPr lang="ru-RU" sz="2800" dirty="0" err="1" smtClean="0">
                <a:solidFill>
                  <a:schemeClr val="tx1"/>
                </a:solidFill>
              </a:rPr>
              <a:t>интернатных</a:t>
            </a:r>
            <a:r>
              <a:rPr lang="ru-RU" sz="2800" dirty="0" smtClean="0">
                <a:solidFill>
                  <a:schemeClr val="tx1"/>
                </a:solidFill>
              </a:rPr>
              <a:t> учреждениях - центры «</a:t>
            </a:r>
            <a:r>
              <a:rPr lang="ru-RU" sz="2800" dirty="0" err="1" smtClean="0">
                <a:solidFill>
                  <a:schemeClr val="tx1"/>
                </a:solidFill>
              </a:rPr>
              <a:t>Доброшкола</a:t>
            </a:r>
            <a:r>
              <a:rPr lang="ru-RU" sz="2800" dirty="0" smtClean="0">
                <a:solidFill>
                  <a:schemeClr val="tx1"/>
                </a:solidFill>
              </a:rPr>
              <a:t>».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</a:rPr>
              <a:t> В 70% образовательных организациях, реализующих программы начального общего, основного общего и среднего общего образования реализовать общеобразовательные программы в сетевой форме.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DB5E57FF-A518-4ABF-ACCC-88F128D0BCB9}"/>
              </a:ext>
            </a:extLst>
          </p:cNvPr>
          <p:cNvSpPr txBox="1">
            <a:spLocks/>
          </p:cNvSpPr>
          <p:nvPr/>
        </p:nvSpPr>
        <p:spPr>
          <a:xfrm>
            <a:off x="588217" y="1223109"/>
            <a:ext cx="10515211" cy="95755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 2024 году запланировано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476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СОДЕРЖАНИЕ ОБРАЗОВАНИЯ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268760"/>
            <a:ext cx="10972800" cy="532859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9600" b="1" dirty="0" smtClean="0">
                <a:solidFill>
                  <a:srgbClr val="0070C0"/>
                </a:solidFill>
              </a:rPr>
              <a:t>1. </a:t>
            </a:r>
            <a:r>
              <a:rPr lang="ru-RU" sz="9600" dirty="0" smtClean="0">
                <a:solidFill>
                  <a:srgbClr val="0070C0"/>
                </a:solidFill>
              </a:rPr>
              <a:t>Обновление </a:t>
            </a:r>
            <a:r>
              <a:rPr lang="ru-RU" sz="9600" dirty="0">
                <a:solidFill>
                  <a:srgbClr val="0070C0"/>
                </a:solidFill>
              </a:rPr>
              <a:t>нормативных и методических документов, определяющих содержание общего </a:t>
            </a:r>
            <a:r>
              <a:rPr lang="ru-RU" sz="9600" dirty="0" smtClean="0">
                <a:solidFill>
                  <a:srgbClr val="0070C0"/>
                </a:solidFill>
              </a:rPr>
              <a:t>образования</a:t>
            </a:r>
            <a:endParaRPr lang="ru-RU" sz="9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9600" b="1" dirty="0">
                <a:solidFill>
                  <a:srgbClr val="0070C0"/>
                </a:solidFill>
              </a:rPr>
              <a:t>2</a:t>
            </a:r>
            <a:r>
              <a:rPr lang="ru-RU" sz="9600" b="1" dirty="0" smtClean="0">
                <a:solidFill>
                  <a:srgbClr val="0070C0"/>
                </a:solidFill>
              </a:rPr>
              <a:t>. </a:t>
            </a:r>
            <a:r>
              <a:rPr lang="ru-RU" sz="9600" dirty="0" smtClean="0">
                <a:solidFill>
                  <a:srgbClr val="0070C0"/>
                </a:solidFill>
              </a:rPr>
              <a:t>Внедрение </a:t>
            </a:r>
            <a:r>
              <a:rPr lang="ru-RU" sz="9600" dirty="0">
                <a:solidFill>
                  <a:srgbClr val="0070C0"/>
                </a:solidFill>
              </a:rPr>
              <a:t>методик работы с детьми, испытывающими трудности в </a:t>
            </a:r>
            <a:r>
              <a:rPr lang="ru-RU" sz="9600" dirty="0" smtClean="0">
                <a:solidFill>
                  <a:srgbClr val="0070C0"/>
                </a:solidFill>
              </a:rPr>
              <a:t>обучении</a:t>
            </a:r>
            <a:endParaRPr lang="ru-RU" sz="9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9600" b="1" dirty="0">
                <a:solidFill>
                  <a:srgbClr val="0070C0"/>
                </a:solidFill>
              </a:rPr>
              <a:t>3</a:t>
            </a:r>
            <a:r>
              <a:rPr lang="ru-RU" sz="9600" b="1" dirty="0" smtClean="0">
                <a:solidFill>
                  <a:srgbClr val="0070C0"/>
                </a:solidFill>
              </a:rPr>
              <a:t>. </a:t>
            </a:r>
            <a:r>
              <a:rPr lang="ru-RU" sz="9600" dirty="0" smtClean="0">
                <a:solidFill>
                  <a:srgbClr val="0070C0"/>
                </a:solidFill>
              </a:rPr>
              <a:t>Методическая </a:t>
            </a:r>
            <a:r>
              <a:rPr lang="ru-RU" sz="9600" dirty="0">
                <a:solidFill>
                  <a:srgbClr val="0070C0"/>
                </a:solidFill>
              </a:rPr>
              <a:t>поддержка школ с низкими образовательными результатами </a:t>
            </a:r>
            <a:r>
              <a:rPr lang="ru-RU" sz="9600" dirty="0" smtClean="0">
                <a:solidFill>
                  <a:srgbClr val="0070C0"/>
                </a:solidFill>
              </a:rPr>
              <a:t>обучающихся</a:t>
            </a:r>
            <a:endParaRPr lang="ru-RU" sz="9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9600" b="1" dirty="0">
                <a:solidFill>
                  <a:srgbClr val="0070C0"/>
                </a:solidFill>
              </a:rPr>
              <a:t>4</a:t>
            </a:r>
            <a:r>
              <a:rPr lang="ru-RU" sz="9600" b="1" dirty="0" smtClean="0">
                <a:solidFill>
                  <a:srgbClr val="0070C0"/>
                </a:solidFill>
              </a:rPr>
              <a:t>. </a:t>
            </a:r>
            <a:r>
              <a:rPr lang="ru-RU" sz="9600" dirty="0" smtClean="0">
                <a:solidFill>
                  <a:srgbClr val="0070C0"/>
                </a:solidFill>
              </a:rPr>
              <a:t>Система </a:t>
            </a:r>
            <a:r>
              <a:rPr lang="ru-RU" sz="9600" dirty="0">
                <a:solidFill>
                  <a:srgbClr val="0070C0"/>
                </a:solidFill>
              </a:rPr>
              <a:t>управления качеством образования на основе мониторинга данных о состоянии системы </a:t>
            </a:r>
            <a:r>
              <a:rPr lang="ru-RU" sz="9600" dirty="0" smtClean="0">
                <a:solidFill>
                  <a:srgbClr val="0070C0"/>
                </a:solidFill>
              </a:rPr>
              <a:t>образования</a:t>
            </a:r>
            <a:endParaRPr lang="ru-RU" sz="9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9600" b="1" dirty="0">
                <a:solidFill>
                  <a:srgbClr val="0070C0"/>
                </a:solidFill>
              </a:rPr>
              <a:t>5</a:t>
            </a:r>
            <a:r>
              <a:rPr lang="ru-RU" sz="9600" b="1" dirty="0" smtClean="0">
                <a:solidFill>
                  <a:srgbClr val="0070C0"/>
                </a:solidFill>
              </a:rPr>
              <a:t>. </a:t>
            </a:r>
            <a:r>
              <a:rPr lang="ru-RU" sz="9600" dirty="0" smtClean="0">
                <a:solidFill>
                  <a:srgbClr val="0070C0"/>
                </a:solidFill>
              </a:rPr>
              <a:t>Внедрение </a:t>
            </a:r>
            <a:r>
              <a:rPr lang="ru-RU" sz="9600" dirty="0">
                <a:solidFill>
                  <a:srgbClr val="0070C0"/>
                </a:solidFill>
              </a:rPr>
              <a:t>методик преподавания общеобразовательных дисциплин в среднем профессиональном образовании</a:t>
            </a:r>
          </a:p>
          <a:p>
            <a:pPr marL="0" indent="0">
              <a:buNone/>
            </a:pPr>
            <a:r>
              <a:rPr lang="ru-RU" sz="9600" b="1" dirty="0">
                <a:solidFill>
                  <a:srgbClr val="0070C0"/>
                </a:solidFill>
              </a:rPr>
              <a:t>6</a:t>
            </a:r>
            <a:r>
              <a:rPr lang="ru-RU" sz="9600" b="1" dirty="0" smtClean="0">
                <a:solidFill>
                  <a:srgbClr val="0070C0"/>
                </a:solidFill>
              </a:rPr>
              <a:t>. </a:t>
            </a:r>
            <a:r>
              <a:rPr lang="ru-RU" sz="9600" dirty="0" smtClean="0">
                <a:solidFill>
                  <a:srgbClr val="0070C0"/>
                </a:solidFill>
              </a:rPr>
              <a:t>Рабочие </a:t>
            </a:r>
            <a:r>
              <a:rPr lang="ru-RU" sz="9600" dirty="0">
                <a:solidFill>
                  <a:srgbClr val="0070C0"/>
                </a:solidFill>
              </a:rPr>
              <a:t>программы воспитания в каждой школе и учреждении СПО</a:t>
            </a:r>
          </a:p>
          <a:p>
            <a:pPr marL="0" indent="0">
              <a:buNone/>
            </a:pPr>
            <a:r>
              <a:rPr lang="ru-RU" sz="9600" b="1" dirty="0">
                <a:solidFill>
                  <a:srgbClr val="0070C0"/>
                </a:solidFill>
              </a:rPr>
              <a:t>7</a:t>
            </a:r>
            <a:r>
              <a:rPr lang="ru-RU" sz="9600" b="1" dirty="0" smtClean="0">
                <a:solidFill>
                  <a:srgbClr val="0070C0"/>
                </a:solidFill>
              </a:rPr>
              <a:t>. </a:t>
            </a:r>
            <a:r>
              <a:rPr lang="ru-RU" sz="9600" b="1" cap="all" dirty="0" smtClean="0">
                <a:solidFill>
                  <a:srgbClr val="0070C0"/>
                </a:solidFill>
              </a:rPr>
              <a:t>37</a:t>
            </a:r>
            <a:r>
              <a:rPr lang="ru-RU" sz="9600" b="1" cap="all" dirty="0">
                <a:solidFill>
                  <a:srgbClr val="0070C0"/>
                </a:solidFill>
              </a:rPr>
              <a:t>% </a:t>
            </a:r>
            <a:r>
              <a:rPr lang="ru-RU" sz="9600" b="1" cap="all" dirty="0" smtClean="0">
                <a:solidFill>
                  <a:srgbClr val="0070C0"/>
                </a:solidFill>
              </a:rPr>
              <a:t>ДЕТЕЙ </a:t>
            </a:r>
            <a:r>
              <a:rPr lang="ru-RU" sz="9600" dirty="0" smtClean="0">
                <a:solidFill>
                  <a:srgbClr val="0070C0"/>
                </a:solidFill>
              </a:rPr>
              <a:t>охвачены </a:t>
            </a:r>
            <a:r>
              <a:rPr lang="ru-RU" sz="9600" dirty="0" err="1">
                <a:solidFill>
                  <a:srgbClr val="0070C0"/>
                </a:solidFill>
              </a:rPr>
              <a:t>профориентационными</a:t>
            </a:r>
            <a:r>
              <a:rPr lang="ru-RU" sz="9600" dirty="0">
                <a:solidFill>
                  <a:srgbClr val="0070C0"/>
                </a:solidFill>
              </a:rPr>
              <a:t> мероприятиями в школах</a:t>
            </a:r>
          </a:p>
          <a:p>
            <a:pPr marL="0" indent="0">
              <a:buNone/>
            </a:pPr>
            <a:r>
              <a:rPr lang="ru-RU" sz="9600" b="1" dirty="0">
                <a:solidFill>
                  <a:srgbClr val="0070C0"/>
                </a:solidFill>
              </a:rPr>
              <a:t>8</a:t>
            </a:r>
            <a:r>
              <a:rPr lang="ru-RU" sz="9600" b="1" dirty="0" smtClean="0">
                <a:solidFill>
                  <a:srgbClr val="0070C0"/>
                </a:solidFill>
              </a:rPr>
              <a:t>. </a:t>
            </a:r>
            <a:r>
              <a:rPr lang="ru-RU" sz="9600" b="1" cap="all" dirty="0" smtClean="0">
                <a:solidFill>
                  <a:srgbClr val="0070C0"/>
                </a:solidFill>
              </a:rPr>
              <a:t>25 </a:t>
            </a:r>
            <a:r>
              <a:rPr lang="ru-RU" sz="9600" b="1" cap="all" dirty="0">
                <a:solidFill>
                  <a:srgbClr val="0070C0"/>
                </a:solidFill>
              </a:rPr>
              <a:t>МИЛЛИОНОВ </a:t>
            </a:r>
            <a:r>
              <a:rPr lang="ru-RU" sz="9600" b="1" cap="all" dirty="0" smtClean="0">
                <a:solidFill>
                  <a:srgbClr val="0070C0"/>
                </a:solidFill>
              </a:rPr>
              <a:t>ПРОСМОТРОВ </a:t>
            </a:r>
            <a:r>
              <a:rPr lang="ru-RU" sz="9600" dirty="0" smtClean="0">
                <a:solidFill>
                  <a:srgbClr val="0070C0"/>
                </a:solidFill>
              </a:rPr>
              <a:t>онлайн-уроков </a:t>
            </a:r>
            <a:r>
              <a:rPr lang="ru-RU" sz="9600" dirty="0">
                <a:solidFill>
                  <a:srgbClr val="0070C0"/>
                </a:solidFill>
              </a:rPr>
              <a:t>патриотической направленности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84-21BF-45EB-93D2-B81AE5863302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39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DC7F4756-7148-46A5-817B-A1505D7D59D9}"/>
              </a:ext>
            </a:extLst>
          </p:cNvPr>
          <p:cNvSpPr/>
          <p:nvPr/>
        </p:nvSpPr>
        <p:spPr>
          <a:xfrm>
            <a:off x="2185798" y="4565199"/>
            <a:ext cx="3240000" cy="18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BEDF0280-5655-4339-B8C3-28E3DC6EC2B4}"/>
              </a:ext>
            </a:extLst>
          </p:cNvPr>
          <p:cNvSpPr/>
          <p:nvPr/>
        </p:nvSpPr>
        <p:spPr>
          <a:xfrm>
            <a:off x="6990600" y="1969200"/>
            <a:ext cx="3240000" cy="18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10EC5143-01C4-4321-9200-B5CCCFC3D417}"/>
              </a:ext>
            </a:extLst>
          </p:cNvPr>
          <p:cNvSpPr/>
          <p:nvPr/>
        </p:nvSpPr>
        <p:spPr>
          <a:xfrm>
            <a:off x="7040752" y="4577170"/>
            <a:ext cx="3240000" cy="18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B875C32E-7B60-48EB-9DC8-11A82FBD7EF3}"/>
              </a:ext>
            </a:extLst>
          </p:cNvPr>
          <p:cNvSpPr/>
          <p:nvPr/>
        </p:nvSpPr>
        <p:spPr>
          <a:xfrm>
            <a:off x="2123482" y="2014556"/>
            <a:ext cx="3240000" cy="180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0085103" y="6492875"/>
            <a:ext cx="2057400" cy="365125"/>
          </a:xfrm>
        </p:spPr>
        <p:txBody>
          <a:bodyPr/>
          <a:lstStyle/>
          <a:p>
            <a:fld id="{A4193B10-D779-4ADC-9156-ADC21C4AA330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BB353ED-EE4C-4A1A-8BD2-41F9E6A2F709}"/>
              </a:ext>
            </a:extLst>
          </p:cNvPr>
          <p:cNvSpPr txBox="1"/>
          <p:nvPr/>
        </p:nvSpPr>
        <p:spPr>
          <a:xfrm>
            <a:off x="1271464" y="164202"/>
            <a:ext cx="69674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  «разнообразия» </a:t>
            </a:r>
          </a:p>
          <a:p>
            <a: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программ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7787BEE-182F-4BA4-A44B-8857D2F25AB8}"/>
              </a:ext>
            </a:extLst>
          </p:cNvPr>
          <p:cNvSpPr txBox="1"/>
          <p:nvPr/>
        </p:nvSpPr>
        <p:spPr>
          <a:xfrm>
            <a:off x="2147030" y="2485346"/>
            <a:ext cx="3203917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3A6E8E"/>
                </a:solidFill>
                <a:latin typeface="Times New Roman" pitchFamily="18" charset="0"/>
                <a:cs typeface="Times New Roman" pitchFamily="18" charset="0"/>
              </a:rPr>
              <a:t>Рассихронизация</a:t>
            </a:r>
            <a:r>
              <a:rPr lang="ru-RU" sz="2000" b="1" dirty="0">
                <a:solidFill>
                  <a:srgbClr val="3A6E8E"/>
                </a:solidFill>
                <a:latin typeface="Times New Roman" pitchFamily="18" charset="0"/>
                <a:cs typeface="Times New Roman" pitchFamily="18" charset="0"/>
              </a:rPr>
              <a:t> учебных планов и графиков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C759BB7-85DE-4F75-B317-B404516389B1}"/>
              </a:ext>
            </a:extLst>
          </p:cNvPr>
          <p:cNvSpPr txBox="1"/>
          <p:nvPr/>
        </p:nvSpPr>
        <p:spPr>
          <a:xfrm>
            <a:off x="7029292" y="2341330"/>
            <a:ext cx="32400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3A6E8E"/>
                </a:solidFill>
                <a:latin typeface="Times New Roman" pitchFamily="18" charset="0"/>
                <a:cs typeface="Times New Roman" pitchFamily="18" charset="0"/>
              </a:rPr>
              <a:t>Нарушение преемственности в обучении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81016EF-FEB1-42BF-82E0-661906A5BB30}"/>
              </a:ext>
            </a:extLst>
          </p:cNvPr>
          <p:cNvSpPr txBox="1"/>
          <p:nvPr/>
        </p:nvSpPr>
        <p:spPr>
          <a:xfrm>
            <a:off x="7040754" y="4933618"/>
            <a:ext cx="3239999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3A6E8E"/>
                </a:solidFill>
                <a:latin typeface="Times New Roman" pitchFamily="18" charset="0"/>
                <a:cs typeface="Times New Roman" pitchFamily="18" charset="0"/>
              </a:rPr>
              <a:t>Неравный доступ к качественному образованию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CA7F2FB9-3AD7-44F6-9956-82AC308CA6E3}"/>
              </a:ext>
            </a:extLst>
          </p:cNvPr>
          <p:cNvSpPr txBox="1"/>
          <p:nvPr/>
        </p:nvSpPr>
        <p:spPr>
          <a:xfrm>
            <a:off x="2189518" y="4869161"/>
            <a:ext cx="3240000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3A6E8E"/>
                </a:solidFill>
                <a:latin typeface="Times New Roman" pitchFamily="18" charset="0"/>
                <a:cs typeface="Times New Roman" pitchFamily="18" charset="0"/>
              </a:rPr>
              <a:t>Отсутствие механизмов внедрения лучших практик в практику</a:t>
            </a: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xmlns="" id="{08AFDAC2-57D1-4708-B0C3-2CBA3CB11C06}"/>
              </a:ext>
            </a:extLst>
          </p:cNvPr>
          <p:cNvCxnSpPr/>
          <p:nvPr/>
        </p:nvCxnSpPr>
        <p:spPr>
          <a:xfrm>
            <a:off x="5693055" y="2875932"/>
            <a:ext cx="1099363" cy="0"/>
          </a:xfrm>
          <a:prstGeom prst="straightConnector1">
            <a:avLst/>
          </a:prstGeom>
          <a:ln w="50800">
            <a:solidFill>
              <a:srgbClr val="6D276A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xmlns="" id="{AD8B24A5-C1BC-4F0D-8AA5-0913336DC10E}"/>
              </a:ext>
            </a:extLst>
          </p:cNvPr>
          <p:cNvCxnSpPr>
            <a:cxnSpLocks/>
          </p:cNvCxnSpPr>
          <p:nvPr/>
        </p:nvCxnSpPr>
        <p:spPr>
          <a:xfrm>
            <a:off x="8832304" y="3861049"/>
            <a:ext cx="0" cy="559053"/>
          </a:xfrm>
          <a:prstGeom prst="straightConnector1">
            <a:avLst/>
          </a:prstGeom>
          <a:ln w="50800">
            <a:solidFill>
              <a:srgbClr val="6D276A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xmlns="" id="{427D5C31-C0D6-48B1-8B70-C329E4E254E1}"/>
              </a:ext>
            </a:extLst>
          </p:cNvPr>
          <p:cNvCxnSpPr/>
          <p:nvPr/>
        </p:nvCxnSpPr>
        <p:spPr>
          <a:xfrm flipH="1">
            <a:off x="5735959" y="5465199"/>
            <a:ext cx="1013552" cy="0"/>
          </a:xfrm>
          <a:prstGeom prst="straightConnector1">
            <a:avLst/>
          </a:prstGeom>
          <a:ln w="50800">
            <a:solidFill>
              <a:srgbClr val="6D276A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6E227123-725E-A34D-A03A-D140A3D09C9E}"/>
              </a:ext>
            </a:extLst>
          </p:cNvPr>
          <p:cNvCxnSpPr/>
          <p:nvPr/>
        </p:nvCxnSpPr>
        <p:spPr>
          <a:xfrm>
            <a:off x="0" y="1196752"/>
            <a:ext cx="5303912" cy="0"/>
          </a:xfrm>
          <a:prstGeom prst="line">
            <a:avLst/>
          </a:prstGeom>
          <a:ln w="15875">
            <a:solidFill>
              <a:srgbClr val="3A6E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889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реугольник 16">
            <a:extLst>
              <a:ext uri="{FF2B5EF4-FFF2-40B4-BE49-F238E27FC236}">
                <a16:creationId xmlns:a16="http://schemas.microsoft.com/office/drawing/2014/main" xmlns="" id="{BE36F4AE-4B2E-B748-A6A5-DD2D4DD17300}"/>
              </a:ext>
            </a:extLst>
          </p:cNvPr>
          <p:cNvSpPr/>
          <p:nvPr/>
        </p:nvSpPr>
        <p:spPr>
          <a:xfrm>
            <a:off x="767408" y="1850951"/>
            <a:ext cx="1728192" cy="3954301"/>
          </a:xfrm>
          <a:prstGeom prst="triangle">
            <a:avLst>
              <a:gd name="adj" fmla="val 0"/>
            </a:avLst>
          </a:prstGeom>
          <a:solidFill>
            <a:srgbClr val="ECDFF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0134600" y="6492875"/>
            <a:ext cx="2057400" cy="365125"/>
          </a:xfrm>
        </p:spPr>
        <p:txBody>
          <a:bodyPr/>
          <a:lstStyle/>
          <a:p>
            <a:fld id="{A4193B10-D779-4ADC-9156-ADC21C4AA330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xmlns="" id="{6833E678-F442-41C3-B80E-894E21B89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464" y="-40824"/>
            <a:ext cx="6590090" cy="1237576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Обновленные федеральные государственные образовательные стандарты</a:t>
            </a:r>
            <a:endParaRPr lang="ru-RU" sz="4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320136" y="1850951"/>
            <a:ext cx="4464496" cy="365455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Централизованное создание примерных рабочих программ по предметам</a:t>
            </a:r>
          </a:p>
          <a:p>
            <a:pPr>
              <a:spcAft>
                <a:spcPts val="600"/>
              </a:spcAft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Единое базовое содержание образования по предметам</a:t>
            </a:r>
          </a:p>
          <a:p>
            <a:pPr>
              <a:spcAft>
                <a:spcPts val="600"/>
              </a:spcAft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принципа единства образовательного пространства 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9590A74D-0AAB-754D-BDA4-21D8FC6A6F04}"/>
              </a:ext>
            </a:extLst>
          </p:cNvPr>
          <p:cNvCxnSpPr/>
          <p:nvPr/>
        </p:nvCxnSpPr>
        <p:spPr>
          <a:xfrm>
            <a:off x="0" y="1196752"/>
            <a:ext cx="5303912" cy="0"/>
          </a:xfrm>
          <a:prstGeom prst="line">
            <a:avLst/>
          </a:prstGeom>
          <a:ln w="15875">
            <a:solidFill>
              <a:srgbClr val="3A6E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4A65C42-F38C-5F44-9C45-304196EEAA08}"/>
              </a:ext>
            </a:extLst>
          </p:cNvPr>
          <p:cNvSpPr txBox="1"/>
          <p:nvPr/>
        </p:nvSpPr>
        <p:spPr>
          <a:xfrm>
            <a:off x="868356" y="2792650"/>
            <a:ext cx="6091740" cy="27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существенно детализированы предметные результаты обучения в начальной и основной школе: </a:t>
            </a:r>
          </a:p>
          <a:p>
            <a:pPr marL="285750" indent="-285750" algn="just">
              <a:lnSpc>
                <a:spcPct val="120000"/>
              </a:lnSpc>
              <a:buFont typeface="Wingdings" pitchFamily="2" charset="2"/>
              <a:buChar char="§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личностные, </a:t>
            </a:r>
          </a:p>
          <a:p>
            <a:pPr marL="285750" indent="-285750" algn="just">
              <a:lnSpc>
                <a:spcPct val="120000"/>
              </a:lnSpc>
              <a:buFont typeface="Wingdings" pitchFamily="2" charset="2"/>
              <a:buChar char="§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предметные, </a:t>
            </a:r>
          </a:p>
          <a:p>
            <a:pPr marL="285750" indent="-285750" algn="just">
              <a:lnSpc>
                <a:spcPct val="120000"/>
              </a:lnSpc>
              <a:buFont typeface="Wingdings" pitchFamily="2" charset="2"/>
              <a:buChar char="§"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метапредметные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DFFFBBD-E53E-A74A-B7CE-321C00D333FB}"/>
              </a:ext>
            </a:extLst>
          </p:cNvPr>
          <p:cNvSpPr txBox="1"/>
          <p:nvPr/>
        </p:nvSpPr>
        <p:spPr>
          <a:xfrm>
            <a:off x="695400" y="1850952"/>
            <a:ext cx="6091740" cy="564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Ключевое изменение:</a:t>
            </a:r>
          </a:p>
        </p:txBody>
      </p:sp>
    </p:spTree>
    <p:extLst>
      <p:ext uri="{BB962C8B-B14F-4D97-AF65-F5344CB8AC3E}">
        <p14:creationId xmlns:p14="http://schemas.microsoft.com/office/powerpoint/2010/main" val="60143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5">
            <a:extLst>
              <a:ext uri="{FF2B5EF4-FFF2-40B4-BE49-F238E27FC236}">
                <a16:creationId xmlns="" xmlns:a16="http://schemas.microsoft.com/office/drawing/2014/main" id="{BA28B003-C08B-45AD-9A3C-816206CFB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100" y="6237312"/>
            <a:ext cx="12192000" cy="456801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75685" tIns="37842" rIns="15137" bIns="37842" anchor="ctr"/>
          <a:lstStyle/>
          <a:p>
            <a:pPr algn="ctr"/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ГАРАНТИЯ РАВЕНСТВА РЕСУРСОВ, УСЛОВИЙ И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ВОЗМОЖНОСТЕЙ</a:t>
            </a:r>
            <a:endParaRPr lang="ru-RU" sz="2000" b="1" dirty="0">
              <a:solidFill>
                <a:srgbClr val="0070C0"/>
              </a:solidFill>
              <a:latin typeface="+mj-lt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911424" y="1412776"/>
            <a:ext cx="10297144" cy="4104457"/>
            <a:chOff x="911424" y="1412776"/>
            <a:chExt cx="10297144" cy="4104457"/>
          </a:xfrm>
        </p:grpSpPr>
        <p:sp>
          <p:nvSpPr>
            <p:cNvPr id="30" name="object 13">
              <a:extLst>
                <a:ext uri="{FF2B5EF4-FFF2-40B4-BE49-F238E27FC236}">
                  <a16:creationId xmlns="" xmlns:a16="http://schemas.microsoft.com/office/drawing/2014/main" id="{C6A016D1-1237-470B-A4A0-1E2493762D39}"/>
                </a:ext>
              </a:extLst>
            </p:cNvPr>
            <p:cNvSpPr/>
            <p:nvPr/>
          </p:nvSpPr>
          <p:spPr>
            <a:xfrm>
              <a:off x="4367808" y="1412776"/>
              <a:ext cx="3528391" cy="2808313"/>
            </a:xfrm>
            <a:custGeom>
              <a:avLst/>
              <a:gdLst/>
              <a:ahLst/>
              <a:cxnLst/>
              <a:rect l="l" t="t" r="r" b="b"/>
              <a:pathLst>
                <a:path w="1958975" h="1696720">
                  <a:moveTo>
                    <a:pt x="1468869" y="0"/>
                  </a:moveTo>
                  <a:lnTo>
                    <a:pt x="489623" y="0"/>
                  </a:lnTo>
                  <a:lnTo>
                    <a:pt x="0" y="848067"/>
                  </a:lnTo>
                  <a:lnTo>
                    <a:pt x="489623" y="1696135"/>
                  </a:lnTo>
                  <a:lnTo>
                    <a:pt x="1468869" y="1696135"/>
                  </a:lnTo>
                  <a:lnTo>
                    <a:pt x="1958517" y="848067"/>
                  </a:lnTo>
                  <a:lnTo>
                    <a:pt x="1468869" y="0"/>
                  </a:lnTo>
                  <a:close/>
                </a:path>
              </a:pathLst>
            </a:custGeom>
            <a:solidFill>
              <a:schemeClr val="bg1"/>
            </a:solidFill>
            <a:ln w="63500">
              <a:gradFill flip="none" rotWithShape="1">
                <a:gsLst>
                  <a:gs pos="99000">
                    <a:schemeClr val="accent5">
                      <a:lumMod val="40000"/>
                      <a:lumOff val="60000"/>
                    </a:schemeClr>
                  </a:gs>
                  <a:gs pos="0">
                    <a:schemeClr val="accent5">
                      <a:lumMod val="50000"/>
                    </a:schemeClr>
                  </a:gs>
                </a:gsLst>
                <a:lin ang="3600000" scaled="0"/>
                <a:tileRect/>
              </a:gra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685" tIns="37842" rIns="75685" bIns="37842" rtlCol="0" anchor="ctr"/>
            <a:lstStyle/>
            <a:p>
              <a:pPr algn="ctr"/>
              <a:r>
                <a:rPr lang="ru-RU" sz="2400" b="1" dirty="0">
                  <a:solidFill>
                    <a:schemeClr val="accent5">
                      <a:lumMod val="75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Единые подходы  </a:t>
              </a:r>
            </a:p>
            <a:p>
              <a:pPr algn="ctr"/>
              <a:r>
                <a:rPr lang="ru-RU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Open Sans SemiBold" panose="020B0706030804020204" pitchFamily="34" charset="0"/>
                  <a:cs typeface="Open Sans SemiBold" panose="020B0706030804020204" pitchFamily="34" charset="0"/>
                </a:rPr>
                <a:t>к формированию содержания образования, воспитания </a:t>
              </a:r>
              <a:br>
                <a:rPr lang="ru-RU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r>
                <a:rPr lang="ru-RU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Open Sans SemiBold" panose="020B0706030804020204" pitchFamily="34" charset="0"/>
                  <a:cs typeface="Open Sans SemiBold" panose="020B0706030804020204" pitchFamily="34" charset="0"/>
                </a:rPr>
                <a:t>детей и молодежи</a:t>
              </a:r>
            </a:p>
          </p:txBody>
        </p:sp>
        <p:sp>
          <p:nvSpPr>
            <p:cNvPr id="32" name="object 13">
              <a:extLst>
                <a:ext uri="{FF2B5EF4-FFF2-40B4-BE49-F238E27FC236}">
                  <a16:creationId xmlns="" xmlns:a16="http://schemas.microsoft.com/office/drawing/2014/main" id="{C6A016D1-1237-470B-A4A0-1E2493762D39}"/>
                </a:ext>
              </a:extLst>
            </p:cNvPr>
            <p:cNvSpPr/>
            <p:nvPr/>
          </p:nvSpPr>
          <p:spPr>
            <a:xfrm>
              <a:off x="911424" y="2564905"/>
              <a:ext cx="3530124" cy="2880322"/>
            </a:xfrm>
            <a:custGeom>
              <a:avLst/>
              <a:gdLst/>
              <a:ahLst/>
              <a:cxnLst/>
              <a:rect l="l" t="t" r="r" b="b"/>
              <a:pathLst>
                <a:path w="1958975" h="1696720">
                  <a:moveTo>
                    <a:pt x="1468869" y="0"/>
                  </a:moveTo>
                  <a:lnTo>
                    <a:pt x="489623" y="0"/>
                  </a:lnTo>
                  <a:lnTo>
                    <a:pt x="0" y="848067"/>
                  </a:lnTo>
                  <a:lnTo>
                    <a:pt x="489623" y="1696135"/>
                  </a:lnTo>
                  <a:lnTo>
                    <a:pt x="1468869" y="1696135"/>
                  </a:lnTo>
                  <a:lnTo>
                    <a:pt x="1958517" y="848067"/>
                  </a:lnTo>
                  <a:lnTo>
                    <a:pt x="1468869" y="0"/>
                  </a:lnTo>
                  <a:close/>
                </a:path>
              </a:pathLst>
            </a:custGeom>
            <a:solidFill>
              <a:schemeClr val="bg1"/>
            </a:solidFill>
            <a:ln w="63500">
              <a:gradFill flip="none" rotWithShape="1">
                <a:gsLst>
                  <a:gs pos="99000">
                    <a:schemeClr val="accent5">
                      <a:lumMod val="40000"/>
                      <a:lumOff val="60000"/>
                    </a:schemeClr>
                  </a:gs>
                  <a:gs pos="0">
                    <a:schemeClr val="accent5">
                      <a:lumMod val="50000"/>
                    </a:schemeClr>
                  </a:gs>
                </a:gsLst>
                <a:lin ang="3600000" scaled="0"/>
                <a:tileRect/>
              </a:gra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685" tIns="37842" rIns="75685" bIns="37842" rtlCol="0" anchor="ctr"/>
            <a:lstStyle/>
            <a:p>
              <a:pPr algn="ctr"/>
              <a:r>
                <a:rPr lang="ru-RU" sz="2400" b="1" dirty="0" smtClean="0">
                  <a:solidFill>
                    <a:schemeClr val="accent5">
                      <a:lumMod val="75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Единые </a:t>
              </a:r>
              <a:r>
                <a:rPr lang="ru-RU" sz="2400" b="1" dirty="0">
                  <a:solidFill>
                    <a:schemeClr val="accent5">
                      <a:lumMod val="75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стандарты</a:t>
              </a:r>
            </a:p>
            <a:p>
              <a:pPr algn="ctr"/>
              <a:r>
                <a:rPr lang="ru-RU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Open Sans SemiBold" panose="020B0706030804020204" pitchFamily="34" charset="0"/>
                  <a:cs typeface="Open Sans SemiBold" panose="020B0706030804020204" pitchFamily="34" charset="0"/>
                </a:rPr>
                <a:t>образовательного пространства </a:t>
              </a:r>
              <a:r>
                <a:rPr lang="ru-RU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Open Sans SemiBold" panose="020B0706030804020204" pitchFamily="34" charset="0"/>
                  <a:cs typeface="Open Sans SemiBold" panose="020B0706030804020204" pitchFamily="34" charset="0"/>
                </a:rPr>
                <a:t>страны</a:t>
              </a:r>
            </a:p>
            <a:p>
              <a:pPr algn="ctr"/>
              <a:endPara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4" name="object 13">
              <a:extLst>
                <a:ext uri="{FF2B5EF4-FFF2-40B4-BE49-F238E27FC236}">
                  <a16:creationId xmlns="" xmlns:a16="http://schemas.microsoft.com/office/drawing/2014/main" id="{C6A016D1-1237-470B-A4A0-1E2493762D39}"/>
                </a:ext>
              </a:extLst>
            </p:cNvPr>
            <p:cNvSpPr/>
            <p:nvPr/>
          </p:nvSpPr>
          <p:spPr>
            <a:xfrm>
              <a:off x="7680176" y="2708921"/>
              <a:ext cx="3528392" cy="2808312"/>
            </a:xfrm>
            <a:custGeom>
              <a:avLst/>
              <a:gdLst/>
              <a:ahLst/>
              <a:cxnLst/>
              <a:rect l="l" t="t" r="r" b="b"/>
              <a:pathLst>
                <a:path w="1958975" h="1696720">
                  <a:moveTo>
                    <a:pt x="1468869" y="0"/>
                  </a:moveTo>
                  <a:lnTo>
                    <a:pt x="489623" y="0"/>
                  </a:lnTo>
                  <a:lnTo>
                    <a:pt x="0" y="848067"/>
                  </a:lnTo>
                  <a:lnTo>
                    <a:pt x="489623" y="1696135"/>
                  </a:lnTo>
                  <a:lnTo>
                    <a:pt x="1468869" y="1696135"/>
                  </a:lnTo>
                  <a:lnTo>
                    <a:pt x="1958517" y="848067"/>
                  </a:lnTo>
                  <a:lnTo>
                    <a:pt x="1468869" y="0"/>
                  </a:lnTo>
                  <a:close/>
                </a:path>
              </a:pathLst>
            </a:custGeom>
            <a:solidFill>
              <a:schemeClr val="bg1"/>
            </a:solidFill>
            <a:ln w="63500">
              <a:gradFill flip="none" rotWithShape="1">
                <a:gsLst>
                  <a:gs pos="99000">
                    <a:schemeClr val="accent5">
                      <a:lumMod val="40000"/>
                      <a:lumOff val="60000"/>
                    </a:schemeClr>
                  </a:gs>
                  <a:gs pos="0">
                    <a:schemeClr val="accent5">
                      <a:lumMod val="50000"/>
                    </a:schemeClr>
                  </a:gs>
                </a:gsLst>
                <a:lin ang="3600000" scaled="0"/>
                <a:tileRect/>
              </a:gra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685" tIns="37842" rIns="75685" bIns="37842" rtlCol="0" anchor="ctr"/>
            <a:lstStyle/>
            <a:p>
              <a:pPr algn="ctr"/>
              <a:r>
                <a:rPr lang="ru-RU" sz="2400" b="1" dirty="0">
                  <a:solidFill>
                    <a:schemeClr val="accent5">
                      <a:lumMod val="75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Единая система</a:t>
              </a:r>
            </a:p>
            <a:p>
              <a:pPr algn="ctr"/>
              <a:r>
                <a:rPr lang="ru-RU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Open Sans SemiBold" panose="020B0706030804020204" pitchFamily="34" charset="0"/>
                  <a:cs typeface="Open Sans SemiBold" panose="020B0706030804020204" pitchFamily="34" charset="0"/>
                </a:rPr>
                <a:t>мониторинга</a:t>
              </a:r>
            </a:p>
            <a:p>
              <a:pPr algn="ctr"/>
              <a:r>
                <a:rPr lang="ru-RU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Open Sans SemiBold" panose="020B0706030804020204" pitchFamily="34" charset="0"/>
                  <a:cs typeface="Open Sans SemiBold" panose="020B0706030804020204" pitchFamily="34" charset="0"/>
                </a:rPr>
                <a:t>эффективности деятельности образовательных</a:t>
              </a:r>
            </a:p>
            <a:p>
              <a:pPr algn="ctr"/>
              <a:r>
                <a:rPr lang="ru-RU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Open Sans SemiBold" panose="020B0706030804020204" pitchFamily="34" charset="0"/>
                  <a:cs typeface="Open Sans SemiBold" panose="020B0706030804020204" pitchFamily="34" charset="0"/>
                </a:rPr>
                <a:t> организаций</a:t>
              </a:r>
            </a:p>
          </p:txBody>
        </p:sp>
      </p:grpSp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C9DDA7A0-8F3E-FA4A-97F9-4E5FC86D2A00}"/>
              </a:ext>
            </a:extLst>
          </p:cNvPr>
          <p:cNvCxnSpPr>
            <a:cxnSpLocks/>
          </p:cNvCxnSpPr>
          <p:nvPr/>
        </p:nvCxnSpPr>
        <p:spPr>
          <a:xfrm>
            <a:off x="2027779" y="5949611"/>
            <a:ext cx="8028661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Треугольник 10">
            <a:extLst>
              <a:ext uri="{FF2B5EF4-FFF2-40B4-BE49-F238E27FC236}">
                <a16:creationId xmlns="" xmlns:a16="http://schemas.microsoft.com/office/drawing/2014/main" id="{F8E0AFA2-FEFE-C345-9B44-5925DBBE1323}"/>
              </a:ext>
            </a:extLst>
          </p:cNvPr>
          <p:cNvSpPr/>
          <p:nvPr/>
        </p:nvSpPr>
        <p:spPr bwMode="auto">
          <a:xfrm rot="10800000">
            <a:off x="5748176" y="5949611"/>
            <a:ext cx="923888" cy="119209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 w="6350">
            <a:noFill/>
            <a:miter lim="800000"/>
            <a:headEnd/>
            <a:tailEnd/>
          </a:ln>
          <a:effectLst/>
        </p:spPr>
        <p:txBody>
          <a:bodyPr lIns="37775" tIns="37775" rIns="37775" bIns="37775" rtlCol="0" anchor="ctr" anchorCtr="0"/>
          <a:lstStyle/>
          <a:p>
            <a:pPr algn="ctr" defTabSz="755513" eaLnBrk="0">
              <a:spcBef>
                <a:spcPct val="30000"/>
              </a:spcBef>
            </a:pPr>
            <a:endParaRPr lang="ru-RU" sz="1300" b="1" dirty="0">
              <a:solidFill>
                <a:prstClr val="white"/>
              </a:solidFill>
              <a:latin typeface="M.Video" pitchFamily="2" charset="0"/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55267FC8-D9EA-F142-8540-230B40142D56}"/>
              </a:ext>
            </a:extLst>
          </p:cNvPr>
          <p:cNvCxnSpPr/>
          <p:nvPr/>
        </p:nvCxnSpPr>
        <p:spPr>
          <a:xfrm>
            <a:off x="0" y="1196752"/>
            <a:ext cx="5303912" cy="0"/>
          </a:xfrm>
          <a:prstGeom prst="line">
            <a:avLst/>
          </a:prstGeom>
          <a:ln w="15875">
            <a:solidFill>
              <a:srgbClr val="3A6E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C9928A82-69A4-3F40-9462-725651383A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8312" b="-7142"/>
          <a:stretch/>
        </p:blipFill>
        <p:spPr>
          <a:xfrm>
            <a:off x="266989" y="255895"/>
            <a:ext cx="1076483" cy="86128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6F5856D3-B86E-415C-BE68-AB98AE177B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35033" y="1673442"/>
            <a:ext cx="952655" cy="81122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0E30DDBE-9565-4607-AF6F-E306F5EBBD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49587" y="4593300"/>
            <a:ext cx="981444" cy="70791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91694D17-BA5C-4C92-9BC6-91D1FA76770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787710" y="1844825"/>
            <a:ext cx="1054438" cy="70843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57E3C7ED-0209-4B63-B23B-AFC019DD3DDB}"/>
              </a:ext>
            </a:extLst>
          </p:cNvPr>
          <p:cNvSpPr txBox="1"/>
          <p:nvPr/>
        </p:nvSpPr>
        <p:spPr>
          <a:xfrm>
            <a:off x="1415480" y="221739"/>
            <a:ext cx="10231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СОВРЕМЕННАЯ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ЕДИНАЯ ДИНАМИЧНО РАЗВИВАЮЩАЯСЯ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СИСТЕМА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ОБРАЗОВАНИЯ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РОССИИ 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29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7E3C7ED-0209-4B63-B23B-AFC019DD3DDB}"/>
              </a:ext>
            </a:extLst>
          </p:cNvPr>
          <p:cNvSpPr txBox="1"/>
          <p:nvPr/>
        </p:nvSpPr>
        <p:spPr>
          <a:xfrm>
            <a:off x="1415480" y="221739"/>
            <a:ext cx="10231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ОБНОВЛЕНИЕ СОДЕРЖАНИЯ ОБЩЕГО ОБРАЗОВАНИЯ </a:t>
            </a:r>
          </a:p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КАК ИНСТРУМЕНТ ПОВЫШЕНИЯ КАЧЕСТВА ОБРАЗОВАНИЯ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55267FC8-D9EA-F142-8540-230B40142D56}"/>
              </a:ext>
            </a:extLst>
          </p:cNvPr>
          <p:cNvCxnSpPr/>
          <p:nvPr/>
        </p:nvCxnSpPr>
        <p:spPr>
          <a:xfrm>
            <a:off x="0" y="1196752"/>
            <a:ext cx="5303912" cy="0"/>
          </a:xfrm>
          <a:prstGeom prst="line">
            <a:avLst/>
          </a:prstGeom>
          <a:ln w="15875">
            <a:solidFill>
              <a:srgbClr val="3A6E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07651" y="1268760"/>
            <a:ext cx="851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2021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560496" y="1268760"/>
            <a:ext cx="1205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2022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83304737"/>
              </p:ext>
            </p:extLst>
          </p:nvPr>
        </p:nvGraphicFramePr>
        <p:xfrm>
          <a:off x="407368" y="3429000"/>
          <a:ext cx="11311430" cy="32133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832857395"/>
              </p:ext>
            </p:extLst>
          </p:nvPr>
        </p:nvGraphicFramePr>
        <p:xfrm>
          <a:off x="519606" y="1730425"/>
          <a:ext cx="10976994" cy="1482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6" name="Прямая соединительная линия 5"/>
          <p:cNvCxnSpPr>
            <a:stCxn id="5" idx="3"/>
            <a:endCxn id="15" idx="1"/>
          </p:cNvCxnSpPr>
          <p:nvPr/>
        </p:nvCxnSpPr>
        <p:spPr>
          <a:xfrm>
            <a:off x="1559496" y="1499593"/>
            <a:ext cx="9001000" cy="0"/>
          </a:xfrm>
          <a:prstGeom prst="line">
            <a:avLst/>
          </a:prstGeom>
          <a:ln w="76200"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087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255168" y="2852936"/>
            <a:ext cx="5120752" cy="3528392"/>
          </a:xfrm>
          <a:prstGeom prst="rect">
            <a:avLst/>
          </a:prstGeom>
          <a:noFill/>
          <a:ln w="50800">
            <a:solidFill>
              <a:schemeClr val="accent5">
                <a:lumMod val="75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7E3C7ED-0209-4B63-B23B-AFC019DD3DDB}"/>
              </a:ext>
            </a:extLst>
          </p:cNvPr>
          <p:cNvSpPr txBox="1"/>
          <p:nvPr/>
        </p:nvSpPr>
        <p:spPr>
          <a:xfrm>
            <a:off x="1415480" y="221739"/>
            <a:ext cx="10231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ЦЕЛЕВАЯ МОДЕЛЬ ВНЕДРЕНИЯ</a:t>
            </a:r>
          </a:p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ОБНОВЛЕННОГО СОДЕРЖАНИЯ ОБЩЕГО ОБРАЗОВАНИЯ 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55267FC8-D9EA-F142-8540-230B40142D56}"/>
              </a:ext>
            </a:extLst>
          </p:cNvPr>
          <p:cNvCxnSpPr/>
          <p:nvPr/>
        </p:nvCxnSpPr>
        <p:spPr>
          <a:xfrm>
            <a:off x="0" y="1196752"/>
            <a:ext cx="5303912" cy="0"/>
          </a:xfrm>
          <a:prstGeom prst="line">
            <a:avLst/>
          </a:prstGeom>
          <a:ln w="15875">
            <a:solidFill>
              <a:srgbClr val="3A6E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1340768"/>
            <a:ext cx="1219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</a:rPr>
              <a:t>2022 г.: внедрение обновленных образовательных программ в 1-9 классах 40,3 </a:t>
            </a:r>
            <a:r>
              <a:rPr lang="ru-RU" sz="2200" b="1" dirty="0">
                <a:solidFill>
                  <a:schemeClr val="accent4">
                    <a:lumMod val="75000"/>
                  </a:schemeClr>
                </a:solidFill>
              </a:rPr>
              <a:t>тыс</a:t>
            </a:r>
            <a:r>
              <a:rPr lang="ru-RU" sz="2200" dirty="0">
                <a:solidFill>
                  <a:schemeClr val="accent4">
                    <a:lumMod val="75000"/>
                  </a:schemeClr>
                </a:solidFill>
              </a:rPr>
              <a:t>. </a:t>
            </a: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</a:rPr>
              <a:t>(100%) </a:t>
            </a:r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</a:rPr>
              <a:t>ОО </a:t>
            </a:r>
            <a:endParaRPr lang="ru-RU" sz="2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80176" y="1857598"/>
            <a:ext cx="410445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dirty="0" smtClean="0">
                <a:cs typeface="Aharoni" panose="02010803020104030203" pitchFamily="2" charset="-79"/>
              </a:rPr>
              <a:t>2021/22 уч.г.: апробация в </a:t>
            </a:r>
            <a:r>
              <a:rPr lang="ru-RU" b="1" dirty="0" smtClean="0">
                <a:cs typeface="Aharoni" panose="02010803020104030203" pitchFamily="2" charset="-79"/>
              </a:rPr>
              <a:t>4 000</a:t>
            </a:r>
            <a:r>
              <a:rPr lang="ru-RU" dirty="0" smtClean="0">
                <a:cs typeface="Aharoni" panose="02010803020104030203" pitchFamily="2" charset="-79"/>
              </a:rPr>
              <a:t> ОО</a:t>
            </a:r>
          </a:p>
          <a:p>
            <a:pPr>
              <a:spcAft>
                <a:spcPts val="1200"/>
              </a:spcAft>
            </a:pPr>
            <a:r>
              <a:rPr lang="ru-RU" dirty="0" smtClean="0">
                <a:cs typeface="Aharoni" panose="02010803020104030203" pitchFamily="2" charset="-79"/>
              </a:rPr>
              <a:t>2022/23 уч.г.: внедрение в </a:t>
            </a:r>
            <a:r>
              <a:rPr lang="ru-RU" b="1" dirty="0" smtClean="0">
                <a:cs typeface="Aharoni" panose="02010803020104030203" pitchFamily="2" charset="-79"/>
              </a:rPr>
              <a:t>40,3 тыс. </a:t>
            </a:r>
            <a:r>
              <a:rPr lang="ru-RU" dirty="0" smtClean="0">
                <a:cs typeface="Aharoni" panose="02010803020104030203" pitchFamily="2" charset="-79"/>
              </a:rPr>
              <a:t>ОО</a:t>
            </a:r>
            <a:endParaRPr lang="ru-RU" dirty="0">
              <a:cs typeface="Aharoni" panose="02010803020104030203" pitchFamily="2" charset="-79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17029" y="2852936"/>
            <a:ext cx="47578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ПРОФЕССИОНАЛЬНОЕ РАЗВИТИЕ ПЕДАГОГОВ</a:t>
            </a:r>
          </a:p>
          <a:p>
            <a:pPr algn="ctr"/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(плановый охват в 2022/23 уч.г.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&gt;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 1 млн чел.)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5" name="Пятиугольник 34"/>
          <p:cNvSpPr/>
          <p:nvPr/>
        </p:nvSpPr>
        <p:spPr>
          <a:xfrm>
            <a:off x="276961" y="1878017"/>
            <a:ext cx="7256112" cy="758895"/>
          </a:xfrm>
          <a:prstGeom prst="homePlate">
            <a:avLst/>
          </a:prstGeom>
          <a:noFill/>
          <a:ln w="47625">
            <a:solidFill>
              <a:schemeClr val="accent5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63352" y="2051556"/>
            <a:ext cx="69963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Примерные </a:t>
            </a:r>
            <a:r>
              <a:rPr lang="ru-RU" dirty="0">
                <a:solidFill>
                  <a:prstClr val="black"/>
                </a:solidFill>
                <a:cs typeface="Times New Roman" panose="02020603050405020304" pitchFamily="18" charset="0"/>
              </a:rPr>
              <a:t>основные образовательные программы	   </a:t>
            </a:r>
            <a:r>
              <a:rPr lang="ru-RU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	</a:t>
            </a:r>
            <a:endParaRPr lang="ru-RU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495600" y="3717032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</a:rPr>
              <a:t>35%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495600" y="4581128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</a:rPr>
              <a:t>50%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95600" y="5456257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</a:rPr>
              <a:t>75%</a:t>
            </a:r>
            <a:endParaRPr lang="ru-RU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42" name="Схема 41"/>
          <p:cNvGraphicFramePr/>
          <p:nvPr>
            <p:extLst>
              <p:ext uri="{D42A27DB-BD31-4B8C-83A1-F6EECF244321}">
                <p14:modId xmlns:p14="http://schemas.microsoft.com/office/powerpoint/2010/main" val="3712430162"/>
              </p:ext>
            </p:extLst>
          </p:nvPr>
        </p:nvGraphicFramePr>
        <p:xfrm>
          <a:off x="8011751" y="2996952"/>
          <a:ext cx="3628865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5519936" y="2852936"/>
            <a:ext cx="6336704" cy="3528392"/>
          </a:xfrm>
          <a:prstGeom prst="rect">
            <a:avLst/>
          </a:prstGeom>
          <a:noFill/>
          <a:ln w="50800">
            <a:solidFill>
              <a:schemeClr val="accent5">
                <a:lumMod val="75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/>
          <p:cNvSpPr txBox="1"/>
          <p:nvPr/>
        </p:nvSpPr>
        <p:spPr>
          <a:xfrm>
            <a:off x="5663952" y="3068960"/>
            <a:ext cx="22322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800"/>
              </a:spcAft>
            </a:pP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Экспертиза, нормативное </a:t>
            </a:r>
            <a:r>
              <a:rPr lang="ru-RU" dirty="0" smtClean="0"/>
              <a:t>сопровождение:</a:t>
            </a:r>
          </a:p>
          <a:p>
            <a:pPr algn="r">
              <a:spcAft>
                <a:spcPts val="1800"/>
              </a:spcAft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Научно-методическое</a:t>
            </a:r>
            <a:r>
              <a:rPr lang="ru-RU" dirty="0" smtClean="0"/>
              <a:t> </a:t>
            </a:r>
            <a:r>
              <a:rPr lang="ru-RU" dirty="0"/>
              <a:t>сопровождение: </a:t>
            </a:r>
          </a:p>
          <a:p>
            <a:pPr algn="r">
              <a:spcAft>
                <a:spcPts val="1800"/>
              </a:spcAft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Организационно-методическое</a:t>
            </a:r>
            <a:r>
              <a:rPr lang="ru-RU" dirty="0"/>
              <a:t> сопровождение: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807968" y="1898248"/>
            <a:ext cx="15810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600" dirty="0" smtClean="0"/>
              <a:t>НОО (1-4 </a:t>
            </a:r>
            <a:r>
              <a:rPr lang="ru-RU" sz="1600" dirty="0" err="1" smtClean="0"/>
              <a:t>кл</a:t>
            </a:r>
            <a:r>
              <a:rPr lang="ru-RU" sz="1600" dirty="0" smtClean="0"/>
              <a:t>.)</a:t>
            </a:r>
          </a:p>
          <a:p>
            <a:pPr>
              <a:spcAft>
                <a:spcPts val="1200"/>
              </a:spcAft>
            </a:pPr>
            <a:r>
              <a:rPr lang="ru-RU" sz="1600" dirty="0" smtClean="0"/>
              <a:t>ООО (5-9 </a:t>
            </a:r>
            <a:r>
              <a:rPr lang="ru-RU" sz="1600" dirty="0" err="1" smtClean="0"/>
              <a:t>кл</a:t>
            </a:r>
            <a:r>
              <a:rPr lang="ru-RU" sz="1600" dirty="0" smtClean="0"/>
              <a:t>.)</a:t>
            </a:r>
            <a:endParaRPr lang="ru-RU" sz="1600" dirty="0"/>
          </a:p>
        </p:txBody>
      </p:sp>
      <p:graphicFrame>
        <p:nvGraphicFramePr>
          <p:cNvPr id="20" name="Диаграмм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647654"/>
              </p:ext>
            </p:extLst>
          </p:nvPr>
        </p:nvGraphicFramePr>
        <p:xfrm>
          <a:off x="420977" y="3499267"/>
          <a:ext cx="4753893" cy="2738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" name="Левая фигурная скобка 4"/>
          <p:cNvSpPr/>
          <p:nvPr/>
        </p:nvSpPr>
        <p:spPr>
          <a:xfrm>
            <a:off x="5591944" y="2051556"/>
            <a:ext cx="144016" cy="4413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815544" y="3855531"/>
            <a:ext cx="68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35%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15544" y="4633391"/>
            <a:ext cx="68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50%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15544" y="5373216"/>
            <a:ext cx="68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75%</a:t>
            </a:r>
            <a:endParaRPr lang="ru-R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41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реугольник 18">
            <a:extLst>
              <a:ext uri="{FF2B5EF4-FFF2-40B4-BE49-F238E27FC236}">
                <a16:creationId xmlns:a16="http://schemas.microsoft.com/office/drawing/2014/main" xmlns="" id="{ED635E89-D809-534F-BA05-CC2050AF043E}"/>
              </a:ext>
            </a:extLst>
          </p:cNvPr>
          <p:cNvSpPr/>
          <p:nvPr/>
        </p:nvSpPr>
        <p:spPr>
          <a:xfrm rot="10800000">
            <a:off x="8904311" y="1772816"/>
            <a:ext cx="2808313" cy="4248472"/>
          </a:xfrm>
          <a:prstGeom prst="triangle">
            <a:avLst>
              <a:gd name="adj" fmla="val 0"/>
            </a:avLst>
          </a:prstGeom>
          <a:solidFill>
            <a:srgbClr val="ECDFF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0134600" y="6451600"/>
            <a:ext cx="2057400" cy="365125"/>
          </a:xfrm>
        </p:spPr>
        <p:txBody>
          <a:bodyPr/>
          <a:lstStyle/>
          <a:p>
            <a:fld id="{A4193B10-D779-4ADC-9156-ADC21C4AA330}" type="slidenum">
              <a:rPr lang="ru-RU" smtClean="0"/>
              <a:pPr/>
              <a:t>25</a:t>
            </a:fld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7E3C7ED-0209-4B63-B23B-AFC019DD3DDB}"/>
              </a:ext>
            </a:extLst>
          </p:cNvPr>
          <p:cNvSpPr txBox="1"/>
          <p:nvPr/>
        </p:nvSpPr>
        <p:spPr>
          <a:xfrm>
            <a:off x="1343473" y="133182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Научно-методическое </a:t>
            </a:r>
          </a:p>
          <a:p>
            <a: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ФГОС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C9118A6F-CC8D-8F4A-BBC9-317495F23B34}"/>
              </a:ext>
            </a:extLst>
          </p:cNvPr>
          <p:cNvCxnSpPr/>
          <p:nvPr/>
        </p:nvCxnSpPr>
        <p:spPr>
          <a:xfrm>
            <a:off x="0" y="1196752"/>
            <a:ext cx="5303912" cy="0"/>
          </a:xfrm>
          <a:prstGeom prst="line">
            <a:avLst/>
          </a:prstGeom>
          <a:ln w="15875">
            <a:solidFill>
              <a:srgbClr val="3A6E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D2B1B732-3D81-E04C-A15C-6F398057AA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2215858"/>
            <a:ext cx="873870" cy="88160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3AEB478-76F1-2E48-ACCE-67F42ACD53E0}"/>
              </a:ext>
            </a:extLst>
          </p:cNvPr>
          <p:cNvSpPr txBox="1"/>
          <p:nvPr/>
        </p:nvSpPr>
        <p:spPr>
          <a:xfrm>
            <a:off x="2138327" y="2215858"/>
            <a:ext cx="33091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информационный ресурс </a:t>
            </a:r>
            <a:r>
              <a:rPr lang="en-US" sz="2800" b="1" dirty="0" err="1">
                <a:solidFill>
                  <a:srgbClr val="6D276A"/>
                </a:solidFill>
                <a:latin typeface="Times New Roman" pitchFamily="18" charset="0"/>
                <a:cs typeface="Times New Roman" pitchFamily="18" charset="0"/>
              </a:rPr>
              <a:t>edsoo.ru</a:t>
            </a:r>
            <a:endParaRPr lang="en-US" sz="2800" b="1" dirty="0">
              <a:solidFill>
                <a:srgbClr val="6D276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B61B4A80-E11A-844E-89F1-A15688B7D501}"/>
              </a:ext>
            </a:extLst>
          </p:cNvPr>
          <p:cNvSpPr/>
          <p:nvPr/>
        </p:nvSpPr>
        <p:spPr>
          <a:xfrm>
            <a:off x="6088518" y="1916832"/>
            <a:ext cx="5408081" cy="365455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sz="2800" dirty="0" smtClean="0">
                <a:solidFill>
                  <a:srgbClr val="3A6E8E"/>
                </a:solidFill>
                <a:latin typeface="Times New Roman" pitchFamily="18" charset="0"/>
                <a:cs typeface="Times New Roman" pitchFamily="18" charset="0"/>
              </a:rPr>
              <a:t>Единый информационный ресурс </a:t>
            </a:r>
            <a:r>
              <a:rPr lang="en-US" sz="2800" b="1" dirty="0" smtClean="0">
                <a:solidFill>
                  <a:srgbClr val="3A6E8E"/>
                </a:solidFill>
                <a:latin typeface="Times New Roman" pitchFamily="18" charset="0"/>
                <a:cs typeface="Times New Roman" pitchFamily="18" charset="0"/>
              </a:rPr>
              <a:t>edsoo.ru</a:t>
            </a:r>
            <a:r>
              <a:rPr lang="ru-RU" sz="2800" dirty="0" smtClean="0">
                <a:solidFill>
                  <a:srgbClr val="3A6E8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rgbClr val="3A6E8E"/>
                </a:solidFill>
                <a:latin typeface="Times New Roman" pitchFamily="18" charset="0"/>
                <a:cs typeface="Times New Roman" pitchFamily="18" charset="0"/>
              </a:rPr>
              <a:t>размещение методических материалов,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rgbClr val="3A6E8E"/>
                </a:solidFill>
                <a:latin typeface="Times New Roman" pitchFamily="18" charset="0"/>
                <a:cs typeface="Times New Roman" pitchFamily="18" charset="0"/>
              </a:rPr>
              <a:t> конструктор рабочих программ</a:t>
            </a:r>
            <a:endParaRPr lang="en-US" sz="2800" dirty="0">
              <a:solidFill>
                <a:srgbClr val="3A6E8E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65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реугольник 16">
            <a:extLst>
              <a:ext uri="{FF2B5EF4-FFF2-40B4-BE49-F238E27FC236}">
                <a16:creationId xmlns:a16="http://schemas.microsoft.com/office/drawing/2014/main" xmlns="" id="{F4D2A1B6-61FF-5344-A317-550AEFED395E}"/>
              </a:ext>
            </a:extLst>
          </p:cNvPr>
          <p:cNvSpPr/>
          <p:nvPr/>
        </p:nvSpPr>
        <p:spPr>
          <a:xfrm rot="5400000">
            <a:off x="4228079" y="-1404403"/>
            <a:ext cx="3139321" cy="9484602"/>
          </a:xfrm>
          <a:prstGeom prst="triangle">
            <a:avLst>
              <a:gd name="adj" fmla="val 0"/>
            </a:avLst>
          </a:prstGeom>
          <a:solidFill>
            <a:srgbClr val="ECDFF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0134600" y="6492875"/>
            <a:ext cx="2057400" cy="365125"/>
          </a:xfrm>
        </p:spPr>
        <p:txBody>
          <a:bodyPr/>
          <a:lstStyle/>
          <a:p>
            <a:fld id="{A4193B10-D779-4ADC-9156-ADC21C4AA330}" type="slidenum">
              <a:rPr lang="ru-RU" smtClean="0"/>
              <a:pPr/>
              <a:t>26</a:t>
            </a:fld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FE8C066-DB83-4924-A63D-CFD5FEA5164A}"/>
              </a:ext>
            </a:extLst>
          </p:cNvPr>
          <p:cNvSpPr txBox="1"/>
          <p:nvPr/>
        </p:nvSpPr>
        <p:spPr>
          <a:xfrm>
            <a:off x="1055440" y="133182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6D27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Научно-методическое сопровождение ФГОС: конструктор рабочих программ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55276B8-3080-49DF-9256-7FD80AB39B57}"/>
              </a:ext>
            </a:extLst>
          </p:cNvPr>
          <p:cNvSpPr txBox="1"/>
          <p:nvPr/>
        </p:nvSpPr>
        <p:spPr>
          <a:xfrm>
            <a:off x="1199456" y="1810946"/>
            <a:ext cx="934058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Примерная рабочая программа основного общего образования.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записка, включающая: цели обучения, общая характеристика предмета, место предмета в учебном плане.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 освоения примерной рабочей программы:</a:t>
            </a: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личностные;</a:t>
            </a: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метапредметные;</a:t>
            </a:r>
          </a:p>
          <a:p>
            <a:pPr algn="just">
              <a:spcAft>
                <a:spcPts val="600"/>
              </a:spcAft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предметные (по годам обучения).</a:t>
            </a:r>
          </a:p>
          <a:p>
            <a:pPr algn="just">
              <a:spcAft>
                <a:spcPts val="600"/>
              </a:spcAft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Личностные и метапредметные результаты раскрываются на основе обновленного ФГОС ООО с учетом специфики предмета.</a:t>
            </a:r>
          </a:p>
          <a:p>
            <a:pPr algn="just">
              <a:spcAft>
                <a:spcPts val="600"/>
              </a:spcAft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Содержание учебных предметов по годам обучения.</a:t>
            </a:r>
          </a:p>
          <a:p>
            <a:pPr algn="just">
              <a:spcAft>
                <a:spcPts val="600"/>
              </a:spcAft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Тематическое планирование.</a:t>
            </a:r>
          </a:p>
        </p:txBody>
      </p:sp>
      <p:graphicFrame>
        <p:nvGraphicFramePr>
          <p:cNvPr id="16" name="Таблица 7">
            <a:extLst>
              <a:ext uri="{FF2B5EF4-FFF2-40B4-BE49-F238E27FC236}">
                <a16:creationId xmlns:a16="http://schemas.microsoft.com/office/drawing/2014/main" xmlns="" id="{9A647EF1-ABE0-4DC5-A59F-819D7C5414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791662"/>
              </p:ext>
            </p:extLst>
          </p:nvPr>
        </p:nvGraphicFramePr>
        <p:xfrm>
          <a:off x="1901828" y="5725640"/>
          <a:ext cx="9340587" cy="9499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965691">
                  <a:extLst>
                    <a:ext uri="{9D8B030D-6E8A-4147-A177-3AD203B41FA5}">
                      <a16:colId xmlns:a16="http://schemas.microsoft.com/office/drawing/2014/main" xmlns="" val="628306000"/>
                    </a:ext>
                  </a:extLst>
                </a:gridCol>
                <a:gridCol w="2916686">
                  <a:extLst>
                    <a:ext uri="{9D8B030D-6E8A-4147-A177-3AD203B41FA5}">
                      <a16:colId xmlns:a16="http://schemas.microsoft.com/office/drawing/2014/main" xmlns="" val="2791626465"/>
                    </a:ext>
                  </a:extLst>
                </a:gridCol>
                <a:gridCol w="3458210">
                  <a:extLst>
                    <a:ext uri="{9D8B030D-6E8A-4147-A177-3AD203B41FA5}">
                      <a16:colId xmlns:a16="http://schemas.microsoft.com/office/drawing/2014/main" xmlns="" val="3317373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6D276A"/>
                          </a:solidFill>
                          <a:latin typeface="Bookman Old Style" panose="02050604050505020204" pitchFamily="18" charset="0"/>
                        </a:rPr>
                        <a:t>Тематические блоки, темы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6D276A"/>
                          </a:solidFill>
                          <a:latin typeface="Bookman Old Style" panose="02050604050505020204" pitchFamily="18" charset="0"/>
                        </a:rPr>
                        <a:t>Основное содержание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6D276A"/>
                          </a:solidFill>
                          <a:latin typeface="Bookman Old Style" panose="02050604050505020204" pitchFamily="18" charset="0"/>
                        </a:rPr>
                        <a:t>Основные виды деятельности обучающихся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74622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6D276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6D276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6D276A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926433"/>
                  </a:ext>
                </a:extLst>
              </a:tr>
            </a:tbl>
          </a:graphicData>
        </a:graphic>
      </p:graphicFrame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6C9560E9-626D-884F-A622-DDA6B710DE87}"/>
              </a:ext>
            </a:extLst>
          </p:cNvPr>
          <p:cNvCxnSpPr/>
          <p:nvPr/>
        </p:nvCxnSpPr>
        <p:spPr>
          <a:xfrm>
            <a:off x="0" y="1196752"/>
            <a:ext cx="5303912" cy="0"/>
          </a:xfrm>
          <a:prstGeom prst="line">
            <a:avLst/>
          </a:prstGeom>
          <a:ln w="15875">
            <a:solidFill>
              <a:srgbClr val="3A6E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792A72D-5B29-EF4F-A924-D29955287E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61" y="5750884"/>
            <a:ext cx="883553" cy="89947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822ED8C-4DFC-814C-A995-B24EB55971F3}"/>
              </a:ext>
            </a:extLst>
          </p:cNvPr>
          <p:cNvSpPr txBox="1"/>
          <p:nvPr/>
        </p:nvSpPr>
        <p:spPr>
          <a:xfrm>
            <a:off x="1055440" y="1272583"/>
            <a:ext cx="6091740" cy="496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Единая схема для 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73860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605" y="231960"/>
            <a:ext cx="9239251" cy="487131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Функциональная грамотность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="" xmlns:a16="http://schemas.microsoft.com/office/drawing/2014/main" id="{E1A10536-C6A8-4648-B5D6-7F04943FDAF4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518604" y="1003176"/>
          <a:ext cx="10960382" cy="5546233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943202">
                  <a:extLst>
                    <a:ext uri="{9D8B030D-6E8A-4147-A177-3AD203B41FA5}">
                      <a16:colId xmlns="" xmlns:a16="http://schemas.microsoft.com/office/drawing/2014/main" val="1241907980"/>
                    </a:ext>
                  </a:extLst>
                </a:gridCol>
                <a:gridCol w="7017180">
                  <a:extLst>
                    <a:ext uri="{9D8B030D-6E8A-4147-A177-3AD203B41FA5}">
                      <a16:colId xmlns="" xmlns:a16="http://schemas.microsoft.com/office/drawing/2014/main" val="3413231816"/>
                    </a:ext>
                  </a:extLst>
                </a:gridCol>
              </a:tblGrid>
              <a:tr h="517033">
                <a:tc rowSpan="2">
                  <a:txBody>
                    <a:bodyPr/>
                    <a:lstStyle/>
                    <a:p>
                      <a:r>
                        <a:rPr lang="ru-RU" sz="2000" dirty="0"/>
                        <a:t>Функциональная грамотность –  </a:t>
                      </a:r>
                      <a:r>
                        <a:rPr lang="ru-RU" sz="2000" b="0" dirty="0"/>
                        <a:t>способность решать учебные задачи и жизненные проблемные ситуации на основе сформированных предметных, метапредметных и универсальных способов 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Нормативно-правовые акты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71556240"/>
                  </a:ext>
                </a:extLst>
              </a:tr>
              <a:tr h="488059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800" dirty="0" smtClean="0"/>
                        <a:t>Указ Президента РФ от 7 мая 2018 г. № 204 «О национальных целях и стратегических задачах развития Российской Федерации на период до 2024 года»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800" dirty="0" smtClean="0"/>
                        <a:t>Указ Президента Российской</a:t>
                      </a:r>
                      <a:r>
                        <a:rPr lang="ru-RU" sz="1800" baseline="0" dirty="0" smtClean="0"/>
                        <a:t> Федерации</a:t>
                      </a:r>
                      <a:r>
                        <a:rPr lang="ru-RU" sz="1800" dirty="0" smtClean="0"/>
                        <a:t> от 21 июля 2020 г. № 474 «О национальных целях развития Российской Федерации на период до 2030 года»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800" dirty="0" smtClean="0"/>
                        <a:t>Распоряжение Минпросвещения России от 12.01.2021 № Р-6 «Об утверждении методических рекомендаций по созданию и функционированию в общеобразовательных организациях, расположенных в сельской местности и малых городах, центров образования естественно-научной и технологической направленностей»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800" dirty="0" smtClean="0"/>
                        <a:t>Приказ Минпросвещения России от 31 мая 2021 № 286 «Об утверждении федерального государственного образовательного стандарта начального общего образования»</a:t>
                      </a:r>
                    </a:p>
                    <a:p>
                      <a:pPr marL="342900" indent="-342900">
                        <a:buFontTx/>
                        <a:buAutoNum type="arabicPeriod"/>
                      </a:pPr>
                      <a:r>
                        <a:rPr lang="ru-RU" sz="1800" dirty="0" smtClean="0"/>
                        <a:t>Приказ Минпросвещения России от 31 мая 2021 № 287 «Об утверждении федерального государственного образовательного стандарта основного общего образования»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56211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063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9A428ED-E8E6-4EBE-8C7C-8E6E2E501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ru-RU" sz="2800" b="1" noProof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Проблемы и возможные решения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A96AA788-5F14-43DB-B035-1BC6DA1509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2800" y="3429000"/>
            <a:ext cx="2178000" cy="576000"/>
          </a:xfrm>
        </p:spPr>
        <p:txBody>
          <a:bodyPr rtlCol="0">
            <a:normAutofit lnSpcReduction="10000"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600" noProof="1" smtClean="0"/>
              <a:t>Непринятие </a:t>
            </a:r>
            <a:r>
              <a:rPr lang="ru-RU" sz="1600" noProof="1"/>
              <a:t>учителем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600" b="1" noProof="1">
                <a:solidFill>
                  <a:schemeClr val="accent5">
                    <a:lumMod val="75000"/>
                  </a:schemeClr>
                </a:solidFill>
              </a:rPr>
              <a:t>ЗАЧЕМ?</a:t>
            </a:r>
          </a:p>
        </p:txBody>
      </p:sp>
      <p:pic>
        <p:nvPicPr>
          <p:cNvPr id="39" name="Рисунок 38" descr="Женщина озадаченно смотрит на экран">
            <a:extLst>
              <a:ext uri="{FF2B5EF4-FFF2-40B4-BE49-F238E27FC236}">
                <a16:creationId xmlns="" xmlns:a16="http://schemas.microsoft.com/office/drawing/2014/main" id="{0DDAC36A-574D-4761-9BCF-874D3C265750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799" y="1117425"/>
            <a:ext cx="1979613" cy="1981200"/>
          </a:xfrm>
        </p:spPr>
      </p:pic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1806F98B-6BF9-4D0F-B7E7-561F064602F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552437" y="3442983"/>
            <a:ext cx="2351850" cy="576000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ru-RU" sz="1600" noProof="1"/>
              <a:t>Не знание инструментов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600" b="1" noProof="1">
                <a:solidFill>
                  <a:schemeClr val="accent5">
                    <a:lumMod val="75000"/>
                  </a:schemeClr>
                </a:solidFill>
              </a:rPr>
              <a:t>КАК?</a:t>
            </a:r>
          </a:p>
        </p:txBody>
      </p:sp>
      <p:cxnSp>
        <p:nvCxnSpPr>
          <p:cNvPr id="21" name="Прямая соединительная линия 20" title="Разделитель">
            <a:extLst>
              <a:ext uri="{FF2B5EF4-FFF2-40B4-BE49-F238E27FC236}">
                <a16:creationId xmlns="" xmlns:a16="http://schemas.microsoft.com/office/drawing/2014/main" id="{5A0322F4-E79A-4E4D-98CA-2DC1692F90C3}"/>
              </a:ext>
            </a:extLst>
          </p:cNvPr>
          <p:cNvCxnSpPr>
            <a:cxnSpLocks/>
          </p:cNvCxnSpPr>
          <p:nvPr/>
        </p:nvCxnSpPr>
        <p:spPr>
          <a:xfrm flipV="1">
            <a:off x="396751" y="4005000"/>
            <a:ext cx="4491523" cy="13983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93694D25-DE51-4F33-9ED7-7D9F4891DD9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10000" y="4187432"/>
            <a:ext cx="3914160" cy="720000"/>
          </a:xfrm>
        </p:spPr>
        <p:txBody>
          <a:bodyPr rtlCol="0"/>
          <a:lstStyle/>
          <a:p>
            <a:pPr rtl="0"/>
            <a:r>
              <a:rPr lang="ru-RU" noProof="1"/>
              <a:t>ЦЕННОСТИ / </a:t>
            </a:r>
            <a:r>
              <a:rPr lang="en-US" noProof="1"/>
              <a:t>KPI </a:t>
            </a:r>
            <a:r>
              <a:rPr lang="ru-RU" noProof="1"/>
              <a:t>школ и систем управления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2F0A8A16-8E92-40C1-913D-8CB3B9C1DDA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555775" y="3289262"/>
            <a:ext cx="2878497" cy="971956"/>
          </a:xfrm>
        </p:spPr>
        <p:txBody>
          <a:bodyPr rtlCol="0"/>
          <a:lstStyle/>
          <a:p>
            <a:pPr rtl="0"/>
            <a:r>
              <a:rPr lang="ru-RU" sz="1600" noProof="1"/>
              <a:t>Дефицитарность инфраструктуры             </a:t>
            </a:r>
          </a:p>
          <a:p>
            <a:pPr rtl="0"/>
            <a:r>
              <a:rPr lang="ru-RU" sz="1600" b="1" noProof="1">
                <a:solidFill>
                  <a:schemeClr val="accent5">
                    <a:lumMod val="75000"/>
                  </a:schemeClr>
                </a:solidFill>
              </a:rPr>
              <a:t>НА ЧЁМ?</a:t>
            </a:r>
          </a:p>
          <a:p>
            <a:pPr rtl="0"/>
            <a:endParaRPr lang="ru-RU" sz="1600" noProof="1"/>
          </a:p>
        </p:txBody>
      </p:sp>
      <p:cxnSp>
        <p:nvCxnSpPr>
          <p:cNvPr id="22" name="Прямая соединительная линия 21" title="Разделитель">
            <a:extLst>
              <a:ext uri="{FF2B5EF4-FFF2-40B4-BE49-F238E27FC236}">
                <a16:creationId xmlns="" xmlns:a16="http://schemas.microsoft.com/office/drawing/2014/main" id="{0DC27E82-D5C7-4AE4-BAF3-5DBB12CA0835}"/>
              </a:ext>
            </a:extLst>
          </p:cNvPr>
          <p:cNvCxnSpPr>
            <a:cxnSpLocks/>
          </p:cNvCxnSpPr>
          <p:nvPr/>
        </p:nvCxnSpPr>
        <p:spPr>
          <a:xfrm>
            <a:off x="5122901" y="4187432"/>
            <a:ext cx="1867047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CC804944-6423-4C0F-ABB0-9CF01A05FD92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795109" y="4451855"/>
            <a:ext cx="2522630" cy="1801542"/>
          </a:xfrm>
        </p:spPr>
        <p:txBody>
          <a:bodyPr rtlCol="0">
            <a:normAutofit lnSpcReduction="10000"/>
          </a:bodyPr>
          <a:lstStyle/>
          <a:p>
            <a:pPr marL="285750" indent="-285750" algn="l" rtl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500" noProof="1">
                <a:solidFill>
                  <a:schemeClr val="accent3">
                    <a:lumMod val="50000"/>
                  </a:schemeClr>
                </a:solidFill>
              </a:rPr>
              <a:t>Школьные здания</a:t>
            </a:r>
          </a:p>
          <a:p>
            <a:pPr marL="285750" indent="-285750" algn="l" rtl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500" noProof="1">
                <a:solidFill>
                  <a:schemeClr val="accent3">
                    <a:lumMod val="50000"/>
                  </a:schemeClr>
                </a:solidFill>
              </a:rPr>
              <a:t>Учебные лаборатории</a:t>
            </a:r>
          </a:p>
          <a:p>
            <a:pPr marL="285750" indent="-285750" algn="l" rtl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500" noProof="1">
                <a:solidFill>
                  <a:schemeClr val="accent3">
                    <a:lumMod val="50000"/>
                  </a:schemeClr>
                </a:solidFill>
              </a:rPr>
              <a:t>Учебники</a:t>
            </a:r>
          </a:p>
          <a:p>
            <a:pPr marL="285750" indent="-285750" algn="l" rtl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500" noProof="1">
                <a:solidFill>
                  <a:schemeClr val="accent3">
                    <a:lumMod val="50000"/>
                  </a:schemeClr>
                </a:solidFill>
              </a:rPr>
              <a:t>Рабочие тетради</a:t>
            </a:r>
          </a:p>
          <a:p>
            <a:pPr marL="285750" indent="-285750" algn="l" rtl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500" noProof="1">
                <a:solidFill>
                  <a:schemeClr val="accent3">
                    <a:lumMod val="50000"/>
                  </a:schemeClr>
                </a:solidFill>
              </a:rPr>
              <a:t>R</a:t>
            </a:r>
            <a:r>
              <a:rPr lang="ru-RU" sz="1500" noProof="1">
                <a:solidFill>
                  <a:schemeClr val="accent3">
                    <a:lumMod val="50000"/>
                  </a:schemeClr>
                </a:solidFill>
              </a:rPr>
              <a:t>омпьютерная техника</a:t>
            </a:r>
          </a:p>
          <a:p>
            <a:pPr marL="285750" indent="-285750" algn="l" rtl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500" noProof="1">
                <a:solidFill>
                  <a:schemeClr val="accent3">
                    <a:lumMod val="50000"/>
                  </a:schemeClr>
                </a:solidFill>
              </a:rPr>
              <a:t>ПО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3BF93F76-B979-4659-9F60-ADD378371A4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395808" y="3332167"/>
            <a:ext cx="1980000" cy="576000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ru-RU" sz="1600" noProof="1"/>
              <a:t>Отсутствие навыков у детей</a:t>
            </a:r>
          </a:p>
        </p:txBody>
      </p:sp>
      <p:cxnSp>
        <p:nvCxnSpPr>
          <p:cNvPr id="23" name="Прямая соединительная линия 22" title="Разделитель">
            <a:extLst>
              <a:ext uri="{FF2B5EF4-FFF2-40B4-BE49-F238E27FC236}">
                <a16:creationId xmlns="" xmlns:a16="http://schemas.microsoft.com/office/drawing/2014/main" id="{8C3BE7D2-4C35-4BA9-9A98-1A6E17A84A71}"/>
              </a:ext>
            </a:extLst>
          </p:cNvPr>
          <p:cNvCxnSpPr>
            <a:cxnSpLocks/>
          </p:cNvCxnSpPr>
          <p:nvPr/>
        </p:nvCxnSpPr>
        <p:spPr>
          <a:xfrm>
            <a:off x="7485808" y="4187432"/>
            <a:ext cx="1800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179E7FC2-4098-49F6-8F55-7D42A85A40B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244370" y="4451855"/>
            <a:ext cx="2337012" cy="720000"/>
          </a:xfrm>
        </p:spPr>
        <p:txBody>
          <a:bodyPr rtlCol="0">
            <a:noAutofit/>
          </a:bodyPr>
          <a:lstStyle/>
          <a:p>
            <a:pPr marL="285750" indent="-285750" algn="l" rtl="0">
              <a:buFont typeface="Wingdings" panose="05000000000000000000" pitchFamily="2" charset="2"/>
              <a:buChar char="Ø"/>
            </a:pPr>
            <a:r>
              <a:rPr lang="en-US" sz="1500" noProof="1">
                <a:solidFill>
                  <a:srgbClr val="00B050"/>
                </a:solidFill>
              </a:rPr>
              <a:t>PISA-</a:t>
            </a:r>
            <a:r>
              <a:rPr lang="ru-RU" sz="1500" noProof="1">
                <a:solidFill>
                  <a:srgbClr val="00B050"/>
                </a:solidFill>
              </a:rPr>
              <a:t>тренировки</a:t>
            </a:r>
            <a:endParaRPr lang="en-US" sz="1500" noProof="1">
              <a:solidFill>
                <a:srgbClr val="00B050"/>
              </a:solidFill>
            </a:endParaRPr>
          </a:p>
          <a:p>
            <a:pPr marL="285750" indent="-285750" algn="l" rtl="0">
              <a:buFont typeface="Wingdings" panose="05000000000000000000" pitchFamily="2" charset="2"/>
              <a:buChar char="Ø"/>
            </a:pPr>
            <a:r>
              <a:rPr lang="ru-RU" sz="1500" noProof="1">
                <a:solidFill>
                  <a:srgbClr val="00B050"/>
                </a:solidFill>
              </a:rPr>
              <a:t>Исходящая диагностика на соответствие уровню</a:t>
            </a:r>
          </a:p>
          <a:p>
            <a:pPr marL="285750" indent="-285750" algn="l" rtl="0">
              <a:buFont typeface="Wingdings" panose="05000000000000000000" pitchFamily="2" charset="2"/>
              <a:buChar char="Ø"/>
            </a:pPr>
            <a:r>
              <a:rPr lang="ru-RU" sz="1500" noProof="1">
                <a:solidFill>
                  <a:srgbClr val="00B050"/>
                </a:solidFill>
              </a:rPr>
              <a:t>Внеурочная деятельность, </a:t>
            </a:r>
            <a:r>
              <a:rPr lang="en-US" sz="1500" noProof="1">
                <a:solidFill>
                  <a:srgbClr val="00B050"/>
                </a:solidFill>
              </a:rPr>
              <a:t/>
            </a:r>
            <a:br>
              <a:rPr lang="en-US" sz="1500" noProof="1">
                <a:solidFill>
                  <a:srgbClr val="00B050"/>
                </a:solidFill>
              </a:rPr>
            </a:br>
            <a:r>
              <a:rPr lang="ru-RU" sz="1500" noProof="1">
                <a:solidFill>
                  <a:srgbClr val="00B050"/>
                </a:solidFill>
              </a:rPr>
              <a:t>доп образование, профориентация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B42EB40D-8479-42AF-A4AE-92D6BE6908B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9581382" y="3332167"/>
            <a:ext cx="2277817" cy="576000"/>
          </a:xfrm>
        </p:spPr>
        <p:txBody>
          <a:bodyPr rtlCol="0">
            <a:noAutofit/>
          </a:bodyPr>
          <a:lstStyle/>
          <a:p>
            <a:pPr rtl="0"/>
            <a:r>
              <a:rPr lang="ru-RU" sz="1600" noProof="1"/>
              <a:t>Не понимают родители (общественность)</a:t>
            </a:r>
          </a:p>
        </p:txBody>
      </p:sp>
      <p:cxnSp>
        <p:nvCxnSpPr>
          <p:cNvPr id="24" name="Прямая соединительная линия 23" title="Разделитель">
            <a:extLst>
              <a:ext uri="{FF2B5EF4-FFF2-40B4-BE49-F238E27FC236}">
                <a16:creationId xmlns="" xmlns:a16="http://schemas.microsoft.com/office/drawing/2014/main" id="{75979D46-D664-4267-B673-E6B048C084A4}"/>
              </a:ext>
            </a:extLst>
          </p:cNvPr>
          <p:cNvCxnSpPr>
            <a:cxnSpLocks/>
          </p:cNvCxnSpPr>
          <p:nvPr/>
        </p:nvCxnSpPr>
        <p:spPr>
          <a:xfrm flipV="1">
            <a:off x="9791517" y="4187432"/>
            <a:ext cx="1785317" cy="494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D11578AB-8F47-4648-B827-D4367249BDB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581382" y="4451855"/>
            <a:ext cx="2180918" cy="1569658"/>
          </a:xfrm>
        </p:spPr>
        <p:txBody>
          <a:bodyPr rtlCol="0">
            <a:noAutofit/>
          </a:bodyPr>
          <a:lstStyle/>
          <a:p>
            <a:pPr marL="285750" indent="-285750" algn="l" rtl="0">
              <a:buFont typeface="Wingdings" panose="05000000000000000000" pitchFamily="2" charset="2"/>
              <a:buChar char="Ø"/>
            </a:pPr>
            <a:r>
              <a:rPr lang="ru-RU" sz="1600" noProof="1">
                <a:solidFill>
                  <a:schemeClr val="accent5">
                    <a:lumMod val="75000"/>
                  </a:schemeClr>
                </a:solidFill>
              </a:rPr>
              <a:t>Просвещение родителей</a:t>
            </a:r>
          </a:p>
          <a:p>
            <a:pPr marL="285750" indent="-285750" algn="l" rtl="0">
              <a:buFont typeface="Wingdings" panose="05000000000000000000" pitchFamily="2" charset="2"/>
              <a:buChar char="Ø"/>
            </a:pPr>
            <a:r>
              <a:rPr lang="ru-RU" sz="1600" noProof="1">
                <a:solidFill>
                  <a:schemeClr val="accent5">
                    <a:lumMod val="75000"/>
                  </a:schemeClr>
                </a:solidFill>
              </a:rPr>
              <a:t>Разъяснение в СМИ (информационный фон)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C07FA2E-472E-4FE7-BC36-9B89E03CFAB5}"/>
              </a:ext>
            </a:extLst>
          </p:cNvPr>
          <p:cNvSpPr txBox="1"/>
          <p:nvPr/>
        </p:nvSpPr>
        <p:spPr>
          <a:xfrm flipH="1">
            <a:off x="718706" y="4547432"/>
            <a:ext cx="35841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ПК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Методическая поддержка, УМО/ассоциации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управленческие команды, политическая воля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мотивация</a:t>
            </a:r>
          </a:p>
        </p:txBody>
      </p:sp>
      <p:pic>
        <p:nvPicPr>
          <p:cNvPr id="1026" name="Picture 2" descr="Как будут учиться российские школьники с 1 января? Новые правила работы  образовательных учреждений - 31TV.RU">
            <a:extLst>
              <a:ext uri="{FF2B5EF4-FFF2-40B4-BE49-F238E27FC236}">
                <a16:creationId xmlns="" xmlns:a16="http://schemas.microsoft.com/office/drawing/2014/main" id="{7295CBBB-D245-4A06-BDF1-8332A3B55186}"/>
              </a:ext>
            </a:extLst>
          </p:cNvPr>
          <p:cNvPicPr>
            <a:picLocks noGrp="1" noChangeAspect="1" noChangeArrowheads="1"/>
          </p:cNvPicPr>
          <p:nvPr>
            <p:ph type="pic" sz="quarter" idx="4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9" r="20299"/>
          <a:stretch>
            <a:fillRect/>
          </a:stretch>
        </p:blipFill>
        <p:spPr bwMode="auto">
          <a:xfrm>
            <a:off x="7395808" y="1159778"/>
            <a:ext cx="1979613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Интерактивные формы работы с родителями младших школьников">
            <a:extLst>
              <a:ext uri="{FF2B5EF4-FFF2-40B4-BE49-F238E27FC236}">
                <a16:creationId xmlns="" xmlns:a16="http://schemas.microsoft.com/office/drawing/2014/main" id="{1A29336B-9790-4745-A392-54AB04DFC040}"/>
              </a:ext>
            </a:extLst>
          </p:cNvPr>
          <p:cNvPicPr>
            <a:picLocks noGrp="1" noChangeAspect="1" noChangeArrowheads="1"/>
          </p:cNvPicPr>
          <p:nvPr>
            <p:ph type="pic" sz="quarter" idx="4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8" r="12578"/>
          <a:stretch>
            <a:fillRect/>
          </a:stretch>
        </p:blipFill>
        <p:spPr bwMode="auto">
          <a:xfrm>
            <a:off x="9686885" y="1191314"/>
            <a:ext cx="1979613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При поддержке АО «Транснефть – Приволга» в 2019 году завершен ремонт и  оборудование классов точных наук двадцати школ">
            <a:extLst>
              <a:ext uri="{FF2B5EF4-FFF2-40B4-BE49-F238E27FC236}">
                <a16:creationId xmlns="" xmlns:a16="http://schemas.microsoft.com/office/drawing/2014/main" id="{3BFA81C9-C437-4D69-99A3-2D9A6783044E}"/>
              </a:ext>
            </a:extLst>
          </p:cNvPr>
          <p:cNvPicPr>
            <a:picLocks noGrp="1" noChangeAspect="1" noChangeArrowheads="1"/>
          </p:cNvPicPr>
          <p:nvPr>
            <p:ph type="pic" sz="quarter" idx="4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2" r="22022"/>
          <a:stretch>
            <a:fillRect/>
          </a:stretch>
        </p:blipFill>
        <p:spPr bwMode="auto">
          <a:xfrm>
            <a:off x="5010335" y="1117425"/>
            <a:ext cx="1979613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Почему в современных школах совсем не учат физике? | Хакнем Школа | Яндекс  Дзен">
            <a:extLst>
              <a:ext uri="{FF2B5EF4-FFF2-40B4-BE49-F238E27FC236}">
                <a16:creationId xmlns="" xmlns:a16="http://schemas.microsoft.com/office/drawing/2014/main" id="{AFAC7B3F-4798-4435-A6A6-34C4D6E85B96}"/>
              </a:ext>
            </a:extLst>
          </p:cNvPr>
          <p:cNvPicPr>
            <a:picLocks noGrp="1" noChangeAspect="1" noChangeArrowheads="1"/>
          </p:cNvPicPr>
          <p:nvPr>
            <p:ph type="pic" sz="quarter" idx="4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1" r="23061"/>
          <a:stretch>
            <a:fillRect/>
          </a:stretch>
        </p:blipFill>
        <p:spPr bwMode="auto">
          <a:xfrm>
            <a:off x="2748789" y="1117425"/>
            <a:ext cx="1979613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788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0525" y="365125"/>
            <a:ext cx="9239251" cy="487131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Последовательность действий по введению ФГОС</a:t>
            </a:r>
            <a:endParaRPr lang="ru-RU" sz="28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655865" y="1159331"/>
          <a:ext cx="10515598" cy="38698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2833"/>
                <a:gridCol w="978147"/>
                <a:gridCol w="961241"/>
                <a:gridCol w="1003465"/>
                <a:gridCol w="982353"/>
                <a:gridCol w="982353"/>
                <a:gridCol w="982353"/>
                <a:gridCol w="982353"/>
                <a:gridCol w="982353"/>
                <a:gridCol w="978147"/>
              </a:tblGrid>
              <a:tr h="3723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Класс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09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2022/2023 учебный год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</a:tr>
              <a:tr h="5959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202</a:t>
                      </a:r>
                      <a:r>
                        <a:rPr lang="en-US" sz="1600" dirty="0" smtClean="0">
                          <a:effectLst/>
                        </a:rPr>
                        <a:t>3</a:t>
                      </a:r>
                      <a:r>
                        <a:rPr lang="ru-RU" sz="1600" dirty="0" smtClean="0">
                          <a:effectLst/>
                        </a:rPr>
                        <a:t>/202</a:t>
                      </a:r>
                      <a:r>
                        <a:rPr lang="en-US" sz="1600" dirty="0" smtClean="0">
                          <a:effectLst/>
                        </a:rPr>
                        <a:t>4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учебный год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</a:tr>
              <a:tr h="5959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</a:rPr>
                        <a:t>2024/2025 учебный год</a:t>
                      </a:r>
                      <a:endParaRPr lang="ru-RU" sz="16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</a:rPr>
                        <a:t>2025/2026 учебный год</a:t>
                      </a:r>
                      <a:endParaRPr lang="ru-RU" sz="16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2026/2027 учебный</a:t>
                      </a:r>
                      <a:r>
                        <a:rPr lang="ru-RU" sz="16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год</a:t>
                      </a:r>
                      <a:endParaRPr lang="ru-RU" sz="16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Обществозна-ние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Физика, информатика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Химия, ОБЖ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55865" y="5011734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Обязательное введение ФГОС</a:t>
            </a:r>
          </a:p>
          <a:p>
            <a:endParaRPr lang="ru-RU" dirty="0"/>
          </a:p>
          <a:p>
            <a:r>
              <a:rPr lang="ru-RU" dirty="0" smtClean="0"/>
              <a:t>Рекомендуемое введение ФГОС</a:t>
            </a:r>
            <a:endParaRPr lang="en-US" dirty="0" smtClean="0"/>
          </a:p>
          <a:p>
            <a:endParaRPr lang="en-US" dirty="0" smtClean="0"/>
          </a:p>
          <a:p>
            <a:r>
              <a:rPr lang="ru-RU" dirty="0" smtClean="0"/>
              <a:t>Введение </a:t>
            </a:r>
            <a:r>
              <a:rPr lang="ru-RU" dirty="0"/>
              <a:t>ФГОС по мере готовности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54928" y="5543960"/>
            <a:ext cx="677636" cy="37285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371975" y="6116212"/>
            <a:ext cx="677636" cy="37285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875314" y="5011734"/>
            <a:ext cx="677636" cy="37285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91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414" y="1628800"/>
            <a:ext cx="107471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Готовы к сотрудничеству!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895976" y="-151319"/>
            <a:ext cx="65" cy="302639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25392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dirty="0"/>
          </a:p>
        </p:txBody>
      </p:sp>
      <p:sp>
        <p:nvSpPr>
          <p:cNvPr id="13" name="Текст 5"/>
          <p:cNvSpPr txBox="1">
            <a:spLocks/>
          </p:cNvSpPr>
          <p:nvPr/>
        </p:nvSpPr>
        <p:spPr>
          <a:xfrm>
            <a:off x="882049" y="5160958"/>
            <a:ext cx="4176585" cy="560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4000">
                <a:solidFill>
                  <a:srgbClr val="41708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indent="0">
              <a:spcBef>
                <a:spcPct val="20000"/>
              </a:spcBef>
              <a:buFont typeface="Arial" pitchFamily="34" charset="0"/>
              <a:buNone/>
              <a:defRPr sz="1200"/>
            </a:lvl2pPr>
            <a:lvl3pPr indent="0">
              <a:spcBef>
                <a:spcPct val="20000"/>
              </a:spcBef>
              <a:buFont typeface="Arial" pitchFamily="34" charset="0"/>
              <a:buNone/>
              <a:defRPr sz="1000"/>
            </a:lvl3pPr>
            <a:lvl4pPr indent="0">
              <a:spcBef>
                <a:spcPct val="20000"/>
              </a:spcBef>
              <a:buFont typeface="Arial" pitchFamily="34" charset="0"/>
              <a:buNone/>
              <a:defRPr sz="900"/>
            </a:lvl4pPr>
            <a:lvl5pPr indent="0">
              <a:spcBef>
                <a:spcPct val="20000"/>
              </a:spcBef>
              <a:buFont typeface="Arial" pitchFamily="34" charset="0"/>
              <a:buNone/>
              <a:defRPr sz="900"/>
            </a:lvl5pPr>
            <a:lvl6pPr indent="0">
              <a:spcBef>
                <a:spcPct val="20000"/>
              </a:spcBef>
              <a:buFont typeface="Arial" pitchFamily="34" charset="0"/>
              <a:buNone/>
              <a:defRPr sz="900"/>
            </a:lvl6pPr>
            <a:lvl7pPr indent="0">
              <a:spcBef>
                <a:spcPct val="20000"/>
              </a:spcBef>
              <a:buFont typeface="Arial" pitchFamily="34" charset="0"/>
              <a:buNone/>
              <a:defRPr sz="900"/>
            </a:lvl7pPr>
            <a:lvl8pPr indent="0">
              <a:spcBef>
                <a:spcPct val="20000"/>
              </a:spcBef>
              <a:buFont typeface="Arial" pitchFamily="34" charset="0"/>
              <a:buNone/>
              <a:defRPr sz="900"/>
            </a:lvl8pPr>
            <a:lvl9pPr indent="0">
              <a:spcBef>
                <a:spcPct val="20000"/>
              </a:spcBef>
              <a:buFont typeface="Arial" pitchFamily="34" charset="0"/>
              <a:buNone/>
              <a:defRPr sz="900"/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mizmar2012@yandex.ru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CCF239E9-8EB8-A040-A639-0B44CBC864B9}"/>
              </a:ext>
            </a:extLst>
          </p:cNvPr>
          <p:cNvCxnSpPr/>
          <p:nvPr/>
        </p:nvCxnSpPr>
        <p:spPr>
          <a:xfrm>
            <a:off x="0" y="1196752"/>
            <a:ext cx="5303912" cy="0"/>
          </a:xfrm>
          <a:prstGeom prst="line">
            <a:avLst/>
          </a:prstGeom>
          <a:ln w="15875">
            <a:solidFill>
              <a:srgbClr val="3A6E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Текст 5">
            <a:extLst>
              <a:ext uri="{FF2B5EF4-FFF2-40B4-BE49-F238E27FC236}">
                <a16:creationId xmlns:a16="http://schemas.microsoft.com/office/drawing/2014/main" xmlns="" id="{6265180F-36E2-E34C-A3F5-035D3DBD5080}"/>
              </a:ext>
            </a:extLst>
          </p:cNvPr>
          <p:cNvSpPr txBox="1">
            <a:spLocks/>
          </p:cNvSpPr>
          <p:nvPr/>
        </p:nvSpPr>
        <p:spPr>
          <a:xfrm>
            <a:off x="4151784" y="548093"/>
            <a:ext cx="4176585" cy="560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err="1" smtClean="0">
                <a:solidFill>
                  <a:srgbClr val="6D27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2800" b="1" dirty="0" smtClean="0">
                <a:solidFill>
                  <a:srgbClr val="6D27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КБР</a:t>
            </a:r>
            <a:endParaRPr lang="en-US" sz="2800" b="1" dirty="0">
              <a:solidFill>
                <a:srgbClr val="6D27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5BE4954-39BB-114D-9272-6434D6F273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15" y="4288660"/>
            <a:ext cx="580091" cy="57500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B50FE258-7507-B045-86D4-6F71B1AE45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15" y="5007943"/>
            <a:ext cx="575002" cy="57500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E11ED5DF-E93E-5149-B22D-A94A634F92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15" y="5871508"/>
            <a:ext cx="575002" cy="58009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DED801D-8888-6848-A38F-B5AF51D211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15" y="3261148"/>
            <a:ext cx="575002" cy="575002"/>
          </a:xfrm>
          <a:prstGeom prst="rect">
            <a:avLst/>
          </a:prstGeom>
        </p:spPr>
      </p:pic>
      <p:sp>
        <p:nvSpPr>
          <p:cNvPr id="25" name="Текст 5">
            <a:extLst>
              <a:ext uri="{FF2B5EF4-FFF2-40B4-BE49-F238E27FC236}">
                <a16:creationId xmlns:a16="http://schemas.microsoft.com/office/drawing/2014/main" xmlns="" id="{66DF3BB3-9ED7-D34D-A55E-52D7EF2FAB8F}"/>
              </a:ext>
            </a:extLst>
          </p:cNvPr>
          <p:cNvSpPr txBox="1">
            <a:spLocks/>
          </p:cNvSpPr>
          <p:nvPr/>
        </p:nvSpPr>
        <p:spPr>
          <a:xfrm>
            <a:off x="1057857" y="3213652"/>
            <a:ext cx="3560515" cy="560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spcBef>
                <a:spcPct val="20000"/>
              </a:spcBef>
              <a:buFont typeface="Arial" pitchFamily="34" charset="0"/>
              <a:buNone/>
              <a:defRPr sz="4000">
                <a:solidFill>
                  <a:srgbClr val="41708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indent="0">
              <a:spcBef>
                <a:spcPct val="20000"/>
              </a:spcBef>
              <a:buFont typeface="Arial" pitchFamily="34" charset="0"/>
              <a:buNone/>
              <a:defRPr sz="1200"/>
            </a:lvl2pPr>
            <a:lvl3pPr indent="0">
              <a:spcBef>
                <a:spcPct val="20000"/>
              </a:spcBef>
              <a:buFont typeface="Arial" pitchFamily="34" charset="0"/>
              <a:buNone/>
              <a:defRPr sz="1000"/>
            </a:lvl3pPr>
            <a:lvl4pPr indent="0">
              <a:spcBef>
                <a:spcPct val="20000"/>
              </a:spcBef>
              <a:buFont typeface="Arial" pitchFamily="34" charset="0"/>
              <a:buNone/>
              <a:defRPr sz="900"/>
            </a:lvl4pPr>
            <a:lvl5pPr indent="0">
              <a:spcBef>
                <a:spcPct val="20000"/>
              </a:spcBef>
              <a:buFont typeface="Arial" pitchFamily="34" charset="0"/>
              <a:buNone/>
              <a:defRPr sz="900"/>
            </a:lvl5pPr>
            <a:lvl6pPr indent="0">
              <a:spcBef>
                <a:spcPct val="20000"/>
              </a:spcBef>
              <a:buFont typeface="Arial" pitchFamily="34" charset="0"/>
              <a:buNone/>
              <a:defRPr sz="900"/>
            </a:lvl6pPr>
            <a:lvl7pPr indent="0">
              <a:spcBef>
                <a:spcPct val="20000"/>
              </a:spcBef>
              <a:buFont typeface="Arial" pitchFamily="34" charset="0"/>
              <a:buNone/>
              <a:defRPr sz="900"/>
            </a:lvl7pPr>
            <a:lvl8pPr indent="0">
              <a:spcBef>
                <a:spcPct val="20000"/>
              </a:spcBef>
              <a:buFont typeface="Arial" pitchFamily="34" charset="0"/>
              <a:buNone/>
              <a:defRPr sz="900"/>
            </a:lvl8pPr>
            <a:lvl9pPr indent="0">
              <a:spcBef>
                <a:spcPct val="20000"/>
              </a:spcBef>
              <a:buFont typeface="Arial" pitchFamily="34" charset="0"/>
              <a:buNone/>
              <a:defRPr sz="900"/>
            </a:lvl9pPr>
          </a:lstStyle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91655" y="2967334"/>
            <a:ext cx="307615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360028</a:t>
            </a:r>
            <a:r>
              <a:rPr lang="ru-RU" dirty="0"/>
              <a:t>, РОССИЯ, КБР</a:t>
            </a:r>
          </a:p>
          <a:p>
            <a:r>
              <a:rPr lang="ru-RU" dirty="0"/>
              <a:t>г. Нальчик, ул. </a:t>
            </a:r>
            <a:r>
              <a:rPr lang="ru-RU" dirty="0" err="1"/>
              <a:t>Кешокова</a:t>
            </a:r>
            <a:r>
              <a:rPr lang="ru-RU" dirty="0"/>
              <a:t>, </a:t>
            </a:r>
            <a:r>
              <a:rPr lang="ru-RU" dirty="0" smtClean="0"/>
              <a:t>43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42-12-56</a:t>
            </a:r>
            <a:endParaRPr lang="ru-RU" dirty="0"/>
          </a:p>
        </p:txBody>
      </p:sp>
      <p:pic>
        <p:nvPicPr>
          <p:cNvPr id="2052" name="Picture 4" descr="Министерство культуры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482" y="2967334"/>
            <a:ext cx="6882935" cy="38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0" y="1485316"/>
            <a:ext cx="4367807" cy="4235834"/>
          </a:xfrm>
        </p:spPr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22" name="Текст 5"/>
          <p:cNvSpPr txBox="1">
            <a:spLocks/>
          </p:cNvSpPr>
          <p:nvPr/>
        </p:nvSpPr>
        <p:spPr>
          <a:xfrm>
            <a:off x="1091985" y="5868845"/>
            <a:ext cx="3275822" cy="5827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www.edu.kbr.ru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3545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P0ZvYtoH25toepY54m.d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3215</TotalTime>
  <Words>1315</Words>
  <Application>Microsoft Office PowerPoint</Application>
  <PresentationFormat>Широкоэкранный</PresentationFormat>
  <Paragraphs>304</Paragraphs>
  <Slides>30</Slides>
  <Notes>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48" baseType="lpstr">
      <vt:lpstr>Aharoni</vt:lpstr>
      <vt:lpstr>Akrobat Bold</vt:lpstr>
      <vt:lpstr>Akrobat SemiBold</vt:lpstr>
      <vt:lpstr>Arial</vt:lpstr>
      <vt:lpstr>Bookman Old Style</vt:lpstr>
      <vt:lpstr>Calibri</vt:lpstr>
      <vt:lpstr>Calibri Light</vt:lpstr>
      <vt:lpstr>Helvetica Neue</vt:lpstr>
      <vt:lpstr>M.Video</vt:lpstr>
      <vt:lpstr>Open Sans SemiBold</vt:lpstr>
      <vt:lpstr>Roboto</vt:lpstr>
      <vt:lpstr>Times New Roman</vt:lpstr>
      <vt:lpstr>Verdana</vt:lpstr>
      <vt:lpstr>Wingdings</vt:lpstr>
      <vt:lpstr>Yu Mincho Light</vt:lpstr>
      <vt:lpstr>Тема Office</vt:lpstr>
      <vt:lpstr>1_Тема Office</vt:lpstr>
      <vt:lpstr>think-cell Slide</vt:lpstr>
      <vt:lpstr> Актуальные задачи развития системы образования в России </vt:lpstr>
      <vt:lpstr>Тенденции развития системы образования в Российской Федерации на разных уровнях</vt:lpstr>
      <vt:lpstr>Презентация PowerPoint</vt:lpstr>
      <vt:lpstr>Презентация PowerPoint</vt:lpstr>
      <vt:lpstr>Презентация PowerPoint</vt:lpstr>
      <vt:lpstr>Инфраструктура системы образования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СОДЕРЖАНИЕ ОБРАЗОВАНИЯ</vt:lpstr>
      <vt:lpstr>Презентация PowerPoint</vt:lpstr>
      <vt:lpstr>Обновленные федеральные государственные образовательные стандарты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Функциональная грамотность</vt:lpstr>
      <vt:lpstr>Проблемы и возможные решения</vt:lpstr>
      <vt:lpstr>Последовательность действий по введению ФГОС</vt:lpstr>
      <vt:lpstr>Презентация PowerPoint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Sofia</dc:creator>
  <cp:lastModifiedBy>user</cp:lastModifiedBy>
  <cp:revision>244</cp:revision>
  <cp:lastPrinted>2018-09-20T15:14:37Z</cp:lastPrinted>
  <dcterms:created xsi:type="dcterms:W3CDTF">2018-09-17T13:51:28Z</dcterms:created>
  <dcterms:modified xsi:type="dcterms:W3CDTF">2021-11-19T18:23:55Z</dcterms:modified>
</cp:coreProperties>
</file>