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41" r:id="rId2"/>
    <p:sldId id="362" r:id="rId3"/>
    <p:sldId id="351" r:id="rId4"/>
    <p:sldId id="361" r:id="rId5"/>
    <p:sldId id="353" r:id="rId6"/>
    <p:sldId id="354" r:id="rId7"/>
    <p:sldId id="355" r:id="rId8"/>
    <p:sldId id="338" r:id="rId9"/>
    <p:sldId id="288" r:id="rId10"/>
    <p:sldId id="266" r:id="rId11"/>
    <p:sldId id="267" r:id="rId12"/>
    <p:sldId id="268" r:id="rId13"/>
    <p:sldId id="292" r:id="rId14"/>
    <p:sldId id="269" r:id="rId15"/>
    <p:sldId id="294" r:id="rId16"/>
    <p:sldId id="330" r:id="rId17"/>
    <p:sldId id="331" r:id="rId18"/>
    <p:sldId id="270" r:id="rId19"/>
    <p:sldId id="295" r:id="rId20"/>
    <p:sldId id="328" r:id="rId21"/>
    <p:sldId id="260" r:id="rId22"/>
    <p:sldId id="296" r:id="rId23"/>
    <p:sldId id="271" r:id="rId24"/>
    <p:sldId id="297" r:id="rId25"/>
    <p:sldId id="273" r:id="rId26"/>
    <p:sldId id="298" r:id="rId27"/>
    <p:sldId id="272" r:id="rId28"/>
    <p:sldId id="299" r:id="rId29"/>
    <p:sldId id="261" r:id="rId30"/>
    <p:sldId id="324" r:id="rId31"/>
    <p:sldId id="321" r:id="rId32"/>
    <p:sldId id="323" r:id="rId33"/>
    <p:sldId id="326" r:id="rId34"/>
    <p:sldId id="327" r:id="rId35"/>
    <p:sldId id="274" r:id="rId36"/>
    <p:sldId id="302" r:id="rId37"/>
    <p:sldId id="257" r:id="rId38"/>
    <p:sldId id="276" r:id="rId39"/>
    <p:sldId id="304" r:id="rId40"/>
    <p:sldId id="279" r:id="rId41"/>
    <p:sldId id="305" r:id="rId42"/>
    <p:sldId id="278" r:id="rId43"/>
    <p:sldId id="277" r:id="rId44"/>
    <p:sldId id="262" r:id="rId45"/>
    <p:sldId id="281" r:id="rId46"/>
    <p:sldId id="263" r:id="rId47"/>
    <p:sldId id="311" r:id="rId48"/>
    <p:sldId id="329" r:id="rId49"/>
    <p:sldId id="285" r:id="rId50"/>
    <p:sldId id="312" r:id="rId51"/>
    <p:sldId id="283" r:id="rId52"/>
    <p:sldId id="314" r:id="rId53"/>
    <p:sldId id="282" r:id="rId54"/>
    <p:sldId id="315" r:id="rId55"/>
    <p:sldId id="317" r:id="rId56"/>
    <p:sldId id="286" r:id="rId57"/>
    <p:sldId id="340" r:id="rId58"/>
    <p:sldId id="319" r:id="rId5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4E2F6-C74E-49B8-A288-4A19FE847717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A8E46-7A0E-47F8-B906-7AA713D40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628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A8E46-7A0E-47F8-B906-7AA713D40A54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671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GJS7dSPJWw&amp;ysclid=llo1byy5om58299710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3558"/>
            <a:ext cx="6777372" cy="1782198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АВГУСТОВСКИЙ </a:t>
            </a:r>
            <a:r>
              <a:rPr lang="ru-RU" sz="2000" dirty="0">
                <a:solidFill>
                  <a:srgbClr val="FF0000"/>
                </a:solidFill>
              </a:rPr>
              <a:t>ФОРУМ </a:t>
            </a:r>
            <a:r>
              <a:rPr lang="ru-RU" sz="2000" dirty="0">
                <a:solidFill>
                  <a:srgbClr val="FF0000"/>
                </a:solidFill>
              </a:rPr>
              <a:t>РАБОТНИКОВ СИСТЕМЫ ОБРАЗОВАНИЯ КАБАРДИНО-БАЛКАРСКОЙ РЕСПУБЛИКИ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500" dirty="0"/>
              <a:t/>
            </a:r>
            <a:br>
              <a:rPr lang="ru-RU" sz="1500" dirty="0"/>
            </a:br>
            <a:r>
              <a:rPr lang="ru-RU" sz="2400" dirty="0"/>
              <a:t>Реализация </a:t>
            </a:r>
            <a:r>
              <a:rPr lang="ru-RU" sz="2400" dirty="0"/>
              <a:t>требований обновленных ФГОС ООО, ФГОС СОО и федеральных образовательных программ в проектировании образовательного процесса школы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3795886"/>
            <a:ext cx="5884980" cy="658691"/>
          </a:xfrm>
        </p:spPr>
        <p:txBody>
          <a:bodyPr>
            <a:normAutofit/>
          </a:bodyPr>
          <a:lstStyle/>
          <a:p>
            <a:r>
              <a:rPr lang="ru-RU" sz="1200" b="1" dirty="0" err="1">
                <a:solidFill>
                  <a:schemeClr val="tx1"/>
                </a:solidFill>
              </a:rPr>
              <a:t>Арипшева</a:t>
            </a:r>
            <a:r>
              <a:rPr lang="ru-RU" sz="1200" b="1" dirty="0">
                <a:solidFill>
                  <a:schemeClr val="tx1"/>
                </a:solidFill>
              </a:rPr>
              <a:t> Б.М. –к.б.н., старший методист ГБУ ДПО «Центр непрерывного повышения профессионального мастерства педагогических работников» Минпросвещения КБР 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289"/>
            <a:ext cx="9143999" cy="78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17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289" cy="847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1730" y="1059582"/>
            <a:ext cx="41987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857688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Федеральные государственные образовательные стандарты (ФГОС) - это совокупность требований, обязательных при реализации основных образовательных программ образовательными учреждениями, имеющими государственную аккредитацию </a:t>
            </a:r>
          </a:p>
        </p:txBody>
      </p:sp>
    </p:spTree>
    <p:extLst>
      <p:ext uri="{BB962C8B-B14F-4D97-AF65-F5344CB8AC3E}">
        <p14:creationId xmlns:p14="http://schemas.microsoft.com/office/powerpoint/2010/main" val="141408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83718"/>
            <a:ext cx="7020781" cy="613783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100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75656" y="2897501"/>
            <a:ext cx="6400800" cy="131445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1129556"/>
            <a:ext cx="91085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Утвердили обновленные ФГОС начального и основного общего образования в 2021 году (приказы </a:t>
            </a:r>
            <a:r>
              <a:rPr lang="ru-RU" sz="2400" dirty="0" err="1"/>
              <a:t>Минпросвещения</a:t>
            </a:r>
            <a:r>
              <a:rPr lang="ru-RU" sz="2400" dirty="0"/>
              <a:t> от 31.05.2021 № 286 и № 287). В обновленные ФГОС НОО и ООО внесли ряд изменений по сравнению предыдущими стандартами. При этом разработчики стандартов не раз подчеркивали, что концептуально ФГОС «третьего» поколения и ФГОС «второго» поколения строятся на одной целевой платформе, поэтому предлагают называть ФГОС 2021 не «новыми», а «обновленными».</a:t>
            </a:r>
          </a:p>
        </p:txBody>
      </p:sp>
    </p:spTree>
    <p:extLst>
      <p:ext uri="{BB962C8B-B14F-4D97-AF65-F5344CB8AC3E}">
        <p14:creationId xmlns:p14="http://schemas.microsoft.com/office/powerpoint/2010/main" val="30672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289" cy="847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1730" y="1059582"/>
            <a:ext cx="41987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27646"/>
            <a:ext cx="89289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Стандарты </a:t>
            </a:r>
            <a:r>
              <a:rPr lang="ru-RU" sz="2000" dirty="0">
                <a:solidFill>
                  <a:srgbClr val="FF0000"/>
                </a:solidFill>
              </a:rPr>
              <a:t>«первого» поколения (2004 год) </a:t>
            </a:r>
            <a:r>
              <a:rPr lang="ru-RU" sz="2000" dirty="0"/>
              <a:t>имели федеральный компонент со строго определенным перечнем дисциплин и их содержанием, который в обязательном порядке должен был быть выполнен, и региональный компонент, содержание которого образовательное учреждение определяло самостоятельно. Стандарты </a:t>
            </a:r>
            <a:r>
              <a:rPr lang="ru-RU" sz="2000" dirty="0">
                <a:solidFill>
                  <a:srgbClr val="FF0000"/>
                </a:solidFill>
              </a:rPr>
              <a:t>«второго» поколения (2009-2010гг.) </a:t>
            </a:r>
            <a:r>
              <a:rPr lang="ru-RU" sz="2000" dirty="0"/>
              <a:t>были ориентированы на результаты выявления запросов личности, семьи, общества и государства к результатам общего образования. </a:t>
            </a:r>
            <a:r>
              <a:rPr lang="ru-RU" sz="2000" dirty="0" smtClean="0"/>
              <a:t> </a:t>
            </a:r>
            <a:r>
              <a:rPr lang="ru-RU" sz="2000" dirty="0"/>
              <a:t>Разработчики стандартов </a:t>
            </a:r>
            <a:r>
              <a:rPr lang="ru-RU" sz="2000" dirty="0">
                <a:solidFill>
                  <a:srgbClr val="FF0000"/>
                </a:solidFill>
              </a:rPr>
              <a:t>«третьего» поколения</a:t>
            </a:r>
            <a:r>
              <a:rPr lang="ru-RU" sz="2000" dirty="0"/>
              <a:t>, декларируют, что отбор содержания в обновленном формате происходит с учетом традиционного подхода и новых требований к </a:t>
            </a:r>
            <a:r>
              <a:rPr lang="ru-RU" sz="2000" dirty="0" err="1" smtClean="0"/>
              <a:t>учебно</a:t>
            </a:r>
            <a:r>
              <a:rPr lang="ru-RU" sz="2000" dirty="0" smtClean="0"/>
              <a:t> воспитательному </a:t>
            </a:r>
            <a:r>
              <a:rPr lang="ru-RU" sz="2000" dirty="0"/>
              <a:t>процессу, а также требований органов контроля к образовательным процедурам.</a:t>
            </a:r>
          </a:p>
        </p:txBody>
      </p:sp>
    </p:spTree>
    <p:extLst>
      <p:ext uri="{BB962C8B-B14F-4D97-AF65-F5344CB8AC3E}">
        <p14:creationId xmlns:p14="http://schemas.microsoft.com/office/powerpoint/2010/main" val="8716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83718"/>
            <a:ext cx="7020781" cy="613783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3795886"/>
            <a:ext cx="5884980" cy="658691"/>
          </a:xfrm>
        </p:spPr>
        <p:txBody>
          <a:bodyPr>
            <a:normAutofit/>
          </a:bodyPr>
          <a:lstStyle/>
          <a:p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100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059582"/>
            <a:ext cx="88924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Реализация Обновленных ФГОС-это создание единого образовательного пространства по всей России: новые возможности для обучения и воспитания.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0697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83718"/>
            <a:ext cx="7020781" cy="613783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3795886"/>
            <a:ext cx="5884980" cy="658691"/>
          </a:xfrm>
        </p:spPr>
        <p:txBody>
          <a:bodyPr>
            <a:normAutofit/>
          </a:bodyPr>
          <a:lstStyle/>
          <a:p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100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203598"/>
            <a:ext cx="8460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Единое </a:t>
            </a:r>
            <a:r>
              <a:rPr lang="ru-RU" sz="2800" b="1" dirty="0" smtClean="0"/>
              <a:t>образовательное</a:t>
            </a:r>
            <a:r>
              <a:rPr lang="ru-RU" sz="2800" dirty="0"/>
              <a:t> </a:t>
            </a:r>
            <a:r>
              <a:rPr lang="ru-RU" sz="2800" b="1" dirty="0"/>
              <a:t>пространство</a:t>
            </a:r>
            <a:r>
              <a:rPr lang="ru-RU" sz="2800" dirty="0"/>
              <a:t> обеспечивает </a:t>
            </a:r>
            <a:r>
              <a:rPr lang="ru-RU" sz="2800" b="1" dirty="0"/>
              <a:t>единые</a:t>
            </a:r>
            <a:r>
              <a:rPr lang="ru-RU" sz="2800" dirty="0"/>
              <a:t> </a:t>
            </a:r>
            <a:r>
              <a:rPr lang="ru-RU" sz="2800" b="1" dirty="0"/>
              <a:t>образовательные</a:t>
            </a:r>
            <a:r>
              <a:rPr lang="ru-RU" sz="2800" dirty="0"/>
              <a:t> стандарты, учебники, базисные учебные планы, учебно-методическое сопровождение, </a:t>
            </a:r>
            <a:r>
              <a:rPr lang="ru-RU" sz="2800" b="1" dirty="0"/>
              <a:t>единые</a:t>
            </a:r>
            <a:r>
              <a:rPr lang="ru-RU" sz="2800" dirty="0"/>
              <a:t> требования к квалификации педагогов, </a:t>
            </a:r>
            <a:r>
              <a:rPr lang="ru-RU" sz="2800" b="1" dirty="0"/>
              <a:t>образовательные</a:t>
            </a:r>
            <a:r>
              <a:rPr lang="ru-RU" sz="2800" dirty="0"/>
              <a:t> ресурсы и финансирование.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4477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83718"/>
            <a:ext cx="7020781" cy="613783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3795886"/>
            <a:ext cx="5884980" cy="658691"/>
          </a:xfrm>
        </p:spPr>
        <p:txBody>
          <a:bodyPr>
            <a:normAutofit/>
          </a:bodyPr>
          <a:lstStyle/>
          <a:p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100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131590"/>
            <a:ext cx="83248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ФГОС обеспечивает -</a:t>
            </a:r>
            <a:r>
              <a:rPr lang="ru-RU" sz="2400" dirty="0">
                <a:solidFill>
                  <a:srgbClr val="FF0000"/>
                </a:solidFill>
              </a:rPr>
              <a:t>единство образовательного пространства </a:t>
            </a:r>
            <a:r>
              <a:rPr lang="ru-RU" sz="2400" dirty="0"/>
              <a:t>Российской Федерации в том числе единство учебной и воспитательной деятельности, реализуемой совместно с семьей и иными институтами воспитания, с целью реализации равных возможностей получения качественного основного общего образования; -</a:t>
            </a:r>
            <a:r>
              <a:rPr lang="ru-RU" sz="2400" dirty="0">
                <a:solidFill>
                  <a:srgbClr val="FF0000"/>
                </a:solidFill>
              </a:rPr>
              <a:t>преемственность</a:t>
            </a:r>
            <a:r>
              <a:rPr lang="ru-RU" sz="2400" dirty="0"/>
              <a:t> образовательных программ начального общего, основного общего и среднего общего образования. ФГОС – это нормативно-правовой документ, база для других документов! Одна из целей: родители должны понимать ожидаемый результат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205229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9" y="700697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  <a:tabLst>
                <a:tab pos="361950" algn="l"/>
              </a:tabLst>
            </a:pPr>
            <a:r>
              <a:rPr lang="ru-RU" sz="3000" dirty="0">
                <a:latin typeface="Arial Narrow" pitchFamily="34" charset="0"/>
              </a:rPr>
              <a:t>В соответствии с ч. 6.1. статьи 12 Закона </a:t>
            </a:r>
            <a:br>
              <a:rPr lang="ru-RU" sz="3000" dirty="0">
                <a:latin typeface="Arial Narrow" pitchFamily="34" charset="0"/>
              </a:rPr>
            </a:br>
            <a:r>
              <a:rPr lang="ru-RU" sz="3000" dirty="0">
                <a:latin typeface="Arial Narrow" pitchFamily="34" charset="0"/>
              </a:rPr>
              <a:t>об образовании образовательные программы школ должны разрабатываться в соответствии с ФГОС </a:t>
            </a:r>
            <a:br>
              <a:rPr lang="ru-RU" sz="3000" dirty="0">
                <a:latin typeface="Arial Narrow" pitchFamily="34" charset="0"/>
              </a:rPr>
            </a:br>
            <a:r>
              <a:rPr lang="ru-RU" sz="3000" dirty="0">
                <a:latin typeface="Arial Narrow" pitchFamily="34" charset="0"/>
              </a:rPr>
              <a:t>и соответствующими ФООП. ФОП НОО, ООО сформированы в соответствии с обновленными ФГОС НОО, ООО. Значит ли это, что со следующего </a:t>
            </a:r>
            <a:br>
              <a:rPr lang="ru-RU" sz="3000" dirty="0">
                <a:latin typeface="Arial Narrow" pitchFamily="34" charset="0"/>
              </a:rPr>
            </a:br>
            <a:r>
              <a:rPr lang="ru-RU" sz="3000" dirty="0">
                <a:latin typeface="Arial Narrow" pitchFamily="34" charset="0"/>
              </a:rPr>
              <a:t>2023-2024 учебного года все школы должны перейти на обновленные ФГОС НОО, </a:t>
            </a:r>
            <a:r>
              <a:rPr lang="ru-RU" sz="3000" dirty="0" smtClean="0">
                <a:latin typeface="Arial Narrow" pitchFamily="34" charset="0"/>
              </a:rPr>
              <a:t>ООО и СОО </a:t>
            </a:r>
            <a:r>
              <a:rPr lang="ru-RU" sz="3000" dirty="0">
                <a:latin typeface="Arial Narrow" pitchFamily="34" charset="0"/>
              </a:rPr>
              <a:t>во всех классах </a:t>
            </a:r>
            <a:br>
              <a:rPr lang="ru-RU" sz="3000" dirty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?</a:t>
            </a:r>
            <a:endParaRPr lang="ru-RU" sz="30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-2053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  <p:extLst>
      <p:ext uri="{BB962C8B-B14F-4D97-AF65-F5344CB8AC3E}">
        <p14:creationId xmlns:p14="http://schemas.microsoft.com/office/powerpoint/2010/main" val="331999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62865" indent="254000"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2023/24	учебном 	году	обучающиеся	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1-2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(приказ</a:t>
            </a:r>
            <a:r>
              <a:rPr lang="ru-RU" sz="24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Минпросвещения</a:t>
            </a:r>
            <a:r>
              <a:rPr lang="ru-RU" sz="24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России</a:t>
            </a:r>
            <a:r>
              <a:rPr lang="ru-RU" sz="24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</a:t>
            </a:r>
            <a:r>
              <a:rPr lang="ru-RU" sz="2400" spc="3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ru-RU" sz="2400" spc="36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мая</a:t>
            </a:r>
            <a:r>
              <a:rPr lang="ru-RU" sz="24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2021</a:t>
            </a:r>
            <a:r>
              <a:rPr lang="ru-RU" sz="2400" spc="36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г.</a:t>
            </a:r>
            <a:r>
              <a:rPr lang="ru-RU" sz="24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400" spc="36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286)</a:t>
            </a:r>
            <a:r>
              <a:rPr lang="ru-RU" sz="2400" spc="-29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и	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5-6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(приказ</a:t>
            </a:r>
            <a:r>
              <a:rPr lang="ru-RU" sz="24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Минпросвещения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России</a:t>
            </a:r>
            <a:r>
              <a:rPr lang="ru-RU" sz="2400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 31 мая</a:t>
            </a:r>
            <a:r>
              <a:rPr lang="ru-RU" sz="2400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2021 г.</a:t>
            </a:r>
            <a:r>
              <a:rPr lang="ru-RU" sz="2400" spc="-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4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287) и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 классов </a:t>
            </a:r>
            <a:r>
              <a:rPr lang="ru-RU" sz="2400" dirty="0"/>
              <a:t>(рекомендовано в Письме Министерства просвещения РФ от 17 ноября 2022 г. N 03-1889 "О направлении информации</a:t>
            </a:r>
            <a:r>
              <a:rPr lang="ru-RU" sz="2400" dirty="0" smtClean="0"/>
              <a:t>")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должны	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обучаться</a:t>
            </a:r>
            <a:r>
              <a:rPr lang="ru-RU" sz="2400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обновленным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соответствующего</a:t>
            </a:r>
            <a:r>
              <a:rPr lang="ru-RU" sz="2400" spc="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уровня образования.</a:t>
            </a:r>
          </a:p>
          <a:p>
            <a:pPr marL="69850" marR="62230" indent="254000">
              <a:tabLst>
                <a:tab pos="308610" algn="l"/>
                <a:tab pos="1396365" algn="l"/>
                <a:tab pos="2437765" algn="l"/>
                <a:tab pos="3028950" algn="l"/>
                <a:tab pos="4038600" algn="l"/>
                <a:tab pos="530479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в отношении 3 - 4 классов и 7 - 9 классов о переходе на обучение в соответствии</a:t>
            </a:r>
            <a:r>
              <a:rPr lang="ru-RU" sz="2400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	требованиями	обновленных	ФГОС	принимается	образовательной	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организацией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z="2400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наличии</a:t>
            </a:r>
            <a:r>
              <a:rPr lang="ru-RU" sz="2400" spc="2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соответствующих</a:t>
            </a:r>
            <a:r>
              <a:rPr lang="ru-RU" sz="2400" spc="2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условий</a:t>
            </a:r>
            <a:r>
              <a:rPr lang="ru-RU" sz="2400" spc="2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согласия</a:t>
            </a:r>
            <a:r>
              <a:rPr lang="ru-RU" sz="2400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</a:t>
            </a:r>
            <a:r>
              <a:rPr lang="ru-RU" sz="2400" spc="2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(законных</a:t>
            </a:r>
            <a:r>
              <a:rPr lang="ru-RU" sz="2400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представителей)</a:t>
            </a:r>
            <a:r>
              <a:rPr lang="ru-RU" sz="2400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несовершеннолетних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494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036930"/>
            <a:ext cx="8784977" cy="3667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  <a:tabLst>
                <a:tab pos="361950" algn="l"/>
              </a:tabLst>
            </a:pPr>
            <a:r>
              <a:rPr lang="ru-RU" sz="3200" dirty="0">
                <a:latin typeface="Arial Narrow" pitchFamily="34" charset="0"/>
              </a:rPr>
              <a:t>В соответствии с п. 18.3.1 обновленного ФГОС СОО все учебные планы (в том числе учебный план универсального профиля) должны включать не менее 2 предметов на углубленном уровне.</a:t>
            </a:r>
          </a:p>
          <a:p>
            <a:pPr algn="just">
              <a:spcAft>
                <a:spcPts val="1000"/>
              </a:spcAft>
              <a:tabLst>
                <a:tab pos="361950" algn="l"/>
              </a:tabLst>
            </a:pPr>
            <a:r>
              <a:rPr lang="ru-RU" sz="3200" dirty="0">
                <a:latin typeface="Arial Narrow" pitchFamily="34" charset="0"/>
              </a:rPr>
              <a:t>Могут ли школы сформировать учебный план,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в который входят предметы только на базовом уровне?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99792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31590"/>
            <a:ext cx="87849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  <a:tabLst>
                <a:tab pos="361950" algn="l"/>
              </a:tabLst>
            </a:pPr>
            <a:r>
              <a:rPr lang="ru-RU" sz="3200" dirty="0">
                <a:latin typeface="Arial Narrow" pitchFamily="34" charset="0"/>
              </a:rPr>
              <a:t>Можно ли в соответствии с ФГОС СОО изучить часть предметов на базовом уровне уже в 10 классе,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чтобы в 11 классе освободить больше часов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для профильных предметов?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99792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494532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  <a:tabLst>
                <a:tab pos="361950" algn="l"/>
              </a:tabLst>
            </a:pPr>
            <a:r>
              <a:rPr lang="ru-RU" sz="3200" dirty="0">
                <a:latin typeface="Arial Narrow" pitchFamily="34" charset="0"/>
              </a:rPr>
              <a:t>Остается ли в приоритете формирование индивидуальных учебных планов на уровне СОО?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3808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15566"/>
            <a:ext cx="73448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Да, сохраняется приоритет (п.16.2 Цели реализации ФОП СОО и 16.4 принципы обучения). П.18.20.3 ФОП СОО определяет «Требования к организации проектной деятельности, к содержанию и направленности проекта разрабатываются образовательной организацией».</a:t>
            </a:r>
          </a:p>
        </p:txBody>
      </p:sp>
    </p:spTree>
    <p:extLst>
      <p:ext uri="{BB962C8B-B14F-4D97-AF65-F5344CB8AC3E}">
        <p14:creationId xmlns:p14="http://schemas.microsoft.com/office/powerpoint/2010/main" val="12753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480318"/>
            <a:ext cx="835292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До 01.09.2023 образовательные программы школ должны быть приведены в соответствие с ФООП. В настоящее время в школах разработаны и утверждены образовательные программы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по действующим и по обновленным стандартам (по две программы на каждый уровень образования).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С 1 сентября 2023 в школах должно остаться по одной программе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на каждый уровень образования?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Школе нужно разрабатывать свои новые ООП или вносить изменения в старые ООП, или работать по ФООП?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В какие разделы ООП школа должна внести изменения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в соответствии с ФООП?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7784" y="13582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083303"/>
              </p:ext>
            </p:extLst>
          </p:nvPr>
        </p:nvGraphicFramePr>
        <p:xfrm>
          <a:off x="0" y="0"/>
          <a:ext cx="9108504" cy="7132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108504"/>
              </a:tblGrid>
              <a:tr h="5143500">
                <a:tc>
                  <a:txBody>
                    <a:bodyPr/>
                    <a:lstStyle/>
                    <a:p>
                      <a:pPr marL="106680" marR="64135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Введение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ФООП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является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обязательным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сентября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2023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для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обучающихся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всех</a:t>
                      </a:r>
                      <a:r>
                        <a:rPr lang="ru-RU" sz="1800" spc="-2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классов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(с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первого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одиннадцатый)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всех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образовательных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организаций,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реализующих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образовательные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программы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начального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основного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среднего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образования.</a:t>
                      </a:r>
                    </a:p>
                    <a:p>
                      <a:pPr marL="106680" marR="57785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Таким  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образом,    если    в    образовательной    организации    2023/24    учебном    году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17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обновлённый</a:t>
                      </a:r>
                      <a:r>
                        <a:rPr lang="ru-RU" sz="1800" spc="1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ФГОС</a:t>
                      </a:r>
                      <a:r>
                        <a:rPr lang="ru-RU" sz="1800" spc="19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НОО</a:t>
                      </a:r>
                      <a:r>
                        <a:rPr lang="ru-RU" sz="1800" spc="17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перешли</a:t>
                      </a:r>
                      <a:r>
                        <a:rPr lang="ru-RU" sz="1800" spc="19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ru-RU" sz="1800" spc="17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1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2</a:t>
                      </a:r>
                      <a:r>
                        <a:rPr lang="ru-RU" sz="1800" spc="17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классы,</a:t>
                      </a:r>
                      <a:r>
                        <a:rPr lang="ru-RU" sz="1800" spc="18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а</a:t>
                      </a:r>
                      <a:r>
                        <a:rPr lang="ru-RU" sz="1800" spc="18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3</a:t>
                      </a:r>
                      <a:r>
                        <a:rPr lang="ru-RU" sz="1800" spc="18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19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4</a:t>
                      </a:r>
                      <a:r>
                        <a:rPr lang="ru-RU" sz="1800" spc="17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классы</a:t>
                      </a:r>
                      <a:r>
                        <a:rPr lang="ru-RU" sz="1800" spc="17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обучаются</a:t>
                      </a:r>
                      <a:r>
                        <a:rPr lang="ru-RU" sz="1800" spc="18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</a:t>
                      </a:r>
                      <a:r>
                        <a:rPr lang="ru-RU" sz="1800" spc="1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ФГОС</a:t>
                      </a:r>
                      <a:r>
                        <a:rPr lang="ru-RU" sz="1800" spc="-29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НОО,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утвержденному приказом </a:t>
                      </a:r>
                      <a:r>
                        <a:rPr lang="ru-RU" sz="1800" dirty="0" err="1">
                          <a:effectLst/>
                        </a:rPr>
                        <a:t>Минобрнауки</a:t>
                      </a:r>
                      <a:r>
                        <a:rPr lang="ru-RU" sz="1800" dirty="0">
                          <a:effectLst/>
                        </a:rPr>
                        <a:t> России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 6 октября 2009 г. № 373, то 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образовательной организации должны быть две действующие ООП на уровне начального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образования.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Каждую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них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необходимо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привести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сентября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2023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года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соответствие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федеральной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образовательной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программой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начального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образования.</a:t>
                      </a:r>
                    </a:p>
                    <a:p>
                      <a:pPr marL="26797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этом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можно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выбрать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один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вариантов:</a:t>
                      </a:r>
                    </a:p>
                    <a:p>
                      <a:pPr marL="26797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разработать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новые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ООП;</a:t>
                      </a:r>
                    </a:p>
                    <a:p>
                      <a:pPr marL="26797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внести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изменения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spc="0" dirty="0" smtClean="0">
                          <a:effectLst/>
                        </a:rPr>
                        <a:t>в</a:t>
                      </a:r>
                      <a:r>
                        <a:rPr lang="ru-RU" sz="1800" spc="0" baseline="0" dirty="0" smtClean="0">
                          <a:effectLst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действующие</a:t>
                      </a:r>
                      <a:r>
                        <a:rPr lang="ru-RU" sz="1800" spc="-2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ООП.</a:t>
                      </a:r>
                    </a:p>
                    <a:p>
                      <a:pPr marL="106680" marR="6096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 этом в случае ООП начального общего образования, соответствующей ФГОС НОО,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утвержденному приказом </a:t>
                      </a:r>
                      <a:r>
                        <a:rPr lang="ru-RU" sz="1800" dirty="0" err="1">
                          <a:effectLst/>
                        </a:rPr>
                        <a:t>Минобрнауки</a:t>
                      </a:r>
                      <a:r>
                        <a:rPr lang="ru-RU" sz="1800" dirty="0">
                          <a:effectLst/>
                        </a:rPr>
                        <a:t> России от 6 октября 2009 г. № 373, содержание 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планируемые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результаты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рабочих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программ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отдельным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предметам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можно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приводить в соответствие федеральным рабочим программам по соответствующим учебным</a:t>
                      </a:r>
                      <a:r>
                        <a:rPr lang="ru-RU" sz="1800" spc="-2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предметам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уровень</a:t>
                      </a:r>
                      <a:r>
                        <a:rPr lang="ru-RU" sz="1800" spc="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начального общего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образования.</a:t>
                      </a:r>
                    </a:p>
                    <a:p>
                      <a:pPr marL="106680" marR="64135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Аналогично необходимо организовать работу в отношении ООП на уровне основного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образования.</a:t>
                      </a:r>
                    </a:p>
                    <a:p>
                      <a:pPr marL="106680" marR="60325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уровне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среднего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необходимо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разработать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утвердить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ООП,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соответствующую обновленному ФГОС и ФОП СОО, и внести изменения в действующую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ООП</a:t>
                      </a:r>
                      <a:r>
                        <a:rPr lang="ru-RU" sz="1800" spc="3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среднего</a:t>
                      </a:r>
                      <a:r>
                        <a:rPr lang="ru-RU" sz="1800" spc="30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30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</a:t>
                      </a:r>
                      <a:r>
                        <a:rPr lang="ru-RU" sz="1800" spc="30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30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части</a:t>
                      </a:r>
                      <a:r>
                        <a:rPr lang="ru-RU" sz="1800" spc="30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содержания   и   планируемых   результатов</a:t>
                      </a:r>
                      <a:r>
                        <a:rPr lang="ru-RU" sz="1800" spc="-29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отдельным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предметам,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обязательным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для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непосредственного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применения,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включенным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учебный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план 11 класса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2023/24</a:t>
                      </a:r>
                      <a:r>
                        <a:rPr lang="ru-RU" sz="1800" spc="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учебный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год.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79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1541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Введение ФООП требует методической поддержки. Где и каким образом регион, муниципалитет, образовательная организация, педагог могут получить методическую помощь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fontAlgn="base"/>
            <a:r>
              <a:rPr lang="ru-RU" dirty="0"/>
              <a:t>В поддержку руководителей и педагогических работников организована системная работа по методическому сопровождению введения ФООП.</a:t>
            </a:r>
          </a:p>
          <a:p>
            <a:pPr fontAlgn="base"/>
            <a:r>
              <a:rPr lang="ru-RU" dirty="0"/>
              <a:t>Индивидуальную консультативную помощь по вопросам введения ФООП педагогические работники и руководители образовательных организаций, специалисты муниципальных и региональных органов управления образованием могут получить, обратившись к ресурсу "Единое содержание общего образования</a:t>
            </a:r>
            <a:r>
              <a:rPr lang="ru-RU" dirty="0">
                <a:solidFill>
                  <a:srgbClr val="FF0000"/>
                </a:solidFill>
              </a:rPr>
              <a:t>" по ссылке: https://edsoo.ru/Gorvachava_liniva.htm</a:t>
            </a:r>
            <a:r>
              <a:rPr lang="ru-RU" dirty="0" smtClean="0"/>
              <a:t>.</a:t>
            </a:r>
            <a:r>
              <a:rPr lang="ru-RU" dirty="0"/>
              <a:t> Материалы Всероссийских просветительских мероприятий по вопросам введения ФООП размещены по адресу:</a:t>
            </a:r>
          </a:p>
          <a:p>
            <a:pPr fontAlgn="base"/>
            <a:r>
              <a:rPr lang="ru-RU" dirty="0">
                <a:solidFill>
                  <a:srgbClr val="FF0000"/>
                </a:solidFill>
              </a:rPr>
              <a:t>https://edsoo.ru/Vserossiiskie_prosvetitelskie_meroprivativa_Federalnie_osnovnie_obscheobraz_ovatelnie_proarammi_i_federalnie_rabochie_proarammi_u.htm.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7494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Методические материалы по отдельным учебным предметам опубликованы на странице</a:t>
            </a:r>
            <a:r>
              <a:rPr lang="ru-RU" dirty="0">
                <a:solidFill>
                  <a:srgbClr val="FF0000"/>
                </a:solidFill>
              </a:rPr>
              <a:t> https://edsoo.ru/Metodicheskie_seminari_0.htm.</a:t>
            </a:r>
          </a:p>
          <a:p>
            <a:pPr fontAlgn="base"/>
            <a:r>
              <a:rPr lang="ru-RU" dirty="0"/>
              <a:t>В целях научно-методического сопровождения обновления содержания общего образования ФГБНУ ИСРО по заданию </a:t>
            </a:r>
            <a:r>
              <a:rPr lang="ru-RU" dirty="0" err="1"/>
              <a:t>Минпросвещения</a:t>
            </a:r>
            <a:r>
              <a:rPr lang="ru-RU" dirty="0"/>
              <a:t> России в 2023 году проводятся </a:t>
            </a:r>
            <a:r>
              <a:rPr lang="ru-RU" dirty="0" smtClean="0"/>
              <a:t>различные  </a:t>
            </a:r>
            <a:r>
              <a:rPr lang="ru-RU" dirty="0"/>
              <a:t>мероприятия, направленные на сопровождение внедрения ФООП:</a:t>
            </a:r>
          </a:p>
          <a:p>
            <a:pPr fontAlgn="base"/>
            <a:r>
              <a:rPr lang="ru-RU" dirty="0"/>
              <a:t>Вся необходимая информация по планируемым методическим мероприятиям и разработанные методические материалы будут размещаться на портале </a:t>
            </a:r>
            <a:r>
              <a:rPr lang="ru-RU" dirty="0">
                <a:solidFill>
                  <a:srgbClr val="FF0000"/>
                </a:solidFill>
              </a:rPr>
              <a:t>"Единое содержание общего образования" (https://edsoo.ru/).</a:t>
            </a:r>
          </a:p>
          <a:p>
            <a:r>
              <a:rPr lang="ru-RU" dirty="0"/>
              <a:t>Созданные и доступные уже сегодня методические ресурсы и сервисы могут являться методической базой как для самоподготовки учителя в соответствии с ФООП, так и для научно-методического обеспечения деятельности методических объединений и служб школьного, муниципального и регионального уровней.</a:t>
            </a:r>
          </a:p>
        </p:txBody>
      </p:sp>
    </p:spTree>
    <p:extLst>
      <p:ext uri="{BB962C8B-B14F-4D97-AF65-F5344CB8AC3E}">
        <p14:creationId xmlns:p14="http://schemas.microsoft.com/office/powerpoint/2010/main" val="16577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1085711"/>
            <a:ext cx="8280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Если школа решила не разрабатывать свою ООП, то как использовать федеральную? В части разработки учебного плана, плана внеурочной деятельности и программы воспитания?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3582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59055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273-ФЗ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разрабатывают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стандартами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(далее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ФГОС) 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соответствующими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ФООП.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6680" marR="61595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</a:t>
            </a:r>
            <a:r>
              <a:rPr lang="ru-RU" spc="5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 </a:t>
            </a:r>
            <a:r>
              <a:rPr lang="ru-RU" spc="2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  </a:t>
            </a:r>
            <a:r>
              <a:rPr lang="ru-RU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разрабатывает  </a:t>
            </a:r>
            <a:r>
              <a:rPr lang="ru-RU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pc="2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утверждает  </a:t>
            </a:r>
            <a:r>
              <a:rPr lang="ru-RU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ООП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требованиями ФГОС НОО, ФГОС ООО и ФГОС СОО к структуре ООП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уровня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учетом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мнения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выбора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участников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 отношений, исходя из имеющихся в образовательной организации условий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возможностей.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этом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вправе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непосредственно     применять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</a:t>
            </a:r>
            <a:r>
              <a:rPr lang="ru-RU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соответствующих</a:t>
            </a:r>
            <a:r>
              <a:rPr lang="ru-RU" spc="1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ООП</a:t>
            </a:r>
            <a:r>
              <a:rPr lang="ru-RU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федеральные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программы,</a:t>
            </a:r>
            <a:r>
              <a:rPr lang="ru-RU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1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также </a:t>
            </a:r>
            <a:r>
              <a:rPr lang="ru-RU" dirty="0" smtClean="0"/>
              <a:t>предусмотреть </a:t>
            </a:r>
            <a:r>
              <a:rPr lang="ru-RU" dirty="0"/>
              <a:t>применение федерального учебного плана, и (или) федерального календарного учебного графика, и (или) федеральных рабочих программ учебных предметов. В этом случае соответствующая учебно-методическая документация самостоятельно образовательной организацией не разрабатывается.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9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-1394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60960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ООП разработанная на федеральном уровне учебно-методическая документация может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включаться как в неизменном виде, так и в качестве основы для разработки администрацией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педагогическими работниками учебного плана, календарного учебного графика, рабочих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 по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учебным предметам, в том числе с учетом имеющегося опыта реализации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что содержание и планируемые результаты разработанных образовательными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организациями ООП должны быть не ниже соответствующих содержания и планируемых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результатов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ФООП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600" dirty="0"/>
              <a:t> Вместе с тем согласно статье 28 Федерального закона № 273-ФЗ образовательная организация    обладает     автономией,     под     которой     понимается     самостоятельность в осуществлении образовательной, научной, административной, финансово-экономической деятельности, разработке и принятии локальных нормативных актов в соответствии с Федеральным законом, иными нормативными правовыми актами Российской Федерации и уставом образовательной организации, указанные</a:t>
            </a:r>
          </a:p>
          <a:p>
            <a:r>
              <a:rPr lang="ru-RU" sz="1600" dirty="0"/>
              <a:t>Таким образом, ООП,   разработанная   образовательной   организацией   в соответствии с ФООП, должна также соответствовать требованиям ФГОС НОО, ФГОС ООО и ФГОС СОО к структуре ООП и содержать в том числе: программу коррекционной работы, включающую организацию работы с обучающимися с ограниченными возможностями здоровья и инвалидами; систему условий реализации ООП в соответствии с требованиями ФГОС; часть ООП, формируемую участниками образовательных отношений.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7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1059582"/>
            <a:ext cx="8352928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Использование школой ФОП предполагает неукоснительное исполнение каждого пункта программы? Их совсем нельзя изменять?</a:t>
            </a:r>
          </a:p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А если в школе карантин и прочее?</a:t>
            </a:r>
          </a:p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Можно ли в ФРП менять разделы и/или темы местами?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7784" y="42759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7494"/>
            <a:ext cx="89289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1.Карантин </a:t>
            </a:r>
            <a:r>
              <a:rPr lang="ru-RU" dirty="0"/>
              <a:t>(и прочее) не отменяет обязанности организации в ОО учебного процесса и принятия решений оперативного характера при возникающих трудностях по вопросам реализации рабочей программы по предмету/учебному курсу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На сайте ОО </a:t>
            </a:r>
            <a:r>
              <a:rPr lang="ru-RU" dirty="0" smtClean="0"/>
              <a:t>должны быть </a:t>
            </a:r>
            <a:r>
              <a:rPr lang="ru-RU" dirty="0"/>
              <a:t>размещены все материалы, согласно установленным требованиям по размещению;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Федеральный приказ №993 от 16.10.2022 в. п 4 фиксирует перечень разрабатываемых федерацией программ учебных предметов на уровне основного общего образования и конкретизирует их "непосредственное применение при разработке обязательной части ООП в ОО"</a:t>
            </a:r>
          </a:p>
        </p:txBody>
      </p:sp>
    </p:spTree>
    <p:extLst>
      <p:ext uri="{BB962C8B-B14F-4D97-AF65-F5344CB8AC3E}">
        <p14:creationId xmlns:p14="http://schemas.microsoft.com/office/powerpoint/2010/main" val="362950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915566"/>
            <a:ext cx="8280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Сохраняется ли в написании ООП соотношение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 smtClean="0">
                <a:latin typeface="Arial Narrow" pitchFamily="34" charset="0"/>
              </a:rPr>
              <a:t>80 и 20, 70 и 30</a:t>
            </a:r>
            <a:r>
              <a:rPr lang="ru-RU" sz="3200" dirty="0">
                <a:latin typeface="Arial Narrow" pitchFamily="34" charset="0"/>
              </a:rPr>
              <a:t>,</a:t>
            </a:r>
            <a:r>
              <a:rPr lang="ru-RU" sz="3200" dirty="0" smtClean="0">
                <a:latin typeface="Arial Narrow" pitchFamily="34" charset="0"/>
              </a:rPr>
              <a:t> 90 и 10 – </a:t>
            </a:r>
            <a:r>
              <a:rPr lang="ru-RU" sz="3200" dirty="0">
                <a:latin typeface="Arial Narrow" pitchFamily="34" charset="0"/>
              </a:rPr>
              <a:t>соотношение обязательной части и части, формируемой участниками образовательных отношений</a:t>
            </a:r>
            <a:r>
              <a:rPr lang="ru-RU" sz="3200" dirty="0" smtClean="0">
                <a:latin typeface="Arial Narrow" pitchFamily="34" charset="0"/>
              </a:rPr>
              <a:t>?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-2053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1556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При формировании ОП ОО </a:t>
            </a:r>
            <a:r>
              <a:rPr lang="ru-RU" sz="3600" dirty="0" smtClean="0"/>
              <a:t>соответствующего уровня </a:t>
            </a:r>
            <a:r>
              <a:rPr lang="ru-RU" sz="3600" dirty="0"/>
              <a:t>образования соблюдается требование выделения двух частей: обязательной части и части формируемой участниками образовательных отношений.</a:t>
            </a:r>
          </a:p>
        </p:txBody>
      </p:sp>
    </p:spTree>
    <p:extLst>
      <p:ext uri="{BB962C8B-B14F-4D97-AF65-F5344CB8AC3E}">
        <p14:creationId xmlns:p14="http://schemas.microsoft.com/office/powerpoint/2010/main" val="425126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9" y="483518"/>
            <a:ext cx="8496944" cy="462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2600" dirty="0">
                <a:latin typeface="Arial Narrow" pitchFamily="34" charset="0"/>
              </a:rPr>
              <a:t>ФООП предусматривает непосредственное применение ФРП </a:t>
            </a:r>
            <a:br>
              <a:rPr lang="ru-RU" sz="2600" dirty="0">
                <a:latin typeface="Arial Narrow" pitchFamily="34" charset="0"/>
              </a:rPr>
            </a:br>
            <a:r>
              <a:rPr lang="ru-RU" sz="2600" dirty="0">
                <a:latin typeface="Arial Narrow" pitchFamily="34" charset="0"/>
              </a:rPr>
              <a:t>по ряду предметов, в том числе по географии на уровне СОО. </a:t>
            </a:r>
            <a:br>
              <a:rPr lang="ru-RU" sz="2600" dirty="0">
                <a:latin typeface="Arial Narrow" pitchFamily="34" charset="0"/>
              </a:rPr>
            </a:br>
            <a:r>
              <a:rPr lang="ru-RU" sz="2600" dirty="0">
                <a:latin typeface="Arial Narrow" pitchFamily="34" charset="0"/>
              </a:rPr>
              <a:t>В утверждённый учебный план обучающихся 10-11 классов нашей школы на 2022-23 и 2023-24 учебные годы, разработанный в соответствии с ФГОС СОО, не включены география, биология, химия.</a:t>
            </a:r>
          </a:p>
          <a:p>
            <a:pPr lvl="0" algn="just">
              <a:spcAft>
                <a:spcPts val="1000"/>
              </a:spcAft>
            </a:pPr>
            <a:r>
              <a:rPr lang="ru-RU" sz="2600" dirty="0">
                <a:latin typeface="Arial Narrow" pitchFamily="34" charset="0"/>
              </a:rPr>
              <a:t>Не будет ли отсутствие географии, химии, биологии в учебном плане обучающихся 11 классов 2023-24 учебного года нарушением действующего законодательства, а также порядка заполнения и выдачи аттестатов о среднем общем образовании в 2024 году?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-2053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7494"/>
            <a:ext cx="8892480" cy="5264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11150">
              <a:lnSpc>
                <a:spcPct val="88000"/>
              </a:lnSpc>
              <a:spcAft>
                <a:spcPts val="0"/>
              </a:spcAft>
            </a:pP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Спи</a:t>
            </a:r>
            <a:r>
              <a:rPr lang="ru-RU" sz="1600" spc="-2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с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ок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уче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бны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х пр</a:t>
            </a:r>
            <a:r>
              <a:rPr lang="ru-RU" sz="1600" spc="-3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е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д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м</a:t>
            </a:r>
            <a:r>
              <a:rPr lang="ru-RU" sz="1600" spc="-1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е</a:t>
            </a:r>
            <a:r>
              <a:rPr lang="ru-RU" sz="1600" spc="-3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т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ов,</a:t>
            </a:r>
            <a:r>
              <a:rPr lang="ru-RU" sz="1600" spc="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об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я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з</a:t>
            </a:r>
            <a:r>
              <a:rPr lang="ru-RU" sz="1600" spc="-3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а</a:t>
            </a:r>
            <a:r>
              <a:rPr lang="ru-RU" sz="1600" spc="-2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т</a:t>
            </a:r>
            <a:r>
              <a:rPr lang="ru-RU" sz="1600" spc="-5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е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л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ьны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х для и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з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уч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ен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ия 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н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а базов</a:t>
            </a:r>
            <a:r>
              <a:rPr lang="ru-RU" sz="1600" spc="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о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м или у</a:t>
            </a:r>
            <a:r>
              <a:rPr lang="ru-RU" sz="1600" spc="-11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г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лу</a:t>
            </a:r>
            <a:r>
              <a:rPr lang="ru-RU" sz="1600" spc="-7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б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ле</a:t>
            </a:r>
            <a:r>
              <a:rPr lang="ru-RU" sz="1600" spc="-5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нн</a:t>
            </a:r>
            <a:r>
              <a:rPr lang="ru-RU" sz="16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ом </a:t>
            </a:r>
            <a:r>
              <a:rPr lang="ru-RU" sz="16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</a:rPr>
              <a:t>уровне</a:t>
            </a:r>
          </a:p>
          <a:p>
            <a:r>
              <a:rPr lang="ru-RU" sz="1600" b="1" dirty="0"/>
              <a:t>Изменения ФГОС СОО </a:t>
            </a:r>
            <a:endParaRPr lang="ru-RU" sz="1600" b="1" dirty="0" smtClean="0"/>
          </a:p>
          <a:p>
            <a:r>
              <a:rPr lang="ru-RU" sz="1600" dirty="0" smtClean="0"/>
              <a:t>1</a:t>
            </a:r>
            <a:r>
              <a:rPr lang="ru-RU" sz="1600" dirty="0"/>
              <a:t>. Русский язык</a:t>
            </a:r>
          </a:p>
          <a:p>
            <a:r>
              <a:rPr lang="ru-RU" sz="1600" dirty="0" smtClean="0"/>
              <a:t>2.Литература</a:t>
            </a:r>
            <a:endParaRPr lang="ru-RU" sz="1600" dirty="0"/>
          </a:p>
          <a:p>
            <a:r>
              <a:rPr lang="ru-RU" sz="1600" dirty="0"/>
              <a:t>3. Иностранный язык 4. Математика</a:t>
            </a:r>
          </a:p>
          <a:p>
            <a:r>
              <a:rPr lang="ru-RU" sz="1600" dirty="0"/>
              <a:t>5. Информатика 6. История</a:t>
            </a:r>
          </a:p>
          <a:p>
            <a:r>
              <a:rPr lang="ru-RU" sz="1600" dirty="0"/>
              <a:t>7. Обществознание 8. География</a:t>
            </a:r>
          </a:p>
          <a:p>
            <a:r>
              <a:rPr lang="ru-RU" sz="1600" dirty="0"/>
              <a:t>9. Физика 10. Химия</a:t>
            </a:r>
          </a:p>
          <a:p>
            <a:r>
              <a:rPr lang="ru-RU" sz="1600" dirty="0"/>
              <a:t>11. Биология</a:t>
            </a:r>
          </a:p>
          <a:p>
            <a:r>
              <a:rPr lang="ru-RU" sz="1600" dirty="0"/>
              <a:t>12. Физическая культура</a:t>
            </a:r>
          </a:p>
          <a:p>
            <a:r>
              <a:rPr lang="ru-RU" sz="1600" dirty="0"/>
              <a:t>13. Основы безопасности </a:t>
            </a:r>
            <a:r>
              <a:rPr lang="ru-RU" sz="1600" dirty="0" smtClean="0"/>
              <a:t>жизнедеятельности -</a:t>
            </a:r>
            <a:r>
              <a:rPr lang="ru-RU" sz="1600" dirty="0">
                <a:solidFill>
                  <a:srgbClr val="FF0000"/>
                </a:solidFill>
              </a:rPr>
              <a:t>не менее 2 учебных предметов на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углубленном </a:t>
            </a:r>
            <a:r>
              <a:rPr lang="ru-RU" sz="1600" dirty="0" smtClean="0">
                <a:solidFill>
                  <a:srgbClr val="FF0000"/>
                </a:solidFill>
              </a:rPr>
              <a:t>уровне</a:t>
            </a:r>
            <a:endParaRPr lang="ru-RU" sz="1600" dirty="0"/>
          </a:p>
          <a:p>
            <a:r>
              <a:rPr lang="ru-RU" sz="1600" b="1" dirty="0" smtClean="0"/>
              <a:t>ФГОС </a:t>
            </a:r>
            <a:r>
              <a:rPr lang="ru-RU" sz="1600" b="1" dirty="0"/>
              <a:t>СОО </a:t>
            </a:r>
            <a:endParaRPr lang="ru-RU" sz="1600" b="1" dirty="0" smtClean="0"/>
          </a:p>
          <a:p>
            <a:r>
              <a:rPr lang="ru-RU" sz="1600" dirty="0" smtClean="0"/>
              <a:t>1</a:t>
            </a:r>
            <a:r>
              <a:rPr lang="ru-RU" sz="1600" dirty="0"/>
              <a:t>. Русский язык</a:t>
            </a:r>
          </a:p>
          <a:p>
            <a:r>
              <a:rPr lang="ru-RU" sz="1600" dirty="0" smtClean="0"/>
              <a:t>2.Литература</a:t>
            </a:r>
            <a:endParaRPr lang="ru-RU" sz="1600" dirty="0"/>
          </a:p>
          <a:p>
            <a:r>
              <a:rPr lang="ru-RU" sz="1600" dirty="0"/>
              <a:t>3. Иностранный язык 4. Математика</a:t>
            </a:r>
          </a:p>
          <a:p>
            <a:r>
              <a:rPr lang="ru-RU" sz="1600" dirty="0"/>
              <a:t>5. История (или Россия в мире) 6. Физическая культура</a:t>
            </a:r>
          </a:p>
          <a:p>
            <a:r>
              <a:rPr lang="ru-RU" sz="1600" dirty="0"/>
              <a:t>7. Основы безопасности жизнедеятельности</a:t>
            </a:r>
          </a:p>
          <a:p>
            <a:r>
              <a:rPr lang="ru-RU" sz="1600" dirty="0"/>
              <a:t>8. </a:t>
            </a:r>
            <a:r>
              <a:rPr lang="ru-RU" sz="1600" dirty="0" smtClean="0"/>
              <a:t>Астрономия-  </a:t>
            </a:r>
            <a:r>
              <a:rPr lang="ru-RU" sz="1600" dirty="0" smtClean="0">
                <a:solidFill>
                  <a:srgbClr val="FF0000"/>
                </a:solidFill>
              </a:rPr>
              <a:t>при этом 3 </a:t>
            </a:r>
            <a:r>
              <a:rPr lang="ru-RU" sz="1600" dirty="0">
                <a:solidFill>
                  <a:srgbClr val="FF0000"/>
                </a:solidFill>
              </a:rPr>
              <a:t>(4) учеб. предмета на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углублен. уровне</a:t>
            </a:r>
          </a:p>
          <a:p>
            <a:r>
              <a:rPr lang="ru-RU" sz="900" dirty="0"/>
              <a:t/>
            </a:r>
            <a:br>
              <a:rPr lang="ru-RU" sz="900" dirty="0"/>
            </a:br>
            <a:endParaRPr lang="ru-RU" sz="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3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1241341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Составляемые ежегодно школой документы (учебный план, календарный учебный график, план внеурочной деятельности и др.) будут включаться в организационный раздел ФООП или будут приложениями, как и рабочие программы?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-2053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9542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Будут включаться в организационный раздел ООП ОО согласно требований обновленного ФГОС ООО к структуре и содержанию организационного раздела п. 33 стр. 25. Все изменения в ООП вносятся своевременно в установленном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210148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7534"/>
            <a:ext cx="8640960" cy="391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Могут ли обучающиеся 11 класса в следующем 2023-24 учебном году продолжить обучение по учебному плану, составленному на уровень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в 2022 году в соответствии с ФГОС СОО от 17.05.2012 №413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(в ред. от 11.12.20 № 712), то есть без введения в учебный план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всех 13 обязательных предметов?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Можно ли в таком случае ссылаться на ФОП СОО от 23.11.2022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№ 1014, где сказано, что «образовательная организация до 01.09.2025 может реализовать учебный план профиля для обучающихся, принятых на обучение на уровень СОО в соответствии с ФГОС СОО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от 17.05.2011 № 413»?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7784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7494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В соответствии с пунктом 27.20 приказа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Минпросвещения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России от 23 ноября 2022 г. № 1014 «Об утверждении федеральной образовательной программы среднего общего образования» образовательная организация </a:t>
            </a:r>
            <a:r>
              <a:rPr lang="ru-RU" dirty="0">
                <a:solidFill>
                  <a:srgbClr val="FF0000"/>
                </a:solidFill>
                <a:latin typeface="-apple-system"/>
              </a:rPr>
              <a:t>до 1 сентября 2025 г. может реализовывать учебный план соответствующего профиля обучения для обучающихся, принятых на обучение на уровень среднего общего образования в соответствии с ФГОС СОО, утвержденный приказом Министерства образования и науки Российской Федерации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от 17 мая 2012 г. № 413 (в редакции приказа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Минпросвещения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России от 11 декабря 2020 г. № 712).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2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0"/>
            <a:ext cx="8964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59690" indent="16129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несмотря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2023/24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классы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могут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продолжить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учебным планам,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 среднего общего образования</a:t>
            </a:r>
            <a:r>
              <a:rPr lang="ru-RU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(далее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   СОО)   до   вступления   в   силу   изменений   2022   года,   рабочие   программы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обязательным для непосредственного применения учебным предметам (русский язык,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/>
              <a:t>литература, история, обществознание, география, ОБЖ), уже включенным в учебный план 11 классов, должны быть приведены в соответствие с федеральными рабочими программами по   этим   учебным   предметам   в   части   содержания   и    планируемых    результатов. </a:t>
            </a:r>
          </a:p>
        </p:txBody>
      </p:sp>
    </p:spTree>
    <p:extLst>
      <p:ext uri="{BB962C8B-B14F-4D97-AF65-F5344CB8AC3E}">
        <p14:creationId xmlns:p14="http://schemas.microsoft.com/office/powerpoint/2010/main" val="12405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55526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62865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этом</a:t>
            </a:r>
            <a:r>
              <a:rPr lang="ru-RU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если</a:t>
            </a:r>
            <a:r>
              <a:rPr lang="ru-RU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(например,</a:t>
            </a:r>
            <a:r>
              <a:rPr lang="ru-RU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география)</a:t>
            </a:r>
            <a:r>
              <a:rPr lang="ru-RU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был</a:t>
            </a:r>
            <a:r>
              <a:rPr lang="ru-RU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включен</a:t>
            </a:r>
            <a:r>
              <a:rPr lang="ru-RU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</a:t>
            </a:r>
            <a:r>
              <a:rPr lang="ru-RU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класса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2023/24</a:t>
            </a:r>
            <a:r>
              <a:rPr lang="ru-RU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учебном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году, дополнительно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включать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нужно.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Кроме того, не предполагается внесение изменений в рабочие программы по учебным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предметам,</a:t>
            </a:r>
            <a:r>
              <a:rPr lang="ru-RU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включенным</a:t>
            </a:r>
            <a:r>
              <a:rPr lang="ru-RU" spc="2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2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</a:t>
            </a:r>
            <a:r>
              <a:rPr lang="ru-RU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</a:t>
            </a:r>
            <a:r>
              <a:rPr lang="ru-RU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pc="2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класса</a:t>
            </a:r>
            <a:r>
              <a:rPr lang="ru-RU" spc="2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</a:t>
            </a:r>
            <a:r>
              <a:rPr lang="ru-RU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</a:t>
            </a:r>
            <a:r>
              <a:rPr lang="ru-RU" spc="2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</a:t>
            </a:r>
            <a:r>
              <a:rPr lang="ru-RU" spc="2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</a:t>
            </a:r>
            <a:r>
              <a:rPr lang="ru-RU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вступления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силу</a:t>
            </a:r>
            <a:r>
              <a:rPr lang="ru-RU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изменений 2022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года,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(например, естествознание,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право,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ru-RU" dirty="0"/>
              <a:t> В связи с вышеизложенным реализация образовательных программ среднего общего образования в соответствии с ФГОС СОО (в редакции приказа </a:t>
            </a:r>
            <a:r>
              <a:rPr lang="ru-RU" dirty="0" err="1"/>
              <a:t>Минпросвещения</a:t>
            </a:r>
            <a:r>
              <a:rPr lang="ru-RU" dirty="0"/>
              <a:t> России от 12 августа 2022 г. № 732) начнется с 1 сентября 2023 г. для обучающихся 10-х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35674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1350516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Как составлять учебный план 11 класса – менять его в соответствии с ФООП или оставлять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как есть сейчас?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  <p:extLst>
      <p:ext uri="{BB962C8B-B14F-4D97-AF65-F5344CB8AC3E}">
        <p14:creationId xmlns:p14="http://schemas.microsoft.com/office/powerpoint/2010/main" val="7095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9542"/>
            <a:ext cx="9001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59055" indent="16129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6.1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статьи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закона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273-ФЗ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разрабатывают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ООП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ФГОС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соответствующими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ФООП.</a:t>
            </a:r>
          </a:p>
          <a:p>
            <a:pPr marL="106680" marR="60960" indent="16129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Таким</a:t>
            </a:r>
            <a:r>
              <a:rPr lang="ru-RU" sz="2000" spc="3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образом,   введение   ФООП   является   обязательным   с   1   сентября   2023   г.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всех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классов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первого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одиннадцатый)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всех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организаций,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реализующих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начального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общего,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основного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общего,</a:t>
            </a:r>
            <a:r>
              <a:rPr lang="ru-RU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общего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((пункт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закона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371-ФЗ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  </a:t>
            </a:r>
            <a:r>
              <a:rPr lang="ru-RU" sz="2000" dirty="0" err="1">
                <a:solidFill>
                  <a:srgbClr val="FF0000"/>
                </a:solidFill>
              </a:rPr>
              <a:t>При</a:t>
            </a:r>
            <a:r>
              <a:rPr lang="ru-RU" sz="2000" dirty="0">
                <a:solidFill>
                  <a:srgbClr val="FF0000"/>
                </a:solidFill>
              </a:rPr>
              <a:t> этом образовательная организация приводит в соответствие с ФОП СОО содержание и планируемые результаты рабочих программ по обязательным для непосредственного применения учебным предметам (русский язык, литература, история, обществознание, география, ОБЖ), уже включенным в учебный план 11 классов.</a:t>
            </a:r>
            <a:r>
              <a:rPr lang="ru-RU" sz="1600" dirty="0">
                <a:solidFill>
                  <a:srgbClr val="FF0000"/>
                </a:solidFill>
              </a:rPr>
              <a:t> 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7" y="1290122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Выбранные для углубленного изучения предметы на уровне СОО повлекут ли за собой обязательную сдачу ЕГЭ по этим предметам?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0290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7494"/>
            <a:ext cx="77768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2C2D2E"/>
                </a:solidFill>
                <a:latin typeface="Helvetica" panose="020B0604020202020204" pitchFamily="34" charset="0"/>
              </a:rPr>
              <a:t>Нет. </a:t>
            </a:r>
            <a:r>
              <a:rPr lang="ru-RU" sz="2800" dirty="0">
                <a:solidFill>
                  <a:srgbClr val="2C2D2E"/>
                </a:solidFill>
                <a:latin typeface="Helvetica" panose="020B0604020202020204" pitchFamily="34" charset="0"/>
              </a:rPr>
              <a:t>В заявлении на сдачу экзамена (ЕГЭ) </a:t>
            </a:r>
            <a:r>
              <a:rPr lang="ru-RU" sz="2800" dirty="0" smtClean="0">
                <a:solidFill>
                  <a:srgbClr val="2C2D2E"/>
                </a:solidFill>
                <a:latin typeface="Helvetica" panose="020B0604020202020204" pitchFamily="34" charset="0"/>
              </a:rPr>
              <a:t>обучающийся может  </a:t>
            </a:r>
            <a:r>
              <a:rPr lang="ru-RU" sz="2800" dirty="0">
                <a:solidFill>
                  <a:srgbClr val="2C2D2E"/>
                </a:solidFill>
                <a:latin typeface="Helvetica" panose="020B0604020202020204" pitchFamily="34" charset="0"/>
              </a:rPr>
              <a:t>отметить любые предметы, хоть 'профильные', хоть 'базовые' (</a:t>
            </a:r>
            <a:r>
              <a:rPr lang="ru-RU" sz="2800" dirty="0" smtClean="0">
                <a:solidFill>
                  <a:srgbClr val="2C2D2E"/>
                </a:solidFill>
                <a:latin typeface="Helvetica" panose="020B0604020202020204" pitchFamily="34" charset="0"/>
              </a:rPr>
              <a:t> </a:t>
            </a:r>
            <a:r>
              <a:rPr lang="ru-RU" sz="2800" dirty="0" err="1">
                <a:solidFill>
                  <a:srgbClr val="2C2D2E"/>
                </a:solidFill>
                <a:latin typeface="Helvetica" panose="020B0604020202020204" pitchFamily="34" charset="0"/>
              </a:rPr>
              <a:t>русский+математика</a:t>
            </a:r>
            <a:r>
              <a:rPr lang="ru-RU" sz="2800" dirty="0">
                <a:solidFill>
                  <a:srgbClr val="2C2D2E"/>
                </a:solidFill>
                <a:latin typeface="Helvetica" panose="020B0604020202020204" pitchFamily="34" charset="0"/>
              </a:rPr>
              <a:t> обязательно). Но как правило: выбирают предмет для изучения на профильном уровне, чтобы подготовиться к ЕГЭ по этому </a:t>
            </a:r>
            <a:r>
              <a:rPr lang="ru-RU" sz="2800" dirty="0" smtClean="0">
                <a:solidFill>
                  <a:srgbClr val="2C2D2E"/>
                </a:solidFill>
                <a:latin typeface="Helvetica" panose="020B0604020202020204" pitchFamily="34" charset="0"/>
              </a:rPr>
              <a:t>предмету.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3681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1578154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Будет ли изучаться родной (русский) язык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и родная (русская) литература в классах, обучающихся по ФГОС 2009 года?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1025317"/>
            <a:ext cx="8208912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Во ФГОС НОО родной язык и литературное чтение на родном языке являются обязательными предметами, а в ФОП НОО этих предметов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как обязательных нет.</a:t>
            </a:r>
          </a:p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Нужно ли их включать в учебный план НОО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и в каких классах?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254697"/>
              </p:ext>
            </p:extLst>
          </p:nvPr>
        </p:nvGraphicFramePr>
        <p:xfrm>
          <a:off x="107504" y="51470"/>
          <a:ext cx="9145016" cy="50920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145016"/>
              </a:tblGrid>
              <a:tr h="5092029">
                <a:tc>
                  <a:txBody>
                    <a:bodyPr/>
                    <a:lstStyle/>
                    <a:p>
                      <a:pPr marL="106680" marR="6350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 соответствии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 ФГОС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НОО,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ФГОС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ООО,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ФГОС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СОО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учебные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предметы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«Родной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язык»,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«Литературное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чтение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родном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языке»,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«Родная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литература»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являются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обязательными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для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изучения.</a:t>
                      </a:r>
                    </a:p>
                    <a:p>
                      <a:pPr marL="106680" marR="60960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 этом для общеобразовательных организаций, в которых языком образования является</a:t>
                      </a:r>
                      <a:r>
                        <a:rPr lang="ru-RU" sz="1800" spc="-2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русский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изучение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родного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родной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литературы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числа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народов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Российской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Федерации,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государственных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республик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Российской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Федерации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осуществляется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наличии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возможностей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заявлению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обучающихся,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родителей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(законных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представителей) несовершеннолетних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обучающихся.</a:t>
                      </a:r>
                    </a:p>
                    <a:p>
                      <a:pPr marL="106680" marR="60325" indent="16129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Федеральные учебные планы учитывают как возможность изучения предметов «Родной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язык»,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«Литературное чтение на родном языке»,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«Родная литература», так 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отсутствие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потребности в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изучении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указанных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предметов.</a:t>
                      </a:r>
                    </a:p>
                    <a:p>
                      <a:pPr marL="106680" marR="62230" indent="161290"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целях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обеспечения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индивидуальных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потребностей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обучающихся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разработке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учебного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плана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уровне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основного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среднего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общего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образования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образовательная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организация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вправе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предусмотреть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перераспределение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времени,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предусмотренного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федеральном учебном плане на изучение учебных предметов, по которым не проводится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государственная итоговая аттестация, в пользу изучения иных учебных предметов, в том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числе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на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изучение</a:t>
                      </a:r>
                      <a:r>
                        <a:rPr lang="ru-RU" sz="1800" spc="-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родных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и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(или)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государственных языков народов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Российской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Федерации.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3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1229727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В 5-9 классах родной язык и родная литература изучаются по заявлениям родителей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и по возможности школы или это обязательные предметы для изучения?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915566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 smtClean="0">
                <a:latin typeface="Arial Narrow" pitchFamily="34" charset="0"/>
              </a:rPr>
              <a:t>По </a:t>
            </a:r>
            <a:r>
              <a:rPr lang="ru-RU" sz="4000" dirty="0">
                <a:latin typeface="Arial Narrow" pitchFamily="34" charset="0"/>
              </a:rPr>
              <a:t>заявлениям родителей </a:t>
            </a:r>
            <a:br>
              <a:rPr lang="ru-RU" sz="4000" dirty="0">
                <a:latin typeface="Arial Narrow" pitchFamily="34" charset="0"/>
              </a:rPr>
            </a:br>
            <a:r>
              <a:rPr lang="ru-RU" sz="4000" dirty="0">
                <a:latin typeface="Arial Narrow" pitchFamily="34" charset="0"/>
              </a:rPr>
              <a:t>и по возможности </a:t>
            </a:r>
            <a:r>
              <a:rPr lang="ru-RU" sz="4000" dirty="0" smtClean="0">
                <a:latin typeface="Arial Narrow" pitchFamily="34" charset="0"/>
              </a:rPr>
              <a:t>школы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0044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1290122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Сохраняются ли предметы «Родной язык»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и «Родная литература» в учебном плане профильных классов?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99792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1025317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  <a:tabLst>
                <a:tab pos="266700" algn="l"/>
              </a:tabLst>
            </a:pPr>
            <a:r>
              <a:rPr lang="ru-RU" sz="3200" dirty="0">
                <a:latin typeface="Arial Narrow" pitchFamily="34" charset="0"/>
              </a:rPr>
              <a:t>Можно ли будет внести на 2023-24 учебный год изменения в учебный план классов,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уже обучающихся по обновленным ФГОС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в соответствии с новой ФОП ООО (ОДНКНР изучается только в 5-6 классах)?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83518"/>
            <a:ext cx="8784977" cy="465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2800" dirty="0">
                <a:latin typeface="Arial Narrow" pitchFamily="34" charset="0"/>
              </a:rPr>
              <a:t>В учебных планах разных профилей ФОП СОО указано количество часов для каждого предмета в зависимости 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от уровня его изучения. В соответствии с п. 27.19 ФОП СОО школа при формировании учебного плана может увеличить количество часов на изучение отдельных предметов.</a:t>
            </a:r>
          </a:p>
          <a:p>
            <a:pPr lvl="0" algn="just">
              <a:spcAft>
                <a:spcPts val="1000"/>
              </a:spcAft>
            </a:pPr>
            <a:r>
              <a:rPr lang="ru-RU" sz="2800" dirty="0">
                <a:latin typeface="Arial Narrow" pitchFamily="34" charset="0"/>
              </a:rPr>
              <a:t>А можно их уменьшить? По каким предметам можно уменьшать количество часов – музыке, ИЗО, технологии?</a:t>
            </a:r>
          </a:p>
          <a:p>
            <a:pPr lvl="0" algn="just">
              <a:spcAft>
                <a:spcPts val="1000"/>
              </a:spcAft>
            </a:pPr>
            <a:r>
              <a:rPr lang="ru-RU" sz="2800" dirty="0">
                <a:latin typeface="Arial Narrow" pitchFamily="34" charset="0"/>
              </a:rPr>
              <a:t>Хотелось бы уточнить формулировку о возможности перераспределения учебных часов между предметами, вынесенными и не вынесенными на ГИА.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-2053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567715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Может ли школа при переходе на ФОП сократить количество часов на изучение ОДНКНР, музыки, технологии, ИЗО, исключив из учебного плана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6 класса ОДНКНР, из учебного плана 8 класса ИЗО, музыку, технологию, из учебного плана 9 класса технологию, перераспределив высвободившиеся часы на учебные предметы, по которым проводится ГИА, а также на углублённое изучение предметов?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708253"/>
            <a:ext cx="8352929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Учебный предмет «Вероятность и статистика» вводится только в 7 классе или сразу в 7, 8, 9 классах?</a:t>
            </a:r>
          </a:p>
          <a:p>
            <a:pPr algn="just">
              <a:spcAft>
                <a:spcPts val="1000"/>
              </a:spcAft>
            </a:pPr>
            <a:r>
              <a:rPr lang="ru-RU" sz="2400" dirty="0" smtClean="0">
                <a:latin typeface="Arial Narrow" pitchFamily="34" charset="0"/>
              </a:rPr>
              <a:t>Это отдельный предмет или курс внутри одного учебного предмета «</a:t>
            </a:r>
            <a:r>
              <a:rPr lang="ru-RU" sz="2400" dirty="0">
                <a:latin typeface="Arial Narrow" pitchFamily="34" charset="0"/>
              </a:rPr>
              <a:t>Математика»? В учебном плане 7, 8, 9 классов по обновленному ФГОС ООО появляется предмет «Вероятность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и статистика».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Как организовать обучение по предмету «Вероятность и статистика» в условиях постепенного перехода учеников 5-9 классов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на обновленный стандарт, чтобы предмет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был освоен в полном объеме?</a:t>
            </a:r>
          </a:p>
          <a:p>
            <a:pPr algn="just">
              <a:spcAft>
                <a:spcPts val="1000"/>
              </a:spcAft>
            </a:pPr>
            <a:endParaRPr lang="ru-RU" sz="28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7534"/>
            <a:ext cx="91207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marR="59690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 </a:t>
            </a:r>
            <a:r>
              <a:rPr lang="ru-RU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переходе  </a:t>
            </a:r>
            <a:r>
              <a:rPr lang="ru-RU" spc="1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 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ФООП   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  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  </a:t>
            </a:r>
            <a:r>
              <a:rPr lang="ru-RU" spc="1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  </a:t>
            </a:r>
            <a:r>
              <a:rPr lang="ru-RU" spc="1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   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изучения   </a:t>
            </a:r>
            <a:r>
              <a:rPr lang="ru-RU" spc="1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  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уровне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предусмотреть</a:t>
            </a:r>
            <a:r>
              <a:rPr lang="ru-RU" spc="3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особый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</a:t>
            </a:r>
            <a:r>
              <a:rPr lang="ru-RU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планирования (переходный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период).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6680" marR="60960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Так, программой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</a:t>
            </a:r>
            <a:r>
              <a:rPr lang="ru-RU" spc="3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«Математика» и федеральным учебным планом, как</a:t>
            </a:r>
            <a:r>
              <a:rPr lang="ru-RU" spc="-28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базового уровня, так и углубленного уровня, предусмотрено введение в 7-9 классах</a:t>
            </a:r>
            <a:r>
              <a:rPr lang="ru-RU" spc="-28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нового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курса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«Вероятность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статистика».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ФОП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определено</a:t>
            </a:r>
            <a:r>
              <a:rPr lang="ru-RU" spc="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введение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данного</a:t>
            </a:r>
            <a:r>
              <a:rPr lang="ru-RU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курса</a:t>
            </a:r>
            <a:r>
              <a:rPr lang="ru-RU" spc="2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pc="2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выделением</a:t>
            </a:r>
            <a:r>
              <a:rPr lang="ru-RU" spc="2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соответствующего</a:t>
            </a:r>
            <a:r>
              <a:rPr lang="ru-RU" spc="2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изучения</a:t>
            </a:r>
            <a:r>
              <a:rPr lang="ru-RU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</a:t>
            </a:r>
            <a:r>
              <a:rPr lang="ru-RU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времени,</a:t>
            </a:r>
            <a:r>
              <a:rPr lang="ru-RU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начиная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7 класса.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обеспечить реализацию требований ФГОС ООО учащимися 8 и 9 классов,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овладение  </a:t>
            </a:r>
            <a:r>
              <a:rPr lang="ru-RU" spc="15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программой  </a:t>
            </a:r>
            <a:r>
              <a:rPr lang="ru-RU" spc="1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 </a:t>
            </a:r>
            <a:r>
              <a:rPr lang="ru-RU" spc="17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курса  </a:t>
            </a:r>
            <a:r>
              <a:rPr lang="ru-RU" spc="18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«Вероятность  </a:t>
            </a:r>
            <a:r>
              <a:rPr lang="ru-RU" spc="17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pc="16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статистика»  </a:t>
            </a:r>
            <a:r>
              <a:rPr lang="ru-RU" spc="12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целесообразно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организовать</a:t>
            </a:r>
            <a:r>
              <a:rPr lang="ru-RU" spc="5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рамках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курса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«Алгебра»,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чего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добавить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него</a:t>
            </a:r>
            <a:r>
              <a:rPr lang="ru-RU" spc="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вероятностно-статистическое  </a:t>
            </a:r>
            <a:r>
              <a:rPr lang="ru-RU" spc="19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содержание,  </a:t>
            </a:r>
            <a:r>
              <a:rPr lang="ru-RU" spc="19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предусмотренное  </a:t>
            </a:r>
            <a:r>
              <a:rPr lang="ru-RU" spc="19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программой  </a:t>
            </a:r>
            <a:r>
              <a:rPr lang="ru-RU" spc="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 </a:t>
            </a:r>
            <a:r>
              <a:rPr lang="ru-RU" spc="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настоящий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предшествующие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годы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обучения,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добавить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один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учебный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план.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84976" cy="5160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680" indent="161290" algn="just">
              <a:lnSpc>
                <a:spcPts val="1355"/>
              </a:lnSpc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6680" marR="58420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</a:t>
            </a:r>
            <a:r>
              <a:rPr lang="ru-RU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</a:t>
            </a:r>
            <a:r>
              <a:rPr lang="ru-RU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ресурса</a:t>
            </a:r>
            <a:r>
              <a:rPr lang="ru-RU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часов</a:t>
            </a:r>
            <a:r>
              <a:rPr lang="ru-RU" spc="1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внеурочной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деятельности,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что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позволило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бы</a:t>
            </a:r>
            <a:r>
              <a:rPr lang="ru-RU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большей</a:t>
            </a:r>
            <a:r>
              <a:rPr lang="ru-RU" spc="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степени</a:t>
            </a:r>
            <a:r>
              <a:rPr lang="ru-RU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реализовать</a:t>
            </a:r>
            <a:r>
              <a:rPr lang="ru-RU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деятельностный</a:t>
            </a:r>
            <a:r>
              <a:rPr lang="ru-RU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практико-ориентированный</a:t>
            </a:r>
            <a:r>
              <a:rPr lang="ru-RU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подходы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овладению содержанием учебного курса «Вероятность и статистика». При этом обращаем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внимание    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     необходимость      организации      текущего      контроля      успеваемости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промежуточной аттестации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указанному</a:t>
            </a:r>
            <a:r>
              <a:rPr lang="ru-RU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курсу.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6680" marR="62865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в учебном плане образовательной организации, а также при ведении классного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журнала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7-9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классах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указывается</a:t>
            </a:r>
            <a:r>
              <a:rPr lang="ru-RU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</a:t>
            </a:r>
            <a:r>
              <a:rPr lang="ru-RU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конкретного</a:t>
            </a:r>
            <a:r>
              <a:rPr lang="ru-RU" spc="1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курса</a:t>
            </a:r>
            <a:r>
              <a:rPr lang="ru-RU" spc="1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«Алгебра»,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6680" marR="60960" indent="16129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«Геометрия»,</a:t>
            </a:r>
            <a:r>
              <a:rPr lang="ru-RU" spc="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«Вероятность  </a:t>
            </a:r>
            <a:r>
              <a:rPr lang="ru-RU" spc="2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 </a:t>
            </a:r>
            <a:r>
              <a:rPr lang="ru-RU" spc="2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статистика»,  </a:t>
            </a:r>
            <a:r>
              <a:rPr lang="ru-RU" spc="2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  </a:t>
            </a:r>
            <a:r>
              <a:rPr lang="ru-RU" spc="2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 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выставлении  </a:t>
            </a:r>
            <a:r>
              <a:rPr lang="ru-RU" spc="2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итоговой  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аттестат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указывается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предмета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«Математика» 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проставляется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оценка</a:t>
            </a:r>
            <a:r>
              <a:rPr lang="ru-RU" spc="5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 </a:t>
            </a:r>
            <a:r>
              <a:rPr lang="ru-RU" spc="2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среднее  </a:t>
            </a:r>
            <a:r>
              <a:rPr lang="ru-RU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арифметическое  </a:t>
            </a:r>
            <a:r>
              <a:rPr lang="ru-RU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годовых  </a:t>
            </a:r>
            <a:r>
              <a:rPr lang="ru-RU" spc="2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отметок  </a:t>
            </a:r>
            <a:r>
              <a:rPr lang="ru-RU" spc="2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 </a:t>
            </a:r>
            <a:r>
              <a:rPr lang="ru-RU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трем  </a:t>
            </a:r>
            <a:r>
              <a:rPr lang="ru-RU" spc="2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учебным  </a:t>
            </a:r>
            <a:r>
              <a:rPr lang="ru-RU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курсам</a:t>
            </a:r>
            <a:r>
              <a:rPr lang="ru-RU" spc="-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экзаменационной отметки выпускника.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частью 4 статьи 18 Федерального закона № 273-ФЗ образовательные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образовательных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выбирают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пособия,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выпущенные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организациями,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входящими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организаций,</a:t>
            </a:r>
            <a:r>
              <a:rPr lang="ru-RU" spc="-2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осуществляющих выпуск учебных пособий, которые могут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дополнительно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5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1074098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В 10 классе вводится один интегрированный предмет «Математика» или три отдельных «Алгебра и начала анализа», «Геометрия», «Вероятность и статистика</a:t>
            </a:r>
            <a:r>
              <a:rPr lang="ru-RU" sz="3200" dirty="0" smtClean="0">
                <a:latin typeface="Arial Narrow" pitchFamily="34" charset="0"/>
              </a:rPr>
              <a:t>»?</a:t>
            </a:r>
            <a:r>
              <a:rPr lang="ru-RU" sz="3200" dirty="0"/>
              <a:t> </a:t>
            </a:r>
            <a:r>
              <a:rPr lang="ru-RU" sz="3200" dirty="0" smtClean="0"/>
              <a:t>Как </a:t>
            </a:r>
            <a:r>
              <a:rPr lang="ru-RU" sz="3200" dirty="0"/>
              <a:t>это оформлять в журналах?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0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соответствии с Приказом Министерства просвещения Российской Федерации № 569 от 18.07.2022 "О внесении изменений в федеральный государственный образовательный стандарт начального общего образования" (Зарегистрирован 17.08.2022 № 69676) </a:t>
            </a:r>
            <a:r>
              <a:rPr lang="ru-RU" sz="2400" dirty="0">
                <a:solidFill>
                  <a:srgbClr val="FF0000"/>
                </a:solidFill>
              </a:rPr>
              <a:t>в учебном плане средней школы среди обязательных 13 учебных предметов есть предмет "Математика", который может изучаться на базовом или углубленном уровне. Предмет "Математика" содержит три учебных курса: "Алгебра и начала анализа", "Геометрия" и "Вероятность и статистика". ФГОС СОО, ФОП СОО не устанавливают порядок оформления школьных документов, каждая образовательная организация решает самостоятельно этот вопрос и закрепляет решение педагогического коллектива локальным актом.</a:t>
            </a:r>
          </a:p>
        </p:txBody>
      </p:sp>
    </p:spTree>
    <p:extLst>
      <p:ext uri="{BB962C8B-B14F-4D97-AF65-F5344CB8AC3E}">
        <p14:creationId xmlns:p14="http://schemas.microsoft.com/office/powerpoint/2010/main" val="14925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1085711"/>
            <a:ext cx="8208912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Астрономия исключена из списка обязательных предметов.</a:t>
            </a:r>
          </a:p>
          <a:p>
            <a:pPr lvl="0"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Её теперь можно изучать только через внеурочную деятельность или она может существовать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как оцениваемый предмет?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0290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1470"/>
            <a:ext cx="8820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с изменениями во ФГОС СОО от 12.08.2022 вступил в силу 23 сентября, в соответствии с которым в учебном плане средней школы должно быть не менее 13 учебных предметов: русский язык, литература, иностранный язык, математика, информатика, история, география, обществознание, физика, химия, биология, физкультура и основы безопасности жизнедеятельности. Кроме того, каждый старшеклассник должен изучать не менее двух предметов на углубленном уровне в соответствии с выбранным профилем. Вместе с тем, ряд предметов: право, экономика, естествознание, Россия в мире, астрономия, экология, утратили самостоятельность. </a:t>
            </a:r>
            <a:r>
              <a:rPr lang="ru-RU" dirty="0">
                <a:solidFill>
                  <a:srgbClr val="FF0000"/>
                </a:solidFill>
              </a:rPr>
              <a:t>«Астрономия» исключена из перечня обязательных учебных предметов. Теперь содержание этих предметов (и астрономии в частности) включено соответственно в курсы по обществознанию, биологии, физике, истории и химии. «Астрономия» в полном объеме вошла в физику, как на базовом, так и на углубленном уровне. </a:t>
            </a:r>
            <a:r>
              <a:rPr lang="ru-RU" dirty="0"/>
              <a:t>(Приказом Министерства просвещения Российской Федерации № 569 от 18.07.2022 "О внесении изменений в федеральный государственный образовательный стандарт начального общего образования" (Зарегистрирован 17.08.2022 № 69676)).</a:t>
            </a:r>
          </a:p>
        </p:txBody>
      </p:sp>
    </p:spTree>
    <p:extLst>
      <p:ext uri="{BB962C8B-B14F-4D97-AF65-F5344CB8AC3E}">
        <p14:creationId xmlns:p14="http://schemas.microsoft.com/office/powerpoint/2010/main" val="113820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483518"/>
            <a:ext cx="8712969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Предмету «ОДНКНР» в учебном плане ООО школы было отведено по 1 часу на уровень (только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в 5 классе). В ФОП ООО предусмотрено 2 часа </a:t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>(5 и 6 классы).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В классах, где этот предмет изучался только 1 час, надо добавлять в учебный план ещё 1 час (догонять предусмотренный ФОП объём)? В федеральном перечне учебников нет ни одного учебника по предмету «ОДНКНР».</a:t>
            </a:r>
          </a:p>
          <a:p>
            <a:pPr algn="just">
              <a:spcAft>
                <a:spcPts val="1000"/>
              </a:spcAft>
            </a:pPr>
            <a:r>
              <a:rPr lang="ru-RU" sz="2400" dirty="0">
                <a:latin typeface="Arial Narrow" pitchFamily="34" charset="0"/>
              </a:rPr>
              <a:t>Какие давать рекомендации по реализации содержания предмета? Как внести в учебный план этот предмет в такой ситуации?</a:t>
            </a:r>
          </a:p>
          <a:p>
            <a:pPr lvl="0" algn="just">
              <a:spcAft>
                <a:spcPts val="1000"/>
              </a:spcAft>
            </a:pPr>
            <a:endParaRPr lang="ru-RU" sz="3200" dirty="0"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1800" y="123478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18554"/>
            <a:ext cx="8964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случае, если в 2022/23 учебном году учебным планом предусматривалось изучение учебного предмета «Основы духовно-нравственной культуры народов России» в 5 классе (один час в неделю), то в 2023/24 учебном году в 6 классе на изучение ОДНКНР достаточно отводить один час в неделю, предусмотренный федеральным учебным планом. В случае, если в 2022/23 учебном году в образовательной организации не реализовывалось преподавание в 5 классе учебного предмета «Основы </a:t>
            </a:r>
            <a:r>
              <a:rPr lang="ru-RU" dirty="0" err="1"/>
              <a:t>духовнонравственной</a:t>
            </a:r>
            <a:r>
              <a:rPr lang="ru-RU" dirty="0"/>
              <a:t> культуры народов России» при внедрении ФОП ООО целесообразно предусмотреть в учебном плане 6 класса помимо одного часа, предусмотренного федеральным учебным планом, дополнительно один час в неделю в рамках внеурочной деятельности на освоение образовательной программы по учебному предмету «Основы духовно-нравственной культуры народов России» за 5-6 классы в течение одного учебного года. Во исполнение Федерального закона № 371-ФЗ изменены подходы к разработке и внедрению в образовательный процесс учебных изданий. При этом последовательный цикл «разработка – экспертиза – апробация – доработка – включение в ФПУ» учебника и разработанного с ним в комплекте пособия занимает не менее 2 лет. В течение этого периода будет действовать федеральный перечень учебников, в который включены учебники, не имеющие комплектных учебных пособий, утвержденный приказом </a:t>
            </a:r>
            <a:r>
              <a:rPr lang="ru-RU" dirty="0" err="1"/>
              <a:t>Минпросвещения</a:t>
            </a:r>
            <a:r>
              <a:rPr lang="ru-RU" dirty="0"/>
              <a:t> России от 21 сентября 2022 г</a:t>
            </a:r>
          </a:p>
        </p:txBody>
      </p:sp>
    </p:spTree>
    <p:extLst>
      <p:ext uri="{BB962C8B-B14F-4D97-AF65-F5344CB8AC3E}">
        <p14:creationId xmlns:p14="http://schemas.microsoft.com/office/powerpoint/2010/main" val="26416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555526"/>
            <a:ext cx="529208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«Организация учебного процесса по ОДНКНР в 2023-2024 </a:t>
            </a:r>
            <a:r>
              <a:rPr lang="ru-RU" sz="3200" dirty="0" err="1"/>
              <a:t>уч.году</a:t>
            </a:r>
            <a:r>
              <a:rPr lang="ru-RU" sz="3200" dirty="0" smtClean="0"/>
              <a:t>»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Дыгова</a:t>
            </a:r>
            <a:r>
              <a:rPr lang="ru-RU" dirty="0" smtClean="0"/>
              <a:t> Б.Б. зам по  УВР МОУ СОШ №4 </a:t>
            </a:r>
            <a:r>
              <a:rPr lang="ru-RU" dirty="0" err="1" smtClean="0"/>
              <a:t>с.п</a:t>
            </a:r>
            <a:r>
              <a:rPr lang="ru-RU" dirty="0" smtClean="0"/>
              <a:t>. Н. </a:t>
            </a:r>
            <a:r>
              <a:rPr lang="ru-RU" dirty="0" err="1" smtClean="0"/>
              <a:t>Куркужин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6127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771550"/>
            <a:ext cx="8208912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Какие учебники закупать по предметам? Только те, что есть в федеральном перечне учебников?</a:t>
            </a:r>
          </a:p>
          <a:p>
            <a:pPr algn="just">
              <a:spcAft>
                <a:spcPts val="1000"/>
              </a:spcAft>
            </a:pPr>
            <a:r>
              <a:rPr lang="ru-RU" sz="3200" dirty="0">
                <a:latin typeface="Arial Narrow" pitchFamily="34" charset="0"/>
              </a:rPr>
              <a:t>5-9 классы математика – один учебник. Достаточно ли школе закупить только учебные пособия (без учебников) (согласно приложению </a:t>
            </a:r>
            <a:br>
              <a:rPr lang="ru-RU" sz="3200" dirty="0">
                <a:latin typeface="Arial Narrow" pitchFamily="34" charset="0"/>
              </a:rPr>
            </a:br>
            <a:r>
              <a:rPr lang="ru-RU" sz="3200" dirty="0">
                <a:latin typeface="Arial Narrow" pitchFamily="34" charset="0"/>
              </a:rPr>
              <a:t>№ 2  ФПУ)?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51470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 Narrow" pitchFamily="34" charset="0"/>
              </a:rPr>
              <a:t>ОТВЕЧАЕМ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3478"/>
            <a:ext cx="8568952" cy="345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частью 4 статьи 18Федерального закона № 273-ФЗ образовательные организации для использования при реализации образовательных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программвыбираютучебные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пособия , выпущенные организациями,  входящими в перечень организаций, осуществляющих выпуск учебных пособий , которые могут дополнительно использоваться при реализации имеющих государственную аккредитацию образовательных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программнаНОО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ООО и СОО, утвержденный приказом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Минобрнауки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от 9 июня 2016 г № 699.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при отсутствии учебников «Вероятность и статистика» в действующем ФПУ образовательные организации  вправе использовать учебные пособия организаций, входящих в перечень организаций, осуществляющих выпуск учебных пособий.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2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627534"/>
            <a:ext cx="57423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F0F0F"/>
                </a:solidFill>
                <a:latin typeface="YouTube Sans"/>
              </a:rPr>
              <a:t>Пояснения по ФУП. Какими учебниками математики можно пользоваться в 2023-2024 учебных </a:t>
            </a:r>
            <a:r>
              <a:rPr lang="ru-RU" sz="3600" b="1" dirty="0" smtClean="0">
                <a:solidFill>
                  <a:srgbClr val="0F0F0F"/>
                </a:solidFill>
                <a:latin typeface="YouTube Sans"/>
              </a:rPr>
              <a:t>годах </a:t>
            </a:r>
            <a:r>
              <a:rPr lang="en-US" sz="3600" b="1" dirty="0" err="1" smtClean="0">
                <a:hlinkClick r:id="rId2"/>
              </a:rPr>
              <a:t>youtube.com</a:t>
            </a:r>
            <a:r>
              <a:rPr lang="en-US" sz="3600" dirty="0" err="1" smtClean="0">
                <a:hlinkClick r:id="rId2"/>
              </a:rPr>
              <a:t>›watch</a:t>
            </a:r>
            <a:r>
              <a:rPr lang="ru-RU" sz="3600" dirty="0" smtClean="0"/>
              <a:t> видео</a:t>
            </a:r>
            <a:r>
              <a:rPr lang="ru-RU" sz="3600" dirty="0"/>
              <a:t> Лариса Максименко</a:t>
            </a:r>
            <a:r>
              <a:rPr lang="ru-RU" sz="3600" dirty="0" smtClean="0"/>
              <a:t> </a:t>
            </a:r>
            <a:endParaRPr lang="ru-RU" sz="3600" b="1" i="0" dirty="0">
              <a:solidFill>
                <a:srgbClr val="0F0F0F"/>
              </a:solidFill>
              <a:effectLst/>
              <a:latin typeface="YouTube Sans"/>
            </a:endParaRPr>
          </a:p>
        </p:txBody>
      </p:sp>
    </p:spTree>
    <p:extLst>
      <p:ext uri="{BB962C8B-B14F-4D97-AF65-F5344CB8AC3E}">
        <p14:creationId xmlns:p14="http://schemas.microsoft.com/office/powerpoint/2010/main" val="11282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3477</Words>
  <Application>Microsoft Office PowerPoint</Application>
  <PresentationFormat>Экран (16:9)</PresentationFormat>
  <Paragraphs>165</Paragraphs>
  <Slides>58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7" baseType="lpstr">
      <vt:lpstr>-apple-system</vt:lpstr>
      <vt:lpstr>Arial</vt:lpstr>
      <vt:lpstr>Arial Narrow</vt:lpstr>
      <vt:lpstr>Calibri</vt:lpstr>
      <vt:lpstr>Calibri Light</vt:lpstr>
      <vt:lpstr>Helvetica</vt:lpstr>
      <vt:lpstr>Times New Roman</vt:lpstr>
      <vt:lpstr>YouTube Sans</vt:lpstr>
      <vt:lpstr>Тема Office</vt:lpstr>
      <vt:lpstr> АВГУСТОВСКИЙ ФОРУМ РАБОТНИКОВ СИСТЕМЫ ОБРАЗОВАНИЯ КАБАРДИНО-БАЛКАРСКОЙ РЕСПУБЛИКИ  Реализация требований обновленных ФГОС ООО, ФГОС СОО и федеральных образовательных программ в проектировании образовательного процесса школы  </vt:lpstr>
      <vt:lpstr>Презентация PowerPoint</vt:lpstr>
      <vt:lpstr> </vt:lpstr>
      <vt:lpstr>Презентация PowerPoint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426</cp:lastModifiedBy>
  <cp:revision>108</cp:revision>
  <dcterms:created xsi:type="dcterms:W3CDTF">2023-03-03T07:04:06Z</dcterms:created>
  <dcterms:modified xsi:type="dcterms:W3CDTF">2023-08-24T04:59:30Z</dcterms:modified>
</cp:coreProperties>
</file>