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handoutMasterIdLst>
    <p:handoutMasterId r:id="rId59"/>
  </p:handoutMasterIdLst>
  <p:sldIdLst>
    <p:sldId id="256" r:id="rId2"/>
    <p:sldId id="274" r:id="rId3"/>
    <p:sldId id="275" r:id="rId4"/>
    <p:sldId id="276" r:id="rId5"/>
    <p:sldId id="277" r:id="rId6"/>
    <p:sldId id="285" r:id="rId7"/>
    <p:sldId id="317" r:id="rId8"/>
    <p:sldId id="319" r:id="rId9"/>
    <p:sldId id="321" r:id="rId10"/>
    <p:sldId id="313" r:id="rId11"/>
    <p:sldId id="315" r:id="rId12"/>
    <p:sldId id="314" r:id="rId13"/>
    <p:sldId id="257" r:id="rId14"/>
    <p:sldId id="261" r:id="rId15"/>
    <p:sldId id="281" r:id="rId16"/>
    <p:sldId id="305" r:id="rId17"/>
    <p:sldId id="279" r:id="rId18"/>
    <p:sldId id="322" r:id="rId19"/>
    <p:sldId id="286" r:id="rId20"/>
    <p:sldId id="280" r:id="rId21"/>
    <p:sldId id="287" r:id="rId22"/>
    <p:sldId id="267" r:id="rId23"/>
    <p:sldId id="282" r:id="rId24"/>
    <p:sldId id="283" r:id="rId25"/>
    <p:sldId id="292" r:id="rId26"/>
    <p:sldId id="284" r:id="rId27"/>
    <p:sldId id="288" r:id="rId28"/>
    <p:sldId id="289" r:id="rId29"/>
    <p:sldId id="291" r:id="rId30"/>
    <p:sldId id="290" r:id="rId31"/>
    <p:sldId id="311" r:id="rId32"/>
    <p:sldId id="312" r:id="rId33"/>
    <p:sldId id="293" r:id="rId34"/>
    <p:sldId id="294" r:id="rId35"/>
    <p:sldId id="269" r:id="rId36"/>
    <p:sldId id="296" r:id="rId37"/>
    <p:sldId id="270" r:id="rId38"/>
    <p:sldId id="268" r:id="rId39"/>
    <p:sldId id="295" r:id="rId40"/>
    <p:sldId id="297" r:id="rId41"/>
    <p:sldId id="298" r:id="rId42"/>
    <p:sldId id="299" r:id="rId43"/>
    <p:sldId id="300" r:id="rId44"/>
    <p:sldId id="301" r:id="rId45"/>
    <p:sldId id="302" r:id="rId46"/>
    <p:sldId id="308" r:id="rId47"/>
    <p:sldId id="309" r:id="rId48"/>
    <p:sldId id="310" r:id="rId49"/>
    <p:sldId id="303" r:id="rId50"/>
    <p:sldId id="304" r:id="rId51"/>
    <p:sldId id="306" r:id="rId52"/>
    <p:sldId id="307" r:id="rId53"/>
    <p:sldId id="266" r:id="rId54"/>
    <p:sldId id="263" r:id="rId55"/>
    <p:sldId id="271" r:id="rId56"/>
    <p:sldId id="272" r:id="rId57"/>
  </p:sldIdLst>
  <p:sldSz cx="9144000" cy="6858000" type="screen4x3"/>
  <p:notesSz cx="9144000" cy="6858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p:cViewPr varScale="1">
        <p:scale>
          <a:sx n="117" d="100"/>
          <a:sy n="117" d="100"/>
        </p:scale>
        <p:origin x="-1470"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CD75B5AC-AA96-4E7F-AE92-D8FA5880F627}" type="datetimeFigureOut">
              <a:rPr lang="ru-RU" smtClean="0"/>
              <a:pPr/>
              <a:t>02.02.2024</a:t>
            </a:fld>
            <a:endParaRPr lang="ru-RU"/>
          </a:p>
        </p:txBody>
      </p:sp>
      <p:sp>
        <p:nvSpPr>
          <p:cNvPr id="4" name="Нижний колонтитул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70A535A3-C998-48F6-9B3A-440EDBF8D0AA}" type="slidenum">
              <a:rPr lang="ru-RU" smtClean="0"/>
              <a:pPr/>
              <a:t>‹#›</a:t>
            </a:fld>
            <a:endParaRPr lang="ru-RU"/>
          </a:p>
        </p:txBody>
      </p:sp>
    </p:spTree>
    <p:extLst>
      <p:ext uri="{BB962C8B-B14F-4D97-AF65-F5344CB8AC3E}">
        <p14:creationId xmlns:p14="http://schemas.microsoft.com/office/powerpoint/2010/main" val="2936039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253DFC32-CC9B-42DC-9D44-57A791BD4C84}" type="datetimeFigureOut">
              <a:rPr lang="ru-RU" smtClean="0"/>
              <a:pPr/>
              <a:t>02.02.2024</a:t>
            </a:fld>
            <a:endParaRPr lang="ru-RU"/>
          </a:p>
        </p:txBody>
      </p:sp>
      <p:sp>
        <p:nvSpPr>
          <p:cNvPr id="4" name="Образ слайда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9E0EA828-FC5A-4612-8F20-92D402D9C92B}" type="slidenum">
              <a:rPr lang="ru-RU" smtClean="0"/>
              <a:pPr/>
              <a:t>‹#›</a:t>
            </a:fld>
            <a:endParaRPr lang="ru-RU"/>
          </a:p>
        </p:txBody>
      </p:sp>
    </p:spTree>
    <p:extLst>
      <p:ext uri="{BB962C8B-B14F-4D97-AF65-F5344CB8AC3E}">
        <p14:creationId xmlns:p14="http://schemas.microsoft.com/office/powerpoint/2010/main" val="1840444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sz="1200" kern="1200" dirty="0" smtClean="0">
                <a:solidFill>
                  <a:schemeClr val="tx1"/>
                </a:solidFill>
                <a:latin typeface="+mn-lt"/>
                <a:ea typeface="+mn-ea"/>
                <a:cs typeface="+mn-cs"/>
              </a:rPr>
              <a:t>Рассмотрим все  задачи из открытого банка задач ЕГЭ по математике. Базовый уровень. На сайте ФИПИ задачи разбиты по типам и ясно, что, методика решения данных задач разная. Тем более предложенные задачи являются нестандартными, то есть на логику и смекалку. В программе ни алгебры, ни геометрии с 5 по 11 классы их нет, они изучаются на кружковых занятиях. На сайте ФИПИ в открытом банке задач к вашему вниманию также представлены клоны всех типов  задач для </a:t>
            </a:r>
            <a:r>
              <a:rPr lang="ru-RU" sz="1200" kern="1200" dirty="0" err="1" smtClean="0">
                <a:solidFill>
                  <a:schemeClr val="tx1"/>
                </a:solidFill>
                <a:latin typeface="+mn-lt"/>
                <a:ea typeface="+mn-ea"/>
                <a:cs typeface="+mn-cs"/>
              </a:rPr>
              <a:t>тренировки.Я</a:t>
            </a:r>
            <a:r>
              <a:rPr lang="ru-RU" sz="1200" kern="1200" dirty="0" smtClean="0">
                <a:solidFill>
                  <a:schemeClr val="tx1"/>
                </a:solidFill>
                <a:latin typeface="+mn-lt"/>
                <a:ea typeface="+mn-ea"/>
                <a:cs typeface="+mn-cs"/>
              </a:rPr>
              <a:t> считаю, что достаточно  решить одну-две задачи данного типа, чтобы понять и усвоить специфику решения данной задачи. Все же остальные решаются аналогично, так как они однотипные. На профильном уровне такого нет, там все задачи требуют нового подхода. Поэтому, решая задачи базового уровня, можно пользоваться заранее созданным шаблоном и как бы штамповать решения. И, так, какие типы могут быть на экзамене?</a:t>
            </a:r>
            <a:endParaRPr lang="ru-RU" sz="1200" kern="1200" dirty="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9E0EA828-FC5A-4612-8F20-92D402D9C92B}"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E0EA828-FC5A-4612-8F20-92D402D9C92B}" type="slidenum">
              <a:rPr lang="ru-RU" smtClean="0"/>
              <a:pPr/>
              <a:t>4</a:t>
            </a:fld>
            <a:endParaRPr lang="ru-RU"/>
          </a:p>
        </p:txBody>
      </p:sp>
    </p:spTree>
    <p:extLst>
      <p:ext uri="{BB962C8B-B14F-4D97-AF65-F5344CB8AC3E}">
        <p14:creationId xmlns:p14="http://schemas.microsoft.com/office/powerpoint/2010/main" val="2278104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E0EA828-FC5A-4612-8F20-92D402D9C92B}" type="slidenum">
              <a:rPr lang="ru-RU" smtClean="0"/>
              <a:pPr/>
              <a:t>13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E0EA828-FC5A-4612-8F20-92D402D9C92B}" type="slidenum">
              <a:rPr lang="ru-RU" smtClean="0"/>
              <a:pPr/>
              <a:t>14</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E0EA828-FC5A-4612-8F20-92D402D9C92B}" type="slidenum">
              <a:rPr lang="ru-RU" smtClean="0"/>
              <a:pPr/>
              <a:t>22</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E0EA828-FC5A-4612-8F20-92D402D9C92B}" type="slidenum">
              <a:rPr lang="ru-RU" smtClean="0"/>
              <a:pPr/>
              <a:t>35</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E0EA828-FC5A-4612-8F20-92D402D9C92B}" type="slidenum">
              <a:rPr lang="ru-RU" smtClean="0"/>
              <a:pPr/>
              <a:t>37</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E0EA828-FC5A-4612-8F20-92D402D9C92B}" type="slidenum">
              <a:rPr lang="ru-RU" smtClean="0"/>
              <a:pPr/>
              <a:t>38</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E0EA828-FC5A-4612-8F20-92D402D9C92B}" type="slidenum">
              <a:rPr lang="ru-RU" smtClean="0"/>
              <a:pPr/>
              <a:t>53</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9E0EA828-FC5A-4612-8F20-92D402D9C92B}" type="slidenum">
              <a:rPr lang="ru-RU" smtClean="0"/>
              <a:pPr/>
              <a:t>54</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E0EA828-FC5A-4612-8F20-92D402D9C92B}" type="slidenum">
              <a:rPr lang="ru-RU" smtClean="0"/>
              <a:pPr/>
              <a:t>55</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9E0EA828-FC5A-4612-8F20-92D402D9C92B}" type="slidenum">
              <a:rPr lang="ru-RU" smtClean="0"/>
              <a:pPr/>
              <a:t>56</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CEAAD41-4113-47C0-86CF-B712E5A12C20}" type="datetimeFigureOut">
              <a:rPr lang="ru-RU" smtClean="0"/>
              <a:pPr/>
              <a:t>02.02.2024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ABFA383-DC1B-4C20-89A3-6658D588850C}"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CEAAD41-4113-47C0-86CF-B712E5A12C20}" type="datetimeFigureOut">
              <a:rPr lang="ru-RU" smtClean="0"/>
              <a:pPr/>
              <a:t>02.02.2024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ABFA383-DC1B-4C20-89A3-6658D588850C}"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CEAAD41-4113-47C0-86CF-B712E5A12C20}" type="datetimeFigureOut">
              <a:rPr lang="ru-RU" smtClean="0"/>
              <a:pPr/>
              <a:t>02.02.2024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ABFA383-DC1B-4C20-89A3-6658D588850C}"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CEAAD41-4113-47C0-86CF-B712E5A12C20}" type="datetimeFigureOut">
              <a:rPr lang="ru-RU" smtClean="0"/>
              <a:pPr/>
              <a:t>02.02.2024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ABFA383-DC1B-4C20-89A3-6658D588850C}"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CEAAD41-4113-47C0-86CF-B712E5A12C20}" type="datetimeFigureOut">
              <a:rPr lang="ru-RU" smtClean="0"/>
              <a:pPr/>
              <a:t>02.02.2024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ABFA383-DC1B-4C20-89A3-6658D588850C}"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CEAAD41-4113-47C0-86CF-B712E5A12C20}" type="datetimeFigureOut">
              <a:rPr lang="ru-RU" smtClean="0"/>
              <a:pPr/>
              <a:t>02.02.2024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ABFA383-DC1B-4C20-89A3-6658D588850C}"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CEAAD41-4113-47C0-86CF-B712E5A12C20}" type="datetimeFigureOut">
              <a:rPr lang="ru-RU" smtClean="0"/>
              <a:pPr/>
              <a:t>02.02.2024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ABFA383-DC1B-4C20-89A3-6658D588850C}"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CEAAD41-4113-47C0-86CF-B712E5A12C20}" type="datetimeFigureOut">
              <a:rPr lang="ru-RU" smtClean="0"/>
              <a:pPr/>
              <a:t>02.02.2024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ABFA383-DC1B-4C20-89A3-6658D588850C}"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CEAAD41-4113-47C0-86CF-B712E5A12C20}" type="datetimeFigureOut">
              <a:rPr lang="ru-RU" smtClean="0"/>
              <a:pPr/>
              <a:t>02.02.2024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ABFA383-DC1B-4C20-89A3-6658D588850C}"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CEAAD41-4113-47C0-86CF-B712E5A12C20}" type="datetimeFigureOut">
              <a:rPr lang="ru-RU" smtClean="0"/>
              <a:pPr/>
              <a:t>02.02.2024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ABFA383-DC1B-4C20-89A3-6658D588850C}"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CEAAD41-4113-47C0-86CF-B712E5A12C20}" type="datetimeFigureOut">
              <a:rPr lang="ru-RU" smtClean="0"/>
              <a:pPr/>
              <a:t>02.02.2024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ABFA383-DC1B-4C20-89A3-6658D588850C}"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EAAD41-4113-47C0-86CF-B712E5A12C20}" type="datetimeFigureOut">
              <a:rPr lang="ru-RU" smtClean="0"/>
              <a:pPr/>
              <a:t>02.02.2024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BFA383-DC1B-4C20-89A3-6658D588850C}"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428605"/>
            <a:ext cx="7772400" cy="3929090"/>
          </a:xfrm>
        </p:spPr>
        <p:txBody>
          <a:bodyPr>
            <a:normAutofit/>
          </a:bodyPr>
          <a:lstStyle/>
          <a:p>
            <a:r>
              <a:rPr lang="ru-RU" b="1" dirty="0"/>
              <a:t>Трудные темы курса математики в заданиях КИМ ЕГЭ базового уровня</a:t>
            </a:r>
          </a:p>
        </p:txBody>
      </p:sp>
      <p:sp>
        <p:nvSpPr>
          <p:cNvPr id="3" name="Подзаголовок 2"/>
          <p:cNvSpPr>
            <a:spLocks noGrp="1"/>
          </p:cNvSpPr>
          <p:nvPr>
            <p:ph type="subTitle" idx="1"/>
          </p:nvPr>
        </p:nvSpPr>
        <p:spPr>
          <a:xfrm>
            <a:off x="1371600" y="5072074"/>
            <a:ext cx="6400800" cy="1071570"/>
          </a:xfrm>
        </p:spPr>
        <p:txBody>
          <a:bodyPr>
            <a:normAutofit/>
          </a:bodyPr>
          <a:lstStyle/>
          <a:p>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lstStyle/>
          <a:p>
            <a:r>
              <a:rPr lang="ru-RU" dirty="0" smtClean="0"/>
              <a:t>Тип  №19</a:t>
            </a:r>
            <a:endParaRPr lang="ru-RU" dirty="0"/>
          </a:p>
        </p:txBody>
      </p:sp>
      <p:sp>
        <p:nvSpPr>
          <p:cNvPr id="3" name="Объект 2"/>
          <p:cNvSpPr>
            <a:spLocks noGrp="1"/>
          </p:cNvSpPr>
          <p:nvPr>
            <p:ph idx="1"/>
          </p:nvPr>
        </p:nvSpPr>
        <p:spPr>
          <a:xfrm>
            <a:off x="457200" y="1412776"/>
            <a:ext cx="8229600" cy="5184576"/>
          </a:xfrm>
        </p:spPr>
        <p:txBody>
          <a:bodyPr>
            <a:normAutofit fontScale="77500" lnSpcReduction="20000"/>
          </a:bodyPr>
          <a:lstStyle/>
          <a:p>
            <a:pPr marL="0" indent="0">
              <a:buNone/>
            </a:pPr>
            <a:r>
              <a:rPr lang="ru-RU" sz="3600" dirty="0"/>
              <a:t>Найдите трёхзначное число, сумма цифр которого равна 25, если известно, что его квадрат делится на 16.</a:t>
            </a:r>
          </a:p>
          <a:p>
            <a:pPr marL="0" indent="0">
              <a:buNone/>
            </a:pPr>
            <a:r>
              <a:rPr lang="ru-RU" sz="3600" dirty="0" smtClean="0"/>
              <a:t>Решение:</a:t>
            </a:r>
            <a:endParaRPr lang="ru-RU" sz="3600" dirty="0"/>
          </a:p>
          <a:p>
            <a:pPr marL="0" indent="0">
              <a:buNone/>
            </a:pPr>
            <a:r>
              <a:rPr lang="ru-RU" sz="3600" dirty="0"/>
              <a:t>Разложим число 25 на слагаемые: 25 = 9 + 9 + 7 = 9 + 8 + 8.</a:t>
            </a:r>
          </a:p>
          <a:p>
            <a:pPr marL="0" indent="0">
              <a:buNone/>
            </a:pPr>
            <a:r>
              <a:rPr lang="ru-RU" sz="3600" dirty="0"/>
              <a:t>Квадрат числа делится на 16, значит, само число делится на 4. Это значит, что оно заканчивается на чётную цифру. То есть первый набор отпадает, так как в нём нет четных чисел. Из второго мы можем составить числа 988 и 898. Первое число походит по условия задачи.</a:t>
            </a:r>
          </a:p>
          <a:p>
            <a:pPr marL="0" indent="0">
              <a:buNone/>
            </a:pPr>
            <a:r>
              <a:rPr lang="ru-RU" sz="3600" dirty="0"/>
              <a:t>Ответ: 988.</a:t>
            </a:r>
          </a:p>
          <a:p>
            <a:pPr marL="0" indent="0">
              <a:buNone/>
            </a:pPr>
            <a:endParaRPr lang="ru-RU" dirty="0"/>
          </a:p>
        </p:txBody>
      </p:sp>
    </p:spTree>
    <p:extLst>
      <p:ext uri="{BB962C8B-B14F-4D97-AF65-F5344CB8AC3E}">
        <p14:creationId xmlns:p14="http://schemas.microsoft.com/office/powerpoint/2010/main" val="42558664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Справочный материал</a:t>
            </a:r>
            <a:endParaRPr lang="ru-RU" b="1" dirty="0"/>
          </a:p>
        </p:txBody>
      </p:sp>
      <p:pic>
        <p:nvPicPr>
          <p:cNvPr id="4" name="Объект 3"/>
          <p:cNvPicPr>
            <a:picLocks noGrp="1" noChangeAspect="1"/>
          </p:cNvPicPr>
          <p:nvPr>
            <p:ph idx="1"/>
          </p:nvPr>
        </p:nvPicPr>
        <p:blipFill>
          <a:blip r:embed="rId2"/>
          <a:stretch>
            <a:fillRect/>
          </a:stretch>
        </p:blipFill>
        <p:spPr>
          <a:xfrm>
            <a:off x="251520" y="1417638"/>
            <a:ext cx="8526241" cy="4387626"/>
          </a:xfrm>
          <a:prstGeom prst="rect">
            <a:avLst/>
          </a:prstGeom>
        </p:spPr>
      </p:pic>
    </p:spTree>
    <p:extLst>
      <p:ext uri="{BB962C8B-B14F-4D97-AF65-F5344CB8AC3E}">
        <p14:creationId xmlns:p14="http://schemas.microsoft.com/office/powerpoint/2010/main" val="9084393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Тип  №19</a:t>
            </a:r>
          </a:p>
        </p:txBody>
      </p:sp>
      <p:sp>
        <p:nvSpPr>
          <p:cNvPr id="3" name="Объект 2"/>
          <p:cNvSpPr>
            <a:spLocks noGrp="1"/>
          </p:cNvSpPr>
          <p:nvPr>
            <p:ph idx="1"/>
          </p:nvPr>
        </p:nvSpPr>
        <p:spPr/>
        <p:txBody>
          <a:bodyPr>
            <a:normAutofit/>
          </a:bodyPr>
          <a:lstStyle/>
          <a:p>
            <a:pPr marL="0" indent="0">
              <a:buNone/>
            </a:pPr>
            <a:r>
              <a:rPr lang="ru-RU" sz="3600" dirty="0"/>
              <a:t>Вычеркните в числе 75157613 три цифры так, чтобы получившееся число делилось на 12. В ответе укажите какое-нибудь одно получившееся число.</a:t>
            </a:r>
          </a:p>
        </p:txBody>
      </p:sp>
    </p:spTree>
    <p:extLst>
      <p:ext uri="{BB962C8B-B14F-4D97-AF65-F5344CB8AC3E}">
        <p14:creationId xmlns:p14="http://schemas.microsoft.com/office/powerpoint/2010/main" val="13907636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noAutofit/>
          </a:bodyPr>
          <a:lstStyle/>
          <a:p>
            <a:r>
              <a:rPr lang="ru-RU" dirty="0" smtClean="0"/>
              <a:t>Решение :</a:t>
            </a:r>
            <a:endParaRPr lang="ru-RU" dirty="0"/>
          </a:p>
        </p:txBody>
      </p:sp>
      <p:sp>
        <p:nvSpPr>
          <p:cNvPr id="3" name="Объект 2"/>
          <p:cNvSpPr>
            <a:spLocks noGrp="1"/>
          </p:cNvSpPr>
          <p:nvPr>
            <p:ph idx="1"/>
          </p:nvPr>
        </p:nvSpPr>
        <p:spPr>
          <a:xfrm>
            <a:off x="179512" y="1196752"/>
            <a:ext cx="8784976" cy="5400600"/>
          </a:xfrm>
        </p:spPr>
        <p:txBody>
          <a:bodyPr>
            <a:normAutofit fontScale="55000" lnSpcReduction="20000"/>
          </a:bodyPr>
          <a:lstStyle/>
          <a:p>
            <a:pPr marL="0" indent="0">
              <a:buNone/>
            </a:pPr>
            <a:r>
              <a:rPr lang="ru-RU" sz="4400" dirty="0"/>
              <a:t>Тут помогут признаки делимости. Отдельного признака для 12 нет, потому нам надо разложить его на множители, признаки делимости для которых есть. </a:t>
            </a:r>
          </a:p>
          <a:p>
            <a:pPr marL="0" lvl="0" indent="0">
              <a:buNone/>
            </a:pPr>
            <a:r>
              <a:rPr lang="ru-RU" sz="4400" dirty="0"/>
              <a:t>На 3: сумма всех цифр делится на 3.</a:t>
            </a:r>
          </a:p>
          <a:p>
            <a:pPr marL="0" lvl="0" indent="0">
              <a:buNone/>
            </a:pPr>
            <a:r>
              <a:rPr lang="ru-RU" sz="4400" dirty="0"/>
              <a:t>На 4: число, образованное последними двумя цифрами, делится на 4.</a:t>
            </a:r>
          </a:p>
          <a:p>
            <a:pPr marL="0" indent="0">
              <a:buNone/>
            </a:pPr>
            <a:r>
              <a:rPr lang="ru-RU" sz="4400" dirty="0"/>
              <a:t>Начнем с признака для 4. Пока что наше число заканчивается на 13 и на 4 не делится. Попробуем вычеркнуть последнюю цифру, и число будет заканчиваться на 61. Тоже не подходит. Вычеркнем еще одну: теперь на конце 76… Вот оно! От изначального числа осталось 751576, две цифры уже вычеркнули, осталось убрать одну.</a:t>
            </a:r>
          </a:p>
          <a:p>
            <a:pPr marL="0" indent="0">
              <a:buNone/>
            </a:pPr>
            <a:r>
              <a:rPr lang="ru-RU" sz="4400" dirty="0"/>
              <a:t>Теперь проверим признак для 3: 7 + 5 + 1 + 5 + 7 + 6 = 31. Какое ближайшее число разделится на 3? Конечно, 30. Если мы вычеркнем единичку, все сойдется.</a:t>
            </a:r>
          </a:p>
          <a:p>
            <a:pPr marL="0" indent="0">
              <a:buNone/>
            </a:pPr>
            <a:r>
              <a:rPr lang="ru-RU" sz="4400" b="1" dirty="0"/>
              <a:t>Ответ: 75576.</a:t>
            </a:r>
            <a:endParaRPr lang="ru-RU" sz="4400" dirty="0"/>
          </a:p>
          <a:p>
            <a:pPr marL="0" indent="0">
              <a:buNone/>
            </a:pPr>
            <a:endParaRPr lang="ru-RU" dirty="0"/>
          </a:p>
        </p:txBody>
      </p:sp>
    </p:spTree>
    <p:extLst>
      <p:ext uri="{BB962C8B-B14F-4D97-AF65-F5344CB8AC3E}">
        <p14:creationId xmlns:p14="http://schemas.microsoft.com/office/powerpoint/2010/main" val="17458205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Тип  </a:t>
            </a:r>
            <a:r>
              <a:rPr lang="ru-RU" dirty="0" smtClean="0"/>
              <a:t>№20</a:t>
            </a:r>
            <a:endParaRPr lang="ru-RU" dirty="0"/>
          </a:p>
        </p:txBody>
      </p:sp>
      <p:sp>
        <p:nvSpPr>
          <p:cNvPr id="3" name="Объект 2"/>
          <p:cNvSpPr>
            <a:spLocks noGrp="1"/>
          </p:cNvSpPr>
          <p:nvPr>
            <p:ph idx="1"/>
          </p:nvPr>
        </p:nvSpPr>
        <p:spPr/>
        <p:txBody>
          <a:bodyPr>
            <a:normAutofit/>
          </a:bodyPr>
          <a:lstStyle/>
          <a:p>
            <a:pPr marL="0" indent="0">
              <a:buNone/>
            </a:pPr>
            <a:r>
              <a:rPr lang="ru-RU" dirty="0" smtClean="0"/>
              <a:t>Текстовая </a:t>
            </a:r>
            <a:r>
              <a:rPr lang="ru-RU" dirty="0"/>
              <a:t>задача практического содержания на совместную работу или сплавы. В этом задании встречаются разные типы задач:</a:t>
            </a:r>
          </a:p>
          <a:p>
            <a:pPr lvl="0"/>
            <a:r>
              <a:rPr lang="ru-RU" dirty="0"/>
              <a:t> сплавы, смеси, растворы;</a:t>
            </a:r>
          </a:p>
          <a:p>
            <a:pPr lvl="0"/>
            <a:r>
              <a:rPr lang="ru-RU" dirty="0"/>
              <a:t> движение по прямой;</a:t>
            </a:r>
          </a:p>
          <a:p>
            <a:pPr lvl="0"/>
            <a:r>
              <a:rPr lang="ru-RU" dirty="0"/>
              <a:t> движение по воде;</a:t>
            </a:r>
          </a:p>
          <a:p>
            <a:pPr lvl="0"/>
            <a:r>
              <a:rPr lang="ru-RU" dirty="0"/>
              <a:t> совместная работа;</a:t>
            </a:r>
          </a:p>
          <a:p>
            <a:pPr lvl="0" fontAlgn="base"/>
            <a:r>
              <a:rPr lang="ru-RU" dirty="0"/>
              <a:t>прогрессии </a:t>
            </a:r>
          </a:p>
          <a:p>
            <a:endParaRPr lang="ru-RU" dirty="0"/>
          </a:p>
        </p:txBody>
      </p:sp>
    </p:spTree>
    <p:extLst>
      <p:ext uri="{BB962C8B-B14F-4D97-AF65-F5344CB8AC3E}">
        <p14:creationId xmlns:p14="http://schemas.microsoft.com/office/powerpoint/2010/main" val="17181558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lstStyle/>
          <a:p>
            <a:r>
              <a:rPr lang="ru-RU" dirty="0" smtClean="0"/>
              <a:t>Рекомендации к решению</a:t>
            </a:r>
            <a:endParaRPr lang="ru-RU" dirty="0"/>
          </a:p>
        </p:txBody>
      </p:sp>
      <p:sp>
        <p:nvSpPr>
          <p:cNvPr id="3" name="Объект 2"/>
          <p:cNvSpPr>
            <a:spLocks noGrp="1"/>
          </p:cNvSpPr>
          <p:nvPr>
            <p:ph idx="1"/>
          </p:nvPr>
        </p:nvSpPr>
        <p:spPr>
          <a:xfrm>
            <a:off x="179512" y="1124744"/>
            <a:ext cx="8712968" cy="5472608"/>
          </a:xfrm>
        </p:spPr>
        <p:txBody>
          <a:bodyPr>
            <a:normAutofit fontScale="70000" lnSpcReduction="20000"/>
          </a:bodyPr>
          <a:lstStyle/>
          <a:p>
            <a:pPr marL="0" indent="0">
              <a:buNone/>
            </a:pPr>
            <a:r>
              <a:rPr lang="ru-RU" sz="3400" dirty="0"/>
              <a:t>Для решения текстовой задачи необходимо составить уравнение или систему уравнений. Для наглядности учащимся можно рекомендовать заполнять таблицу, в которую вносятся известные по условию величины, выбранная переменная или переменные, после чего в пустые клетки вписываются соответствующие им величины, выраженные через введенные переменные, и только потом приступать к составлению уравнения (или системы).</a:t>
            </a:r>
          </a:p>
          <a:p>
            <a:pPr marL="0" indent="0">
              <a:buNone/>
            </a:pPr>
            <a:r>
              <a:rPr lang="ru-RU" sz="3400" dirty="0"/>
              <a:t>Важно обратить внимание на оформление решения задачи. Запись с помощью составления уравнения следует начинать словами: «Пусть x – это…». Независимо от того, какой способ оформления задачи выбирает ученик, необходимо записать, в каких единицах измеряются рассматриваемые в задаче величины. В ситуации, когда уравнение по условию задачи составлено верно, но ученик не объясняет этого, эксперт не должен додумывать за ученика, он проверяет верность решения, а привести в решении задачи лишь уравнение с решением – этого недостаточно.</a:t>
            </a:r>
          </a:p>
          <a:p>
            <a:pPr marL="0" indent="0">
              <a:buNone/>
            </a:pPr>
            <a:endParaRPr lang="ru-RU" dirty="0"/>
          </a:p>
        </p:txBody>
      </p:sp>
    </p:spTree>
    <p:extLst>
      <p:ext uri="{BB962C8B-B14F-4D97-AF65-F5344CB8AC3E}">
        <p14:creationId xmlns:p14="http://schemas.microsoft.com/office/powerpoint/2010/main" val="15215270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7760914" cy="910523"/>
          </a:xfrm>
          <a:solidFill>
            <a:schemeClr val="bg1"/>
          </a:solidFill>
        </p:spPr>
        <p:txBody>
          <a:bodyPr>
            <a:normAutofit/>
          </a:bodyPr>
          <a:lstStyle/>
          <a:p>
            <a:pPr algn="ctr"/>
            <a:r>
              <a:rPr lang="ru-RU" sz="4000" dirty="0" smtClean="0">
                <a:solidFill>
                  <a:schemeClr val="tx1"/>
                </a:solidFill>
                <a:latin typeface="+mn-lt"/>
              </a:rPr>
              <a:t>Тип 20</a:t>
            </a:r>
            <a:endParaRPr lang="ru-RU" sz="4000" dirty="0">
              <a:solidFill>
                <a:schemeClr val="tx1"/>
              </a:solidFill>
              <a:latin typeface="+mn-lt"/>
            </a:endParaRPr>
          </a:p>
        </p:txBody>
      </p:sp>
      <mc:AlternateContent xmlns:mc="http://schemas.openxmlformats.org/markup-compatibility/2006" xmlns:a14="http://schemas.microsoft.com/office/drawing/2010/main">
        <mc:Choice Requires="a14">
          <p:sp>
            <p:nvSpPr>
              <p:cNvPr id="3" name="Объект 2"/>
              <p:cNvSpPr>
                <a:spLocks noGrp="1"/>
              </p:cNvSpPr>
              <p:nvPr>
                <p:ph sz="half" idx="1"/>
              </p:nvPr>
            </p:nvSpPr>
            <p:spPr>
              <a:xfrm>
                <a:off x="107505" y="1124744"/>
                <a:ext cx="4680520" cy="5488092"/>
              </a:xfrm>
              <a:ln>
                <a:solidFill>
                  <a:schemeClr val="tx2"/>
                </a:solidFill>
              </a:ln>
            </p:spPr>
            <p:txBody>
              <a:bodyPr>
                <a:noAutofit/>
              </a:bodyPr>
              <a:lstStyle/>
              <a:p>
                <a:pPr marL="0" indent="0">
                  <a:buNone/>
                </a:pPr>
                <a:r>
                  <a:rPr lang="ru-RU" dirty="0" smtClean="0">
                    <a:solidFill>
                      <a:schemeClr val="tx1"/>
                    </a:solidFill>
                    <a:cs typeface="Times New Roman" panose="02020603050405020304" pitchFamily="18" charset="0"/>
                  </a:rPr>
                  <a:t>Весной катер идёт против течения реки в 1</a:t>
                </a:r>
                <a14:m>
                  <m:oMath xmlns:m="http://schemas.openxmlformats.org/officeDocument/2006/math">
                    <m:f>
                      <m:fPr>
                        <m:ctrlPr>
                          <a:rPr lang="ru-RU" i="1" smtClean="0">
                            <a:solidFill>
                              <a:schemeClr val="tx1"/>
                            </a:solidFill>
                            <a:latin typeface="Cambria Math"/>
                            <a:cs typeface="Times New Roman" panose="02020603050405020304" pitchFamily="18" charset="0"/>
                          </a:rPr>
                        </m:ctrlPr>
                      </m:fPr>
                      <m:num>
                        <m:r>
                          <m:rPr>
                            <m:nor/>
                          </m:rPr>
                          <a:rPr lang="ru-RU" dirty="0">
                            <a:solidFill>
                              <a:schemeClr val="tx1"/>
                            </a:solidFill>
                            <a:cs typeface="Times New Roman" panose="02020603050405020304" pitchFamily="18" charset="0"/>
                          </a:rPr>
                          <m:t>2</m:t>
                        </m:r>
                      </m:num>
                      <m:den>
                        <m:r>
                          <a:rPr lang="ru-RU" b="0" i="0" smtClean="0">
                            <a:solidFill>
                              <a:schemeClr val="tx1"/>
                            </a:solidFill>
                            <a:latin typeface="Cambria Math"/>
                            <a:cs typeface="Times New Roman" panose="02020603050405020304" pitchFamily="18" charset="0"/>
                          </a:rPr>
                          <m:t>3</m:t>
                        </m:r>
                      </m:den>
                    </m:f>
                  </m:oMath>
                </a14:m>
                <a:r>
                  <a:rPr lang="ru-RU" dirty="0" smtClean="0">
                    <a:solidFill>
                      <a:schemeClr val="tx1"/>
                    </a:solidFill>
                    <a:cs typeface="Times New Roman" panose="02020603050405020304" pitchFamily="18" charset="0"/>
                  </a:rPr>
                  <a:t>  раза </a:t>
                </a:r>
                <a:r>
                  <a:rPr lang="ru-RU" dirty="0">
                    <a:solidFill>
                      <a:schemeClr val="tx1"/>
                    </a:solidFill>
                    <a:cs typeface="Times New Roman" panose="02020603050405020304" pitchFamily="18" charset="0"/>
                  </a:rPr>
                  <a:t>медленнее, чем по течению.</a:t>
                </a:r>
              </a:p>
              <a:p>
                <a:pPr marL="0" indent="0">
                  <a:buNone/>
                </a:pPr>
                <a:r>
                  <a:rPr lang="ru-RU" dirty="0">
                    <a:solidFill>
                      <a:schemeClr val="tx1"/>
                    </a:solidFill>
                    <a:cs typeface="Times New Roman" panose="02020603050405020304" pitchFamily="18" charset="0"/>
                  </a:rPr>
                  <a:t>Летом течение становится на 1 км/ч медленнее. Поэтому летом катер </a:t>
                </a:r>
                <a:r>
                  <a:rPr lang="ru-RU" dirty="0" smtClean="0">
                    <a:solidFill>
                      <a:schemeClr val="tx1"/>
                    </a:solidFill>
                    <a:cs typeface="Times New Roman" panose="02020603050405020304" pitchFamily="18" charset="0"/>
                  </a:rPr>
                  <a:t>идёт против течения </a:t>
                </a:r>
                <a:r>
                  <a:rPr lang="ru-RU" dirty="0">
                    <a:solidFill>
                      <a:schemeClr val="tx1"/>
                    </a:solidFill>
                    <a:cs typeface="Times New Roman" panose="02020603050405020304" pitchFamily="18" charset="0"/>
                  </a:rPr>
                  <a:t>в </a:t>
                </a:r>
                <a:r>
                  <a:rPr lang="ru-RU" dirty="0" smtClean="0">
                    <a:solidFill>
                      <a:schemeClr val="tx1"/>
                    </a:solidFill>
                    <a:cs typeface="Times New Roman" panose="02020603050405020304" pitchFamily="18" charset="0"/>
                  </a:rPr>
                  <a:t>1</a:t>
                </a:r>
                <a14:m>
                  <m:oMath xmlns:m="http://schemas.openxmlformats.org/officeDocument/2006/math">
                    <m:f>
                      <m:fPr>
                        <m:ctrlPr>
                          <a:rPr lang="ru-RU" i="1" smtClean="0">
                            <a:solidFill>
                              <a:schemeClr val="tx1"/>
                            </a:solidFill>
                            <a:latin typeface="Cambria Math"/>
                            <a:cs typeface="Times New Roman" panose="02020603050405020304" pitchFamily="18" charset="0"/>
                          </a:rPr>
                        </m:ctrlPr>
                      </m:fPr>
                      <m:num>
                        <m:r>
                          <a:rPr lang="ru-RU" b="0" i="1" smtClean="0">
                            <a:solidFill>
                              <a:schemeClr val="tx1"/>
                            </a:solidFill>
                            <a:latin typeface="Cambria Math"/>
                            <a:cs typeface="Times New Roman" panose="02020603050405020304" pitchFamily="18" charset="0"/>
                          </a:rPr>
                          <m:t>1</m:t>
                        </m:r>
                      </m:num>
                      <m:den>
                        <m:r>
                          <a:rPr lang="ru-RU" b="0" i="1" smtClean="0">
                            <a:solidFill>
                              <a:schemeClr val="tx1"/>
                            </a:solidFill>
                            <a:latin typeface="Cambria Math"/>
                            <a:cs typeface="Times New Roman" panose="02020603050405020304" pitchFamily="18" charset="0"/>
                          </a:rPr>
                          <m:t>2</m:t>
                        </m:r>
                      </m:den>
                    </m:f>
                  </m:oMath>
                </a14:m>
                <a:r>
                  <a:rPr lang="ru-RU" dirty="0" smtClean="0">
                    <a:solidFill>
                      <a:schemeClr val="tx1"/>
                    </a:solidFill>
                    <a:cs typeface="Times New Roman" panose="02020603050405020304" pitchFamily="18" charset="0"/>
                  </a:rPr>
                  <a:t> раза </a:t>
                </a:r>
                <a:r>
                  <a:rPr lang="ru-RU" dirty="0">
                    <a:solidFill>
                      <a:schemeClr val="tx1"/>
                    </a:solidFill>
                    <a:cs typeface="Times New Roman" panose="02020603050405020304" pitchFamily="18" charset="0"/>
                  </a:rPr>
                  <a:t>медленнее, чем по течению. Найдите </a:t>
                </a:r>
                <a:r>
                  <a:rPr lang="ru-RU" dirty="0" smtClean="0">
                    <a:solidFill>
                      <a:schemeClr val="tx1"/>
                    </a:solidFill>
                    <a:cs typeface="Times New Roman" panose="02020603050405020304" pitchFamily="18" charset="0"/>
                  </a:rPr>
                  <a:t>скорость течения </a:t>
                </a:r>
                <a:r>
                  <a:rPr lang="ru-RU" dirty="0">
                    <a:solidFill>
                      <a:schemeClr val="tx1"/>
                    </a:solidFill>
                    <a:cs typeface="Times New Roman" panose="02020603050405020304" pitchFamily="18" charset="0"/>
                  </a:rPr>
                  <a:t>весной (в км/ч).</a:t>
                </a:r>
              </a:p>
            </p:txBody>
          </p:sp>
        </mc:Choice>
        <mc:Fallback xmlns="">
          <p:sp>
            <p:nvSpPr>
              <p:cNvPr id="3" name="Объект 2"/>
              <p:cNvSpPr>
                <a:spLocks noGrp="1" noRot="1" noChangeAspect="1" noMove="1" noResize="1" noEditPoints="1" noAdjustHandles="1" noChangeArrowheads="1" noChangeShapeType="1" noTextEdit="1"/>
              </p:cNvSpPr>
              <p:nvPr>
                <p:ph sz="half" idx="1"/>
              </p:nvPr>
            </p:nvSpPr>
            <p:spPr>
              <a:xfrm>
                <a:off x="107505" y="1124744"/>
                <a:ext cx="4680520" cy="5488092"/>
              </a:xfrm>
              <a:blipFill rotWithShape="1">
                <a:blip r:embed="rId2"/>
                <a:stretch>
                  <a:fillRect l="-2601" t="-887" r="-4161"/>
                </a:stretch>
              </a:blipFill>
              <a:ln>
                <a:solidFill>
                  <a:schemeClr val="tx2"/>
                </a:solidFill>
              </a:ln>
            </p:spPr>
            <p:txBody>
              <a:bodyPr/>
              <a:lstStyle/>
              <a:p>
                <a:r>
                  <a:rPr lang="ru-RU">
                    <a:noFill/>
                  </a:rPr>
                  <a:t> </a:t>
                </a:r>
              </a:p>
            </p:txBody>
          </p:sp>
        </mc:Fallback>
      </mc:AlternateContent>
      <p:graphicFrame>
        <p:nvGraphicFramePr>
          <p:cNvPr id="8" name="Объект 7"/>
          <p:cNvGraphicFramePr>
            <a:graphicFrameLocks noGrp="1"/>
          </p:cNvGraphicFramePr>
          <p:nvPr>
            <p:ph sz="half" idx="2"/>
            <p:extLst>
              <p:ext uri="{D42A27DB-BD31-4B8C-83A1-F6EECF244321}">
                <p14:modId xmlns:p14="http://schemas.microsoft.com/office/powerpoint/2010/main" val="2118718815"/>
              </p:ext>
            </p:extLst>
          </p:nvPr>
        </p:nvGraphicFramePr>
        <p:xfrm>
          <a:off x="4860032" y="1124743"/>
          <a:ext cx="4153341" cy="5528007"/>
        </p:xfrm>
        <a:graphic>
          <a:graphicData uri="http://schemas.openxmlformats.org/drawingml/2006/table">
            <a:tbl>
              <a:tblPr firstRow="1" bandRow="1">
                <a:tableStyleId>{5C22544A-7EE6-4342-B048-85BDC9FD1C3A}</a:tableStyleId>
              </a:tblPr>
              <a:tblGrid>
                <a:gridCol w="1281649">
                  <a:extLst>
                    <a:ext uri="{9D8B030D-6E8A-4147-A177-3AD203B41FA5}">
                      <a16:colId xmlns="" xmlns:a16="http://schemas.microsoft.com/office/drawing/2014/main" val="1513195641"/>
                    </a:ext>
                  </a:extLst>
                </a:gridCol>
                <a:gridCol w="1046115">
                  <a:extLst>
                    <a:ext uri="{9D8B030D-6E8A-4147-A177-3AD203B41FA5}">
                      <a16:colId xmlns="" xmlns:a16="http://schemas.microsoft.com/office/drawing/2014/main" val="1189001494"/>
                    </a:ext>
                  </a:extLst>
                </a:gridCol>
                <a:gridCol w="1825577">
                  <a:extLst>
                    <a:ext uri="{9D8B030D-6E8A-4147-A177-3AD203B41FA5}">
                      <a16:colId xmlns="" xmlns:a16="http://schemas.microsoft.com/office/drawing/2014/main" val="3112847209"/>
                    </a:ext>
                  </a:extLst>
                </a:gridCol>
              </a:tblGrid>
              <a:tr h="930075">
                <a:tc>
                  <a:txBody>
                    <a:bodyPr/>
                    <a:lstStyle/>
                    <a:p>
                      <a:endParaRPr lang="ru-RU" sz="4000" dirty="0">
                        <a:solidFill>
                          <a:sysClr val="windowText" lastClr="000000"/>
                        </a:solidFill>
                      </a:endParaRPr>
                    </a:p>
                  </a:txBody>
                  <a:tcPr marL="68580" marR="68580">
                    <a:solidFill>
                      <a:schemeClr val="accent1">
                        <a:lumMod val="20000"/>
                        <a:lumOff val="80000"/>
                      </a:schemeClr>
                    </a:solidFill>
                  </a:tcPr>
                </a:tc>
                <a:tc>
                  <a:txBody>
                    <a:bodyPr/>
                    <a:lstStyle/>
                    <a:p>
                      <a:r>
                        <a:rPr lang="ru-RU" sz="2800" dirty="0" smtClean="0">
                          <a:solidFill>
                            <a:schemeClr val="tx1"/>
                          </a:solidFill>
                        </a:rPr>
                        <a:t>весна</a:t>
                      </a:r>
                      <a:endParaRPr lang="ru-RU" sz="2800" dirty="0">
                        <a:solidFill>
                          <a:schemeClr val="tx1"/>
                        </a:solidFill>
                      </a:endParaRPr>
                    </a:p>
                  </a:txBody>
                  <a:tcPr marL="68580" marR="68580">
                    <a:solidFill>
                      <a:schemeClr val="accent1">
                        <a:lumMod val="20000"/>
                        <a:lumOff val="80000"/>
                      </a:schemeClr>
                    </a:solidFill>
                  </a:tcPr>
                </a:tc>
                <a:tc>
                  <a:txBody>
                    <a:bodyPr/>
                    <a:lstStyle/>
                    <a:p>
                      <a:r>
                        <a:rPr lang="ru-RU" sz="2800" dirty="0" smtClean="0">
                          <a:solidFill>
                            <a:schemeClr val="tx1"/>
                          </a:solidFill>
                        </a:rPr>
                        <a:t>лето</a:t>
                      </a:r>
                      <a:endParaRPr lang="ru-RU" sz="2800" dirty="0">
                        <a:solidFill>
                          <a:schemeClr val="tx1"/>
                        </a:solidFill>
                      </a:endParaRPr>
                    </a:p>
                  </a:txBody>
                  <a:tcPr marL="68580" marR="68580">
                    <a:solidFill>
                      <a:schemeClr val="accent1">
                        <a:lumMod val="20000"/>
                        <a:lumOff val="80000"/>
                      </a:schemeClr>
                    </a:solidFill>
                  </a:tcPr>
                </a:tc>
                <a:extLst>
                  <a:ext uri="{0D108BD9-81ED-4DB2-BD59-A6C34878D82A}">
                    <a16:rowId xmlns="" xmlns:a16="http://schemas.microsoft.com/office/drawing/2014/main" val="2406476122"/>
                  </a:ext>
                </a:extLst>
              </a:tr>
              <a:tr h="96007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ysClr val="windowText" lastClr="000000"/>
                          </a:solidFill>
                          <a:effectLst/>
                          <a:uLnTx/>
                          <a:uFillTx/>
                          <a:latin typeface="+mn-lt"/>
                          <a:ea typeface="+mn-ea"/>
                          <a:cs typeface="+mn-cs"/>
                        </a:rPr>
                        <a:t>v</a:t>
                      </a:r>
                      <a:r>
                        <a:rPr kumimoji="0" lang="ru-RU" sz="2400" b="1" i="0" u="none" strike="noStrike" kern="1200" cap="none" spc="0" normalizeH="0" baseline="0" noProof="0" dirty="0" smtClean="0">
                          <a:ln>
                            <a:noFill/>
                          </a:ln>
                          <a:solidFill>
                            <a:sysClr val="windowText" lastClr="000000"/>
                          </a:solidFill>
                          <a:effectLst/>
                          <a:uLnTx/>
                          <a:uFillTx/>
                          <a:latin typeface="+mn-lt"/>
                          <a:ea typeface="+mn-ea"/>
                          <a:cs typeface="+mn-cs"/>
                        </a:rPr>
                        <a:t>к</a:t>
                      </a:r>
                    </a:p>
                    <a:p>
                      <a:endParaRPr lang="ru-RU" dirty="0"/>
                    </a:p>
                  </a:txBody>
                  <a:tcPr marL="68580" marR="68580"/>
                </a:tc>
                <a:tc>
                  <a:txBody>
                    <a:bodyPr/>
                    <a:lstStyle/>
                    <a:p>
                      <a:r>
                        <a:rPr lang="ru-RU" sz="4000" b="1" dirty="0" smtClean="0"/>
                        <a:t>х</a:t>
                      </a:r>
                      <a:endParaRPr lang="ru-RU" sz="4000" b="1" dirty="0"/>
                    </a:p>
                  </a:txBody>
                  <a:tcPr marL="68580" marR="68580"/>
                </a:tc>
                <a:tc>
                  <a:txBody>
                    <a:bodyPr/>
                    <a:lstStyle/>
                    <a:p>
                      <a:r>
                        <a:rPr lang="ru-RU" sz="4000" b="1" dirty="0" smtClean="0"/>
                        <a:t>х</a:t>
                      </a:r>
                      <a:endParaRPr lang="ru-RU" sz="4000" b="1" dirty="0"/>
                    </a:p>
                  </a:txBody>
                  <a:tcPr marL="68580" marR="68580"/>
                </a:tc>
                <a:extLst>
                  <a:ext uri="{0D108BD9-81ED-4DB2-BD59-A6C34878D82A}">
                    <a16:rowId xmlns="" xmlns:a16="http://schemas.microsoft.com/office/drawing/2014/main" val="1935702248"/>
                  </a:ext>
                </a:extLst>
              </a:tr>
              <a:tr h="96007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ysClr val="windowText" lastClr="000000"/>
                          </a:solidFill>
                          <a:effectLst/>
                          <a:uLnTx/>
                          <a:uFillTx/>
                          <a:latin typeface="+mn-lt"/>
                          <a:ea typeface="+mn-ea"/>
                          <a:cs typeface="+mn-cs"/>
                        </a:rPr>
                        <a:t>v</a:t>
                      </a:r>
                      <a:r>
                        <a:rPr kumimoji="0" lang="ru-RU" sz="2400" b="1" i="0" u="none" strike="noStrike" kern="1200" cap="none" spc="0" normalizeH="0" baseline="0" noProof="0" dirty="0" smtClean="0">
                          <a:ln>
                            <a:noFill/>
                          </a:ln>
                          <a:solidFill>
                            <a:sysClr val="windowText" lastClr="000000"/>
                          </a:solidFill>
                          <a:effectLst/>
                          <a:uLnTx/>
                          <a:uFillTx/>
                          <a:latin typeface="+mn-lt"/>
                          <a:ea typeface="+mn-ea"/>
                          <a:cs typeface="+mn-cs"/>
                        </a:rPr>
                        <a:t>т</a:t>
                      </a:r>
                    </a:p>
                    <a:p>
                      <a:endParaRPr lang="ru-RU" dirty="0"/>
                    </a:p>
                  </a:txBody>
                  <a:tcPr marL="68580" marR="68580"/>
                </a:tc>
                <a:tc>
                  <a:txBody>
                    <a:bodyPr/>
                    <a:lstStyle/>
                    <a:p>
                      <a:r>
                        <a:rPr lang="ru-RU" sz="4000" b="1" dirty="0" smtClean="0"/>
                        <a:t>у</a:t>
                      </a:r>
                      <a:endParaRPr lang="ru-RU" sz="4000" b="1" dirty="0"/>
                    </a:p>
                  </a:txBody>
                  <a:tcPr marL="68580" marR="68580"/>
                </a:tc>
                <a:tc>
                  <a:txBody>
                    <a:bodyPr/>
                    <a:lstStyle/>
                    <a:p>
                      <a:r>
                        <a:rPr lang="ru-RU" sz="4000" b="1" dirty="0" smtClean="0"/>
                        <a:t>у-1</a:t>
                      </a:r>
                      <a:endParaRPr lang="ru-RU" sz="4000" b="1" dirty="0"/>
                    </a:p>
                  </a:txBody>
                  <a:tcPr marL="68580" marR="68580"/>
                </a:tc>
                <a:extLst>
                  <a:ext uri="{0D108BD9-81ED-4DB2-BD59-A6C34878D82A}">
                    <a16:rowId xmlns="" xmlns:a16="http://schemas.microsoft.com/office/drawing/2014/main" val="2801174736"/>
                  </a:ext>
                </a:extLst>
              </a:tr>
              <a:tr h="106225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ysClr val="windowText" lastClr="000000"/>
                          </a:solidFill>
                          <a:effectLst/>
                          <a:uLnTx/>
                          <a:uFillTx/>
                          <a:latin typeface="+mn-lt"/>
                          <a:ea typeface="+mn-ea"/>
                          <a:cs typeface="+mn-cs"/>
                        </a:rPr>
                        <a:t>V</a:t>
                      </a:r>
                      <a:r>
                        <a:rPr kumimoji="0" lang="ru-RU" sz="2000" b="1" i="0" u="none" strike="noStrike" kern="1200" cap="none" spc="0" normalizeH="0" baseline="0" noProof="0" dirty="0" smtClean="0">
                          <a:ln>
                            <a:noFill/>
                          </a:ln>
                          <a:solidFill>
                            <a:sysClr val="windowText" lastClr="000000"/>
                          </a:solidFill>
                          <a:effectLst/>
                          <a:uLnTx/>
                          <a:uFillTx/>
                          <a:latin typeface="+mn-lt"/>
                          <a:ea typeface="+mn-ea"/>
                          <a:cs typeface="+mn-cs"/>
                        </a:rPr>
                        <a:t>к по т</a:t>
                      </a:r>
                    </a:p>
                    <a:p>
                      <a:endParaRPr lang="ru-RU" dirty="0"/>
                    </a:p>
                  </a:txBody>
                  <a:tcPr marL="68580" marR="68580"/>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ru-RU" sz="4000" b="1" i="0" u="none" strike="noStrike" kern="1200" cap="none" spc="0" normalizeH="0" baseline="0" noProof="0" dirty="0" err="1" smtClean="0">
                          <a:ln>
                            <a:noFill/>
                          </a:ln>
                          <a:solidFill>
                            <a:prstClr val="black"/>
                          </a:solidFill>
                          <a:effectLst/>
                          <a:uLnTx/>
                          <a:uFillTx/>
                          <a:latin typeface="+mn-lt"/>
                          <a:ea typeface="+mn-ea"/>
                          <a:cs typeface="+mn-cs"/>
                        </a:rPr>
                        <a:t>х+у</a:t>
                      </a:r>
                      <a:endParaRPr kumimoji="0" lang="ru-RU" sz="4000" b="1" i="0" u="none" strike="noStrike" kern="1200" cap="none" spc="0" normalizeH="0" baseline="0" noProof="0" dirty="0" smtClean="0">
                        <a:ln>
                          <a:noFill/>
                        </a:ln>
                        <a:solidFill>
                          <a:prstClr val="black"/>
                        </a:solidFill>
                        <a:effectLst/>
                        <a:uLnTx/>
                        <a:uFillTx/>
                        <a:latin typeface="+mn-lt"/>
                        <a:ea typeface="+mn-ea"/>
                        <a:cs typeface="+mn-cs"/>
                      </a:endParaRPr>
                    </a:p>
                    <a:p>
                      <a:endParaRPr lang="ru-RU" dirty="0"/>
                    </a:p>
                  </a:txBody>
                  <a:tcPr marL="68580" marR="68580"/>
                </a:tc>
                <a:tc>
                  <a:txBody>
                    <a:bodyPr/>
                    <a:lstStyle/>
                    <a:p>
                      <a:r>
                        <a:rPr lang="ru-RU" sz="4000" b="1" dirty="0" smtClean="0"/>
                        <a:t>х+(у-1)</a:t>
                      </a:r>
                      <a:endParaRPr lang="ru-RU" sz="4000" b="1" dirty="0"/>
                    </a:p>
                  </a:txBody>
                  <a:tcPr marL="68580" marR="68580"/>
                </a:tc>
                <a:extLst>
                  <a:ext uri="{0D108BD9-81ED-4DB2-BD59-A6C34878D82A}">
                    <a16:rowId xmlns="" xmlns:a16="http://schemas.microsoft.com/office/drawing/2014/main" val="3446627541"/>
                  </a:ext>
                </a:extLst>
              </a:tr>
              <a:tr h="156012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smtClean="0">
                          <a:ln>
                            <a:noFill/>
                          </a:ln>
                          <a:solidFill>
                            <a:sysClr val="windowText" lastClr="000000"/>
                          </a:solidFill>
                          <a:effectLst/>
                          <a:uLnTx/>
                          <a:uFillTx/>
                          <a:latin typeface="+mn-lt"/>
                          <a:ea typeface="+mn-ea"/>
                          <a:cs typeface="+mn-cs"/>
                        </a:rPr>
                        <a:t>v</a:t>
                      </a:r>
                      <a:r>
                        <a:rPr kumimoji="0" lang="ru-RU" sz="2000" b="1" i="0" u="none" strike="noStrike" kern="1200" cap="none" spc="0" normalizeH="0" baseline="0" noProof="0" dirty="0" smtClean="0">
                          <a:ln>
                            <a:noFill/>
                          </a:ln>
                          <a:solidFill>
                            <a:sysClr val="windowText" lastClr="000000"/>
                          </a:solidFill>
                          <a:effectLst/>
                          <a:uLnTx/>
                          <a:uFillTx/>
                          <a:latin typeface="+mn-lt"/>
                          <a:ea typeface="+mn-ea"/>
                          <a:cs typeface="+mn-cs"/>
                        </a:rPr>
                        <a:t>к </a:t>
                      </a:r>
                      <a:r>
                        <a:rPr kumimoji="0" lang="ru-RU" sz="2000" b="1" i="0" u="none" strike="noStrike" kern="1200" cap="none" spc="0" normalizeH="0" baseline="0" noProof="0" dirty="0" err="1" smtClean="0">
                          <a:ln>
                            <a:noFill/>
                          </a:ln>
                          <a:solidFill>
                            <a:sysClr val="windowText" lastClr="000000"/>
                          </a:solidFill>
                          <a:effectLst/>
                          <a:uLnTx/>
                          <a:uFillTx/>
                          <a:latin typeface="+mn-lt"/>
                          <a:ea typeface="+mn-ea"/>
                          <a:cs typeface="+mn-cs"/>
                        </a:rPr>
                        <a:t>пр</a:t>
                      </a:r>
                      <a:r>
                        <a:rPr kumimoji="0" lang="ru-RU" sz="2000" b="1" i="0" u="none" strike="noStrike" kern="1200" cap="none" spc="0" normalizeH="0" baseline="0" noProof="0" dirty="0" smtClean="0">
                          <a:ln>
                            <a:noFill/>
                          </a:ln>
                          <a:solidFill>
                            <a:sysClr val="windowText" lastClr="000000"/>
                          </a:solidFill>
                          <a:effectLst/>
                          <a:uLnTx/>
                          <a:uFillTx/>
                          <a:latin typeface="+mn-lt"/>
                          <a:ea typeface="+mn-ea"/>
                          <a:cs typeface="+mn-cs"/>
                        </a:rPr>
                        <a:t> т</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ru-RU" sz="4000" b="1" i="0" u="none" strike="noStrike" kern="1200" cap="none" spc="0" normalizeH="0" baseline="0" noProof="0" dirty="0" smtClean="0">
                        <a:ln>
                          <a:noFill/>
                        </a:ln>
                        <a:solidFill>
                          <a:sysClr val="windowText" lastClr="000000"/>
                        </a:solidFill>
                        <a:effectLst/>
                        <a:uLnTx/>
                        <a:uFillTx/>
                        <a:latin typeface="+mn-lt"/>
                        <a:ea typeface="+mn-ea"/>
                        <a:cs typeface="+mn-cs"/>
                      </a:endParaRPr>
                    </a:p>
                    <a:p>
                      <a:endParaRPr lang="ru-RU" dirty="0"/>
                    </a:p>
                  </a:txBody>
                  <a:tcPr marL="68580" marR="68580"/>
                </a:tc>
                <a:tc>
                  <a:txBody>
                    <a:bodyPr/>
                    <a:lstStyle/>
                    <a:p>
                      <a:r>
                        <a:rPr lang="ru-RU" sz="4000" b="1" dirty="0" smtClean="0">
                          <a:latin typeface="+mj-lt"/>
                          <a:cs typeface="Times New Roman" panose="02020603050405020304" pitchFamily="18" charset="0"/>
                        </a:rPr>
                        <a:t>х-у</a:t>
                      </a:r>
                      <a:endParaRPr lang="ru-RU" sz="4000" b="1" dirty="0">
                        <a:latin typeface="+mj-lt"/>
                        <a:cs typeface="Times New Roman" panose="02020603050405020304" pitchFamily="18" charset="0"/>
                      </a:endParaRPr>
                    </a:p>
                  </a:txBody>
                  <a:tcPr marL="68580" marR="68580"/>
                </a:tc>
                <a:tc>
                  <a:txBody>
                    <a:bodyPr/>
                    <a:lstStyle/>
                    <a:p>
                      <a:r>
                        <a:rPr lang="ru-RU" sz="4000" b="1" dirty="0" smtClean="0"/>
                        <a:t>х-(у-1)</a:t>
                      </a:r>
                      <a:endParaRPr lang="ru-RU" sz="4000" b="1" dirty="0"/>
                    </a:p>
                  </a:txBody>
                  <a:tcPr marL="68580" marR="68580"/>
                </a:tc>
                <a:extLst>
                  <a:ext uri="{0D108BD9-81ED-4DB2-BD59-A6C34878D82A}">
                    <a16:rowId xmlns="" xmlns:a16="http://schemas.microsoft.com/office/drawing/2014/main" val="3975549664"/>
                  </a:ext>
                </a:extLst>
              </a:tr>
            </a:tbl>
          </a:graphicData>
        </a:graphic>
      </p:graphicFrame>
    </p:spTree>
    <p:extLst>
      <p:ext uri="{BB962C8B-B14F-4D97-AF65-F5344CB8AC3E}">
        <p14:creationId xmlns:p14="http://schemas.microsoft.com/office/powerpoint/2010/main" val="10854989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206100"/>
            <a:ext cx="6768753" cy="1074061"/>
          </a:xfrm>
          <a:solidFill>
            <a:schemeClr val="bg1"/>
          </a:solidFill>
        </p:spPr>
        <p:txBody>
          <a:bodyPr/>
          <a:lstStyle/>
          <a:p>
            <a:pPr algn="ctr"/>
            <a:r>
              <a:rPr lang="ru-RU" b="1" dirty="0" smtClean="0">
                <a:latin typeface="Times New Roman" panose="02020603050405020304" pitchFamily="18" charset="0"/>
                <a:cs typeface="Times New Roman" panose="02020603050405020304" pitchFamily="18" charset="0"/>
              </a:rPr>
              <a:t>Решение:</a:t>
            </a:r>
            <a:endParaRPr lang="ru-RU" dirty="0"/>
          </a:p>
        </p:txBody>
      </p:sp>
      <p:sp>
        <p:nvSpPr>
          <p:cNvPr id="3" name="Объект 2"/>
          <p:cNvSpPr>
            <a:spLocks noGrp="1"/>
          </p:cNvSpPr>
          <p:nvPr>
            <p:ph sz="half" idx="1"/>
          </p:nvPr>
        </p:nvSpPr>
        <p:spPr>
          <a:xfrm>
            <a:off x="251520" y="1397727"/>
            <a:ext cx="8280920" cy="5199017"/>
          </a:xfrm>
          <a:ln>
            <a:solidFill>
              <a:schemeClr val="tx2"/>
            </a:solidFill>
          </a:ln>
        </p:spPr>
        <p:txBody>
          <a:bodyPr/>
          <a:lstStyle/>
          <a:p>
            <a:pPr marL="0" indent="0">
              <a:buNone/>
            </a:pPr>
            <a:endParaRPr lang="ru-RU" dirty="0"/>
          </a:p>
        </p:txBody>
      </p:sp>
      <p:pic>
        <p:nvPicPr>
          <p:cNvPr id="10" name="Рисунок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1988840"/>
            <a:ext cx="6192688" cy="2599507"/>
          </a:xfrm>
          <a:prstGeom prst="rect">
            <a:avLst/>
          </a:prstGeom>
        </p:spPr>
      </p:pic>
      <p:pic>
        <p:nvPicPr>
          <p:cNvPr id="12" name="Объект 11"/>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221088" y="4579407"/>
            <a:ext cx="3050467" cy="2017111"/>
          </a:xfrm>
        </p:spPr>
      </p:pic>
      <p:sp>
        <p:nvSpPr>
          <p:cNvPr id="4" name="Прямоугольник 3"/>
          <p:cNvSpPr/>
          <p:nvPr/>
        </p:nvSpPr>
        <p:spPr>
          <a:xfrm>
            <a:off x="5436096" y="5759678"/>
            <a:ext cx="1701620" cy="523220"/>
          </a:xfrm>
          <a:prstGeom prst="rect">
            <a:avLst/>
          </a:prstGeom>
        </p:spPr>
        <p:txBody>
          <a:bodyPr wrap="none">
            <a:spAutoFit/>
          </a:bodyPr>
          <a:lstStyle/>
          <a:p>
            <a:r>
              <a:rPr lang="ru-RU" sz="2800" b="1" i="1" dirty="0">
                <a:latin typeface="Times New Roman" panose="02020603050405020304" pitchFamily="18" charset="0"/>
                <a:cs typeface="Times New Roman" panose="02020603050405020304" pitchFamily="18" charset="0"/>
              </a:rPr>
              <a:t>Ответ: 5</a:t>
            </a:r>
          </a:p>
        </p:txBody>
      </p:sp>
    </p:spTree>
    <p:extLst>
      <p:ext uri="{BB962C8B-B14F-4D97-AF65-F5344CB8AC3E}">
        <p14:creationId xmlns:p14="http://schemas.microsoft.com/office/powerpoint/2010/main" val="24916215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Тип 20</a:t>
            </a:r>
            <a:endParaRPr lang="ru-RU" dirty="0"/>
          </a:p>
        </p:txBody>
      </p:sp>
      <p:sp>
        <p:nvSpPr>
          <p:cNvPr id="3" name="Объект 2"/>
          <p:cNvSpPr>
            <a:spLocks noGrp="1"/>
          </p:cNvSpPr>
          <p:nvPr>
            <p:ph idx="1"/>
          </p:nvPr>
        </p:nvSpPr>
        <p:spPr/>
        <p:txBody>
          <a:bodyPr>
            <a:normAutofit/>
          </a:bodyPr>
          <a:lstStyle/>
          <a:p>
            <a:pPr marL="0" indent="0">
              <a:buNone/>
            </a:pPr>
            <a:r>
              <a:rPr lang="ru-RU" dirty="0" smtClean="0"/>
              <a:t>Имеется </a:t>
            </a:r>
            <a:r>
              <a:rPr lang="ru-RU" dirty="0"/>
              <a:t>два сплава. Первый содержит 20 % никеля, второй — 50 % никеля. </a:t>
            </a:r>
          </a:p>
          <a:p>
            <a:pPr marL="0" indent="0">
              <a:buNone/>
            </a:pPr>
            <a:r>
              <a:rPr lang="ru-RU" dirty="0"/>
              <a:t>Из этих двух сплавов получили третий сплав, содержащий 45 % никеля. Масса первого сплава равна 10 кг. На сколько килограммов масса первого сплава была меньше массы второго сплава?</a:t>
            </a:r>
          </a:p>
          <a:p>
            <a:endParaRPr lang="ru-RU" dirty="0"/>
          </a:p>
        </p:txBody>
      </p:sp>
    </p:spTree>
    <p:extLst>
      <p:ext uri="{BB962C8B-B14F-4D97-AF65-F5344CB8AC3E}">
        <p14:creationId xmlns:p14="http://schemas.microsoft.com/office/powerpoint/2010/main" val="24040520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lstStyle/>
          <a:p>
            <a:r>
              <a:rPr lang="ru-RU" dirty="0" smtClean="0"/>
              <a:t>Решение:</a:t>
            </a:r>
            <a:endParaRPr lang="ru-RU" dirty="0"/>
          </a:p>
        </p:txBody>
      </p:sp>
      <p:sp>
        <p:nvSpPr>
          <p:cNvPr id="3" name="Объект 2"/>
          <p:cNvSpPr>
            <a:spLocks noGrp="1"/>
          </p:cNvSpPr>
          <p:nvPr>
            <p:ph idx="1"/>
          </p:nvPr>
        </p:nvSpPr>
        <p:spPr>
          <a:xfrm>
            <a:off x="251520" y="1124744"/>
            <a:ext cx="8712968" cy="5544616"/>
          </a:xfrm>
        </p:spPr>
        <p:txBody>
          <a:bodyPr>
            <a:normAutofit/>
          </a:bodyPr>
          <a:lstStyle/>
          <a:p>
            <a:pPr marL="0" indent="0">
              <a:buNone/>
            </a:pPr>
            <a:r>
              <a:rPr lang="ru-RU" sz="2400" dirty="0"/>
              <a:t>Пусть масса второго сплава </a:t>
            </a:r>
            <a:r>
              <a:rPr lang="ru-RU" sz="2400" i="1" dirty="0"/>
              <a:t>m</a:t>
            </a:r>
            <a:r>
              <a:rPr lang="ru-RU" sz="2400" baseline="-25000" dirty="0"/>
              <a:t>2</a:t>
            </a:r>
            <a:r>
              <a:rPr lang="ru-RU" sz="2400" dirty="0"/>
              <a:t> кг. Массовое содержание никеля во втором сплаве Из двух имеющихся сплавов получили третий сплав массой </a:t>
            </a:r>
            <a:r>
              <a:rPr lang="ru-RU" sz="2400" i="1" dirty="0"/>
              <a:t>m</a:t>
            </a:r>
            <a:r>
              <a:rPr lang="ru-RU" sz="2400" baseline="-25000" dirty="0"/>
              <a:t>3</a:t>
            </a:r>
            <a:r>
              <a:rPr lang="ru-RU" sz="2400" dirty="0"/>
              <a:t> кг, содержащий 45% никеля. Получаем систему уравнений:</a:t>
            </a:r>
          </a:p>
        </p:txBody>
      </p:sp>
      <p:sp>
        <p:nvSpPr>
          <p:cNvPr id="5" name="Прямоугольник 4"/>
          <p:cNvSpPr/>
          <p:nvPr/>
        </p:nvSpPr>
        <p:spPr>
          <a:xfrm>
            <a:off x="1403648" y="4692015"/>
            <a:ext cx="6840759" cy="830997"/>
          </a:xfrm>
          <a:prstGeom prst="rect">
            <a:avLst/>
          </a:prstGeom>
        </p:spPr>
        <p:txBody>
          <a:bodyPr wrap="square">
            <a:spAutoFit/>
          </a:bodyPr>
          <a:lstStyle/>
          <a:p>
            <a:r>
              <a:rPr lang="ru-RU" sz="2400" dirty="0"/>
              <a:t>Таким образом, первый сплав легче второго на 40 килограммов. Ответ: 40.</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6903" y="2420888"/>
            <a:ext cx="3344369" cy="79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6012" r="-1538"/>
          <a:stretch/>
        </p:blipFill>
        <p:spPr bwMode="auto">
          <a:xfrm>
            <a:off x="5198301" y="2412724"/>
            <a:ext cx="3668314" cy="800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5080" y="3429000"/>
            <a:ext cx="3948438"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83357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1143000"/>
          </a:xfrm>
        </p:spPr>
        <p:txBody>
          <a:bodyPr/>
          <a:lstStyle/>
          <a:p>
            <a:r>
              <a:rPr lang="ru-RU" dirty="0" smtClean="0"/>
              <a:t>Тип 20</a:t>
            </a:r>
            <a:endParaRPr lang="ru-RU" dirty="0"/>
          </a:p>
        </p:txBody>
      </p:sp>
      <p:sp>
        <p:nvSpPr>
          <p:cNvPr id="3" name="Объект 2"/>
          <p:cNvSpPr>
            <a:spLocks noGrp="1"/>
          </p:cNvSpPr>
          <p:nvPr>
            <p:ph idx="1"/>
          </p:nvPr>
        </p:nvSpPr>
        <p:spPr>
          <a:xfrm>
            <a:off x="107504" y="1196752"/>
            <a:ext cx="8784976" cy="5400600"/>
          </a:xfrm>
        </p:spPr>
        <p:txBody>
          <a:bodyPr/>
          <a:lstStyle/>
          <a:p>
            <a:pPr marL="0" indent="0">
              <a:buNone/>
            </a:pPr>
            <a:r>
              <a:rPr lang="ru-RU" dirty="0" smtClean="0"/>
              <a:t>Первый </a:t>
            </a:r>
            <a:r>
              <a:rPr lang="ru-RU" dirty="0"/>
              <a:t>насос наполняет бак за </a:t>
            </a:r>
            <a:r>
              <a:rPr lang="ru-RU" dirty="0" smtClean="0"/>
              <a:t>20 </a:t>
            </a:r>
            <a:r>
              <a:rPr lang="ru-RU" dirty="0"/>
              <a:t>минут, второй — за </a:t>
            </a:r>
            <a:r>
              <a:rPr lang="ru-RU" dirty="0" smtClean="0"/>
              <a:t>30 </a:t>
            </a:r>
            <a:r>
              <a:rPr lang="ru-RU" dirty="0"/>
              <a:t>минут, а третий — за 1 ч</a:t>
            </a:r>
            <a:r>
              <a:rPr lang="ru-RU" dirty="0" smtClean="0"/>
              <a:t>. </a:t>
            </a:r>
            <a:r>
              <a:rPr lang="ru-RU" dirty="0"/>
              <a:t>За сколько минут наполнят бак три насоса, работая одновременно</a:t>
            </a:r>
            <a:r>
              <a:rPr lang="ru-RU" dirty="0" smtClean="0"/>
              <a:t>?</a:t>
            </a:r>
          </a:p>
          <a:p>
            <a:pPr marL="0" indent="0">
              <a:buNone/>
            </a:pPr>
            <a:r>
              <a:rPr lang="ru-RU" dirty="0" smtClean="0"/>
              <a:t>Решение: Обозначим объем бака за 1. Тогда три насоса, работая вместе, заполнят бак за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4508870"/>
            <a:ext cx="4104456" cy="938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5796136" y="4793284"/>
            <a:ext cx="588623" cy="369332"/>
          </a:xfrm>
          <a:prstGeom prst="rect">
            <a:avLst/>
          </a:prstGeom>
        </p:spPr>
        <p:txBody>
          <a:bodyPr wrap="none">
            <a:spAutoFit/>
          </a:bodyPr>
          <a:lstStyle/>
          <a:p>
            <a:r>
              <a:rPr lang="ru-RU" dirty="0"/>
              <a:t>мин</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5589240"/>
            <a:ext cx="2889250"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99260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lstStyle/>
          <a:p>
            <a:r>
              <a:rPr lang="ru-RU" dirty="0" smtClean="0"/>
              <a:t>Тип 21. Доски </a:t>
            </a:r>
            <a:r>
              <a:rPr lang="ru-RU" dirty="0"/>
              <a:t>и распилы </a:t>
            </a:r>
          </a:p>
        </p:txBody>
      </p:sp>
      <p:sp>
        <p:nvSpPr>
          <p:cNvPr id="3" name="Содержимое 2"/>
          <p:cNvSpPr>
            <a:spLocks noGrp="1"/>
          </p:cNvSpPr>
          <p:nvPr>
            <p:ph idx="1"/>
          </p:nvPr>
        </p:nvSpPr>
        <p:spPr>
          <a:xfrm>
            <a:off x="179512" y="1214422"/>
            <a:ext cx="8712968" cy="5382930"/>
          </a:xfrm>
        </p:spPr>
        <p:txBody>
          <a:bodyPr>
            <a:normAutofit fontScale="85000" lnSpcReduction="20000"/>
          </a:bodyPr>
          <a:lstStyle/>
          <a:p>
            <a:pPr>
              <a:buNone/>
            </a:pPr>
            <a:r>
              <a:rPr lang="ru-RU" b="1" dirty="0" smtClean="0"/>
              <a:t>Задача. </a:t>
            </a:r>
            <a:r>
              <a:rPr lang="ru-RU" dirty="0"/>
              <a:t>На палке </a:t>
            </a:r>
            <a:r>
              <a:rPr lang="ru-RU" dirty="0" smtClean="0"/>
              <a:t>отмечены поперечные </a:t>
            </a:r>
            <a:r>
              <a:rPr lang="ru-RU" dirty="0"/>
              <a:t>линии красного, жёлтого и зелёного цвета. Если </a:t>
            </a:r>
            <a:r>
              <a:rPr lang="ru-RU" dirty="0" smtClean="0"/>
              <a:t>распилить </a:t>
            </a:r>
            <a:r>
              <a:rPr lang="ru-RU" dirty="0"/>
              <a:t>палку по </a:t>
            </a:r>
            <a:r>
              <a:rPr lang="ru-RU" dirty="0" smtClean="0"/>
              <a:t>красным </a:t>
            </a:r>
            <a:r>
              <a:rPr lang="ru-RU" dirty="0"/>
              <a:t>линиям, </a:t>
            </a:r>
            <a:r>
              <a:rPr lang="ru-RU" dirty="0" smtClean="0"/>
              <a:t>получится </a:t>
            </a:r>
            <a:r>
              <a:rPr lang="ru-RU" dirty="0"/>
              <a:t>15 кусков, если по жёлтым — 5 кусков, а если по зелёным — 7 кусков. Сколь­ко кус­ков получится, если рас­пи­лить палку по ли­ни­ям всех трёх цветов?</a:t>
            </a:r>
          </a:p>
          <a:p>
            <a:pPr>
              <a:buNone/>
            </a:pPr>
            <a:r>
              <a:rPr lang="ru-RU" b="1" dirty="0" smtClean="0"/>
              <a:t>Пояснение</a:t>
            </a:r>
            <a:r>
              <a:rPr lang="ru-RU" b="1" dirty="0"/>
              <a:t>.</a:t>
            </a:r>
            <a:endParaRPr lang="ru-RU" dirty="0"/>
          </a:p>
          <a:p>
            <a:pPr>
              <a:buNone/>
            </a:pPr>
            <a:r>
              <a:rPr lang="ru-RU" dirty="0" smtClean="0"/>
              <a:t>	Если распилить </a:t>
            </a:r>
            <a:r>
              <a:rPr lang="ru-RU" dirty="0"/>
              <a:t>палку по </a:t>
            </a:r>
            <a:r>
              <a:rPr lang="ru-RU" dirty="0" smtClean="0"/>
              <a:t>красным </a:t>
            </a:r>
            <a:r>
              <a:rPr lang="ru-RU" dirty="0"/>
              <a:t>линиям, то </a:t>
            </a:r>
            <a:r>
              <a:rPr lang="ru-RU" dirty="0" smtClean="0"/>
              <a:t>получится </a:t>
            </a:r>
            <a:r>
              <a:rPr lang="ru-RU" dirty="0"/>
              <a:t>15 кусков, следовательно, линий — 14. Если </a:t>
            </a:r>
            <a:r>
              <a:rPr lang="ru-RU" dirty="0" smtClean="0"/>
              <a:t>распилить </a:t>
            </a:r>
            <a:r>
              <a:rPr lang="ru-RU" dirty="0"/>
              <a:t>палку по </a:t>
            </a:r>
            <a:r>
              <a:rPr lang="ru-RU" dirty="0" smtClean="0"/>
              <a:t>желтым </a:t>
            </a:r>
            <a:r>
              <a:rPr lang="ru-RU" dirty="0"/>
              <a:t>— 5 кусков, следовательно, линий — 4. Если </a:t>
            </a:r>
            <a:r>
              <a:rPr lang="ru-RU" dirty="0" smtClean="0"/>
              <a:t>распилить </a:t>
            </a:r>
            <a:r>
              <a:rPr lang="ru-RU" dirty="0"/>
              <a:t>по </a:t>
            </a:r>
            <a:r>
              <a:rPr lang="ru-RU" dirty="0" smtClean="0"/>
              <a:t>зеленым </a:t>
            </a:r>
            <a:r>
              <a:rPr lang="ru-RU" dirty="0"/>
              <a:t>— 7 кусков, линий — 6. Всего линий: 14 + 4 + 6 = 24 линии, следовательно, </a:t>
            </a:r>
            <a:r>
              <a:rPr lang="ru-RU" dirty="0" smtClean="0"/>
              <a:t>кусков </a:t>
            </a:r>
            <a:r>
              <a:rPr lang="ru-RU" dirty="0"/>
              <a:t>будет 25</a:t>
            </a:r>
            <a:r>
              <a:rPr lang="ru-RU" dirty="0" smtClean="0"/>
              <a:t>.</a:t>
            </a:r>
          </a:p>
          <a:p>
            <a:pPr>
              <a:buNone/>
            </a:pPr>
            <a:r>
              <a:rPr lang="ru-RU" b="1" dirty="0" smtClean="0"/>
              <a:t>Ответ: </a:t>
            </a:r>
            <a:r>
              <a:rPr lang="ru-RU" dirty="0" smtClean="0"/>
              <a:t>25.</a:t>
            </a:r>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lstStyle/>
          <a:p>
            <a:r>
              <a:rPr lang="ru-RU" dirty="0" smtClean="0"/>
              <a:t>Тип 21.Параллели и меридианы </a:t>
            </a:r>
            <a:endParaRPr lang="ru-RU" dirty="0"/>
          </a:p>
        </p:txBody>
      </p:sp>
      <p:sp>
        <p:nvSpPr>
          <p:cNvPr id="3" name="Содержимое 2"/>
          <p:cNvSpPr>
            <a:spLocks noGrp="1"/>
          </p:cNvSpPr>
          <p:nvPr>
            <p:ph idx="1"/>
          </p:nvPr>
        </p:nvSpPr>
        <p:spPr>
          <a:xfrm>
            <a:off x="251520" y="1142984"/>
            <a:ext cx="8640960" cy="5526376"/>
          </a:xfrm>
        </p:spPr>
        <p:txBody>
          <a:bodyPr>
            <a:noAutofit/>
          </a:bodyPr>
          <a:lstStyle/>
          <a:p>
            <a:pPr>
              <a:buNone/>
            </a:pPr>
            <a:r>
              <a:rPr lang="ru-RU" sz="2400" b="1" dirty="0" smtClean="0"/>
              <a:t>Задача: </a:t>
            </a:r>
            <a:r>
              <a:rPr lang="ru-RU" sz="2400" dirty="0" smtClean="0"/>
              <a:t>На глобусе фломастером проведены 17 параллелей (включая экватор) и 24 меридиана. На сколько частей проведённые линии разделяют поверхность глобуса?</a:t>
            </a:r>
          </a:p>
          <a:p>
            <a:pPr>
              <a:buNone/>
            </a:pPr>
            <a:r>
              <a:rPr lang="ru-RU" sz="2400" b="1" dirty="0" smtClean="0"/>
              <a:t>Пояснение.</a:t>
            </a:r>
            <a:endParaRPr lang="ru-RU" sz="2400" dirty="0" smtClean="0"/>
          </a:p>
          <a:p>
            <a:pPr marL="0" indent="0">
              <a:buNone/>
              <a:tabLst>
                <a:tab pos="273050" algn="l"/>
              </a:tabLst>
            </a:pPr>
            <a:r>
              <a:rPr lang="ru-RU" sz="2400" dirty="0" smtClean="0"/>
              <a:t>	Представим, что на глобусе ещё не нарисованы параллели и меридианы. Заметим, что 24 меридиана разделят глобус на 24 части. Рассмотрим сектор, образованный двумя соседними меридианами. Проведение первой параллели разделит сектор на две части, проведение второй добавить ещё одну часть, и так далее, таким образом, 17 параллелей разделят сектор на 18 частей. Следовательно, весь глобус будет разбит на 24 · 18 = 432 части.</a:t>
            </a:r>
          </a:p>
          <a:p>
            <a:pPr>
              <a:buNone/>
            </a:pPr>
            <a:r>
              <a:rPr lang="ru-RU" sz="2400" b="1" dirty="0" smtClean="0"/>
              <a:t>Ответ: </a:t>
            </a:r>
            <a:r>
              <a:rPr lang="ru-RU" sz="2400" dirty="0" smtClean="0"/>
              <a:t>432.</a:t>
            </a:r>
            <a:endParaRPr lang="ru-RU"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Тип 21.Параллели и меридианы </a:t>
            </a:r>
          </a:p>
        </p:txBody>
      </p:sp>
      <p:sp>
        <p:nvSpPr>
          <p:cNvPr id="3" name="Объект 2"/>
          <p:cNvSpPr>
            <a:spLocks noGrp="1"/>
          </p:cNvSpPr>
          <p:nvPr>
            <p:ph idx="1"/>
          </p:nvPr>
        </p:nvSpPr>
        <p:spPr>
          <a:xfrm>
            <a:off x="457200" y="1600200"/>
            <a:ext cx="8363272" cy="4853136"/>
          </a:xfrm>
        </p:spPr>
        <p:txBody>
          <a:bodyPr>
            <a:normAutofit/>
          </a:bodyPr>
          <a:lstStyle/>
          <a:p>
            <a:pPr marL="0" indent="0" fontAlgn="base">
              <a:buNone/>
            </a:pPr>
            <a:r>
              <a:rPr lang="ru-RU" sz="2800" i="1" dirty="0"/>
              <a:t>На поверхности глобуса фломастером проведены 13 параллелей и 25 меридианов. На сколько частей проведенные линии разделили поверхность глобуса?</a:t>
            </a:r>
            <a:endParaRPr lang="ru-RU" sz="2800" dirty="0"/>
          </a:p>
          <a:p>
            <a:pPr marL="0" indent="0" fontAlgn="base">
              <a:buNone/>
            </a:pPr>
            <a:r>
              <a:rPr lang="ru-RU" sz="2800" i="1" dirty="0"/>
              <a:t>Меридиан – это дуга окружности, соединяющая Северный и Южный полюсы. Параллель – это окружность, лежащая в плоскости, параллельной плоскости экватора.</a:t>
            </a:r>
            <a:endParaRPr lang="ru-RU" sz="2800" dirty="0"/>
          </a:p>
          <a:p>
            <a:pPr marL="0" indent="0">
              <a:buNone/>
            </a:pPr>
            <a:r>
              <a:rPr lang="ru-RU" dirty="0" smtClean="0"/>
              <a:t>Решение: (13+1)*25= 350</a:t>
            </a:r>
          </a:p>
          <a:p>
            <a:pPr marL="0" indent="0">
              <a:buNone/>
            </a:pPr>
            <a:r>
              <a:rPr lang="ru-RU" dirty="0" smtClean="0"/>
              <a:t>         Ответ: 350</a:t>
            </a:r>
            <a:endParaRPr lang="ru-RU" dirty="0"/>
          </a:p>
        </p:txBody>
      </p:sp>
    </p:spTree>
    <p:extLst>
      <p:ext uri="{BB962C8B-B14F-4D97-AF65-F5344CB8AC3E}">
        <p14:creationId xmlns:p14="http://schemas.microsoft.com/office/powerpoint/2010/main" val="1999678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normAutofit fontScale="90000"/>
          </a:bodyPr>
          <a:lstStyle/>
          <a:p>
            <a:r>
              <a:rPr lang="ru-RU" dirty="0" smtClean="0"/>
              <a:t/>
            </a:r>
            <a:br>
              <a:rPr lang="ru-RU" dirty="0" smtClean="0"/>
            </a:br>
            <a:r>
              <a:rPr lang="ru-RU" b="1" dirty="0" smtClean="0"/>
              <a:t>Алгоритм </a:t>
            </a:r>
            <a:r>
              <a:rPr lang="ru-RU" b="1" dirty="0"/>
              <a:t>выполнения</a:t>
            </a:r>
            <a:br>
              <a:rPr lang="ru-RU" b="1" dirty="0"/>
            </a:br>
            <a:endParaRPr lang="ru-RU" b="1" dirty="0"/>
          </a:p>
        </p:txBody>
      </p:sp>
      <p:sp>
        <p:nvSpPr>
          <p:cNvPr id="3" name="Объект 2"/>
          <p:cNvSpPr>
            <a:spLocks noGrp="1"/>
          </p:cNvSpPr>
          <p:nvPr>
            <p:ph idx="1"/>
          </p:nvPr>
        </p:nvSpPr>
        <p:spPr>
          <a:xfrm>
            <a:off x="323528" y="1600200"/>
            <a:ext cx="8363272" cy="4781128"/>
          </a:xfrm>
        </p:spPr>
        <p:txBody>
          <a:bodyPr/>
          <a:lstStyle/>
          <a:p>
            <a:pPr lvl="0" fontAlgn="base"/>
            <a:r>
              <a:rPr lang="ru-RU" dirty="0" smtClean="0"/>
              <a:t>Доказываем</a:t>
            </a:r>
            <a:r>
              <a:rPr lang="ru-RU" dirty="0"/>
              <a:t>, что параллели делят глобус на 13+1 часть.</a:t>
            </a:r>
          </a:p>
          <a:p>
            <a:pPr lvl="0" fontAlgn="base"/>
            <a:r>
              <a:rPr lang="ru-RU" dirty="0"/>
              <a:t>Доказываем, что меридианы делят глобус на 25 частей.</a:t>
            </a:r>
          </a:p>
          <a:p>
            <a:pPr lvl="0" fontAlgn="base"/>
            <a:r>
              <a:rPr lang="ru-RU" dirty="0"/>
              <a:t>Определяем кол-во частей, на которые в целом разделен глобус, как произведение найденных чисел.</a:t>
            </a:r>
          </a:p>
          <a:p>
            <a:pPr marL="0" indent="0">
              <a:buNone/>
            </a:pPr>
            <a:endParaRPr lang="ru-RU" dirty="0"/>
          </a:p>
        </p:txBody>
      </p:sp>
    </p:spTree>
    <p:extLst>
      <p:ext uri="{BB962C8B-B14F-4D97-AF65-F5344CB8AC3E}">
        <p14:creationId xmlns:p14="http://schemas.microsoft.com/office/powerpoint/2010/main" val="33723197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lstStyle/>
          <a:p>
            <a:r>
              <a:rPr lang="ru-RU" dirty="0"/>
              <a:t>Тип 21. Монеты</a:t>
            </a:r>
          </a:p>
        </p:txBody>
      </p:sp>
      <p:sp>
        <p:nvSpPr>
          <p:cNvPr id="3" name="Объект 2"/>
          <p:cNvSpPr>
            <a:spLocks noGrp="1"/>
          </p:cNvSpPr>
          <p:nvPr>
            <p:ph idx="1"/>
          </p:nvPr>
        </p:nvSpPr>
        <p:spPr>
          <a:xfrm>
            <a:off x="457200" y="1412776"/>
            <a:ext cx="8229600" cy="5184576"/>
          </a:xfrm>
        </p:spPr>
        <p:txBody>
          <a:bodyPr>
            <a:normAutofit fontScale="92500" lnSpcReduction="20000"/>
          </a:bodyPr>
          <a:lstStyle/>
          <a:p>
            <a:pPr marL="0" indent="0" fontAlgn="base">
              <a:buNone/>
            </a:pPr>
            <a:r>
              <a:rPr lang="ru-RU" i="1" dirty="0"/>
              <a:t>В обменном пункте можно совершить одну из двух операций:</a:t>
            </a:r>
            <a:endParaRPr lang="ru-RU" dirty="0"/>
          </a:p>
          <a:p>
            <a:pPr marL="0" lvl="0" indent="0" fontAlgn="base">
              <a:buNone/>
            </a:pPr>
            <a:r>
              <a:rPr lang="ru-RU" i="1" dirty="0"/>
              <a:t>за 2 золотых монеты получить 3 серебряных и одну медную;</a:t>
            </a:r>
            <a:endParaRPr lang="ru-RU" dirty="0"/>
          </a:p>
          <a:p>
            <a:pPr marL="0" lvl="0" indent="0" fontAlgn="base">
              <a:buNone/>
            </a:pPr>
            <a:r>
              <a:rPr lang="ru-RU" i="1" dirty="0"/>
              <a:t>за 5 серебряных монет получить 3 золотых и одну медную.</a:t>
            </a:r>
            <a:endParaRPr lang="ru-RU" dirty="0"/>
          </a:p>
          <a:p>
            <a:pPr marL="0" indent="0" fontAlgn="base">
              <a:buNone/>
            </a:pPr>
            <a:r>
              <a:rPr lang="ru-RU" i="1" dirty="0"/>
              <a:t>У Николая были только серебряные монеты. После нескольких посещений обменного пункта серебряных монет у него стало меньше, золотых не появилось, зато появилось 50 медных. На сколько уменьшилось количество серебряных монет у Николая?</a:t>
            </a:r>
            <a:endParaRPr lang="ru-RU" dirty="0"/>
          </a:p>
          <a:p>
            <a:endParaRPr lang="ru-RU" dirty="0"/>
          </a:p>
        </p:txBody>
      </p:sp>
    </p:spTree>
    <p:extLst>
      <p:ext uri="{BB962C8B-B14F-4D97-AF65-F5344CB8AC3E}">
        <p14:creationId xmlns:p14="http://schemas.microsoft.com/office/powerpoint/2010/main" val="5935331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
            </a:r>
            <a:br>
              <a:rPr lang="ru-RU" dirty="0" smtClean="0"/>
            </a:br>
            <a:r>
              <a:rPr lang="ru-RU" dirty="0" smtClean="0"/>
              <a:t>Алгоритм </a:t>
            </a:r>
            <a:r>
              <a:rPr lang="ru-RU" dirty="0"/>
              <a:t>выполнения:</a:t>
            </a:r>
            <a:br>
              <a:rPr lang="ru-RU" dirty="0"/>
            </a:br>
            <a:endParaRPr lang="ru-RU" dirty="0"/>
          </a:p>
        </p:txBody>
      </p:sp>
      <p:sp>
        <p:nvSpPr>
          <p:cNvPr id="3" name="Объект 2"/>
          <p:cNvSpPr>
            <a:spLocks noGrp="1"/>
          </p:cNvSpPr>
          <p:nvPr>
            <p:ph idx="1"/>
          </p:nvPr>
        </p:nvSpPr>
        <p:spPr/>
        <p:txBody>
          <a:bodyPr/>
          <a:lstStyle/>
          <a:p>
            <a:pPr lvl="0" fontAlgn="base"/>
            <a:r>
              <a:rPr lang="ru-RU" sz="3600" dirty="0" smtClean="0"/>
              <a:t>Ввести </a:t>
            </a:r>
            <a:r>
              <a:rPr lang="ru-RU" sz="3600" dirty="0"/>
              <a:t>условные обозначения.</a:t>
            </a:r>
          </a:p>
          <a:p>
            <a:pPr lvl="0" fontAlgn="base"/>
            <a:r>
              <a:rPr lang="ru-RU" sz="3600" dirty="0"/>
              <a:t>Записать данные задачи с помощью условных обозначений.</a:t>
            </a:r>
          </a:p>
          <a:p>
            <a:pPr lvl="0" fontAlgn="base"/>
            <a:r>
              <a:rPr lang="ru-RU" sz="3600" dirty="0"/>
              <a:t>Логически рассуждая определить неизвестное.</a:t>
            </a:r>
          </a:p>
          <a:p>
            <a:endParaRPr lang="ru-RU" dirty="0"/>
          </a:p>
        </p:txBody>
      </p:sp>
    </p:spTree>
    <p:extLst>
      <p:ext uri="{BB962C8B-B14F-4D97-AF65-F5344CB8AC3E}">
        <p14:creationId xmlns:p14="http://schemas.microsoft.com/office/powerpoint/2010/main" val="2153193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lstStyle/>
          <a:p>
            <a:r>
              <a:rPr lang="ru-RU" dirty="0" smtClean="0"/>
              <a:t>Решение :</a:t>
            </a:r>
            <a:endParaRPr lang="ru-RU" dirty="0"/>
          </a:p>
        </p:txBody>
      </p:sp>
      <p:sp>
        <p:nvSpPr>
          <p:cNvPr id="3" name="Объект 2"/>
          <p:cNvSpPr>
            <a:spLocks noGrp="1"/>
          </p:cNvSpPr>
          <p:nvPr>
            <p:ph idx="1"/>
          </p:nvPr>
        </p:nvSpPr>
        <p:spPr>
          <a:xfrm>
            <a:off x="251520" y="1412776"/>
            <a:ext cx="8435280" cy="5040560"/>
          </a:xfrm>
        </p:spPr>
        <p:txBody>
          <a:bodyPr>
            <a:normAutofit/>
          </a:bodyPr>
          <a:lstStyle/>
          <a:p>
            <a:pPr marL="0" indent="0">
              <a:buNone/>
            </a:pPr>
            <a:r>
              <a:rPr lang="ru-RU" sz="3600" dirty="0" smtClean="0"/>
              <a:t>2з=3с+1м *3 </a:t>
            </a:r>
          </a:p>
          <a:p>
            <a:pPr marL="0" indent="0">
              <a:buNone/>
            </a:pPr>
            <a:r>
              <a:rPr lang="ru-RU" sz="3600" dirty="0" smtClean="0"/>
              <a:t>5с=3з+1м * 2</a:t>
            </a:r>
          </a:p>
          <a:p>
            <a:pPr marL="0" indent="0">
              <a:buNone/>
            </a:pPr>
            <a:r>
              <a:rPr lang="ru-RU" sz="3600" dirty="0" smtClean="0"/>
              <a:t>6з=9с+2м</a:t>
            </a:r>
          </a:p>
          <a:p>
            <a:pPr marL="0" indent="0">
              <a:buNone/>
            </a:pPr>
            <a:r>
              <a:rPr lang="ru-RU" sz="3600" dirty="0" smtClean="0"/>
              <a:t>10 с=6з+2м</a:t>
            </a:r>
          </a:p>
          <a:p>
            <a:pPr marL="0" indent="0">
              <a:buNone/>
            </a:pPr>
            <a:r>
              <a:rPr lang="ru-RU" sz="3600" dirty="0" smtClean="0"/>
              <a:t>10 з=9с+3м+2м=9с+5 м</a:t>
            </a:r>
          </a:p>
          <a:p>
            <a:pPr marL="0" indent="0">
              <a:buNone/>
            </a:pPr>
            <a:r>
              <a:rPr lang="ru-RU" sz="3600" dirty="0" smtClean="0"/>
              <a:t>100с= 90с +50 м * 10</a:t>
            </a:r>
          </a:p>
          <a:p>
            <a:pPr marL="0" indent="0">
              <a:buNone/>
            </a:pPr>
            <a:r>
              <a:rPr lang="ru-RU" sz="3600" dirty="0" smtClean="0"/>
              <a:t>100-90=10   Ответ: 10</a:t>
            </a:r>
            <a:endParaRPr lang="ru-RU" sz="3600" dirty="0"/>
          </a:p>
        </p:txBody>
      </p:sp>
      <p:cxnSp>
        <p:nvCxnSpPr>
          <p:cNvPr id="8" name="Прямая соединительная линия 7"/>
          <p:cNvCxnSpPr/>
          <p:nvPr/>
        </p:nvCxnSpPr>
        <p:spPr>
          <a:xfrm>
            <a:off x="2267744" y="1556792"/>
            <a:ext cx="0" cy="1080120"/>
          </a:xfrm>
          <a:prstGeom prst="line">
            <a:avLst/>
          </a:prstGeom>
        </p:spPr>
        <p:style>
          <a:lnRef idx="2">
            <a:schemeClr val="dk1"/>
          </a:lnRef>
          <a:fillRef idx="0">
            <a:schemeClr val="dk1"/>
          </a:fillRef>
          <a:effectRef idx="1">
            <a:schemeClr val="dk1"/>
          </a:effectRef>
          <a:fontRef idx="minor">
            <a:schemeClr val="tx1"/>
          </a:fontRef>
        </p:style>
      </p:cxnSp>
      <p:cxnSp>
        <p:nvCxnSpPr>
          <p:cNvPr id="10" name="Прямая соединительная линия 9"/>
          <p:cNvCxnSpPr/>
          <p:nvPr/>
        </p:nvCxnSpPr>
        <p:spPr>
          <a:xfrm>
            <a:off x="3491880" y="4797152"/>
            <a:ext cx="0" cy="576064"/>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3664907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lstStyle/>
          <a:p>
            <a:r>
              <a:rPr lang="ru-RU" dirty="0" smtClean="0"/>
              <a:t>Тип 21. Монеты</a:t>
            </a:r>
            <a:endParaRPr lang="ru-RU" dirty="0"/>
          </a:p>
        </p:txBody>
      </p:sp>
      <p:sp>
        <p:nvSpPr>
          <p:cNvPr id="3" name="Объект 2"/>
          <p:cNvSpPr>
            <a:spLocks noGrp="1"/>
          </p:cNvSpPr>
          <p:nvPr>
            <p:ph idx="1"/>
          </p:nvPr>
        </p:nvSpPr>
        <p:spPr>
          <a:xfrm>
            <a:off x="251520" y="1340768"/>
            <a:ext cx="8712968" cy="5256584"/>
          </a:xfrm>
        </p:spPr>
        <p:txBody>
          <a:bodyPr>
            <a:normAutofit fontScale="92500" lnSpcReduction="20000"/>
          </a:bodyPr>
          <a:lstStyle/>
          <a:p>
            <a:pPr marL="0" indent="0" fontAlgn="base">
              <a:buNone/>
            </a:pPr>
            <a:r>
              <a:rPr lang="ru-RU" i="1" dirty="0"/>
              <a:t>В обменном пункте можно совершить одну из двух операций:</a:t>
            </a:r>
            <a:endParaRPr lang="ru-RU" dirty="0"/>
          </a:p>
          <a:p>
            <a:pPr marL="0" lvl="0" indent="0" fontAlgn="base">
              <a:buNone/>
            </a:pPr>
            <a:r>
              <a:rPr lang="ru-RU" i="1" dirty="0"/>
              <a:t>за 4 золотых монеты получить 5 серебряных и одну медную;</a:t>
            </a:r>
            <a:endParaRPr lang="ru-RU" dirty="0"/>
          </a:p>
          <a:p>
            <a:pPr marL="0" lvl="0" indent="0" fontAlgn="base">
              <a:buNone/>
            </a:pPr>
            <a:r>
              <a:rPr lang="ru-RU" i="1" dirty="0"/>
              <a:t>за 7 серебряных монет получить 5 золотых и одну медную.</a:t>
            </a:r>
            <a:endParaRPr lang="ru-RU" dirty="0"/>
          </a:p>
          <a:p>
            <a:pPr marL="0" indent="0" fontAlgn="base">
              <a:buNone/>
            </a:pPr>
            <a:r>
              <a:rPr lang="ru-RU" i="1" dirty="0"/>
              <a:t>У Николая были только серебряные монеты. После нескольких посещений обменного пункта серебряных монет у него стало меньше, золотых не появилось, зато появилось 45 медных. На сколько уменьшилось количество серебряных монет у Николая?</a:t>
            </a:r>
            <a:endParaRPr lang="ru-RU" dirty="0"/>
          </a:p>
          <a:p>
            <a:pPr marL="0" indent="0">
              <a:buNone/>
            </a:pPr>
            <a:endParaRPr lang="ru-RU" dirty="0"/>
          </a:p>
        </p:txBody>
      </p:sp>
    </p:spTree>
    <p:extLst>
      <p:ext uri="{BB962C8B-B14F-4D97-AF65-F5344CB8AC3E}">
        <p14:creationId xmlns:p14="http://schemas.microsoft.com/office/powerpoint/2010/main" val="7844208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lstStyle/>
          <a:p>
            <a:r>
              <a:rPr lang="ru-RU" dirty="0" smtClean="0"/>
              <a:t>Решение:</a:t>
            </a:r>
            <a:endParaRPr lang="ru-RU" dirty="0"/>
          </a:p>
        </p:txBody>
      </p:sp>
      <p:sp>
        <p:nvSpPr>
          <p:cNvPr id="3" name="Объект 2"/>
          <p:cNvSpPr>
            <a:spLocks noGrp="1"/>
          </p:cNvSpPr>
          <p:nvPr>
            <p:ph idx="1"/>
          </p:nvPr>
        </p:nvSpPr>
        <p:spPr>
          <a:xfrm>
            <a:off x="457200" y="1600200"/>
            <a:ext cx="8229600" cy="4853136"/>
          </a:xfrm>
        </p:spPr>
        <p:txBody>
          <a:bodyPr/>
          <a:lstStyle/>
          <a:p>
            <a:pPr marL="0" indent="0">
              <a:buNone/>
            </a:pPr>
            <a:r>
              <a:rPr lang="ru-RU" dirty="0" smtClean="0"/>
              <a:t>4з=5с+1м  * 5</a:t>
            </a:r>
          </a:p>
          <a:p>
            <a:pPr marL="0" indent="0">
              <a:buNone/>
            </a:pPr>
            <a:r>
              <a:rPr lang="ru-RU" dirty="0" smtClean="0"/>
              <a:t>7с=5з+1м  * 4</a:t>
            </a:r>
          </a:p>
          <a:p>
            <a:pPr marL="0" indent="0">
              <a:buNone/>
            </a:pPr>
            <a:r>
              <a:rPr lang="ru-RU" dirty="0" smtClean="0"/>
              <a:t>20з=25с+5м</a:t>
            </a:r>
          </a:p>
          <a:p>
            <a:pPr marL="0" indent="0">
              <a:buNone/>
            </a:pPr>
            <a:r>
              <a:rPr lang="ru-RU" dirty="0" smtClean="0"/>
              <a:t>28с=20с+4м</a:t>
            </a:r>
          </a:p>
          <a:p>
            <a:pPr marL="0" indent="0">
              <a:buNone/>
            </a:pPr>
            <a:r>
              <a:rPr lang="ru-RU" dirty="0" smtClean="0"/>
              <a:t>28с=25с+5м+4м=25с+9м * 5</a:t>
            </a:r>
          </a:p>
          <a:p>
            <a:pPr marL="0" indent="0">
              <a:buNone/>
            </a:pPr>
            <a:r>
              <a:rPr lang="ru-RU" dirty="0" smtClean="0"/>
              <a:t>140с=125с+45м</a:t>
            </a:r>
          </a:p>
          <a:p>
            <a:pPr marL="0" indent="0">
              <a:buNone/>
            </a:pPr>
            <a:r>
              <a:rPr lang="ru-RU" dirty="0" smtClean="0"/>
              <a:t>140-125=15      Ответ: 15</a:t>
            </a:r>
          </a:p>
          <a:p>
            <a:pPr marL="0" indent="0">
              <a:buNone/>
            </a:pPr>
            <a:endParaRPr lang="ru-RU" dirty="0"/>
          </a:p>
        </p:txBody>
      </p:sp>
      <p:cxnSp>
        <p:nvCxnSpPr>
          <p:cNvPr id="4" name="Прямая соединительная линия 3"/>
          <p:cNvCxnSpPr/>
          <p:nvPr/>
        </p:nvCxnSpPr>
        <p:spPr>
          <a:xfrm>
            <a:off x="2267744" y="1600200"/>
            <a:ext cx="0" cy="1080120"/>
          </a:xfrm>
          <a:prstGeom prst="line">
            <a:avLst/>
          </a:prstGeom>
        </p:spPr>
        <p:style>
          <a:lnRef idx="2">
            <a:schemeClr val="dk1"/>
          </a:lnRef>
          <a:fillRef idx="0">
            <a:schemeClr val="dk1"/>
          </a:fillRef>
          <a:effectRef idx="1">
            <a:schemeClr val="dk1"/>
          </a:effectRef>
          <a:fontRef idx="minor">
            <a:schemeClr val="tx1"/>
          </a:fontRef>
        </p:style>
      </p:cxnSp>
      <p:cxnSp>
        <p:nvCxnSpPr>
          <p:cNvPr id="6" name="Прямая соединительная линия 5"/>
          <p:cNvCxnSpPr/>
          <p:nvPr/>
        </p:nvCxnSpPr>
        <p:spPr>
          <a:xfrm>
            <a:off x="4788024" y="4005064"/>
            <a:ext cx="0" cy="576064"/>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1169004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785794"/>
          </a:xfrm>
        </p:spPr>
        <p:txBody>
          <a:bodyPr>
            <a:normAutofit/>
          </a:bodyPr>
          <a:lstStyle/>
          <a:p>
            <a:r>
              <a:rPr lang="ru-RU" dirty="0" smtClean="0"/>
              <a:t>Тип 21. Монеты </a:t>
            </a:r>
            <a:endParaRPr lang="ru-RU" dirty="0"/>
          </a:p>
        </p:txBody>
      </p:sp>
      <p:sp>
        <p:nvSpPr>
          <p:cNvPr id="3" name="Содержимое 2"/>
          <p:cNvSpPr>
            <a:spLocks noGrp="1"/>
          </p:cNvSpPr>
          <p:nvPr>
            <p:ph idx="1"/>
          </p:nvPr>
        </p:nvSpPr>
        <p:spPr>
          <a:xfrm>
            <a:off x="251520" y="714356"/>
            <a:ext cx="8640960" cy="5929354"/>
          </a:xfrm>
        </p:spPr>
        <p:txBody>
          <a:bodyPr>
            <a:normAutofit fontScale="62500" lnSpcReduction="20000"/>
          </a:bodyPr>
          <a:lstStyle/>
          <a:p>
            <a:pPr>
              <a:buNone/>
            </a:pPr>
            <a:r>
              <a:rPr lang="ru-RU" b="1" dirty="0" smtClean="0"/>
              <a:t>Задача: </a:t>
            </a:r>
            <a:r>
              <a:rPr lang="ru-RU" dirty="0" smtClean="0"/>
              <a:t>В обменном пункте можно совершить одну из двух операций:</a:t>
            </a:r>
          </a:p>
          <a:p>
            <a:pPr>
              <a:buNone/>
            </a:pPr>
            <a:r>
              <a:rPr lang="ru-RU" dirty="0" smtClean="0"/>
              <a:t>	1) за 4 золотых монеты получить 5 серебряных и одну медную;</a:t>
            </a:r>
          </a:p>
          <a:p>
            <a:pPr>
              <a:buNone/>
            </a:pPr>
            <a:r>
              <a:rPr lang="ru-RU" dirty="0" smtClean="0"/>
              <a:t>	2) за 7 серебряных монет получить 5 золотых и одну медную.</a:t>
            </a:r>
          </a:p>
          <a:p>
            <a:pPr>
              <a:buNone/>
            </a:pPr>
            <a:r>
              <a:rPr lang="ru-RU" dirty="0" smtClean="0"/>
              <a:t>	У Николая были только серебряные монеты. После нескольких посещений обменного пункта серебряных монет у него стало меньше, золотых не появилось, зато появилось 90 медных. На сколько уменьшилось количество серебряных монет у Николая?</a:t>
            </a:r>
          </a:p>
          <a:p>
            <a:pPr>
              <a:buNone/>
            </a:pPr>
            <a:r>
              <a:rPr lang="ru-RU" b="1" dirty="0" smtClean="0"/>
              <a:t>Пояснение.</a:t>
            </a:r>
            <a:endParaRPr lang="ru-RU" dirty="0" smtClean="0"/>
          </a:p>
          <a:p>
            <a:pPr>
              <a:buNone/>
            </a:pPr>
            <a:r>
              <a:rPr lang="ru-RU" dirty="0" smtClean="0"/>
              <a:t>	Последовательно получаем:</a:t>
            </a:r>
          </a:p>
          <a:p>
            <a:pPr>
              <a:buNone/>
            </a:pPr>
            <a:endParaRPr lang="ru-RU" dirty="0" smtClean="0"/>
          </a:p>
          <a:p>
            <a:pPr>
              <a:buNone/>
            </a:pPr>
            <a:r>
              <a:rPr lang="ru-RU" dirty="0" smtClean="0"/>
              <a:t> </a:t>
            </a:r>
          </a:p>
          <a:p>
            <a:pPr>
              <a:buNone/>
            </a:pPr>
            <a:endParaRPr lang="ru-RU" dirty="0" smtClean="0"/>
          </a:p>
          <a:p>
            <a:endParaRPr lang="ru-RU" dirty="0" smtClean="0"/>
          </a:p>
          <a:p>
            <a:endParaRPr lang="ru-RU" dirty="0" smtClean="0"/>
          </a:p>
          <a:p>
            <a:pPr>
              <a:buNone/>
            </a:pPr>
            <a:r>
              <a:rPr lang="ru-RU" dirty="0" smtClean="0"/>
              <a:t>	Если Николай за 1 серебряную получил 3 медных, а у него появилось 90 медных, то он истратил 30 серебряных (т. к. 90 : 3 = 30 серебряных).</a:t>
            </a:r>
          </a:p>
          <a:p>
            <a:pPr>
              <a:buNone/>
            </a:pPr>
            <a:r>
              <a:rPr lang="ru-RU" dirty="0" smtClean="0"/>
              <a:t>	Таким образом, у него количество монет уменьшилось на 30.</a:t>
            </a:r>
          </a:p>
          <a:p>
            <a:pPr>
              <a:buNone/>
            </a:pPr>
            <a:r>
              <a:rPr lang="ru-RU" b="1" dirty="0" smtClean="0"/>
              <a:t>Ответ: </a:t>
            </a:r>
            <a:r>
              <a:rPr lang="ru-RU" dirty="0" smtClean="0"/>
              <a:t>30</a:t>
            </a:r>
          </a:p>
          <a:p>
            <a:endParaRPr lang="ru-RU" dirty="0"/>
          </a:p>
        </p:txBody>
      </p:sp>
      <p:pic>
        <p:nvPicPr>
          <p:cNvPr id="4" name="Рисунок 3" descr="https://ege.sdamgia.ru/formula/a9/a9ec32b31c8a08f2a8486e13cb18b97ep.png"/>
          <p:cNvPicPr/>
          <p:nvPr/>
        </p:nvPicPr>
        <p:blipFill>
          <a:blip r:embed="rId3"/>
          <a:srcRect/>
          <a:stretch>
            <a:fillRect/>
          </a:stretch>
        </p:blipFill>
        <p:spPr bwMode="auto">
          <a:xfrm>
            <a:off x="857224" y="3357562"/>
            <a:ext cx="7643866" cy="1000132"/>
          </a:xfrm>
          <a:prstGeom prst="rect">
            <a:avLst/>
          </a:prstGeom>
          <a:noFill/>
          <a:ln w="9525">
            <a:noFill/>
            <a:miter lim="800000"/>
            <a:headEnd/>
            <a:tailEnd/>
          </a:ln>
        </p:spPr>
      </p:pic>
      <p:pic>
        <p:nvPicPr>
          <p:cNvPr id="5" name="Рисунок 4" descr="https://ege.sdamgia.ru/formula/51/51686234935a8df41e0f09ffbff2bbc3p.png"/>
          <p:cNvPicPr/>
          <p:nvPr/>
        </p:nvPicPr>
        <p:blipFill>
          <a:blip r:embed="rId4"/>
          <a:srcRect/>
          <a:stretch>
            <a:fillRect/>
          </a:stretch>
        </p:blipFill>
        <p:spPr bwMode="auto">
          <a:xfrm>
            <a:off x="1285852" y="4429132"/>
            <a:ext cx="5857916" cy="2857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lstStyle/>
          <a:p>
            <a:r>
              <a:rPr lang="ru-RU" dirty="0" smtClean="0"/>
              <a:t>Тип 21.  Маша и медведь</a:t>
            </a:r>
            <a:endParaRPr lang="ru-RU" dirty="0"/>
          </a:p>
        </p:txBody>
      </p:sp>
      <p:sp>
        <p:nvSpPr>
          <p:cNvPr id="3" name="Объект 2"/>
          <p:cNvSpPr>
            <a:spLocks noGrp="1"/>
          </p:cNvSpPr>
          <p:nvPr>
            <p:ph idx="1"/>
          </p:nvPr>
        </p:nvSpPr>
        <p:spPr>
          <a:xfrm>
            <a:off x="323528" y="1268760"/>
            <a:ext cx="8568952" cy="5256584"/>
          </a:xfrm>
        </p:spPr>
        <p:txBody>
          <a:bodyPr/>
          <a:lstStyle/>
          <a:p>
            <a:pPr marL="0" indent="0">
              <a:buNone/>
            </a:pPr>
            <a:r>
              <a:rPr lang="ru-RU" sz="3600" i="1" dirty="0"/>
              <a:t>Маша и Медведь съели 100 печений и банку варенья, начав и закончив одновременно. Сначала Маша ела варенье, а Медведь — печенья, но в какой-то момент они поменялись. Медведь и то, и другое ест в три раза быстрее Маши. Сколько печений съел Медведь, если варенья они съели поровну?</a:t>
            </a:r>
            <a:endParaRPr lang="ru-RU" sz="3600" dirty="0"/>
          </a:p>
          <a:p>
            <a:pPr marL="0" indent="0">
              <a:buNone/>
            </a:pPr>
            <a:endParaRPr lang="ru-RU" dirty="0"/>
          </a:p>
        </p:txBody>
      </p:sp>
    </p:spTree>
    <p:extLst>
      <p:ext uri="{BB962C8B-B14F-4D97-AF65-F5344CB8AC3E}">
        <p14:creationId xmlns:p14="http://schemas.microsoft.com/office/powerpoint/2010/main" val="426294151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lstStyle/>
          <a:p>
            <a:r>
              <a:rPr lang="ru-RU" dirty="0" smtClean="0"/>
              <a:t>Решение:</a:t>
            </a:r>
            <a:endParaRPr lang="ru-RU" dirty="0"/>
          </a:p>
        </p:txBody>
      </p:sp>
      <p:sp>
        <p:nvSpPr>
          <p:cNvPr id="3" name="Объект 2"/>
          <p:cNvSpPr>
            <a:spLocks noGrp="1"/>
          </p:cNvSpPr>
          <p:nvPr>
            <p:ph idx="1"/>
          </p:nvPr>
        </p:nvSpPr>
        <p:spPr>
          <a:xfrm>
            <a:off x="251520" y="1412776"/>
            <a:ext cx="8640960" cy="5184576"/>
          </a:xfrm>
        </p:spPr>
        <p:txBody>
          <a:bodyPr>
            <a:normAutofit fontScale="85000" lnSpcReduction="10000"/>
          </a:bodyPr>
          <a:lstStyle/>
          <a:p>
            <a:pPr marL="0" lvl="0" indent="0" fontAlgn="base">
              <a:buNone/>
            </a:pPr>
            <a:r>
              <a:rPr lang="ru-RU" dirty="0"/>
              <a:t>Так как варенье и Маша, и Медведь съели поровну, и при этом Медведь ел варенье в 3 раза быстрее, то Маша ела варенье (свою половину) в 3 раза дольше, чем Медведь (такую же половину).</a:t>
            </a:r>
          </a:p>
          <a:p>
            <a:pPr marL="0" lvl="0" indent="0" fontAlgn="base">
              <a:buNone/>
            </a:pPr>
            <a:r>
              <a:rPr lang="ru-RU" dirty="0"/>
              <a:t>Тогда получается, что Медведь ел печенья в 3 раза дольше Маши и к тому же ел их в 3 раза быстрее, то есть, на одно съеденное Машей печенье приходилось 3∙3=9 печений, съеденных Медведем.</a:t>
            </a:r>
          </a:p>
          <a:p>
            <a:pPr marL="0" lvl="0" indent="0" fontAlgn="base">
              <a:buNone/>
            </a:pPr>
            <a:r>
              <a:rPr lang="ru-RU" dirty="0"/>
              <a:t>В сумме эти печенья составляют 1+9=10 и таких сумм в 100 печеньях ровно 100:10 = 10.</a:t>
            </a:r>
          </a:p>
          <a:p>
            <a:pPr marL="0" lvl="0" indent="0" fontAlgn="base">
              <a:buNone/>
            </a:pPr>
            <a:r>
              <a:rPr lang="ru-RU" dirty="0"/>
              <a:t>Значит, Маша съела 10 печений, а Медведь 9∙10=90</a:t>
            </a:r>
            <a:r>
              <a:rPr lang="ru-RU" dirty="0" smtClean="0"/>
              <a:t>.     </a:t>
            </a:r>
          </a:p>
          <a:p>
            <a:pPr marL="0" lvl="0" indent="0" fontAlgn="base">
              <a:buNone/>
            </a:pPr>
            <a:r>
              <a:rPr lang="ru-RU" dirty="0"/>
              <a:t> </a:t>
            </a:r>
            <a:r>
              <a:rPr lang="ru-RU" dirty="0" smtClean="0"/>
              <a:t>                                   Ответ: 90</a:t>
            </a:r>
            <a:endParaRPr lang="ru-RU" dirty="0"/>
          </a:p>
        </p:txBody>
      </p:sp>
    </p:spTree>
    <p:extLst>
      <p:ext uri="{BB962C8B-B14F-4D97-AF65-F5344CB8AC3E}">
        <p14:creationId xmlns:p14="http://schemas.microsoft.com/office/powerpoint/2010/main" val="105709547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
            </a:r>
            <a:br>
              <a:rPr lang="ru-RU" b="1" dirty="0" smtClean="0"/>
            </a:br>
            <a:r>
              <a:rPr lang="ru-RU" b="1" dirty="0" smtClean="0"/>
              <a:t>Алгоритм </a:t>
            </a:r>
            <a:r>
              <a:rPr lang="ru-RU" b="1" dirty="0"/>
              <a:t>выполнения:</a:t>
            </a:r>
            <a:br>
              <a:rPr lang="ru-RU" b="1" dirty="0"/>
            </a:br>
            <a:endParaRPr lang="ru-RU" b="1" dirty="0"/>
          </a:p>
        </p:txBody>
      </p:sp>
      <p:sp>
        <p:nvSpPr>
          <p:cNvPr id="3" name="Объект 2"/>
          <p:cNvSpPr>
            <a:spLocks noGrp="1"/>
          </p:cNvSpPr>
          <p:nvPr>
            <p:ph idx="1"/>
          </p:nvPr>
        </p:nvSpPr>
        <p:spPr/>
        <p:txBody>
          <a:bodyPr/>
          <a:lstStyle/>
          <a:p>
            <a:pPr lvl="0" fontAlgn="base"/>
            <a:r>
              <a:rPr lang="ru-RU" sz="3600" dirty="0" smtClean="0"/>
              <a:t>Определить</a:t>
            </a:r>
            <a:r>
              <a:rPr lang="ru-RU" sz="3600" dirty="0"/>
              <a:t>, кто и во сколько раз дольше ел печенье.</a:t>
            </a:r>
          </a:p>
          <a:p>
            <a:pPr lvl="0" fontAlgn="base"/>
            <a:r>
              <a:rPr lang="ru-RU" sz="3600" dirty="0"/>
              <a:t>Определить, кто и во сколько раз дольше ел варенье.</a:t>
            </a:r>
          </a:p>
          <a:p>
            <a:pPr lvl="0" fontAlgn="base"/>
            <a:r>
              <a:rPr lang="ru-RU" sz="3600" dirty="0"/>
              <a:t>Сопоставить результаты.</a:t>
            </a:r>
          </a:p>
          <a:p>
            <a:pPr lvl="0" fontAlgn="base"/>
            <a:r>
              <a:rPr lang="ru-RU" sz="3600" dirty="0"/>
              <a:t>Найти неизвестное.</a:t>
            </a:r>
          </a:p>
          <a:p>
            <a:endParaRPr lang="ru-RU" dirty="0"/>
          </a:p>
        </p:txBody>
      </p:sp>
    </p:spTree>
    <p:extLst>
      <p:ext uri="{BB962C8B-B14F-4D97-AF65-F5344CB8AC3E}">
        <p14:creationId xmlns:p14="http://schemas.microsoft.com/office/powerpoint/2010/main" val="38828902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066130"/>
          </a:xfrm>
        </p:spPr>
        <p:txBody>
          <a:bodyPr/>
          <a:lstStyle/>
          <a:p>
            <a:r>
              <a:rPr lang="ru-RU" dirty="0"/>
              <a:t>Тип 21.  Маша и медведь</a:t>
            </a:r>
          </a:p>
        </p:txBody>
      </p:sp>
      <p:sp>
        <p:nvSpPr>
          <p:cNvPr id="3" name="Объект 2"/>
          <p:cNvSpPr>
            <a:spLocks noGrp="1"/>
          </p:cNvSpPr>
          <p:nvPr>
            <p:ph idx="1"/>
          </p:nvPr>
        </p:nvSpPr>
        <p:spPr>
          <a:xfrm>
            <a:off x="323528" y="1412776"/>
            <a:ext cx="8568952" cy="5184576"/>
          </a:xfrm>
        </p:spPr>
        <p:txBody>
          <a:bodyPr/>
          <a:lstStyle/>
          <a:p>
            <a:pPr marL="0" indent="0">
              <a:buNone/>
            </a:pPr>
            <a:r>
              <a:rPr lang="ru-RU" sz="3600" i="1" dirty="0"/>
              <a:t>Маша и Медведь съели 51 печенье и банку варенья, начав и закончив одновременно. Сначала Маша ела варенье, а Медведь — печенья, но в какой-то момент они поменялись. Медведь и то, и другое ест в четыре раза быстрее Маши. Сколько печений съел Медведь, если варенья они съели поровну?</a:t>
            </a:r>
            <a:endParaRPr lang="ru-RU" sz="3600" dirty="0"/>
          </a:p>
          <a:p>
            <a:pPr marL="0" indent="0">
              <a:buNone/>
            </a:pPr>
            <a:endParaRPr lang="ru-RU" dirty="0"/>
          </a:p>
        </p:txBody>
      </p:sp>
    </p:spTree>
    <p:extLst>
      <p:ext uri="{BB962C8B-B14F-4D97-AF65-F5344CB8AC3E}">
        <p14:creationId xmlns:p14="http://schemas.microsoft.com/office/powerpoint/2010/main" val="35250616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lstStyle/>
          <a:p>
            <a:r>
              <a:rPr lang="ru-RU" b="1" dirty="0" smtClean="0"/>
              <a:t>Решение:</a:t>
            </a:r>
            <a:endParaRPr lang="ru-RU" b="1" dirty="0"/>
          </a:p>
        </p:txBody>
      </p:sp>
      <p:sp>
        <p:nvSpPr>
          <p:cNvPr id="3" name="Объект 2"/>
          <p:cNvSpPr>
            <a:spLocks noGrp="1"/>
          </p:cNvSpPr>
          <p:nvPr>
            <p:ph idx="1"/>
          </p:nvPr>
        </p:nvSpPr>
        <p:spPr>
          <a:xfrm>
            <a:off x="251520" y="1196752"/>
            <a:ext cx="8640960" cy="5472608"/>
          </a:xfrm>
        </p:spPr>
        <p:txBody>
          <a:bodyPr>
            <a:normAutofit fontScale="92500" lnSpcReduction="20000"/>
          </a:bodyPr>
          <a:lstStyle/>
          <a:p>
            <a:pPr marL="0" lvl="0" indent="0" fontAlgn="base">
              <a:buNone/>
            </a:pPr>
            <a:r>
              <a:rPr lang="ru-RU" dirty="0"/>
              <a:t>Так как варенье и Маша, и Медведь, съели поровну, и при этом Медведь ел варенье в 4 раза быстрее, то Маша ела варенье (свою половину) в 4 раза дольше, чем Медведь (такую же половину).</a:t>
            </a:r>
          </a:p>
          <a:p>
            <a:pPr marL="0" lvl="0" indent="0" fontAlgn="base">
              <a:buNone/>
            </a:pPr>
            <a:r>
              <a:rPr lang="ru-RU" dirty="0"/>
              <a:t>Тогда получается, что Медведь ел печенья в 4 раза дольше Маши и к тому же ел их в 4 раза быстрее, то есть, на одно съеденное Машей печенье приходилось 4∙4=16 печений, съеденных Медведем.</a:t>
            </a:r>
          </a:p>
          <a:p>
            <a:pPr marL="0" lvl="0" indent="0" fontAlgn="base">
              <a:buNone/>
            </a:pPr>
            <a:r>
              <a:rPr lang="ru-RU" dirty="0"/>
              <a:t>В сумме эти печенья составляют 1+16=17 и таких сумм в 51 печеньях ровно 51:17 = 3.</a:t>
            </a:r>
          </a:p>
          <a:p>
            <a:pPr marL="0" lvl="0" indent="0" fontAlgn="base">
              <a:buNone/>
            </a:pPr>
            <a:r>
              <a:rPr lang="ru-RU" dirty="0"/>
              <a:t>Значит, Маша съела 3 печенья, а Медведь 3∙16=48</a:t>
            </a:r>
            <a:r>
              <a:rPr lang="ru-RU" dirty="0" smtClean="0"/>
              <a:t>.</a:t>
            </a:r>
          </a:p>
          <a:p>
            <a:pPr marL="0" lvl="0" indent="0" fontAlgn="base">
              <a:buNone/>
            </a:pPr>
            <a:r>
              <a:rPr lang="ru-RU" dirty="0" smtClean="0"/>
              <a:t>Ответ: 48</a:t>
            </a:r>
            <a:endParaRPr lang="ru-RU" dirty="0"/>
          </a:p>
          <a:p>
            <a:pPr marL="0" indent="0">
              <a:buNone/>
            </a:pPr>
            <a:endParaRPr lang="ru-RU" dirty="0"/>
          </a:p>
        </p:txBody>
      </p:sp>
    </p:spTree>
    <p:extLst>
      <p:ext uri="{BB962C8B-B14F-4D97-AF65-F5344CB8AC3E}">
        <p14:creationId xmlns:p14="http://schemas.microsoft.com/office/powerpoint/2010/main" val="13360205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Тип 21. Множители</a:t>
            </a:r>
            <a:endParaRPr lang="ru-RU" dirty="0"/>
          </a:p>
        </p:txBody>
      </p:sp>
      <p:sp>
        <p:nvSpPr>
          <p:cNvPr id="3" name="Объект 2"/>
          <p:cNvSpPr>
            <a:spLocks noGrp="1"/>
          </p:cNvSpPr>
          <p:nvPr>
            <p:ph idx="1"/>
          </p:nvPr>
        </p:nvSpPr>
        <p:spPr>
          <a:xfrm>
            <a:off x="323528" y="1340768"/>
            <a:ext cx="8640960" cy="5306888"/>
          </a:xfrm>
        </p:spPr>
        <p:txBody>
          <a:bodyPr/>
          <a:lstStyle/>
          <a:p>
            <a:pPr marL="0" indent="0">
              <a:buNone/>
            </a:pPr>
            <a:r>
              <a:rPr lang="ru-RU" i="1" dirty="0"/>
              <a:t>Если бы каждый из двух сомножителей увеличили на 1, их произведение увеличилось бы на 11. На самом деле каждый из двух сомножителей увеличили на 2. На сколько увеличилось произведение</a:t>
            </a:r>
            <a:r>
              <a:rPr lang="ru-RU" i="1" dirty="0" smtClean="0"/>
              <a:t>? </a:t>
            </a:r>
            <a:endParaRPr lang="ru-RU" dirty="0"/>
          </a:p>
          <a:p>
            <a:pPr marL="0" indent="0">
              <a:buNone/>
            </a:pPr>
            <a:endParaRPr lang="ru-RU" dirty="0" smtClean="0"/>
          </a:p>
          <a:p>
            <a:pPr marL="0" indent="0">
              <a:buNone/>
            </a:pPr>
            <a:endParaRPr lang="ru-RU" dirty="0"/>
          </a:p>
        </p:txBody>
      </p:sp>
      <p:pic>
        <p:nvPicPr>
          <p:cNvPr id="4" name="Рисунок 3" descr="image00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149080"/>
            <a:ext cx="2602632" cy="648072"/>
          </a:xfrm>
          <a:prstGeom prst="rect">
            <a:avLst/>
          </a:prstGeom>
          <a:noFill/>
          <a:ln>
            <a:noFill/>
          </a:ln>
        </p:spPr>
      </p:pic>
      <p:pic>
        <p:nvPicPr>
          <p:cNvPr id="5" name="Рисунок 4"/>
          <p:cNvPicPr>
            <a:picLocks noChangeAspect="1"/>
          </p:cNvPicPr>
          <p:nvPr/>
        </p:nvPicPr>
        <p:blipFill>
          <a:blip r:embed="rId3"/>
          <a:stretch>
            <a:fillRect/>
          </a:stretch>
        </p:blipFill>
        <p:spPr>
          <a:xfrm>
            <a:off x="457200" y="4797152"/>
            <a:ext cx="3024336" cy="1315559"/>
          </a:xfrm>
          <a:prstGeom prst="rect">
            <a:avLst/>
          </a:prstGeom>
        </p:spPr>
      </p:pic>
      <p:pic>
        <p:nvPicPr>
          <p:cNvPr id="6" name="Рисунок 5"/>
          <p:cNvPicPr>
            <a:picLocks noChangeAspect="1"/>
          </p:cNvPicPr>
          <p:nvPr/>
        </p:nvPicPr>
        <p:blipFill>
          <a:blip r:embed="rId4"/>
          <a:stretch>
            <a:fillRect/>
          </a:stretch>
        </p:blipFill>
        <p:spPr>
          <a:xfrm>
            <a:off x="4139952" y="4293096"/>
            <a:ext cx="4104456" cy="1320162"/>
          </a:xfrm>
          <a:prstGeom prst="rect">
            <a:avLst/>
          </a:prstGeom>
        </p:spPr>
      </p:pic>
    </p:spTree>
    <p:extLst>
      <p:ext uri="{BB962C8B-B14F-4D97-AF65-F5344CB8AC3E}">
        <p14:creationId xmlns:p14="http://schemas.microsoft.com/office/powerpoint/2010/main" val="138752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1008112"/>
          </a:xfrm>
        </p:spPr>
        <p:txBody>
          <a:bodyPr>
            <a:normAutofit fontScale="90000"/>
          </a:bodyPr>
          <a:lstStyle/>
          <a:p>
            <a:r>
              <a:rPr lang="ru-RU" b="1" dirty="0"/>
              <a:t>Алгоритм выполнения:</a:t>
            </a:r>
            <a:br>
              <a:rPr lang="ru-RU" b="1" dirty="0"/>
            </a:br>
            <a:endParaRPr lang="ru-RU" b="1" dirty="0"/>
          </a:p>
        </p:txBody>
      </p:sp>
      <p:sp>
        <p:nvSpPr>
          <p:cNvPr id="3" name="Объект 2"/>
          <p:cNvSpPr>
            <a:spLocks noGrp="1"/>
          </p:cNvSpPr>
          <p:nvPr>
            <p:ph idx="1"/>
          </p:nvPr>
        </p:nvSpPr>
        <p:spPr>
          <a:xfrm>
            <a:off x="323528" y="1417638"/>
            <a:ext cx="8363272" cy="5035698"/>
          </a:xfrm>
        </p:spPr>
        <p:txBody>
          <a:bodyPr>
            <a:normAutofit/>
          </a:bodyPr>
          <a:lstStyle/>
          <a:p>
            <a:pPr lvl="0" fontAlgn="base"/>
            <a:r>
              <a:rPr lang="ru-RU" dirty="0" smtClean="0"/>
              <a:t>Ввести </a:t>
            </a:r>
            <a:r>
              <a:rPr lang="ru-RU" dirty="0"/>
              <a:t>условные обозначения.</a:t>
            </a:r>
          </a:p>
          <a:p>
            <a:pPr lvl="0" fontAlgn="base"/>
            <a:r>
              <a:rPr lang="ru-RU" dirty="0"/>
              <a:t>Записать первое условие с помощью условных обозначений.</a:t>
            </a:r>
          </a:p>
          <a:p>
            <a:pPr lvl="0" fontAlgn="base"/>
            <a:r>
              <a:rPr lang="ru-RU" dirty="0"/>
              <a:t>Преобразовать полученное выражение.</a:t>
            </a:r>
          </a:p>
          <a:p>
            <a:pPr lvl="0" fontAlgn="base"/>
            <a:r>
              <a:rPr lang="ru-RU" dirty="0"/>
              <a:t>Записать с помощью условных обозначений второе условие.</a:t>
            </a:r>
          </a:p>
          <a:p>
            <a:pPr lvl="0" fontAlgn="base"/>
            <a:r>
              <a:rPr lang="ru-RU" dirty="0"/>
              <a:t>Преобразовать полученное выражение.</a:t>
            </a:r>
          </a:p>
          <a:p>
            <a:pPr lvl="0" fontAlgn="base"/>
            <a:r>
              <a:rPr lang="ru-RU" dirty="0"/>
              <a:t>Найти неизвестное.</a:t>
            </a:r>
          </a:p>
          <a:p>
            <a:pPr marL="0" indent="0">
              <a:buNone/>
            </a:pPr>
            <a:endParaRPr lang="ru-RU" dirty="0"/>
          </a:p>
        </p:txBody>
      </p:sp>
    </p:spTree>
    <p:extLst>
      <p:ext uri="{BB962C8B-B14F-4D97-AF65-F5344CB8AC3E}">
        <p14:creationId xmlns:p14="http://schemas.microsoft.com/office/powerpoint/2010/main" val="332855244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65522"/>
          </a:xfrm>
        </p:spPr>
        <p:txBody>
          <a:bodyPr/>
          <a:lstStyle/>
          <a:p>
            <a:r>
              <a:rPr lang="ru-RU" dirty="0" smtClean="0"/>
              <a:t>Тип 21. Множители (1)</a:t>
            </a:r>
            <a:endParaRPr lang="ru-RU" dirty="0"/>
          </a:p>
        </p:txBody>
      </p:sp>
      <p:sp>
        <p:nvSpPr>
          <p:cNvPr id="3" name="Объект 2"/>
          <p:cNvSpPr>
            <a:spLocks noGrp="1"/>
          </p:cNvSpPr>
          <p:nvPr>
            <p:ph idx="1"/>
          </p:nvPr>
        </p:nvSpPr>
        <p:spPr>
          <a:xfrm>
            <a:off x="251520" y="1340768"/>
            <a:ext cx="8640960" cy="5256584"/>
          </a:xfrm>
        </p:spPr>
        <p:txBody>
          <a:bodyPr>
            <a:normAutofit lnSpcReduction="10000"/>
          </a:bodyPr>
          <a:lstStyle/>
          <a:p>
            <a:pPr marL="0" indent="0">
              <a:buNone/>
            </a:pPr>
            <a:r>
              <a:rPr lang="ru-RU" i="1" dirty="0"/>
              <a:t>Если бы каждый из двух сомножителей увеличили на 1, их произведение увеличилось бы на 3. На самом деле каждый из двух сомножителей увеличили на 5. На сколько увеличилось произведение</a:t>
            </a:r>
            <a:r>
              <a:rPr lang="ru-RU" i="1" dirty="0" smtClean="0"/>
              <a:t>?</a:t>
            </a:r>
          </a:p>
          <a:p>
            <a:pPr marL="0" indent="0">
              <a:buNone/>
            </a:pPr>
            <a:r>
              <a:rPr lang="ru-RU" i="1" dirty="0" smtClean="0"/>
              <a:t>Решение:  </a:t>
            </a:r>
            <a:endParaRPr lang="en-US" i="1" dirty="0" smtClean="0"/>
          </a:p>
          <a:p>
            <a:pPr marL="0" indent="0">
              <a:buNone/>
            </a:pPr>
            <a:r>
              <a:rPr lang="ru-RU" i="1" dirty="0" smtClean="0"/>
              <a:t>(а+ 1</a:t>
            </a:r>
            <a:r>
              <a:rPr lang="en-US" i="1" dirty="0" smtClean="0"/>
              <a:t>)(b+</a:t>
            </a:r>
            <a:r>
              <a:rPr lang="ru-RU" i="1" dirty="0" smtClean="0"/>
              <a:t>1</a:t>
            </a:r>
            <a:r>
              <a:rPr lang="en-US" i="1" dirty="0" smtClean="0"/>
              <a:t>)=ab+3</a:t>
            </a:r>
            <a:r>
              <a:rPr lang="ru-RU" i="1" dirty="0" smtClean="0"/>
              <a:t>                 </a:t>
            </a:r>
            <a:endParaRPr lang="ru-RU" dirty="0"/>
          </a:p>
          <a:p>
            <a:pPr marL="0" indent="0">
              <a:buNone/>
            </a:pPr>
            <a:endParaRPr lang="ru-RU" dirty="0" smtClean="0"/>
          </a:p>
          <a:p>
            <a:pPr marL="0" indent="0">
              <a:buNone/>
            </a:pPr>
            <a:r>
              <a:rPr lang="ru-RU" dirty="0" smtClean="0"/>
              <a:t>                                   </a:t>
            </a:r>
            <a:endParaRPr lang="ru-RU" dirty="0"/>
          </a:p>
          <a:p>
            <a:pPr marL="0" indent="0">
              <a:buNone/>
            </a:pPr>
            <a:r>
              <a:rPr lang="ru-RU" dirty="0" smtClean="0"/>
              <a:t>Ответ: 35  </a:t>
            </a:r>
            <a:endParaRPr lang="ru-RU" dirty="0"/>
          </a:p>
        </p:txBody>
      </p:sp>
      <p:pic>
        <p:nvPicPr>
          <p:cNvPr id="5" name="Рисунок 4"/>
          <p:cNvPicPr>
            <a:picLocks noChangeAspect="1"/>
          </p:cNvPicPr>
          <p:nvPr/>
        </p:nvPicPr>
        <p:blipFill>
          <a:blip r:embed="rId2"/>
          <a:stretch>
            <a:fillRect/>
          </a:stretch>
        </p:blipFill>
        <p:spPr>
          <a:xfrm>
            <a:off x="3505134" y="3861048"/>
            <a:ext cx="4176464" cy="1146122"/>
          </a:xfrm>
          <a:prstGeom prst="rect">
            <a:avLst/>
          </a:prstGeom>
        </p:spPr>
      </p:pic>
      <p:pic>
        <p:nvPicPr>
          <p:cNvPr id="6" name="Рисунок 5"/>
          <p:cNvPicPr>
            <a:picLocks noChangeAspect="1"/>
          </p:cNvPicPr>
          <p:nvPr/>
        </p:nvPicPr>
        <p:blipFill>
          <a:blip r:embed="rId3"/>
          <a:stretch>
            <a:fillRect/>
          </a:stretch>
        </p:blipFill>
        <p:spPr>
          <a:xfrm>
            <a:off x="3419872" y="5301208"/>
            <a:ext cx="4752528" cy="1152128"/>
          </a:xfrm>
          <a:prstGeom prst="rect">
            <a:avLst/>
          </a:prstGeom>
        </p:spPr>
      </p:pic>
    </p:spTree>
    <p:extLst>
      <p:ext uri="{BB962C8B-B14F-4D97-AF65-F5344CB8AC3E}">
        <p14:creationId xmlns:p14="http://schemas.microsoft.com/office/powerpoint/2010/main" val="3760785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Тип 21. Множители(2)</a:t>
            </a:r>
            <a:endParaRPr lang="ru-RU" dirty="0"/>
          </a:p>
        </p:txBody>
      </p:sp>
      <p:sp>
        <p:nvSpPr>
          <p:cNvPr id="3" name="Объект 2"/>
          <p:cNvSpPr>
            <a:spLocks noGrp="1"/>
          </p:cNvSpPr>
          <p:nvPr>
            <p:ph idx="1"/>
          </p:nvPr>
        </p:nvSpPr>
        <p:spPr/>
        <p:txBody>
          <a:bodyPr/>
          <a:lstStyle/>
          <a:p>
            <a:r>
              <a:rPr lang="ru-RU" i="1" dirty="0"/>
              <a:t>Если бы каждый из двух множителей увеличили на 1, то их произведение увеличилось бы на 3. На сколько увеличится произведение этих множителей, если каждый из них увеличить на 5?</a:t>
            </a:r>
            <a:endParaRPr lang="ru-RU" dirty="0"/>
          </a:p>
          <a:p>
            <a:endParaRPr lang="ru-RU" dirty="0"/>
          </a:p>
        </p:txBody>
      </p:sp>
    </p:spTree>
    <p:extLst>
      <p:ext uri="{BB962C8B-B14F-4D97-AF65-F5344CB8AC3E}">
        <p14:creationId xmlns:p14="http://schemas.microsoft.com/office/powerpoint/2010/main" val="14989446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88640"/>
            <a:ext cx="8784976" cy="6480720"/>
          </a:xfrm>
        </p:spPr>
        <p:txBody>
          <a:bodyPr>
            <a:normAutofit fontScale="85000" lnSpcReduction="20000"/>
          </a:bodyPr>
          <a:lstStyle/>
          <a:p>
            <a:pPr fontAlgn="base"/>
            <a:r>
              <a:rPr lang="ru-RU" dirty="0"/>
              <a:t>Пусть 1-й множитель равен х, 2-й – у. Тогда их произведение – </a:t>
            </a:r>
            <a:r>
              <a:rPr lang="ru-RU" dirty="0" err="1"/>
              <a:t>ху</a:t>
            </a:r>
            <a:r>
              <a:rPr lang="ru-RU" dirty="0"/>
              <a:t>.</a:t>
            </a:r>
          </a:p>
          <a:p>
            <a:pPr fontAlgn="base"/>
            <a:r>
              <a:rPr lang="ru-RU" dirty="0"/>
              <a:t>После того, как множители увеличены на 1, получаем:</a:t>
            </a:r>
          </a:p>
          <a:p>
            <a:pPr fontAlgn="base"/>
            <a:r>
              <a:rPr lang="ru-RU" dirty="0"/>
              <a:t>(х+1)(у+1)=ху+3</a:t>
            </a:r>
          </a:p>
          <a:p>
            <a:pPr fontAlgn="base"/>
            <a:r>
              <a:rPr lang="ru-RU" strike="sngStrike" dirty="0"/>
              <a:t>ху</a:t>
            </a:r>
            <a:r>
              <a:rPr lang="ru-RU" dirty="0"/>
              <a:t>+у+х+1=</a:t>
            </a:r>
            <a:r>
              <a:rPr lang="ru-RU" strike="sngStrike" dirty="0"/>
              <a:t>ху</a:t>
            </a:r>
            <a:r>
              <a:rPr lang="ru-RU" dirty="0"/>
              <a:t>+3</a:t>
            </a:r>
          </a:p>
          <a:p>
            <a:pPr fontAlgn="base"/>
            <a:r>
              <a:rPr lang="ru-RU" dirty="0" err="1"/>
              <a:t>х+у</a:t>
            </a:r>
            <a:r>
              <a:rPr lang="ru-RU" dirty="0"/>
              <a:t>=2</a:t>
            </a:r>
          </a:p>
          <a:p>
            <a:pPr fontAlgn="base"/>
            <a:r>
              <a:rPr lang="ru-RU" dirty="0"/>
              <a:t>После увеличения множителей на 5 имеем:</a:t>
            </a:r>
          </a:p>
          <a:p>
            <a:pPr fontAlgn="base"/>
            <a:r>
              <a:rPr lang="ru-RU" dirty="0"/>
              <a:t>(х+5)(у+5)=</a:t>
            </a:r>
            <a:r>
              <a:rPr lang="ru-RU" dirty="0" err="1"/>
              <a:t>ху+N</a:t>
            </a:r>
            <a:r>
              <a:rPr lang="ru-RU" dirty="0"/>
              <a:t>, где N – искомая разница произведений.</a:t>
            </a:r>
          </a:p>
          <a:p>
            <a:pPr fontAlgn="base"/>
            <a:r>
              <a:rPr lang="ru-RU" dirty="0"/>
              <a:t>Выполняем преобразования:</a:t>
            </a:r>
          </a:p>
          <a:p>
            <a:pPr fontAlgn="base"/>
            <a:r>
              <a:rPr lang="ru-RU" dirty="0"/>
              <a:t>ху+5у+5х+25=</a:t>
            </a:r>
            <a:r>
              <a:rPr lang="ru-RU" dirty="0" err="1"/>
              <a:t>ху+N</a:t>
            </a:r>
            <a:endParaRPr lang="ru-RU" dirty="0"/>
          </a:p>
          <a:p>
            <a:pPr fontAlgn="base"/>
            <a:r>
              <a:rPr lang="ru-RU" dirty="0"/>
              <a:t>N=</a:t>
            </a:r>
            <a:r>
              <a:rPr lang="ru-RU" strike="sngStrike" dirty="0"/>
              <a:t>ху</a:t>
            </a:r>
            <a:r>
              <a:rPr lang="ru-RU" dirty="0"/>
              <a:t>+5у+5х+25– </a:t>
            </a:r>
            <a:r>
              <a:rPr lang="ru-RU" strike="sngStrike" dirty="0" err="1"/>
              <a:t>ху</a:t>
            </a:r>
            <a:endParaRPr lang="ru-RU" dirty="0"/>
          </a:p>
          <a:p>
            <a:pPr fontAlgn="base"/>
            <a:r>
              <a:rPr lang="ru-RU" dirty="0"/>
              <a:t>N=5(</a:t>
            </a:r>
            <a:r>
              <a:rPr lang="ru-RU" dirty="0" err="1"/>
              <a:t>х+у</a:t>
            </a:r>
            <a:r>
              <a:rPr lang="ru-RU" dirty="0"/>
              <a:t>)+25</a:t>
            </a:r>
          </a:p>
          <a:p>
            <a:pPr fontAlgn="base"/>
            <a:r>
              <a:rPr lang="ru-RU" dirty="0"/>
              <a:t>Т.к. выше уже определено, что </a:t>
            </a:r>
            <a:r>
              <a:rPr lang="ru-RU" dirty="0" err="1"/>
              <a:t>х+у</a:t>
            </a:r>
            <a:r>
              <a:rPr lang="ru-RU" dirty="0"/>
              <a:t>=2, то получим:</a:t>
            </a:r>
          </a:p>
          <a:p>
            <a:pPr fontAlgn="base"/>
            <a:r>
              <a:rPr lang="ru-RU" dirty="0"/>
              <a:t>N=5·2+25=35.</a:t>
            </a:r>
          </a:p>
          <a:p>
            <a:pPr fontAlgn="base"/>
            <a:r>
              <a:rPr lang="ru-RU" dirty="0"/>
              <a:t>Ответ: 35</a:t>
            </a:r>
          </a:p>
          <a:p>
            <a:pPr marL="0" indent="0">
              <a:buNone/>
            </a:pPr>
            <a:endParaRPr lang="ru-RU" dirty="0"/>
          </a:p>
        </p:txBody>
      </p:sp>
    </p:spTree>
    <p:extLst>
      <p:ext uri="{BB962C8B-B14F-4D97-AF65-F5344CB8AC3E}">
        <p14:creationId xmlns:p14="http://schemas.microsoft.com/office/powerpoint/2010/main" val="35197412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Тип 21. Прямоугольник</a:t>
            </a:r>
            <a:endParaRPr lang="ru-RU" dirty="0"/>
          </a:p>
        </p:txBody>
      </p:sp>
      <p:sp>
        <p:nvSpPr>
          <p:cNvPr id="3" name="Объект 2"/>
          <p:cNvSpPr>
            <a:spLocks noGrp="1"/>
          </p:cNvSpPr>
          <p:nvPr>
            <p:ph idx="1"/>
          </p:nvPr>
        </p:nvSpPr>
        <p:spPr/>
        <p:txBody>
          <a:bodyPr/>
          <a:lstStyle/>
          <a:p>
            <a:pPr marL="0" indent="0">
              <a:buNone/>
            </a:pPr>
            <a:r>
              <a:rPr lang="ru-RU" dirty="0"/>
              <a:t>Прямоугольник разбит на четыре меньших прямоугольника двумя прямолинейными отрезками. Периметры трёх из них, начиная с левого верхнего и далее по часовой стрелке, равны 24, 28 и 16. Найдите периметр четвёртого прямоугольника.</a:t>
            </a:r>
          </a:p>
          <a:p>
            <a:pPr marL="0" indent="0">
              <a:buNone/>
            </a:pPr>
            <a:r>
              <a:rPr lang="ru-RU" dirty="0"/>
              <a:t> </a:t>
            </a:r>
          </a:p>
          <a:p>
            <a:pPr marL="0" indent="0">
              <a:buNone/>
            </a:pPr>
            <a:endParaRPr lang="ru-RU" dirty="0"/>
          </a:p>
        </p:txBody>
      </p:sp>
    </p:spTree>
    <p:extLst>
      <p:ext uri="{BB962C8B-B14F-4D97-AF65-F5344CB8AC3E}">
        <p14:creationId xmlns:p14="http://schemas.microsoft.com/office/powerpoint/2010/main" val="22307037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fontScale="90000"/>
          </a:bodyPr>
          <a:lstStyle/>
          <a:p>
            <a:r>
              <a:rPr lang="ru-RU" dirty="0" smtClean="0"/>
              <a:t>Решение:</a:t>
            </a:r>
            <a:endParaRPr lang="ru-RU" dirty="0"/>
          </a:p>
        </p:txBody>
      </p:sp>
      <p:sp>
        <p:nvSpPr>
          <p:cNvPr id="3" name="Объект 2"/>
          <p:cNvSpPr>
            <a:spLocks noGrp="1"/>
          </p:cNvSpPr>
          <p:nvPr>
            <p:ph idx="1"/>
          </p:nvPr>
        </p:nvSpPr>
        <p:spPr>
          <a:xfrm>
            <a:off x="179512" y="980728"/>
            <a:ext cx="8784976" cy="5760640"/>
          </a:xfrm>
        </p:spPr>
        <p:txBody>
          <a:bodyPr>
            <a:normAutofit fontScale="92500" lnSpcReduction="10000"/>
          </a:bodyPr>
          <a:lstStyle/>
          <a:p>
            <a:pPr marL="0" lvl="0" indent="0" algn="just" fontAlgn="base">
              <a:spcBef>
                <a:spcPct val="0"/>
              </a:spcBef>
              <a:spcAft>
                <a:spcPct val="0"/>
              </a:spcAft>
              <a:buNone/>
            </a:pPr>
            <a:r>
              <a:rPr lang="ru-RU" sz="2000" dirty="0">
                <a:solidFill>
                  <a:srgbClr val="000000"/>
                </a:solidFill>
                <a:latin typeface="Verdana" pitchFamily="34" charset="0"/>
                <a:ea typeface="Times New Roman" pitchFamily="18" charset="0"/>
                <a:cs typeface="Times New Roman" pitchFamily="18" charset="0"/>
              </a:rPr>
              <a:t>Введём обозначения, как показано на </a:t>
            </a:r>
            <a:endParaRPr lang="ru-RU" sz="2000" dirty="0" smtClean="0">
              <a:solidFill>
                <a:srgbClr val="000000"/>
              </a:solidFill>
              <a:latin typeface="Verdana" pitchFamily="34" charset="0"/>
              <a:ea typeface="Times New Roman" pitchFamily="18" charset="0"/>
              <a:cs typeface="Times New Roman" pitchFamily="18" charset="0"/>
            </a:endParaRPr>
          </a:p>
          <a:p>
            <a:pPr marL="0" lvl="0" indent="0" algn="just" fontAlgn="base">
              <a:spcBef>
                <a:spcPct val="0"/>
              </a:spcBef>
              <a:spcAft>
                <a:spcPct val="0"/>
              </a:spcAft>
              <a:buNone/>
            </a:pPr>
            <a:r>
              <a:rPr lang="ru-RU" sz="2000" dirty="0" smtClean="0">
                <a:solidFill>
                  <a:srgbClr val="000000"/>
                </a:solidFill>
                <a:latin typeface="Verdana" pitchFamily="34" charset="0"/>
                <a:ea typeface="Times New Roman" pitchFamily="18" charset="0"/>
                <a:cs typeface="Times New Roman" pitchFamily="18" charset="0"/>
              </a:rPr>
              <a:t>рисунке</a:t>
            </a:r>
            <a:r>
              <a:rPr lang="ru-RU" sz="2000" dirty="0">
                <a:solidFill>
                  <a:srgbClr val="000000"/>
                </a:solidFill>
                <a:latin typeface="Verdana" pitchFamily="34" charset="0"/>
                <a:ea typeface="Times New Roman" pitchFamily="18" charset="0"/>
                <a:cs typeface="Times New Roman" pitchFamily="18" charset="0"/>
              </a:rPr>
              <a:t>. </a:t>
            </a:r>
            <a:endParaRPr lang="ru-RU" sz="2000" dirty="0" smtClean="0">
              <a:solidFill>
                <a:srgbClr val="000000"/>
              </a:solidFill>
              <a:latin typeface="Verdana" pitchFamily="34" charset="0"/>
              <a:ea typeface="Times New Roman" pitchFamily="18" charset="0"/>
              <a:cs typeface="Times New Roman" pitchFamily="18" charset="0"/>
            </a:endParaRPr>
          </a:p>
          <a:p>
            <a:pPr marL="0" lvl="0" indent="0" algn="just" fontAlgn="base">
              <a:spcBef>
                <a:spcPct val="0"/>
              </a:spcBef>
              <a:spcAft>
                <a:spcPct val="0"/>
              </a:spcAft>
              <a:buNone/>
            </a:pPr>
            <a:r>
              <a:rPr lang="ru-RU" sz="2000" dirty="0" smtClean="0">
                <a:solidFill>
                  <a:srgbClr val="000000"/>
                </a:solidFill>
                <a:latin typeface="Verdana" pitchFamily="34" charset="0"/>
                <a:ea typeface="Times New Roman" pitchFamily="18" charset="0"/>
                <a:cs typeface="Times New Roman" pitchFamily="18" charset="0"/>
              </a:rPr>
              <a:t>Периметр </a:t>
            </a:r>
            <a:r>
              <a:rPr lang="ru-RU" sz="2000" dirty="0">
                <a:solidFill>
                  <a:srgbClr val="000000"/>
                </a:solidFill>
                <a:latin typeface="Verdana" pitchFamily="34" charset="0"/>
                <a:ea typeface="Times New Roman" pitchFamily="18" charset="0"/>
                <a:cs typeface="Times New Roman" pitchFamily="18" charset="0"/>
              </a:rPr>
              <a:t>верхнего левого</a:t>
            </a:r>
            <a:r>
              <a:rPr lang="ru-RU" sz="2000" dirty="0" smtClean="0">
                <a:solidFill>
                  <a:srgbClr val="000000"/>
                </a:solidFill>
                <a:latin typeface="Verdana" pitchFamily="34" charset="0"/>
                <a:ea typeface="Times New Roman" pitchFamily="18" charset="0"/>
                <a:cs typeface="Times New Roman" pitchFamily="18" charset="0"/>
              </a:rPr>
              <a:t>           </a:t>
            </a:r>
          </a:p>
          <a:p>
            <a:pPr marL="0" indent="0" algn="just" fontAlgn="base">
              <a:spcBef>
                <a:spcPct val="0"/>
              </a:spcBef>
              <a:spcAft>
                <a:spcPct val="0"/>
              </a:spcAft>
              <a:buNone/>
            </a:pPr>
            <a:r>
              <a:rPr lang="ru-RU" sz="2000" dirty="0">
                <a:solidFill>
                  <a:srgbClr val="000000"/>
                </a:solidFill>
                <a:latin typeface="Verdana" pitchFamily="34" charset="0"/>
                <a:ea typeface="Times New Roman" pitchFamily="18" charset="0"/>
                <a:cs typeface="Times New Roman" pitchFamily="18" charset="0"/>
              </a:rPr>
              <a:t>прямоугольника равна 24, </a:t>
            </a:r>
            <a:r>
              <a:rPr lang="ru-RU" sz="2000" dirty="0" smtClean="0">
                <a:solidFill>
                  <a:srgbClr val="000000"/>
                </a:solidFill>
                <a:latin typeface="Verdana" pitchFamily="34" charset="0"/>
                <a:ea typeface="Times New Roman" pitchFamily="18" charset="0"/>
                <a:cs typeface="Times New Roman" pitchFamily="18" charset="0"/>
              </a:rPr>
              <a:t>поэтому, </a:t>
            </a:r>
            <a:endParaRPr lang="ru-RU" sz="2000" dirty="0">
              <a:solidFill>
                <a:srgbClr val="000000"/>
              </a:solidFill>
              <a:latin typeface="Verdana" pitchFamily="34" charset="0"/>
              <a:ea typeface="Times New Roman" pitchFamily="18" charset="0"/>
              <a:cs typeface="Times New Roman" pitchFamily="18" charset="0"/>
            </a:endParaRPr>
          </a:p>
          <a:p>
            <a:pPr marL="0" lvl="0" indent="0" algn="just" fontAlgn="base">
              <a:spcBef>
                <a:spcPct val="0"/>
              </a:spcBef>
              <a:spcAft>
                <a:spcPct val="0"/>
              </a:spcAft>
              <a:buNone/>
            </a:pPr>
            <a:endParaRPr lang="ru-RU" sz="2000" dirty="0">
              <a:solidFill>
                <a:srgbClr val="000000"/>
              </a:solidFill>
              <a:latin typeface="Verdana" pitchFamily="34" charset="0"/>
              <a:ea typeface="Times New Roman" pitchFamily="18" charset="0"/>
              <a:cs typeface="Times New Roman" pitchFamily="18" charset="0"/>
            </a:endParaRPr>
          </a:p>
          <a:p>
            <a:pPr marL="0" lvl="0" indent="0" algn="just" fontAlgn="base">
              <a:spcBef>
                <a:spcPct val="0"/>
              </a:spcBef>
              <a:spcAft>
                <a:spcPct val="0"/>
              </a:spcAft>
              <a:buNone/>
            </a:pPr>
            <a:endParaRPr lang="ru-RU" sz="2000" dirty="0" smtClean="0">
              <a:solidFill>
                <a:srgbClr val="000000"/>
              </a:solidFill>
              <a:latin typeface="Verdana" pitchFamily="34" charset="0"/>
              <a:ea typeface="Times New Roman" pitchFamily="18" charset="0"/>
              <a:cs typeface="Times New Roman" pitchFamily="18" charset="0"/>
            </a:endParaRPr>
          </a:p>
          <a:p>
            <a:pPr marL="0" lvl="0" indent="0" algn="just" fontAlgn="base">
              <a:spcBef>
                <a:spcPct val="0"/>
              </a:spcBef>
              <a:spcAft>
                <a:spcPct val="0"/>
              </a:spcAft>
              <a:buNone/>
            </a:pPr>
            <a:endParaRPr lang="ru-RU" sz="2000" dirty="0">
              <a:solidFill>
                <a:srgbClr val="000000"/>
              </a:solidFill>
              <a:latin typeface="Verdana" pitchFamily="34" charset="0"/>
              <a:ea typeface="Times New Roman" pitchFamily="18" charset="0"/>
              <a:cs typeface="Times New Roman" pitchFamily="18" charset="0"/>
            </a:endParaRPr>
          </a:p>
          <a:p>
            <a:pPr marL="0" lvl="0" indent="0" algn="just" fontAlgn="base">
              <a:spcBef>
                <a:spcPct val="0"/>
              </a:spcBef>
              <a:spcAft>
                <a:spcPct val="0"/>
              </a:spcAft>
              <a:buNone/>
            </a:pPr>
            <a:r>
              <a:rPr lang="ru-RU" sz="2000" dirty="0" smtClean="0"/>
              <a:t>    </a:t>
            </a:r>
            <a:endParaRPr lang="ru-RU" sz="2000" dirty="0"/>
          </a:p>
          <a:p>
            <a:pPr marL="0" lvl="0" indent="0" algn="just" fontAlgn="base">
              <a:spcBef>
                <a:spcPct val="0"/>
              </a:spcBef>
              <a:spcAft>
                <a:spcPct val="0"/>
              </a:spcAft>
              <a:buNone/>
            </a:pPr>
            <a:r>
              <a:rPr lang="ru-RU" sz="2000" dirty="0" smtClean="0">
                <a:latin typeface="Verdana" pitchFamily="34" charset="0"/>
                <a:ea typeface="Verdana" pitchFamily="34" charset="0"/>
                <a:cs typeface="Verdana" pitchFamily="34" charset="0"/>
              </a:rPr>
              <a:t>При </a:t>
            </a:r>
            <a:r>
              <a:rPr lang="ru-RU" sz="2000" dirty="0">
                <a:latin typeface="Verdana" pitchFamily="34" charset="0"/>
                <a:ea typeface="Verdana" pitchFamily="34" charset="0"/>
                <a:cs typeface="Verdana" pitchFamily="34" charset="0"/>
              </a:rPr>
              <a:t>помощи полученной системы уравнений выразим значение</a:t>
            </a:r>
          </a:p>
          <a:p>
            <a:pPr lvl="0" algn="just" fontAlgn="base">
              <a:spcBef>
                <a:spcPct val="0"/>
              </a:spcBef>
              <a:spcAft>
                <a:spcPct val="0"/>
              </a:spcAft>
            </a:pPr>
            <a:endParaRPr lang="ru-RU" dirty="0">
              <a:latin typeface="Verdana" pitchFamily="34" charset="0"/>
              <a:ea typeface="Verdana" pitchFamily="34" charset="0"/>
              <a:cs typeface="Verdana" pitchFamily="34" charset="0"/>
            </a:endParaRPr>
          </a:p>
          <a:p>
            <a:pPr marL="0" indent="0">
              <a:buNone/>
            </a:pPr>
            <a:endParaRPr lang="ru-RU" sz="2400" dirty="0" smtClean="0">
              <a:latin typeface="Verdana" pitchFamily="34" charset="0"/>
              <a:ea typeface="Verdana" pitchFamily="34" charset="0"/>
              <a:cs typeface="Verdana" pitchFamily="34" charset="0"/>
            </a:endParaRPr>
          </a:p>
          <a:p>
            <a:pPr marL="0" indent="0">
              <a:buNone/>
            </a:pPr>
            <a:endParaRPr lang="ru-RU" sz="2400" dirty="0" smtClean="0">
              <a:latin typeface="Verdana" pitchFamily="34" charset="0"/>
              <a:ea typeface="Verdana" pitchFamily="34" charset="0"/>
              <a:cs typeface="Verdana" pitchFamily="34" charset="0"/>
            </a:endParaRPr>
          </a:p>
          <a:p>
            <a:pPr marL="0" indent="0">
              <a:buNone/>
            </a:pPr>
            <a:endParaRPr lang="ru-RU" sz="2400" dirty="0" smtClean="0">
              <a:latin typeface="Verdana" pitchFamily="34" charset="0"/>
              <a:ea typeface="Verdana" pitchFamily="34" charset="0"/>
              <a:cs typeface="Verdana" pitchFamily="34" charset="0"/>
            </a:endParaRPr>
          </a:p>
          <a:p>
            <a:pPr marL="0" indent="0">
              <a:buNone/>
            </a:pPr>
            <a:r>
              <a:rPr lang="ru-RU" sz="2400" dirty="0" smtClean="0">
                <a:latin typeface="Verdana" pitchFamily="34" charset="0"/>
                <a:ea typeface="Verdana" pitchFamily="34" charset="0"/>
                <a:cs typeface="Verdana" pitchFamily="34" charset="0"/>
              </a:rPr>
              <a:t>Из </a:t>
            </a:r>
            <a:r>
              <a:rPr lang="ru-RU" sz="2400" dirty="0">
                <a:latin typeface="Verdana" pitchFamily="34" charset="0"/>
                <a:ea typeface="Verdana" pitchFamily="34" charset="0"/>
                <a:cs typeface="Verdana" pitchFamily="34" charset="0"/>
              </a:rPr>
              <a:t>третьего уравнения получаем</a:t>
            </a:r>
            <a:r>
              <a:rPr lang="ru-RU" sz="2400" dirty="0" smtClean="0"/>
              <a:t>: </a:t>
            </a:r>
            <a:endParaRPr lang="ru-RU" sz="2400" dirty="0"/>
          </a:p>
          <a:p>
            <a:pPr marL="0" indent="0">
              <a:buNone/>
            </a:pPr>
            <a:r>
              <a:rPr lang="ru-RU" dirty="0" smtClean="0"/>
              <a:t>Р=2(</a:t>
            </a:r>
            <a:r>
              <a:rPr lang="ru-RU" dirty="0" err="1" smtClean="0"/>
              <a:t>в+с</a:t>
            </a:r>
            <a:r>
              <a:rPr lang="ru-RU" dirty="0" smtClean="0"/>
              <a:t>)=12</a:t>
            </a:r>
          </a:p>
          <a:p>
            <a:pPr marL="0" indent="0">
              <a:buNone/>
            </a:pPr>
            <a:r>
              <a:rPr lang="ru-RU" dirty="0" smtClean="0"/>
              <a:t>                                Ответ:  12</a:t>
            </a:r>
            <a:endParaRPr lang="ru-RU" dirty="0"/>
          </a:p>
        </p:txBody>
      </p:sp>
      <p:pic>
        <p:nvPicPr>
          <p:cNvPr id="4" name="Рисунок 3"/>
          <p:cNvPicPr>
            <a:picLocks noChangeAspect="1"/>
          </p:cNvPicPr>
          <p:nvPr/>
        </p:nvPicPr>
        <p:blipFill>
          <a:blip r:embed="rId2"/>
          <a:stretch>
            <a:fillRect/>
          </a:stretch>
        </p:blipFill>
        <p:spPr>
          <a:xfrm>
            <a:off x="5900687" y="984884"/>
            <a:ext cx="2786113" cy="2017951"/>
          </a:xfrm>
          <a:prstGeom prst="rect">
            <a:avLst/>
          </a:prstGeom>
        </p:spPr>
      </p:pic>
      <p:pic>
        <p:nvPicPr>
          <p:cNvPr id="5" name="Рисунок 70" descr="https://ege.sdamgia.ru/formula/3c/3c43cd43065e82984680ee0dc0a1150cp.png"/>
          <p:cNvPicPr>
            <a:picLocks noChangeAspect="1" noChangeArrowheads="1"/>
          </p:cNvPicPr>
          <p:nvPr/>
        </p:nvPicPr>
        <p:blipFill>
          <a:blip r:embed="rId3"/>
          <a:srcRect/>
          <a:stretch>
            <a:fillRect/>
          </a:stretch>
        </p:blipFill>
        <p:spPr bwMode="auto">
          <a:xfrm>
            <a:off x="755576" y="2208284"/>
            <a:ext cx="1921319" cy="357760"/>
          </a:xfrm>
          <a:prstGeom prst="rect">
            <a:avLst/>
          </a:prstGeom>
          <a:noFill/>
        </p:spPr>
      </p:pic>
      <p:pic>
        <p:nvPicPr>
          <p:cNvPr id="6" name="Рисунок 71" descr="https://ege.sdamgia.ru/formula/28/283313281aa8117843eeecda33d0ab2cp.png"/>
          <p:cNvPicPr>
            <a:picLocks noChangeAspect="1" noChangeArrowheads="1"/>
          </p:cNvPicPr>
          <p:nvPr/>
        </p:nvPicPr>
        <p:blipFill>
          <a:blip r:embed="rId4"/>
          <a:srcRect/>
          <a:stretch>
            <a:fillRect/>
          </a:stretch>
        </p:blipFill>
        <p:spPr bwMode="auto">
          <a:xfrm>
            <a:off x="457200" y="2668409"/>
            <a:ext cx="3474143" cy="443814"/>
          </a:xfrm>
          <a:prstGeom prst="rect">
            <a:avLst/>
          </a:prstGeom>
          <a:noFill/>
        </p:spPr>
      </p:pic>
      <p:pic>
        <p:nvPicPr>
          <p:cNvPr id="7" name="Рисунок 6"/>
          <p:cNvPicPr>
            <a:picLocks noChangeAspect="1"/>
          </p:cNvPicPr>
          <p:nvPr/>
        </p:nvPicPr>
        <p:blipFill>
          <a:blip r:embed="rId5"/>
          <a:stretch>
            <a:fillRect/>
          </a:stretch>
        </p:blipFill>
        <p:spPr>
          <a:xfrm>
            <a:off x="457200" y="3658403"/>
            <a:ext cx="6635080" cy="1094166"/>
          </a:xfrm>
          <a:prstGeom prst="rect">
            <a:avLst/>
          </a:prstGeom>
        </p:spPr>
      </p:pic>
      <p:pic>
        <p:nvPicPr>
          <p:cNvPr id="8" name="Рисунок 7"/>
          <p:cNvPicPr>
            <a:picLocks noChangeAspect="1"/>
          </p:cNvPicPr>
          <p:nvPr/>
        </p:nvPicPr>
        <p:blipFill>
          <a:blip r:embed="rId6"/>
          <a:stretch>
            <a:fillRect/>
          </a:stretch>
        </p:blipFill>
        <p:spPr>
          <a:xfrm>
            <a:off x="5724128" y="4919465"/>
            <a:ext cx="1368152" cy="379284"/>
          </a:xfrm>
          <a:prstGeom prst="rect">
            <a:avLst/>
          </a:prstGeom>
        </p:spPr>
      </p:pic>
    </p:spTree>
    <p:extLst>
      <p:ext uri="{BB962C8B-B14F-4D97-AF65-F5344CB8AC3E}">
        <p14:creationId xmlns:p14="http://schemas.microsoft.com/office/powerpoint/2010/main" val="37058192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000108"/>
          </a:xfrm>
        </p:spPr>
        <p:txBody>
          <a:bodyPr>
            <a:normAutofit/>
          </a:bodyPr>
          <a:lstStyle/>
          <a:p>
            <a:r>
              <a:rPr lang="ru-RU" dirty="0" smtClean="0"/>
              <a:t>Тип 21. Викторина</a:t>
            </a:r>
            <a:endParaRPr lang="ru-RU" dirty="0"/>
          </a:p>
        </p:txBody>
      </p:sp>
      <p:sp>
        <p:nvSpPr>
          <p:cNvPr id="3" name="Содержимое 2"/>
          <p:cNvSpPr>
            <a:spLocks noGrp="1"/>
          </p:cNvSpPr>
          <p:nvPr>
            <p:ph idx="1"/>
          </p:nvPr>
        </p:nvSpPr>
        <p:spPr>
          <a:xfrm>
            <a:off x="457200" y="1142984"/>
            <a:ext cx="8229600" cy="5357850"/>
          </a:xfrm>
        </p:spPr>
        <p:txBody>
          <a:bodyPr>
            <a:normAutofit fontScale="85000" lnSpcReduction="10000"/>
          </a:bodyPr>
          <a:lstStyle/>
          <a:p>
            <a:pPr>
              <a:buNone/>
            </a:pPr>
            <a:r>
              <a:rPr lang="ru-RU" b="1" dirty="0" smtClean="0"/>
              <a:t>Задача: </a:t>
            </a:r>
            <a:r>
              <a:rPr lang="ru-RU" dirty="0" smtClean="0"/>
              <a:t>Список заданий викторины состоял из 25 вопросов. За каждый правильный ответ ученик получал 7 очков, за неправильный ответ с него списывали 10 очков, а при отсутствии ответа давали 0 очков. Сколько верных ответов дал ученик, набравший 42 очка, если известно, что по крайней мере один раз он ошибся?</a:t>
            </a:r>
          </a:p>
          <a:p>
            <a:pPr>
              <a:buNone/>
            </a:pPr>
            <a:r>
              <a:rPr lang="ru-RU" b="1" dirty="0" smtClean="0"/>
              <a:t>Пояснение.</a:t>
            </a:r>
            <a:endParaRPr lang="ru-RU" dirty="0" smtClean="0"/>
          </a:p>
          <a:p>
            <a:pPr>
              <a:buNone/>
            </a:pPr>
            <a:r>
              <a:rPr lang="ru-RU" dirty="0" smtClean="0"/>
              <a:t> 	Он дал </a:t>
            </a:r>
            <a:r>
              <a:rPr lang="en-US" b="1" i="1" dirty="0" smtClean="0"/>
              <a:t>x</a:t>
            </a:r>
            <a:r>
              <a:rPr lang="en-US" dirty="0" smtClean="0"/>
              <a:t> </a:t>
            </a:r>
            <a:r>
              <a:rPr lang="ru-RU" dirty="0" smtClean="0"/>
              <a:t>правильных ответов,</a:t>
            </a:r>
            <a:r>
              <a:rPr lang="en-US" dirty="0" smtClean="0"/>
              <a:t> </a:t>
            </a:r>
            <a:r>
              <a:rPr lang="en-US" b="1" i="1" dirty="0" smtClean="0"/>
              <a:t>y (y≥1)</a:t>
            </a:r>
            <a:r>
              <a:rPr lang="ru-RU" dirty="0" smtClean="0"/>
              <a:t> неправильных и на </a:t>
            </a:r>
            <a:r>
              <a:rPr lang="en-US" b="1" i="1" dirty="0" smtClean="0"/>
              <a:t>z</a:t>
            </a:r>
            <a:r>
              <a:rPr lang="en-US" dirty="0" smtClean="0"/>
              <a:t> </a:t>
            </a:r>
            <a:r>
              <a:rPr lang="ru-RU" dirty="0" smtClean="0"/>
              <a:t>вопросов не ответил совсем.</a:t>
            </a:r>
            <a:r>
              <a:rPr lang="en-US" dirty="0" smtClean="0"/>
              <a:t>    </a:t>
            </a:r>
            <a:r>
              <a:rPr lang="en-US" b="1" i="1" dirty="0" err="1" smtClean="0"/>
              <a:t>x+y+z</a:t>
            </a:r>
            <a:r>
              <a:rPr lang="en-US" b="1" i="1" dirty="0" smtClean="0"/>
              <a:t>=2</a:t>
            </a:r>
            <a:r>
              <a:rPr lang="ru-RU" b="1" i="1" dirty="0" smtClean="0"/>
              <a:t>5</a:t>
            </a:r>
            <a:endParaRPr lang="ru-RU" dirty="0" smtClean="0"/>
          </a:p>
          <a:p>
            <a:pPr>
              <a:buNone/>
            </a:pPr>
            <a:r>
              <a:rPr lang="ru-RU" dirty="0" smtClean="0"/>
              <a:t>	За каждый правильный ответ он получал 7, за неправильный (−10), за неосвещенный вопрос — 0.</a:t>
            </a:r>
          </a:p>
          <a:p>
            <a:pPr>
              <a:buNone/>
            </a:pPr>
            <a:r>
              <a:rPr lang="en-US" dirty="0" smtClean="0"/>
              <a:t>				</a:t>
            </a:r>
            <a:r>
              <a:rPr lang="en-US" b="1" i="1" dirty="0" smtClean="0"/>
              <a:t>7x-10y+0z=42</a:t>
            </a:r>
            <a:endParaRPr lang="ru-RU" b="1" i="1" dirty="0" smtClean="0"/>
          </a:p>
          <a:p>
            <a:endParaRPr lang="ru-RU"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936104"/>
          </a:xfrm>
        </p:spPr>
        <p:txBody>
          <a:bodyPr>
            <a:normAutofit fontScale="90000"/>
          </a:bodyPr>
          <a:lstStyle/>
          <a:p>
            <a:r>
              <a:rPr lang="ru-RU" dirty="0" smtClean="0"/>
              <a:t/>
            </a:r>
            <a:br>
              <a:rPr lang="ru-RU" dirty="0" smtClean="0"/>
            </a:br>
            <a:r>
              <a:rPr lang="ru-RU" dirty="0" smtClean="0"/>
              <a:t>Алгоритм </a:t>
            </a:r>
            <a:r>
              <a:rPr lang="ru-RU" dirty="0"/>
              <a:t>выполнения</a:t>
            </a:r>
            <a:br>
              <a:rPr lang="ru-RU" dirty="0"/>
            </a:br>
            <a:endParaRPr lang="ru-RU" dirty="0"/>
          </a:p>
        </p:txBody>
      </p:sp>
      <p:sp>
        <p:nvSpPr>
          <p:cNvPr id="3" name="Объект 2"/>
          <p:cNvSpPr>
            <a:spLocks noGrp="1"/>
          </p:cNvSpPr>
          <p:nvPr>
            <p:ph idx="1"/>
          </p:nvPr>
        </p:nvSpPr>
        <p:spPr>
          <a:xfrm>
            <a:off x="251520" y="1052736"/>
            <a:ext cx="8640960" cy="5400600"/>
          </a:xfrm>
        </p:spPr>
        <p:txBody>
          <a:bodyPr>
            <a:normAutofit fontScale="85000" lnSpcReduction="10000"/>
          </a:bodyPr>
          <a:lstStyle/>
          <a:p>
            <a:pPr lvl="0" fontAlgn="base"/>
            <a:r>
              <a:rPr lang="ru-RU" dirty="0" smtClean="0"/>
              <a:t>Составляем </a:t>
            </a:r>
            <a:r>
              <a:rPr lang="ru-RU" dirty="0"/>
              <a:t>комбинации правильных и неправильных ответов и определяем кол-во баллов в них, например: 1) 1 прав+1 неправ=7–10=–3 балла; 2) 2 прав+1неправ=2·7–10=4 балла и т.д.</a:t>
            </a:r>
          </a:p>
          <a:p>
            <a:pPr lvl="0" fontAlgn="base"/>
            <a:r>
              <a:rPr lang="ru-RU" dirty="0"/>
              <a:t>Из баллов за </a:t>
            </a:r>
            <a:r>
              <a:rPr lang="ru-RU" dirty="0" err="1"/>
              <a:t>прав.ответы</a:t>
            </a:r>
            <a:r>
              <a:rPr lang="ru-RU" dirty="0"/>
              <a:t> и баллов за их комбинации «набираем» 42 балла. Подсчитываем кол-во вопросов, которые при этом были заданы.</a:t>
            </a:r>
          </a:p>
          <a:p>
            <a:pPr lvl="0" fontAlgn="base"/>
            <a:r>
              <a:rPr lang="ru-RU" dirty="0"/>
              <a:t>Оставшуюся разницу между полученным числом вопросов и данными 25-ю вопросами определяем как те, на которые не было дано ответа.</a:t>
            </a:r>
          </a:p>
          <a:p>
            <a:pPr lvl="0" fontAlgn="base"/>
            <a:r>
              <a:rPr lang="ru-RU" dirty="0"/>
              <a:t>Делаем проверку полученного результата.</a:t>
            </a:r>
          </a:p>
          <a:p>
            <a:pPr fontAlgn="base"/>
            <a:r>
              <a:rPr lang="ru-RU" dirty="0"/>
              <a:t>Решение:</a:t>
            </a:r>
          </a:p>
          <a:p>
            <a:pPr marL="0" indent="0">
              <a:buNone/>
            </a:pPr>
            <a:endParaRPr lang="ru-RU" dirty="0"/>
          </a:p>
        </p:txBody>
      </p:sp>
    </p:spTree>
    <p:extLst>
      <p:ext uri="{BB962C8B-B14F-4D97-AF65-F5344CB8AC3E}">
        <p14:creationId xmlns:p14="http://schemas.microsoft.com/office/powerpoint/2010/main" val="14657852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85720" y="285728"/>
            <a:ext cx="8501122" cy="6286544"/>
          </a:xfrm>
        </p:spPr>
        <p:txBody>
          <a:bodyPr>
            <a:normAutofit fontScale="92500" lnSpcReduction="20000"/>
          </a:bodyPr>
          <a:lstStyle/>
          <a:p>
            <a:pPr>
              <a:buNone/>
            </a:pPr>
            <a:r>
              <a:rPr lang="ru-RU" dirty="0" smtClean="0"/>
              <a:t>	</a:t>
            </a:r>
            <a:r>
              <a:rPr lang="ru-RU" sz="2800" dirty="0" smtClean="0"/>
              <a:t>Получили систему из двух уравнений с тремя неизвестными. Подберем решения этой системы уравнений.</a:t>
            </a:r>
          </a:p>
          <a:p>
            <a:pPr lvl="1">
              <a:buNone/>
            </a:pPr>
            <a:r>
              <a:rPr lang="en-US" b="1" i="1" dirty="0" err="1" smtClean="0"/>
              <a:t>x+y+z</a:t>
            </a:r>
            <a:r>
              <a:rPr lang="en-US" b="1" i="1" dirty="0" smtClean="0"/>
              <a:t>=25</a:t>
            </a:r>
          </a:p>
          <a:p>
            <a:pPr lvl="1">
              <a:buNone/>
            </a:pPr>
            <a:r>
              <a:rPr lang="en-US" b="1" i="1" dirty="0" smtClean="0"/>
              <a:t>7x-10y=42=7*6</a:t>
            </a:r>
            <a:endParaRPr lang="ru-RU" b="1" i="1" dirty="0" smtClean="0"/>
          </a:p>
          <a:p>
            <a:pPr lvl="1">
              <a:buNone/>
            </a:pPr>
            <a:r>
              <a:rPr lang="ru-RU" dirty="0" smtClean="0"/>
              <a:t>Из второго уравнения: </a:t>
            </a:r>
            <a:r>
              <a:rPr lang="en-US" b="1" i="1" dirty="0" smtClean="0"/>
              <a:t>7x-7*6=7(x-6)=10y</a:t>
            </a:r>
            <a:r>
              <a:rPr lang="ru-RU" b="1" i="1" dirty="0" smtClean="0"/>
              <a:t>.</a:t>
            </a:r>
          </a:p>
          <a:p>
            <a:pPr lvl="1">
              <a:buNone/>
            </a:pPr>
            <a:r>
              <a:rPr lang="ru-RU" i="1" dirty="0" smtClean="0"/>
              <a:t>Так как число 7(</a:t>
            </a:r>
            <a:r>
              <a:rPr lang="en-US" i="1" dirty="0" smtClean="0"/>
              <a:t>x</a:t>
            </a:r>
            <a:r>
              <a:rPr lang="ru-RU" i="1" dirty="0" smtClean="0"/>
              <a:t>-6)</a:t>
            </a:r>
            <a:r>
              <a:rPr lang="en-US" i="1" dirty="0" smtClean="0"/>
              <a:t> </a:t>
            </a:r>
            <a:r>
              <a:rPr lang="ru-RU" i="1" dirty="0" smtClean="0"/>
              <a:t>делится на 7, то и 10у делится на 7</a:t>
            </a:r>
            <a:r>
              <a:rPr lang="ru-RU" dirty="0" smtClean="0"/>
              <a:t>.</a:t>
            </a:r>
            <a:r>
              <a:rPr lang="ru-RU" b="1" i="1" dirty="0" smtClean="0"/>
              <a:t>  Рассмотрим два случая:</a:t>
            </a:r>
          </a:p>
          <a:p>
            <a:pPr marL="914400" lvl="1" indent="-457200">
              <a:buAutoNum type="arabicParenR"/>
            </a:pPr>
            <a:r>
              <a:rPr lang="ru-RU" b="1" i="1" dirty="0" smtClean="0"/>
              <a:t>Если у=7, то х-6=10, значит, х=16, тогда</a:t>
            </a:r>
          </a:p>
          <a:p>
            <a:pPr marL="914400" lvl="1" indent="-457200">
              <a:buNone/>
            </a:pPr>
            <a:r>
              <a:rPr lang="ru-RU" b="1" i="1" dirty="0" smtClean="0"/>
              <a:t>	 </a:t>
            </a:r>
            <a:r>
              <a:rPr lang="en-US" b="1" i="1" dirty="0" smtClean="0"/>
              <a:t>z</a:t>
            </a:r>
            <a:r>
              <a:rPr lang="ru-RU" b="1" i="1" dirty="0" smtClean="0"/>
              <a:t>=25-х-у=25-16-7=2</a:t>
            </a:r>
          </a:p>
          <a:p>
            <a:pPr marL="914400" lvl="1" indent="-457200">
              <a:buNone/>
            </a:pPr>
            <a:r>
              <a:rPr lang="ru-RU" b="1" i="1" dirty="0" smtClean="0"/>
              <a:t>2) Если у=14, то 7(х-6)=140, отсюда, х-6=20, значит, х=26</a:t>
            </a:r>
            <a:r>
              <a:rPr lang="en-US" b="1" i="1" dirty="0" smtClean="0"/>
              <a:t>&gt;25</a:t>
            </a:r>
            <a:r>
              <a:rPr lang="ru-RU" b="1" i="1" dirty="0" smtClean="0"/>
              <a:t>, что противоречит условию</a:t>
            </a:r>
            <a:r>
              <a:rPr lang="en-US" b="1" i="1" dirty="0" smtClean="0"/>
              <a:t>.</a:t>
            </a:r>
            <a:endParaRPr lang="ru-RU" b="1" i="1" dirty="0" smtClean="0"/>
          </a:p>
          <a:p>
            <a:pPr marL="914400" lvl="1" indent="-457200">
              <a:buNone/>
            </a:pPr>
            <a:r>
              <a:rPr lang="ru-RU" dirty="0" smtClean="0"/>
              <a:t>Таким образом, ученик правильно ответил на 16 вопросов. </a:t>
            </a:r>
          </a:p>
          <a:p>
            <a:pPr marL="914400" lvl="1" indent="-457200">
              <a:buNone/>
            </a:pPr>
            <a:endParaRPr lang="ru-RU" sz="2400" b="1" dirty="0" smtClean="0"/>
          </a:p>
          <a:p>
            <a:pPr marL="914400" lvl="1" indent="-457200">
              <a:buNone/>
            </a:pPr>
            <a:r>
              <a:rPr lang="ru-RU" sz="3000" b="1" dirty="0" smtClean="0"/>
              <a:t>Ответ: </a:t>
            </a:r>
            <a:r>
              <a:rPr lang="ru-RU" sz="3000" dirty="0" smtClean="0"/>
              <a:t>16</a:t>
            </a:r>
            <a:endParaRPr lang="ru-RU" sz="30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2"/>
            <a:ext cx="8229600" cy="571504"/>
          </a:xfrm>
        </p:spPr>
        <p:txBody>
          <a:bodyPr>
            <a:noAutofit/>
          </a:bodyPr>
          <a:lstStyle/>
          <a:p>
            <a:r>
              <a:rPr lang="ru-RU" sz="3600" dirty="0" smtClean="0"/>
              <a:t>Тип 21.  Таблица</a:t>
            </a:r>
            <a:endParaRPr lang="ru-RU" sz="3600" dirty="0"/>
          </a:p>
        </p:txBody>
      </p:sp>
      <p:sp>
        <p:nvSpPr>
          <p:cNvPr id="5" name="Объект 4"/>
          <p:cNvSpPr>
            <a:spLocks noGrp="1"/>
          </p:cNvSpPr>
          <p:nvPr>
            <p:ph idx="1"/>
          </p:nvPr>
        </p:nvSpPr>
        <p:spPr>
          <a:xfrm>
            <a:off x="361505" y="870708"/>
            <a:ext cx="8497361" cy="2208308"/>
          </a:xfrm>
        </p:spPr>
        <p:txBody>
          <a:bodyPr>
            <a:normAutofit fontScale="47500" lnSpcReduction="20000"/>
          </a:bodyPr>
          <a:lstStyle/>
          <a:p>
            <a:pPr marL="0" indent="0">
              <a:buNone/>
            </a:pPr>
            <a:r>
              <a:rPr lang="ru-RU" sz="5800" i="1" dirty="0"/>
              <a:t>В таблице три столбца и несколько строк. В каждую клетку таблицы вписали по натуральному числу так, что сумма всех чисел в первом столбце равна 103, во втором – 97, в третьем – 93, а сумма чисел в каждой строке больше 21, но меньше 24. Сколько всего строк в таблице?</a:t>
            </a:r>
            <a:endParaRPr lang="ru-RU" sz="5800" dirty="0"/>
          </a:p>
          <a:p>
            <a:pPr marL="0" indent="0">
              <a:buNone/>
            </a:pPr>
            <a:endParaRPr lang="ru-RU" dirty="0"/>
          </a:p>
        </p:txBody>
      </p:sp>
      <p:sp>
        <p:nvSpPr>
          <p:cNvPr id="6" name="Прямоугольник 5"/>
          <p:cNvSpPr/>
          <p:nvPr/>
        </p:nvSpPr>
        <p:spPr>
          <a:xfrm>
            <a:off x="2428860" y="4143380"/>
            <a:ext cx="928694" cy="1428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28" name="Rectangle 4"/>
          <p:cNvSpPr>
            <a:spLocks noChangeArrowheads="1"/>
          </p:cNvSpPr>
          <p:nvPr/>
        </p:nvSpPr>
        <p:spPr bwMode="auto">
          <a:xfrm>
            <a:off x="323111" y="1880492"/>
            <a:ext cx="896924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endParaRPr lang="ru-RU" sz="2000" dirty="0" smtClean="0">
              <a:latin typeface="Verdana" pitchFamily="34" charset="0"/>
              <a:ea typeface="Verdana" pitchFamily="34" charset="0"/>
              <a:cs typeface="Verdana" pitchFamily="34" charset="0"/>
            </a:endParaRPr>
          </a:p>
          <a:p>
            <a:pPr lvl="0" algn="just" fontAlgn="base">
              <a:spcBef>
                <a:spcPct val="0"/>
              </a:spcBef>
              <a:spcAft>
                <a:spcPct val="0"/>
              </a:spcAft>
            </a:pPr>
            <a:endParaRPr lang="ru-RU" sz="2000" dirty="0" smtClean="0"/>
          </a:p>
          <a:p>
            <a:pPr lvl="0" algn="just" fontAlgn="base">
              <a:spcBef>
                <a:spcPct val="0"/>
              </a:spcBef>
              <a:spcAft>
                <a:spcPct val="0"/>
              </a:spcAft>
            </a:pPr>
            <a:r>
              <a:rPr lang="ru-RU" sz="2000" dirty="0" smtClean="0"/>
              <a:t> </a:t>
            </a:r>
            <a:r>
              <a:rPr lang="ru-RU" sz="2000" dirty="0" smtClean="0">
                <a:latin typeface="Verdana" pitchFamily="34" charset="0"/>
                <a:ea typeface="Verdana" pitchFamily="34" charset="0"/>
                <a:cs typeface="Verdana" pitchFamily="34" charset="0"/>
              </a:rPr>
              <a:t> </a:t>
            </a:r>
          </a:p>
          <a:p>
            <a:pPr lvl="0" algn="just" fontAlgn="base">
              <a:spcBef>
                <a:spcPct val="0"/>
              </a:spcBef>
              <a:spcAft>
                <a:spcPct val="0"/>
              </a:spcAft>
            </a:pPr>
            <a:endParaRPr kumimoji="0" lang="ru-RU" sz="2000" b="0" i="0" u="none" strike="noStrike" cap="none" normalizeH="0" baseline="0" dirty="0" smtClean="0">
              <a:ln>
                <a:noFill/>
              </a:ln>
              <a:solidFill>
                <a:schemeClr val="tx1"/>
              </a:solidFill>
              <a:effectLst/>
              <a:latin typeface="Verdana" pitchFamily="34" charset="0"/>
              <a:ea typeface="Verdana" pitchFamily="34" charset="0"/>
              <a:cs typeface="Verdana" pitchFamily="34" charset="0"/>
            </a:endParaRPr>
          </a:p>
        </p:txBody>
      </p:sp>
      <p:sp>
        <p:nvSpPr>
          <p:cNvPr id="18" name="Прямоугольник 17"/>
          <p:cNvSpPr/>
          <p:nvPr/>
        </p:nvSpPr>
        <p:spPr>
          <a:xfrm>
            <a:off x="571472" y="6215082"/>
            <a:ext cx="7786710" cy="400110"/>
          </a:xfrm>
          <a:prstGeom prst="rect">
            <a:avLst/>
          </a:prstGeom>
        </p:spPr>
        <p:txBody>
          <a:bodyPr wrap="square">
            <a:spAutoFit/>
          </a:bodyPr>
          <a:lstStyle/>
          <a:p>
            <a:pPr lvl="0" indent="238125" algn="just" fontAlgn="base">
              <a:spcBef>
                <a:spcPct val="0"/>
              </a:spcBef>
              <a:spcAft>
                <a:spcPct val="0"/>
              </a:spcAft>
            </a:pPr>
            <a:endParaRPr lang="ru-RU" sz="2000" dirty="0" smtClean="0">
              <a:latin typeface="Arial" pitchFamily="34" charset="0"/>
              <a:cs typeface="Arial" pitchFamily="34" charset="0"/>
            </a:endParaRPr>
          </a:p>
        </p:txBody>
      </p:sp>
      <p:sp>
        <p:nvSpPr>
          <p:cNvPr id="9" name="Прямоугольник 8"/>
          <p:cNvSpPr/>
          <p:nvPr/>
        </p:nvSpPr>
        <p:spPr>
          <a:xfrm>
            <a:off x="251520" y="3167978"/>
            <a:ext cx="8640960" cy="3506088"/>
          </a:xfrm>
          <a:prstGeom prst="rect">
            <a:avLst/>
          </a:prstGeom>
        </p:spPr>
        <p:txBody>
          <a:bodyPr wrap="square">
            <a:spAutoFit/>
          </a:bodyPr>
          <a:lstStyle/>
          <a:p>
            <a:pPr algn="just" fontAlgn="base">
              <a:lnSpc>
                <a:spcPts val="1920"/>
              </a:lnSpc>
              <a:spcBef>
                <a:spcPts val="1200"/>
              </a:spcBef>
              <a:spcAft>
                <a:spcPts val="1200"/>
              </a:spcAft>
            </a:pPr>
            <a:r>
              <a:rPr lang="ru-RU" sz="2800" b="1" i="1" dirty="0">
                <a:ea typeface="Times New Roman" panose="02020603050405020304" pitchFamily="18" charset="0"/>
                <a:cs typeface="Times New Roman" panose="02020603050405020304" pitchFamily="18" charset="0"/>
              </a:rPr>
              <a:t>Алгоритм </a:t>
            </a:r>
            <a:r>
              <a:rPr lang="ru-RU" sz="2800" b="1" i="1" dirty="0" smtClean="0">
                <a:ea typeface="Times New Roman" panose="02020603050405020304" pitchFamily="18" charset="0"/>
                <a:cs typeface="Times New Roman" panose="02020603050405020304" pitchFamily="18" charset="0"/>
              </a:rPr>
              <a:t>выполнения:</a:t>
            </a:r>
            <a:endParaRPr lang="ru-RU" sz="2800" b="1" i="1" dirty="0">
              <a:ea typeface="Calibri" panose="020F0502020204030204" pitchFamily="34" charset="0"/>
              <a:cs typeface="Times New Roman" panose="02020603050405020304" pitchFamily="18" charset="0"/>
            </a:endParaRPr>
          </a:p>
          <a:p>
            <a:pPr marL="342900" lvl="0" indent="-342900" algn="just" fontAlgn="base">
              <a:spcAft>
                <a:spcPts val="0"/>
              </a:spcAft>
              <a:buFont typeface="Arial" panose="020B0604020202020204" pitchFamily="34" charset="0"/>
              <a:buChar char="•"/>
              <a:tabLst>
                <a:tab pos="457200" algn="l"/>
              </a:tabLst>
            </a:pPr>
            <a:r>
              <a:rPr lang="ru-RU" sz="2800" i="1" dirty="0">
                <a:ea typeface="Times New Roman" panose="02020603050405020304" pitchFamily="18" charset="0"/>
                <a:cs typeface="Times New Roman" panose="02020603050405020304" pitchFamily="18" charset="0"/>
              </a:rPr>
              <a:t>Находим общую сумму для всех чисел в таблице (сложив суммы для каждого из 3-х столбцов).</a:t>
            </a:r>
            <a:endParaRPr lang="ru-RU" sz="2800" i="1" dirty="0">
              <a:ea typeface="Calibri" panose="020F0502020204030204" pitchFamily="34" charset="0"/>
              <a:cs typeface="Times New Roman" panose="02020603050405020304" pitchFamily="18" charset="0"/>
            </a:endParaRPr>
          </a:p>
          <a:p>
            <a:pPr marL="342900" lvl="0" indent="-342900" algn="just" fontAlgn="base">
              <a:spcAft>
                <a:spcPts val="0"/>
              </a:spcAft>
              <a:buFont typeface="Arial" panose="020B0604020202020204" pitchFamily="34" charset="0"/>
              <a:buChar char="•"/>
              <a:tabLst>
                <a:tab pos="457200" algn="l"/>
              </a:tabLst>
            </a:pPr>
            <a:r>
              <a:rPr lang="ru-RU" sz="2800" i="1" dirty="0">
                <a:ea typeface="Times New Roman" panose="02020603050405020304" pitchFamily="18" charset="0"/>
                <a:cs typeface="Times New Roman" panose="02020603050405020304" pitchFamily="18" charset="0"/>
              </a:rPr>
              <a:t>Определяем диапазон допустимых значений для сумм чисел в каждой строке.</a:t>
            </a:r>
            <a:endParaRPr lang="ru-RU" sz="2800" i="1" dirty="0">
              <a:ea typeface="Calibri" panose="020F0502020204030204" pitchFamily="34" charset="0"/>
              <a:cs typeface="Times New Roman" panose="02020603050405020304" pitchFamily="18" charset="0"/>
            </a:endParaRPr>
          </a:p>
          <a:p>
            <a:pPr marL="342900" lvl="0" indent="-342900" algn="just" fontAlgn="base">
              <a:spcAft>
                <a:spcPts val="0"/>
              </a:spcAft>
              <a:buFont typeface="Arial" panose="020B0604020202020204" pitchFamily="34" charset="0"/>
              <a:buChar char="•"/>
              <a:tabLst>
                <a:tab pos="457200" algn="l"/>
              </a:tabLst>
            </a:pPr>
            <a:r>
              <a:rPr lang="ru-RU" sz="2800" i="1" dirty="0">
                <a:ea typeface="Times New Roman" panose="02020603050405020304" pitchFamily="18" charset="0"/>
                <a:cs typeface="Times New Roman" panose="02020603050405020304" pitchFamily="18" charset="0"/>
              </a:rPr>
              <a:t>Разделив общую сумму сначала на наименьшую сумму чисел в каждой строке, а затем на наибольшую, получаем искомое кол-во строк.</a:t>
            </a:r>
            <a:endParaRPr lang="ru-RU" sz="2800" i="1" dirty="0">
              <a:effectLst/>
              <a:ea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lstStyle/>
          <a:p>
            <a:r>
              <a:rPr lang="ru-RU" dirty="0" smtClean="0"/>
              <a:t>Решение:</a:t>
            </a:r>
            <a:endParaRPr lang="ru-RU" dirty="0"/>
          </a:p>
        </p:txBody>
      </p:sp>
      <p:sp>
        <p:nvSpPr>
          <p:cNvPr id="3" name="Объект 2"/>
          <p:cNvSpPr>
            <a:spLocks noGrp="1"/>
          </p:cNvSpPr>
          <p:nvPr>
            <p:ph idx="1"/>
          </p:nvPr>
        </p:nvSpPr>
        <p:spPr>
          <a:xfrm>
            <a:off x="251520" y="1417638"/>
            <a:ext cx="8568952" cy="5179714"/>
          </a:xfrm>
        </p:spPr>
        <p:txBody>
          <a:bodyPr>
            <a:normAutofit/>
          </a:bodyPr>
          <a:lstStyle/>
          <a:p>
            <a:pPr fontAlgn="base"/>
            <a:r>
              <a:rPr lang="ru-RU" dirty="0"/>
              <a:t>Общая сумма чисел в таблице равна: 103+97+93=293.</a:t>
            </a:r>
          </a:p>
          <a:p>
            <a:pPr fontAlgn="base"/>
            <a:r>
              <a:rPr lang="ru-RU" dirty="0"/>
              <a:t>Поскольку по условию суммы чисел в каждой строке составляют &gt;21, но &lt;24, то кол-во строк X может быть равным меньше, чем 293:21≈13,95, и больше, чем 293:24≈12,21. Т.е.: 12,21 &lt; X &lt; 13,95. Единственное целое число в полученном диапазоне – 13. Значит, искомое кол-во строк равно 13.</a:t>
            </a:r>
          </a:p>
          <a:p>
            <a:pPr fontAlgn="base"/>
            <a:r>
              <a:rPr lang="ru-RU" dirty="0"/>
              <a:t>Ответ: 13</a:t>
            </a:r>
          </a:p>
          <a:p>
            <a:pPr marL="0" indent="0">
              <a:buNone/>
            </a:pPr>
            <a:endParaRPr lang="ru-RU" dirty="0"/>
          </a:p>
        </p:txBody>
      </p:sp>
    </p:spTree>
    <p:extLst>
      <p:ext uri="{BB962C8B-B14F-4D97-AF65-F5344CB8AC3E}">
        <p14:creationId xmlns:p14="http://schemas.microsoft.com/office/powerpoint/2010/main" val="68094331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066130"/>
          </a:xfrm>
        </p:spPr>
        <p:txBody>
          <a:bodyPr/>
          <a:lstStyle/>
          <a:p>
            <a:r>
              <a:rPr lang="ru-RU" dirty="0" smtClean="0"/>
              <a:t>Тип 21. Квартиры</a:t>
            </a:r>
            <a:endParaRPr lang="ru-RU" dirty="0"/>
          </a:p>
        </p:txBody>
      </p:sp>
      <p:sp>
        <p:nvSpPr>
          <p:cNvPr id="3" name="Объект 2"/>
          <p:cNvSpPr>
            <a:spLocks noGrp="1"/>
          </p:cNvSpPr>
          <p:nvPr>
            <p:ph idx="1"/>
          </p:nvPr>
        </p:nvSpPr>
        <p:spPr/>
        <p:txBody>
          <a:bodyPr/>
          <a:lstStyle/>
          <a:p>
            <a:pPr marL="0" indent="0">
              <a:buNone/>
            </a:pPr>
            <a:r>
              <a:rPr lang="ru-RU" i="1" dirty="0"/>
              <a:t>В доме всего восемнадцать квартир с номерами от 1 до 18. В каждой квартире живет не менее одного и не более трех человек. В квартирах с 1-й по 13-ю включительно живет суммарно 15 человек, а в квартирах с 11-й по 18-ю включительно живет суммарно 20 человек. Сколько всего человек живет в этом доме?</a:t>
            </a:r>
            <a:endParaRPr lang="ru-RU" dirty="0"/>
          </a:p>
          <a:p>
            <a:pPr marL="0" indent="0">
              <a:buNone/>
            </a:pPr>
            <a:endParaRPr lang="ru-RU" dirty="0"/>
          </a:p>
        </p:txBody>
      </p:sp>
    </p:spTree>
    <p:extLst>
      <p:ext uri="{BB962C8B-B14F-4D97-AF65-F5344CB8AC3E}">
        <p14:creationId xmlns:p14="http://schemas.microsoft.com/office/powerpoint/2010/main" val="259075513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fontScale="90000"/>
          </a:bodyPr>
          <a:lstStyle/>
          <a:p>
            <a:r>
              <a:rPr lang="ru-RU" dirty="0" smtClean="0"/>
              <a:t/>
            </a:r>
            <a:br>
              <a:rPr lang="ru-RU" dirty="0" smtClean="0"/>
            </a:br>
            <a:r>
              <a:rPr lang="ru-RU" b="1" dirty="0" smtClean="0"/>
              <a:t>Алгоритм </a:t>
            </a:r>
            <a:r>
              <a:rPr lang="ru-RU" b="1" dirty="0"/>
              <a:t>выполнения</a:t>
            </a:r>
            <a:br>
              <a:rPr lang="ru-RU" b="1" dirty="0"/>
            </a:br>
            <a:endParaRPr lang="ru-RU" b="1" dirty="0"/>
          </a:p>
        </p:txBody>
      </p:sp>
      <p:sp>
        <p:nvSpPr>
          <p:cNvPr id="3" name="Объект 2"/>
          <p:cNvSpPr>
            <a:spLocks noGrp="1"/>
          </p:cNvSpPr>
          <p:nvPr>
            <p:ph idx="1"/>
          </p:nvPr>
        </p:nvSpPr>
        <p:spPr>
          <a:xfrm>
            <a:off x="457200" y="1340768"/>
            <a:ext cx="8229600" cy="4785395"/>
          </a:xfrm>
        </p:spPr>
        <p:txBody>
          <a:bodyPr>
            <a:normAutofit fontScale="85000" lnSpcReduction="20000"/>
          </a:bodyPr>
          <a:lstStyle/>
          <a:p>
            <a:pPr lvl="0" fontAlgn="base"/>
            <a:r>
              <a:rPr lang="ru-RU" dirty="0" smtClean="0"/>
              <a:t>Определяем </a:t>
            </a:r>
            <a:r>
              <a:rPr lang="ru-RU" dirty="0"/>
              <a:t>максимальное кол-во живущих в 11–13-й квартирах, используя данные о том, сколько человек живет в 1–13-й квартирах.</a:t>
            </a:r>
          </a:p>
          <a:p>
            <a:pPr lvl="0" fontAlgn="base"/>
            <a:r>
              <a:rPr lang="ru-RU" dirty="0"/>
              <a:t>Находим минимальное число жильцов 11–13-й квартир, учитывая данные о живущих в 11–18-й квартирах.</a:t>
            </a:r>
          </a:p>
          <a:p>
            <a:pPr lvl="0" fontAlgn="base"/>
            <a:r>
              <a:rPr lang="ru-RU" dirty="0"/>
              <a:t>Сопоставляет данные, полученные в пп.1–2, получаем точное кол-во жильцов этих квартир №№11–13.</a:t>
            </a:r>
          </a:p>
          <a:p>
            <a:pPr lvl="0" fontAlgn="base"/>
            <a:r>
              <a:rPr lang="ru-RU" dirty="0"/>
              <a:t>Находим кол-во живущих в квартирах 1–10-й и 14–18-й.</a:t>
            </a:r>
          </a:p>
          <a:p>
            <a:pPr lvl="0" fontAlgn="base"/>
            <a:r>
              <a:rPr lang="ru-RU" dirty="0"/>
              <a:t>Вычисляем общее число жильцов дома.</a:t>
            </a:r>
          </a:p>
          <a:p>
            <a:pPr marL="0" indent="0">
              <a:buNone/>
            </a:pPr>
            <a:endParaRPr lang="ru-RU" dirty="0"/>
          </a:p>
        </p:txBody>
      </p:sp>
    </p:spTree>
    <p:extLst>
      <p:ext uri="{BB962C8B-B14F-4D97-AF65-F5344CB8AC3E}">
        <p14:creationId xmlns:p14="http://schemas.microsoft.com/office/powerpoint/2010/main" val="255724994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706090"/>
          </a:xfrm>
        </p:spPr>
        <p:txBody>
          <a:bodyPr>
            <a:normAutofit fontScale="90000"/>
          </a:bodyPr>
          <a:lstStyle/>
          <a:p>
            <a:r>
              <a:rPr lang="ru-RU" dirty="0" smtClean="0"/>
              <a:t>Решение:</a:t>
            </a:r>
            <a:endParaRPr lang="ru-RU" dirty="0"/>
          </a:p>
        </p:txBody>
      </p:sp>
      <p:sp>
        <p:nvSpPr>
          <p:cNvPr id="3" name="Объект 2"/>
          <p:cNvSpPr>
            <a:spLocks noGrp="1"/>
          </p:cNvSpPr>
          <p:nvPr>
            <p:ph idx="1"/>
          </p:nvPr>
        </p:nvSpPr>
        <p:spPr>
          <a:xfrm>
            <a:off x="179512" y="1196752"/>
            <a:ext cx="8784976" cy="5472608"/>
          </a:xfrm>
        </p:spPr>
        <p:txBody>
          <a:bodyPr>
            <a:normAutofit fontScale="77500" lnSpcReduction="20000"/>
          </a:bodyPr>
          <a:lstStyle/>
          <a:p>
            <a:pPr marL="0" indent="0" fontAlgn="base">
              <a:buNone/>
            </a:pPr>
            <a:r>
              <a:rPr lang="ru-RU" dirty="0"/>
              <a:t>В первых 13 квартирах (с 1-й по 13-ю) живет 15 человек. Это означает, что в 11-ти квартирах живет по 1 человеку плюс в 2-х квартирах по 2 человека (11·1+2·2=15). Следовательно, в 11–13-й (т.е. в 3-х) квартирах проживает не менее 3-х и не более 5 (1+2+2) человек.</a:t>
            </a:r>
          </a:p>
          <a:p>
            <a:pPr marL="0" indent="0" fontAlgn="base">
              <a:buNone/>
            </a:pPr>
            <a:r>
              <a:rPr lang="ru-RU" dirty="0"/>
              <a:t>Во вторых 8 квартирах (11-й по 18-ю) проживает 20 человек. При этом с 14-й по 18-ю квартиры (т.е. в 5 квартирах) не может проживать более чем 5·3=15 человек. А следовательно, в 11-13-й квартирах живет не менее, чем 20–15=5 человек.</a:t>
            </a:r>
          </a:p>
          <a:p>
            <a:pPr marL="0" indent="0" fontAlgn="base">
              <a:buNone/>
            </a:pPr>
            <a:r>
              <a:rPr lang="ru-RU" dirty="0"/>
              <a:t>Т.е. с одной стороны в 11-13-й квартирах должно жить не более 5 человек, а с другой – не менее 5. Вывод: в этих квартирах живет ровно 5 человек, т.к. других допустимых для обоих случаев значений тут нет.</a:t>
            </a:r>
          </a:p>
          <a:p>
            <a:pPr marL="0" indent="0" fontAlgn="base">
              <a:buNone/>
            </a:pPr>
            <a:r>
              <a:rPr lang="ru-RU" dirty="0"/>
              <a:t>Тогда получаем: в 1–10-й квартирах живет 15–5=10 человек, в 14–18-й – 20–5=15 человек. Всего в доме проживает: 10+5+15=30 человек</a:t>
            </a:r>
            <a:r>
              <a:rPr lang="ru-RU" dirty="0" smtClean="0"/>
              <a:t>.            </a:t>
            </a:r>
            <a:r>
              <a:rPr lang="ru-RU" b="1" dirty="0" smtClean="0"/>
              <a:t>Ответ: 30</a:t>
            </a:r>
            <a:endParaRPr lang="ru-RU" b="1" dirty="0"/>
          </a:p>
          <a:p>
            <a:pPr marL="0" indent="0">
              <a:buNone/>
            </a:pPr>
            <a:endParaRPr lang="ru-RU" dirty="0"/>
          </a:p>
        </p:txBody>
      </p:sp>
    </p:spTree>
    <p:extLst>
      <p:ext uri="{BB962C8B-B14F-4D97-AF65-F5344CB8AC3E}">
        <p14:creationId xmlns:p14="http://schemas.microsoft.com/office/powerpoint/2010/main" val="356511583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Тип 21. Дом, подъезды</a:t>
            </a:r>
            <a:endParaRPr lang="ru-RU" dirty="0"/>
          </a:p>
        </p:txBody>
      </p:sp>
      <p:sp>
        <p:nvSpPr>
          <p:cNvPr id="3" name="Объект 2"/>
          <p:cNvSpPr>
            <a:spLocks noGrp="1"/>
          </p:cNvSpPr>
          <p:nvPr>
            <p:ph idx="1"/>
          </p:nvPr>
        </p:nvSpPr>
        <p:spPr/>
        <p:txBody>
          <a:bodyPr/>
          <a:lstStyle/>
          <a:p>
            <a:pPr marL="0" indent="0">
              <a:buNone/>
            </a:pPr>
            <a:r>
              <a:rPr lang="ru-RU" i="1" dirty="0"/>
              <a:t>Во всех подъездах дома одинаковое число этажей, и на всех этажах одинаковое число квартир. При этом число этажей в доме больше числа квартир на этаже, число квартир на этаже больше числа подъездов, а число подъездов больше одного. Сколько этажей в доме, если всего в нем 357 квартир?</a:t>
            </a:r>
            <a:endParaRPr lang="ru-RU" dirty="0"/>
          </a:p>
          <a:p>
            <a:pPr marL="0" indent="0">
              <a:buNone/>
            </a:pPr>
            <a:endParaRPr lang="ru-RU" dirty="0"/>
          </a:p>
        </p:txBody>
      </p:sp>
    </p:spTree>
    <p:extLst>
      <p:ext uri="{BB962C8B-B14F-4D97-AF65-F5344CB8AC3E}">
        <p14:creationId xmlns:p14="http://schemas.microsoft.com/office/powerpoint/2010/main" val="35358031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fontScale="90000"/>
          </a:bodyPr>
          <a:lstStyle/>
          <a:p>
            <a:r>
              <a:rPr lang="ru-RU" dirty="0" smtClean="0"/>
              <a:t/>
            </a:r>
            <a:br>
              <a:rPr lang="ru-RU" dirty="0" smtClean="0"/>
            </a:br>
            <a:r>
              <a:rPr lang="ru-RU" b="1" dirty="0" smtClean="0"/>
              <a:t>Алгоритм </a:t>
            </a:r>
            <a:r>
              <a:rPr lang="ru-RU" b="1" dirty="0"/>
              <a:t>выполнения</a:t>
            </a:r>
            <a:br>
              <a:rPr lang="ru-RU" b="1" dirty="0"/>
            </a:br>
            <a:endParaRPr lang="ru-RU" b="1" dirty="0"/>
          </a:p>
        </p:txBody>
      </p:sp>
      <p:sp>
        <p:nvSpPr>
          <p:cNvPr id="3" name="Объект 2"/>
          <p:cNvSpPr>
            <a:spLocks noGrp="1"/>
          </p:cNvSpPr>
          <p:nvPr>
            <p:ph idx="1"/>
          </p:nvPr>
        </p:nvSpPr>
        <p:spPr>
          <a:xfrm>
            <a:off x="251520" y="1196752"/>
            <a:ext cx="8640960" cy="5328592"/>
          </a:xfrm>
        </p:spPr>
        <p:txBody>
          <a:bodyPr>
            <a:normAutofit/>
          </a:bodyPr>
          <a:lstStyle/>
          <a:p>
            <a:pPr lvl="0" fontAlgn="base"/>
            <a:r>
              <a:rPr lang="ru-RU" dirty="0" smtClean="0"/>
              <a:t>Определяем </a:t>
            </a:r>
            <a:r>
              <a:rPr lang="ru-RU" dirty="0"/>
              <a:t>уравнение для определения кол-ва квартир в доме всего через параметры, заявленные в условии (т.е. через кол-во квартир на этаже и т.д.).</a:t>
            </a:r>
          </a:p>
          <a:p>
            <a:pPr lvl="0" fontAlgn="base"/>
            <a:r>
              <a:rPr lang="ru-RU" dirty="0"/>
              <a:t>Раскладываем 357 на множители.</a:t>
            </a:r>
          </a:p>
          <a:p>
            <a:pPr lvl="0" fontAlgn="base"/>
            <a:r>
              <a:rPr lang="ru-RU" dirty="0"/>
              <a:t>Находим соответствие полученных множителей конкретным параметрам, сходя из условия о том, какой из параметров больше или меньше прочих.</a:t>
            </a:r>
          </a:p>
          <a:p>
            <a:pPr marL="0" indent="0">
              <a:buNone/>
            </a:pPr>
            <a:endParaRPr lang="ru-RU" dirty="0"/>
          </a:p>
        </p:txBody>
      </p:sp>
    </p:spTree>
    <p:extLst>
      <p:ext uri="{BB962C8B-B14F-4D97-AF65-F5344CB8AC3E}">
        <p14:creationId xmlns:p14="http://schemas.microsoft.com/office/powerpoint/2010/main" val="1538183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fontScale="90000"/>
          </a:bodyPr>
          <a:lstStyle/>
          <a:p>
            <a:r>
              <a:rPr lang="ru-RU" b="1" dirty="0" smtClean="0"/>
              <a:t>Решение:</a:t>
            </a:r>
            <a:endParaRPr lang="ru-RU" b="1" dirty="0"/>
          </a:p>
        </p:txBody>
      </p:sp>
      <p:sp>
        <p:nvSpPr>
          <p:cNvPr id="3" name="Объект 2"/>
          <p:cNvSpPr>
            <a:spLocks noGrp="1"/>
          </p:cNvSpPr>
          <p:nvPr>
            <p:ph idx="1"/>
          </p:nvPr>
        </p:nvSpPr>
        <p:spPr>
          <a:xfrm>
            <a:off x="251520" y="1124744"/>
            <a:ext cx="8640960" cy="5472608"/>
          </a:xfrm>
        </p:spPr>
        <p:txBody>
          <a:bodyPr>
            <a:normAutofit lnSpcReduction="10000"/>
          </a:bodyPr>
          <a:lstStyle/>
          <a:p>
            <a:pPr fontAlgn="base"/>
            <a:r>
              <a:rPr lang="ru-RU" dirty="0"/>
              <a:t>Т.к. на всех этажах одинаковое кол-во квартир (Х), по всех подъездах одинаковое кол-во этажей (Y), то обозначив кол-во подъездов через Z, можем записать: 357=X·Y·Z.</a:t>
            </a:r>
          </a:p>
          <a:p>
            <a:pPr fontAlgn="base"/>
            <a:r>
              <a:rPr lang="ru-RU" dirty="0"/>
              <a:t>Разложим 357 на простые множители. Получим: 357=3·7·17·1. Причем это единственный вариант расклада. Т.к. Y&gt;X&gt;Z&gt;1, то единицу в раскладе не учитываем и определяем, что Z=3, X=7, Y=17.</a:t>
            </a:r>
          </a:p>
          <a:p>
            <a:r>
              <a:rPr lang="ru-RU" dirty="0"/>
              <a:t>Поскольку кол-во этажей было обозначено через Y, то искомое число – </a:t>
            </a:r>
            <a:r>
              <a:rPr lang="ru-RU" dirty="0" smtClean="0"/>
              <a:t>17.    </a:t>
            </a:r>
            <a:r>
              <a:rPr lang="ru-RU" b="1" dirty="0" smtClean="0"/>
              <a:t>Ответ: 17</a:t>
            </a:r>
            <a:endParaRPr lang="ru-RU" b="1" dirty="0"/>
          </a:p>
        </p:txBody>
      </p:sp>
    </p:spTree>
    <p:extLst>
      <p:ext uri="{BB962C8B-B14F-4D97-AF65-F5344CB8AC3E}">
        <p14:creationId xmlns:p14="http://schemas.microsoft.com/office/powerpoint/2010/main" val="71672912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lstStyle/>
          <a:p>
            <a:r>
              <a:rPr lang="ru-RU" b="1" dirty="0" smtClean="0"/>
              <a:t>Тип 21. Дом, подъезды</a:t>
            </a:r>
            <a:endParaRPr lang="ru-RU" b="1" dirty="0"/>
          </a:p>
        </p:txBody>
      </p:sp>
      <p:sp>
        <p:nvSpPr>
          <p:cNvPr id="3" name="Объект 2"/>
          <p:cNvSpPr>
            <a:spLocks noGrp="1"/>
          </p:cNvSpPr>
          <p:nvPr>
            <p:ph idx="1"/>
          </p:nvPr>
        </p:nvSpPr>
        <p:spPr>
          <a:xfrm>
            <a:off x="457200" y="1340768"/>
            <a:ext cx="8229600" cy="4785395"/>
          </a:xfrm>
        </p:spPr>
        <p:txBody>
          <a:bodyPr/>
          <a:lstStyle/>
          <a:p>
            <a:pPr marL="0" indent="0">
              <a:buNone/>
            </a:pPr>
            <a:r>
              <a:rPr lang="ru-RU" i="1" dirty="0"/>
              <a:t>Саша пригласил Петю в гости, сказав, что живет в седьмом подъезде в квартире № 462, а этаж сказать забыл. Подойдя к дому, Петя обнаружил, что дом семиэтажный. На каком этаже живет Саша? (На всех этажах число квартир </a:t>
            </a:r>
            <a:r>
              <a:rPr lang="ru-RU" i="1" dirty="0" smtClean="0"/>
              <a:t>одинаково, </a:t>
            </a:r>
            <a:r>
              <a:rPr lang="ru-RU" i="1" dirty="0"/>
              <a:t>нумерация квартир в доме начинается с единицы.)</a:t>
            </a:r>
            <a:endParaRPr lang="ru-RU" dirty="0"/>
          </a:p>
          <a:p>
            <a:pPr marL="0" indent="0">
              <a:buNone/>
            </a:pPr>
            <a:endParaRPr lang="ru-RU" dirty="0"/>
          </a:p>
        </p:txBody>
      </p:sp>
    </p:spTree>
    <p:extLst>
      <p:ext uri="{BB962C8B-B14F-4D97-AF65-F5344CB8AC3E}">
        <p14:creationId xmlns:p14="http://schemas.microsoft.com/office/powerpoint/2010/main" val="74157933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fontScale="90000"/>
          </a:bodyPr>
          <a:lstStyle/>
          <a:p>
            <a:r>
              <a:rPr lang="ru-RU" dirty="0" smtClean="0"/>
              <a:t/>
            </a:r>
            <a:br>
              <a:rPr lang="ru-RU" dirty="0" smtClean="0"/>
            </a:br>
            <a:r>
              <a:rPr lang="ru-RU" b="1" dirty="0" smtClean="0"/>
              <a:t>Алгоритм </a:t>
            </a:r>
            <a:r>
              <a:rPr lang="ru-RU" b="1" dirty="0"/>
              <a:t>выполнения</a:t>
            </a:r>
            <a:br>
              <a:rPr lang="ru-RU" b="1" dirty="0"/>
            </a:br>
            <a:endParaRPr lang="ru-RU" b="1" dirty="0"/>
          </a:p>
        </p:txBody>
      </p:sp>
      <p:sp>
        <p:nvSpPr>
          <p:cNvPr id="3" name="Объект 2"/>
          <p:cNvSpPr>
            <a:spLocks noGrp="1"/>
          </p:cNvSpPr>
          <p:nvPr>
            <p:ph idx="1"/>
          </p:nvPr>
        </p:nvSpPr>
        <p:spPr>
          <a:xfrm>
            <a:off x="251520" y="1196752"/>
            <a:ext cx="8640960" cy="5400600"/>
          </a:xfrm>
        </p:spPr>
        <p:txBody>
          <a:bodyPr>
            <a:normAutofit fontScale="92500" lnSpcReduction="20000"/>
          </a:bodyPr>
          <a:lstStyle/>
          <a:p>
            <a:pPr lvl="0" fontAlgn="base"/>
            <a:r>
              <a:rPr lang="ru-RU" dirty="0" smtClean="0"/>
              <a:t>Способом </a:t>
            </a:r>
            <a:r>
              <a:rPr lang="ru-RU" dirty="0"/>
              <a:t>подбора определяем кол-во квартир на площадке. Это должно быть такое число, чтобы номер квартиры оказался большим, чем кол-во квартир в 6-ти подъездах, однако меньшим, чем кол-во квартир в 7-ми.</a:t>
            </a:r>
          </a:p>
          <a:p>
            <a:pPr lvl="0" fontAlgn="base"/>
            <a:r>
              <a:rPr lang="ru-RU" dirty="0"/>
              <a:t>Определяем кол-во квартир в 6-ти подъездах. От 462 отнимаем это кол-во и делим на число квартир на площадке. Так узнаем искомый номер этажа. Примечание: 1) если получено целое число, то искомый номер этажа на 1 больше, чем вычисленное значение; 2) если получено дробное число, то номером этажа будет округленный в большую сторону результат.</a:t>
            </a:r>
          </a:p>
          <a:p>
            <a:pPr marL="0" indent="0">
              <a:buNone/>
            </a:pPr>
            <a:endParaRPr lang="ru-RU" dirty="0"/>
          </a:p>
        </p:txBody>
      </p:sp>
    </p:spTree>
    <p:extLst>
      <p:ext uri="{BB962C8B-B14F-4D97-AF65-F5344CB8AC3E}">
        <p14:creationId xmlns:p14="http://schemas.microsoft.com/office/powerpoint/2010/main" val="205957994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lstStyle/>
          <a:p>
            <a:r>
              <a:rPr lang="ru-RU" b="1" dirty="0" smtClean="0"/>
              <a:t>Решение:</a:t>
            </a:r>
            <a:endParaRPr lang="ru-RU" b="1" dirty="0"/>
          </a:p>
        </p:txBody>
      </p:sp>
      <p:sp>
        <p:nvSpPr>
          <p:cNvPr id="3" name="Объект 2"/>
          <p:cNvSpPr>
            <a:spLocks noGrp="1"/>
          </p:cNvSpPr>
          <p:nvPr>
            <p:ph idx="1"/>
          </p:nvPr>
        </p:nvSpPr>
        <p:spPr>
          <a:xfrm>
            <a:off x="251520" y="1052736"/>
            <a:ext cx="8712968" cy="5688632"/>
          </a:xfrm>
        </p:spPr>
        <p:txBody>
          <a:bodyPr>
            <a:normAutofit fontScale="70000" lnSpcReduction="20000"/>
          </a:bodyPr>
          <a:lstStyle/>
          <a:p>
            <a:pPr fontAlgn="base"/>
            <a:r>
              <a:rPr lang="ru-RU" dirty="0"/>
              <a:t>Ищем кол-во квартир на площадке, проверяя число за числом.</a:t>
            </a:r>
          </a:p>
          <a:p>
            <a:pPr fontAlgn="base"/>
            <a:r>
              <a:rPr lang="ru-RU" dirty="0"/>
              <a:t>Предположим, что это кол-во равно 3. Тогда получим, что в 7 подъездах на 6 этажах имеется 7·6·3=126 квартир,</a:t>
            </a:r>
          </a:p>
          <a:p>
            <a:pPr fontAlgn="base"/>
            <a:r>
              <a:rPr lang="ru-RU" dirty="0"/>
              <a:t>а в 7 подъездах на 7 этажах 7·7·3=147 квартир.</a:t>
            </a:r>
          </a:p>
          <a:p>
            <a:pPr fontAlgn="base"/>
            <a:r>
              <a:rPr lang="ru-RU" dirty="0"/>
              <a:t>Квартира №462 точно не попадает в диапазон квартир №№126–147.</a:t>
            </a:r>
          </a:p>
          <a:p>
            <a:pPr fontAlgn="base"/>
            <a:r>
              <a:rPr lang="ru-RU" dirty="0"/>
              <a:t>Аналогично проверяя числа 4, 5 и т.д., придем к числу 10. Докажем, что именно оно подходит:</a:t>
            </a:r>
          </a:p>
          <a:p>
            <a:pPr fontAlgn="base"/>
            <a:r>
              <a:rPr lang="ru-RU" dirty="0"/>
              <a:t>в 7 подъездах на 6 этажах находится 7·6·10=420 квартир,</a:t>
            </a:r>
          </a:p>
          <a:p>
            <a:pPr fontAlgn="base"/>
            <a:r>
              <a:rPr lang="ru-RU" dirty="0"/>
              <a:t>в 7 подъездах на 7 этажах: 7·7·10=490 квартир. Поскольку 420&lt;462&lt;490, то условие задания выполнено.</a:t>
            </a:r>
          </a:p>
          <a:p>
            <a:pPr fontAlgn="base"/>
            <a:r>
              <a:rPr lang="ru-RU" dirty="0"/>
              <a:t>Для того чтобы попасть в квартиру №462, нужно пройти мимо 462–420=42 квартир. Т.к. на каждой площадке находится 10 квартир, то 42:10=4,2 этажей для этого нужно преодолеть. 4,2 означает, что 4 этажа нужно пройти полностью и подняться на 5-й. </a:t>
            </a:r>
            <a:r>
              <a:rPr lang="ru-RU" dirty="0" err="1"/>
              <a:t>Т.о</a:t>
            </a:r>
            <a:r>
              <a:rPr lang="ru-RU" dirty="0"/>
              <a:t>., искомый этаж – 5-й.</a:t>
            </a:r>
          </a:p>
          <a:p>
            <a:pPr fontAlgn="base"/>
            <a:r>
              <a:rPr lang="ru-RU" dirty="0"/>
              <a:t>Ответ: 5</a:t>
            </a:r>
          </a:p>
          <a:p>
            <a:pPr marL="0" indent="0">
              <a:buNone/>
            </a:pPr>
            <a:endParaRPr lang="ru-RU" dirty="0"/>
          </a:p>
        </p:txBody>
      </p:sp>
    </p:spTree>
    <p:extLst>
      <p:ext uri="{BB962C8B-B14F-4D97-AF65-F5344CB8AC3E}">
        <p14:creationId xmlns:p14="http://schemas.microsoft.com/office/powerpoint/2010/main" val="140774062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lstStyle/>
          <a:p>
            <a:r>
              <a:rPr lang="ru-RU" dirty="0" smtClean="0"/>
              <a:t>Тип 21. Договор </a:t>
            </a:r>
            <a:endParaRPr lang="ru-RU" dirty="0"/>
          </a:p>
        </p:txBody>
      </p:sp>
      <p:sp>
        <p:nvSpPr>
          <p:cNvPr id="3" name="Объект 2"/>
          <p:cNvSpPr>
            <a:spLocks noGrp="1"/>
          </p:cNvSpPr>
          <p:nvPr>
            <p:ph idx="1"/>
          </p:nvPr>
        </p:nvSpPr>
        <p:spPr>
          <a:xfrm>
            <a:off x="179512" y="1340768"/>
            <a:ext cx="8712968" cy="5184576"/>
          </a:xfrm>
        </p:spPr>
        <p:txBody>
          <a:bodyPr>
            <a:normAutofit fontScale="92500" lnSpcReduction="10000"/>
          </a:bodyPr>
          <a:lstStyle/>
          <a:p>
            <a:pPr marL="0" indent="0">
              <a:buNone/>
            </a:pPr>
            <a:r>
              <a:rPr lang="ru-RU" i="1" dirty="0"/>
              <a:t>Из десяти стран семь подписали договор о дружбе ровно с тремя странами, а каждая из оставшихся трех – ровно с семью. Сколько всего было подписано договоров</a:t>
            </a:r>
            <a:r>
              <a:rPr lang="ru-RU" i="1" dirty="0" smtClean="0"/>
              <a:t>?</a:t>
            </a:r>
          </a:p>
          <a:p>
            <a:pPr fontAlgn="base"/>
            <a:r>
              <a:rPr lang="ru-RU" b="1" dirty="0"/>
              <a:t>Алгоритм </a:t>
            </a:r>
            <a:r>
              <a:rPr lang="ru-RU" b="1" dirty="0" smtClean="0"/>
              <a:t>выполнения:</a:t>
            </a:r>
            <a:endParaRPr lang="ru-RU" b="1" dirty="0"/>
          </a:p>
          <a:p>
            <a:pPr lvl="0" fontAlgn="base"/>
            <a:r>
              <a:rPr lang="ru-RU" dirty="0"/>
              <a:t>Подсчитываем кол-во договоров, подписанных 7-ю странами.</a:t>
            </a:r>
          </a:p>
          <a:p>
            <a:pPr lvl="0" fontAlgn="base"/>
            <a:r>
              <a:rPr lang="ru-RU" dirty="0"/>
              <a:t>Определяем кол-во договоров, которые подписали 3 оставшиеся страны.</a:t>
            </a:r>
          </a:p>
          <a:p>
            <a:pPr lvl="0" fontAlgn="base"/>
            <a:r>
              <a:rPr lang="ru-RU" dirty="0"/>
              <a:t>Находим общее кол-во подписанных договоров. Делим его на 2, т.к. договоры двусторонние.</a:t>
            </a:r>
          </a:p>
          <a:p>
            <a:pPr marL="0" indent="0">
              <a:buNone/>
            </a:pPr>
            <a:endParaRPr lang="ru-RU" dirty="0"/>
          </a:p>
          <a:p>
            <a:pPr marL="0" indent="0">
              <a:buNone/>
            </a:pPr>
            <a:endParaRPr lang="ru-RU" dirty="0"/>
          </a:p>
        </p:txBody>
      </p:sp>
    </p:spTree>
    <p:extLst>
      <p:ext uri="{BB962C8B-B14F-4D97-AF65-F5344CB8AC3E}">
        <p14:creationId xmlns:p14="http://schemas.microsoft.com/office/powerpoint/2010/main" val="260500658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lstStyle/>
          <a:p>
            <a:r>
              <a:rPr lang="ru-RU" dirty="0" smtClean="0"/>
              <a:t>Решение:</a:t>
            </a:r>
            <a:endParaRPr lang="ru-RU" dirty="0"/>
          </a:p>
        </p:txBody>
      </p:sp>
      <p:sp>
        <p:nvSpPr>
          <p:cNvPr id="3" name="Объект 2"/>
          <p:cNvSpPr>
            <a:spLocks noGrp="1"/>
          </p:cNvSpPr>
          <p:nvPr>
            <p:ph idx="1"/>
          </p:nvPr>
        </p:nvSpPr>
        <p:spPr>
          <a:xfrm>
            <a:off x="251520" y="1124744"/>
            <a:ext cx="8640960" cy="5400600"/>
          </a:xfrm>
        </p:spPr>
        <p:txBody>
          <a:bodyPr>
            <a:normAutofit lnSpcReduction="10000"/>
          </a:bodyPr>
          <a:lstStyle/>
          <a:p>
            <a:pPr fontAlgn="base"/>
            <a:r>
              <a:rPr lang="ru-RU" dirty="0"/>
              <a:t>Первые 7 стран подписали договоры с 3 странами, т.е. на этих договорах поставлено 7·3=21 подпись. Аналогично остальные 3 страны при оформлении договоров с 7-ю странами поставили 3·7=21 подпись. Значит, всего поставлено 21+21=42 подписи.</a:t>
            </a:r>
          </a:p>
          <a:p>
            <a:pPr fontAlgn="base"/>
            <a:r>
              <a:rPr lang="ru-RU" dirty="0"/>
              <a:t>Т.к. все договоры двусторонние, то это значит, что на каждом из них зафиксировано 2 подписи. Следовательно, договоров вдвое меньше, чем подписей, т.е. 42:2=21 договор</a:t>
            </a:r>
            <a:r>
              <a:rPr lang="ru-RU" dirty="0" smtClean="0"/>
              <a:t>.</a:t>
            </a:r>
          </a:p>
          <a:p>
            <a:pPr fontAlgn="base"/>
            <a:r>
              <a:rPr lang="ru-RU" dirty="0" smtClean="0"/>
              <a:t>Ответ: 21</a:t>
            </a:r>
            <a:endParaRPr lang="ru-RU" dirty="0"/>
          </a:p>
          <a:p>
            <a:pPr marL="0" indent="0">
              <a:buNone/>
            </a:pPr>
            <a:endParaRPr lang="ru-RU" dirty="0"/>
          </a:p>
        </p:txBody>
      </p:sp>
    </p:spTree>
    <p:extLst>
      <p:ext uri="{BB962C8B-B14F-4D97-AF65-F5344CB8AC3E}">
        <p14:creationId xmlns:p14="http://schemas.microsoft.com/office/powerpoint/2010/main" val="139445067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792088"/>
          </a:xfrm>
        </p:spPr>
        <p:txBody>
          <a:bodyPr>
            <a:normAutofit/>
          </a:bodyPr>
          <a:lstStyle/>
          <a:p>
            <a:r>
              <a:rPr lang="ru-RU" dirty="0" smtClean="0"/>
              <a:t>Тип 21. Грибы</a:t>
            </a:r>
            <a:endParaRPr lang="ru-RU" dirty="0"/>
          </a:p>
        </p:txBody>
      </p:sp>
      <p:sp>
        <p:nvSpPr>
          <p:cNvPr id="3" name="Объект 2"/>
          <p:cNvSpPr>
            <a:spLocks noGrp="1"/>
          </p:cNvSpPr>
          <p:nvPr>
            <p:ph idx="1"/>
          </p:nvPr>
        </p:nvSpPr>
        <p:spPr>
          <a:xfrm>
            <a:off x="251520" y="980728"/>
            <a:ext cx="8640960" cy="5616624"/>
          </a:xfrm>
        </p:spPr>
        <p:txBody>
          <a:bodyPr>
            <a:normAutofit lnSpcReduction="10000"/>
          </a:bodyPr>
          <a:lstStyle/>
          <a:p>
            <a:pPr marL="0" indent="0">
              <a:buNone/>
            </a:pPr>
            <a:r>
              <a:rPr lang="ru-RU" i="1" dirty="0"/>
              <a:t>В корзине лежит 30 грибов: рыжики и грузди. Известно, что среди любых 12 грибов имеется хотя бы один рыжик, а среди любых 20 грибов – хотя бы один груздь. Сколько рыжиков в корзине</a:t>
            </a:r>
            <a:r>
              <a:rPr lang="ru-RU" i="1" dirty="0" smtClean="0"/>
              <a:t>?</a:t>
            </a:r>
          </a:p>
          <a:p>
            <a:pPr fontAlgn="base"/>
            <a:r>
              <a:rPr lang="ru-RU" b="1" dirty="0"/>
              <a:t>Алгоритм </a:t>
            </a:r>
            <a:r>
              <a:rPr lang="ru-RU" b="1" dirty="0" smtClean="0"/>
              <a:t>выполнения:</a:t>
            </a:r>
            <a:endParaRPr lang="ru-RU" b="1" dirty="0"/>
          </a:p>
          <a:p>
            <a:pPr lvl="0" fontAlgn="base"/>
            <a:r>
              <a:rPr lang="ru-RU" dirty="0"/>
              <a:t>Определяем кол-во груздей среди 12 грибов и рыжиков среди 20 грибов.</a:t>
            </a:r>
          </a:p>
          <a:p>
            <a:pPr lvl="0" fontAlgn="base"/>
            <a:r>
              <a:rPr lang="ru-RU" dirty="0"/>
              <a:t>Доказываем, что имеется единственно верное число, отображающее кол-во рыжиков. Фиксируем его в ответе.</a:t>
            </a:r>
          </a:p>
          <a:p>
            <a:pPr marL="0" indent="0">
              <a:buNone/>
            </a:pPr>
            <a:endParaRPr lang="ru-RU" dirty="0"/>
          </a:p>
          <a:p>
            <a:pPr marL="0" indent="0">
              <a:buNone/>
            </a:pPr>
            <a:endParaRPr lang="ru-RU" dirty="0"/>
          </a:p>
        </p:txBody>
      </p:sp>
    </p:spTree>
    <p:extLst>
      <p:ext uri="{BB962C8B-B14F-4D97-AF65-F5344CB8AC3E}">
        <p14:creationId xmlns:p14="http://schemas.microsoft.com/office/powerpoint/2010/main" val="145245696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lstStyle/>
          <a:p>
            <a:r>
              <a:rPr lang="ru-RU" dirty="0" smtClean="0"/>
              <a:t>Решение:</a:t>
            </a:r>
            <a:endParaRPr lang="ru-RU" dirty="0"/>
          </a:p>
        </p:txBody>
      </p:sp>
      <p:sp>
        <p:nvSpPr>
          <p:cNvPr id="3" name="Объект 2"/>
          <p:cNvSpPr>
            <a:spLocks noGrp="1"/>
          </p:cNvSpPr>
          <p:nvPr>
            <p:ph idx="1"/>
          </p:nvPr>
        </p:nvSpPr>
        <p:spPr>
          <a:xfrm>
            <a:off x="251520" y="1412776"/>
            <a:ext cx="8640960" cy="5184576"/>
          </a:xfrm>
        </p:spPr>
        <p:txBody>
          <a:bodyPr>
            <a:normAutofit fontScale="92500" lnSpcReduction="10000"/>
          </a:bodyPr>
          <a:lstStyle/>
          <a:p>
            <a:pPr fontAlgn="base"/>
            <a:r>
              <a:rPr lang="ru-RU" dirty="0"/>
              <a:t>Если среди 12 грибов есть как минимум 1 рыжик, значит, груздей здесь не более 11. Если среди 20 грибов имеется не менее 1 груздя, то тут не более 19 рыжиков.</a:t>
            </a:r>
          </a:p>
          <a:p>
            <a:pPr fontAlgn="base"/>
            <a:r>
              <a:rPr lang="ru-RU" dirty="0"/>
              <a:t>Это означает, что если груздей не может быть больше 11, то рыжиков не может быть меньше 30–11=19 штук. Т.е. рыжиков с одной стороны не больше 19, а с другой – не меньше 19. Следовательно, рыжиков может быть только ровно 19.</a:t>
            </a:r>
          </a:p>
          <a:p>
            <a:r>
              <a:rPr lang="ru-RU" dirty="0"/>
              <a:t>Ответ: 19</a:t>
            </a:r>
          </a:p>
        </p:txBody>
      </p:sp>
    </p:spTree>
    <p:extLst>
      <p:ext uri="{BB962C8B-B14F-4D97-AF65-F5344CB8AC3E}">
        <p14:creationId xmlns:p14="http://schemas.microsoft.com/office/powerpoint/2010/main" val="286431499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011222"/>
          </a:xfrm>
        </p:spPr>
        <p:txBody>
          <a:bodyPr>
            <a:normAutofit/>
          </a:bodyPr>
          <a:lstStyle/>
          <a:p>
            <a:r>
              <a:rPr lang="ru-RU" dirty="0" smtClean="0"/>
              <a:t>Тип 21. Грибы</a:t>
            </a:r>
            <a:endParaRPr lang="ru-RU" dirty="0"/>
          </a:p>
        </p:txBody>
      </p:sp>
      <p:sp>
        <p:nvSpPr>
          <p:cNvPr id="3" name="Содержимое 2"/>
          <p:cNvSpPr>
            <a:spLocks noGrp="1"/>
          </p:cNvSpPr>
          <p:nvPr>
            <p:ph idx="1"/>
          </p:nvPr>
        </p:nvSpPr>
        <p:spPr>
          <a:xfrm>
            <a:off x="457200" y="1285860"/>
            <a:ext cx="8363272" cy="5286412"/>
          </a:xfrm>
        </p:spPr>
        <p:txBody>
          <a:bodyPr>
            <a:normAutofit/>
          </a:bodyPr>
          <a:lstStyle/>
          <a:p>
            <a:pPr>
              <a:buNone/>
            </a:pPr>
            <a:r>
              <a:rPr lang="ru-RU" b="1" dirty="0" smtClean="0"/>
              <a:t>Задача: </a:t>
            </a:r>
            <a:r>
              <a:rPr lang="ru-RU" dirty="0" smtClean="0"/>
              <a:t>В корзине лежит 50 грибов: рыжики и грузди. Известно, что среди любых 28 грибов имеется хотя бы один рыжик, а среди любых 24 грибов хотя бы один груздь. Сколько груздей в корзине?</a:t>
            </a:r>
          </a:p>
          <a:p>
            <a:pPr>
              <a:buNone/>
            </a:pPr>
            <a:r>
              <a:rPr lang="ru-RU" b="1" dirty="0" smtClean="0"/>
              <a:t>Пояснение.</a:t>
            </a:r>
            <a:endParaRPr lang="ru-RU" dirty="0" smtClean="0"/>
          </a:p>
          <a:p>
            <a:pPr>
              <a:buNone/>
            </a:pPr>
            <a:r>
              <a:rPr lang="ru-RU" dirty="0" smtClean="0"/>
              <a:t>	В корзине точно лежит 27 груздей и 23 рыжика, так как взять 28 груздей, как и 24 рыжика, не получится.</a:t>
            </a:r>
          </a:p>
          <a:p>
            <a:pPr>
              <a:buNone/>
            </a:pPr>
            <a:r>
              <a:rPr lang="ru-RU" b="1" dirty="0" smtClean="0"/>
              <a:t>Ответ: </a:t>
            </a:r>
            <a:r>
              <a:rPr lang="ru-RU" dirty="0" smtClean="0"/>
              <a:t>27</a:t>
            </a:r>
          </a:p>
          <a:p>
            <a:pPr>
              <a:buNone/>
            </a:pPr>
            <a:endParaRPr lang="ru-RU"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Тип 21. Улитка</a:t>
            </a:r>
            <a:endParaRPr lang="ru-RU" dirty="0"/>
          </a:p>
        </p:txBody>
      </p:sp>
      <p:sp>
        <p:nvSpPr>
          <p:cNvPr id="3" name="Содержимое 2"/>
          <p:cNvSpPr>
            <a:spLocks noGrp="1"/>
          </p:cNvSpPr>
          <p:nvPr>
            <p:ph idx="1"/>
          </p:nvPr>
        </p:nvSpPr>
        <p:spPr/>
        <p:txBody>
          <a:bodyPr>
            <a:normAutofit fontScale="85000" lnSpcReduction="10000"/>
          </a:bodyPr>
          <a:lstStyle/>
          <a:p>
            <a:pPr>
              <a:buNone/>
            </a:pPr>
            <a:r>
              <a:rPr lang="ru-RU" b="1" dirty="0" smtClean="0"/>
              <a:t>Задача: </a:t>
            </a:r>
            <a:r>
              <a:rPr lang="ru-RU" dirty="0" smtClean="0"/>
              <a:t>Улитка за день заползает вверх по дереву на 4 м, а за ночь сползает на 3 м. Высота дерева 10 м. За сколько дней улитка впервые доползёт до вершины дерева?</a:t>
            </a:r>
          </a:p>
          <a:p>
            <a:pPr>
              <a:buNone/>
            </a:pPr>
            <a:r>
              <a:rPr lang="ru-RU" b="1" dirty="0" smtClean="0"/>
              <a:t>Пояснение.</a:t>
            </a:r>
            <a:endParaRPr lang="ru-RU" dirty="0" smtClean="0"/>
          </a:p>
          <a:p>
            <a:pPr>
              <a:buNone/>
            </a:pPr>
            <a:r>
              <a:rPr lang="ru-RU" dirty="0" smtClean="0"/>
              <a:t>	За день улитка заползёт на 4 метра, а за ночь — сползёт на 3 метра. Итого за сутки она заползёт на метр. За шестеро суток она поднимется на высоту шести метров. И днём следующего, седьмого, дня она окажется на вершине дерева.</a:t>
            </a:r>
          </a:p>
          <a:p>
            <a:pPr>
              <a:buNone/>
            </a:pPr>
            <a:r>
              <a:rPr lang="ru-RU" b="1" dirty="0" smtClean="0"/>
              <a:t>Ответ: </a:t>
            </a:r>
            <a:r>
              <a:rPr lang="ru-RU" dirty="0" smtClean="0"/>
              <a:t>7.</a:t>
            </a:r>
          </a:p>
          <a:p>
            <a:endParaRPr lang="ru-RU"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lstStyle/>
          <a:p>
            <a:r>
              <a:rPr lang="ru-RU" dirty="0" smtClean="0"/>
              <a:t>Бактерии в стакане</a:t>
            </a:r>
            <a:endParaRPr lang="ru-RU" dirty="0"/>
          </a:p>
        </p:txBody>
      </p:sp>
      <p:sp>
        <p:nvSpPr>
          <p:cNvPr id="3" name="Содержимое 2"/>
          <p:cNvSpPr>
            <a:spLocks noGrp="1"/>
          </p:cNvSpPr>
          <p:nvPr>
            <p:ph idx="1"/>
          </p:nvPr>
        </p:nvSpPr>
        <p:spPr>
          <a:xfrm>
            <a:off x="457200" y="1142984"/>
            <a:ext cx="8229600" cy="5286412"/>
          </a:xfrm>
        </p:spPr>
        <p:txBody>
          <a:bodyPr>
            <a:normAutofit fontScale="85000" lnSpcReduction="10000"/>
          </a:bodyPr>
          <a:lstStyle/>
          <a:p>
            <a:pPr>
              <a:buNone/>
            </a:pPr>
            <a:r>
              <a:rPr lang="ru-RU" b="1" dirty="0" smtClean="0"/>
              <a:t>Задача: </a:t>
            </a:r>
            <a:r>
              <a:rPr lang="ru-RU" dirty="0" smtClean="0"/>
              <a:t>Каждую секунду бактерия делится на две новые бактерии. Известно, что весь объём одного стакана бактерии заполняют за 1 час. За сколько секунд стакан будет заполнен бактериями наполовину?</a:t>
            </a:r>
          </a:p>
          <a:p>
            <a:pPr>
              <a:buNone/>
            </a:pPr>
            <a:r>
              <a:rPr lang="ru-RU" b="1" dirty="0" smtClean="0"/>
              <a:t>Пояснение.</a:t>
            </a:r>
            <a:endParaRPr lang="ru-RU" dirty="0" smtClean="0"/>
          </a:p>
          <a:p>
            <a:pPr>
              <a:buNone/>
            </a:pPr>
            <a:r>
              <a:rPr lang="ru-RU" dirty="0" smtClean="0"/>
              <a:t>	Заметим, что каждую секунду в стакане становится в два раза больше бактерий. То есть если в какой-то момент бактериями заполнена половина стакана, то через секунду будет заполнен весь стакан. Таким образом, полстакана будет заполнено через 59 минут и 59 секунд то есть через 3599 секунд.</a:t>
            </a:r>
          </a:p>
          <a:p>
            <a:pPr>
              <a:buNone/>
            </a:pPr>
            <a:r>
              <a:rPr lang="ru-RU" b="1" dirty="0" smtClean="0"/>
              <a:t>Ответ: </a:t>
            </a:r>
            <a:r>
              <a:rPr lang="ru-RU" dirty="0" smtClean="0"/>
              <a:t>3599</a:t>
            </a:r>
          </a:p>
          <a:p>
            <a:pPr>
              <a:buNone/>
            </a:pPr>
            <a:endParaRPr lang="ru-RU"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2"/>
            <a:ext cx="8229600" cy="857256"/>
          </a:xfrm>
        </p:spPr>
        <p:txBody>
          <a:bodyPr>
            <a:normAutofit fontScale="90000"/>
          </a:bodyPr>
          <a:lstStyle/>
          <a:p>
            <a:r>
              <a:rPr lang="ru-RU" dirty="0" smtClean="0"/>
              <a:t>Бензоколонка на кольцевой дороге </a:t>
            </a:r>
            <a:endParaRPr lang="ru-RU" dirty="0"/>
          </a:p>
        </p:txBody>
      </p:sp>
      <p:sp>
        <p:nvSpPr>
          <p:cNvPr id="3" name="Содержимое 2"/>
          <p:cNvSpPr>
            <a:spLocks noGrp="1"/>
          </p:cNvSpPr>
          <p:nvPr>
            <p:ph idx="1"/>
          </p:nvPr>
        </p:nvSpPr>
        <p:spPr>
          <a:xfrm>
            <a:off x="457200" y="1071546"/>
            <a:ext cx="8229600" cy="5429288"/>
          </a:xfrm>
        </p:spPr>
        <p:txBody>
          <a:bodyPr>
            <a:normAutofit fontScale="77500" lnSpcReduction="20000"/>
          </a:bodyPr>
          <a:lstStyle/>
          <a:p>
            <a:pPr>
              <a:buNone/>
            </a:pPr>
            <a:r>
              <a:rPr lang="ru-RU" b="1" dirty="0" smtClean="0"/>
              <a:t>Задача: </a:t>
            </a:r>
            <a:r>
              <a:rPr lang="ru-RU" dirty="0" smtClean="0"/>
              <a:t>На кольцевой дороге расположены четыре бензоколонки: A, B, C и D. Расстояние между A и B — 35 км, между A и C — 20 км, между C и D — 20 км, между D и A — 30 км (все расстояния измеряются вдоль кольцевой дороги в кратчайшую сторону). Найдите расстояние между B и C. Ответ дайте в километрах.</a:t>
            </a:r>
          </a:p>
          <a:p>
            <a:pPr>
              <a:buNone/>
            </a:pPr>
            <a:r>
              <a:rPr lang="ru-RU" b="1" dirty="0" smtClean="0"/>
              <a:t>Пояснение.</a:t>
            </a:r>
            <a:r>
              <a:rPr lang="ru-RU" dirty="0" smtClean="0"/>
              <a:t> 		Расположим А, В, C, D вдоль 				кольцевой дороги по очереди 				так, чтобы расстояния 					соответствовали данным в 				условии. Всё хорошо, кроме 				расстояния между D и A. Чтобы оно 			было таким, каким нужно, подвинем 			D и поставим между B и A нужным 			образом. Тогда между B и C будет 15 			км.</a:t>
            </a:r>
          </a:p>
          <a:p>
            <a:pPr>
              <a:buNone/>
            </a:pPr>
            <a:r>
              <a:rPr lang="ru-RU" dirty="0" smtClean="0"/>
              <a:t>				</a:t>
            </a:r>
            <a:r>
              <a:rPr lang="ru-RU" b="1" dirty="0" smtClean="0"/>
              <a:t>Ответ: </a:t>
            </a:r>
            <a:r>
              <a:rPr lang="ru-RU" dirty="0" smtClean="0"/>
              <a:t>15</a:t>
            </a:r>
          </a:p>
          <a:p>
            <a:endParaRPr lang="ru-RU" dirty="0"/>
          </a:p>
        </p:txBody>
      </p:sp>
      <p:pic>
        <p:nvPicPr>
          <p:cNvPr id="4" name="Рисунок 3" descr="https://mathb-ege.sdamgia.ru/get_file?id=20188"/>
          <p:cNvPicPr/>
          <p:nvPr/>
        </p:nvPicPr>
        <p:blipFill>
          <a:blip r:embed="rId3">
            <a:clrChange>
              <a:clrFrom>
                <a:srgbClr val="FFFFFF"/>
              </a:clrFrom>
              <a:clrTo>
                <a:srgbClr val="FFFFFF">
                  <a:alpha val="0"/>
                </a:srgbClr>
              </a:clrTo>
            </a:clrChange>
          </a:blip>
          <a:srcRect/>
          <a:stretch>
            <a:fillRect/>
          </a:stretch>
        </p:blipFill>
        <p:spPr bwMode="auto">
          <a:xfrm>
            <a:off x="428596" y="3429000"/>
            <a:ext cx="2786082" cy="278608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886</TotalTime>
  <Words>3463</Words>
  <Application>Microsoft Office PowerPoint</Application>
  <PresentationFormat>Экран (4:3)</PresentationFormat>
  <Paragraphs>318</Paragraphs>
  <Slides>56</Slides>
  <Notes>12</Notes>
  <HiddenSlides>0</HiddenSlides>
  <MMClips>0</MMClips>
  <ScaleCrop>false</ScaleCrop>
  <HeadingPairs>
    <vt:vector size="4" baseType="variant">
      <vt:variant>
        <vt:lpstr>Тема</vt:lpstr>
      </vt:variant>
      <vt:variant>
        <vt:i4>1</vt:i4>
      </vt:variant>
      <vt:variant>
        <vt:lpstr>Заголовки слайдов</vt:lpstr>
      </vt:variant>
      <vt:variant>
        <vt:i4>56</vt:i4>
      </vt:variant>
    </vt:vector>
  </HeadingPairs>
  <TitlesOfParts>
    <vt:vector size="57" baseType="lpstr">
      <vt:lpstr>Тема Office</vt:lpstr>
      <vt:lpstr>Трудные темы курса математики в заданиях КИМ ЕГЭ базового уровня</vt:lpstr>
      <vt:lpstr>Тип  №19</vt:lpstr>
      <vt:lpstr>Справочный материал</vt:lpstr>
      <vt:lpstr>Тип  №19</vt:lpstr>
      <vt:lpstr>Решение :</vt:lpstr>
      <vt:lpstr>Тип  №20</vt:lpstr>
      <vt:lpstr>Рекомендации к решению</vt:lpstr>
      <vt:lpstr>Тип 20</vt:lpstr>
      <vt:lpstr>Решение:</vt:lpstr>
      <vt:lpstr>Тип 20</vt:lpstr>
      <vt:lpstr>Решение:</vt:lpstr>
      <vt:lpstr>Тип 20</vt:lpstr>
      <vt:lpstr>Тип 21. Доски и распилы </vt:lpstr>
      <vt:lpstr>Тип 21.Параллели и меридианы </vt:lpstr>
      <vt:lpstr>Тип 21.Параллели и меридианы </vt:lpstr>
      <vt:lpstr> Алгоритм выполнения </vt:lpstr>
      <vt:lpstr>Тип 21. Монеты</vt:lpstr>
      <vt:lpstr> Алгоритм выполнения: </vt:lpstr>
      <vt:lpstr>Решение :</vt:lpstr>
      <vt:lpstr>Тип 21. Монеты</vt:lpstr>
      <vt:lpstr>Решение:</vt:lpstr>
      <vt:lpstr>Тип 21. Монеты </vt:lpstr>
      <vt:lpstr>Тип 21.  Маша и медведь</vt:lpstr>
      <vt:lpstr>Решение:</vt:lpstr>
      <vt:lpstr> Алгоритм выполнения: </vt:lpstr>
      <vt:lpstr>Тип 21.  Маша и медведь</vt:lpstr>
      <vt:lpstr>Решение:</vt:lpstr>
      <vt:lpstr>Тип 21. Множители</vt:lpstr>
      <vt:lpstr>Алгоритм выполнения: </vt:lpstr>
      <vt:lpstr>Тип 21. Множители (1)</vt:lpstr>
      <vt:lpstr>Тип 21. Множители(2)</vt:lpstr>
      <vt:lpstr>Презентация PowerPoint</vt:lpstr>
      <vt:lpstr>Тип 21. Прямоугольник</vt:lpstr>
      <vt:lpstr>Решение:</vt:lpstr>
      <vt:lpstr>Тип 21. Викторина</vt:lpstr>
      <vt:lpstr> Алгоритм выполнения </vt:lpstr>
      <vt:lpstr>Презентация PowerPoint</vt:lpstr>
      <vt:lpstr>Тип 21.  Таблица</vt:lpstr>
      <vt:lpstr>Решение:</vt:lpstr>
      <vt:lpstr>Тип 21. Квартиры</vt:lpstr>
      <vt:lpstr> Алгоритм выполнения </vt:lpstr>
      <vt:lpstr>Решение:</vt:lpstr>
      <vt:lpstr>Тип 21. Дом, подъезды</vt:lpstr>
      <vt:lpstr> Алгоритм выполнения </vt:lpstr>
      <vt:lpstr>Решение:</vt:lpstr>
      <vt:lpstr>Тип 21. Дом, подъезды</vt:lpstr>
      <vt:lpstr> Алгоритм выполнения </vt:lpstr>
      <vt:lpstr>Решение:</vt:lpstr>
      <vt:lpstr>Тип 21. Договор </vt:lpstr>
      <vt:lpstr>Решение:</vt:lpstr>
      <vt:lpstr>Тип 21. Грибы</vt:lpstr>
      <vt:lpstr>Решение:</vt:lpstr>
      <vt:lpstr>Тип 21. Грибы</vt:lpstr>
      <vt:lpstr>Тип 21. Улитка</vt:lpstr>
      <vt:lpstr>Бактерии в стакане</vt:lpstr>
      <vt:lpstr>Бензоколонка на кольцевой дороге </vt:lpstr>
    </vt:vector>
  </TitlesOfParts>
  <Company>Reanimator Extreme Edition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Windows7</dc:creator>
  <cp:lastModifiedBy>ЦНППМ</cp:lastModifiedBy>
  <cp:revision>81</cp:revision>
  <dcterms:created xsi:type="dcterms:W3CDTF">2017-05-02T17:25:41Z</dcterms:created>
  <dcterms:modified xsi:type="dcterms:W3CDTF">2024-02-02T09:09:22Z</dcterms:modified>
</cp:coreProperties>
</file>