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300" r:id="rId18"/>
    <p:sldId id="301" r:id="rId19"/>
    <p:sldId id="302" r:id="rId20"/>
    <p:sldId id="303" r:id="rId21"/>
    <p:sldId id="305" r:id="rId22"/>
    <p:sldId id="304" r:id="rId23"/>
    <p:sldId id="306" r:id="rId24"/>
    <p:sldId id="307" r:id="rId25"/>
    <p:sldId id="308" r:id="rId26"/>
    <p:sldId id="309" r:id="rId27"/>
    <p:sldId id="310" r:id="rId28"/>
    <p:sldId id="311" r:id="rId29"/>
    <p:sldId id="312" r:id="rId30"/>
    <p:sldId id="272" r:id="rId31"/>
    <p:sldId id="273" r:id="rId32"/>
    <p:sldId id="274" r:id="rId33"/>
    <p:sldId id="275" r:id="rId34"/>
    <p:sldId id="276" r:id="rId35"/>
    <p:sldId id="277" r:id="rId36"/>
    <p:sldId id="278" r:id="rId37"/>
    <p:sldId id="279" r:id="rId38"/>
    <p:sldId id="280" r:id="rId39"/>
    <p:sldId id="281" r:id="rId40"/>
    <p:sldId id="282" r:id="rId41"/>
    <p:sldId id="283" r:id="rId42"/>
    <p:sldId id="284" r:id="rId43"/>
    <p:sldId id="285" r:id="rId44"/>
    <p:sldId id="291" r:id="rId45"/>
    <p:sldId id="292" r:id="rId46"/>
    <p:sldId id="293" r:id="rId47"/>
    <p:sldId id="294" r:id="rId48"/>
    <p:sldId id="295" r:id="rId49"/>
    <p:sldId id="296" r:id="rId50"/>
    <p:sldId id="297" r:id="rId51"/>
    <p:sldId id="298" r:id="rId52"/>
    <p:sldId id="299" r:id="rId53"/>
    <p:sldId id="286" r:id="rId54"/>
    <p:sldId id="287" r:id="rId55"/>
    <p:sldId id="288" r:id="rId56"/>
    <p:sldId id="289" r:id="rId57"/>
    <p:sldId id="290" r:id="rId5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426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theme" Target="theme/theme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over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07.07.2022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8" name="Group 7"/>
          <p:cNvGrpSpPr/>
          <p:nvPr/>
        </p:nvGrpSpPr>
        <p:grpSpPr>
          <a:xfrm>
            <a:off x="1194101" y="2887530"/>
            <a:ext cx="6779110" cy="923330"/>
            <a:chOff x="1172584" y="1381459"/>
            <a:chExt cx="6779110" cy="923330"/>
          </a:xfrm>
          <a:effectLst>
            <a:outerShdw blurRad="38100" dist="12700" dir="16200000" rotWithShape="0">
              <a:prstClr val="black">
                <a:alpha val="30000"/>
              </a:prstClr>
            </a:outerShdw>
          </a:effectLst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ln w="3175">
                    <a:solidFill>
                      <a:schemeClr val="tx2">
                        <a:alpha val="60000"/>
                      </a:schemeClr>
                    </a:solidFill>
                  </a:ln>
                  <a:solidFill>
                    <a:schemeClr val="tx2">
                      <a:lumMod val="90000"/>
                    </a:schemeClr>
                  </a:solidFill>
                  <a:effectLst>
                    <a:outerShdw blurRad="34925" dist="12700" dir="14400000" algn="ctr" rotWithShape="0">
                      <a:srgbClr val="000000">
                        <a:alpha val="21000"/>
                      </a:srgbClr>
                    </a:outerShdw>
                  </a:effectLst>
                  <a:latin typeface="Wingdings" pitchFamily="2" charset="2"/>
                </a:rPr>
                <a:t></a:t>
              </a:r>
              <a:endParaRPr lang="en-US" sz="5400" dirty="0">
                <a:ln w="3175">
                  <a:solidFill>
                    <a:schemeClr val="tx2">
                      <a:alpha val="60000"/>
                    </a:schemeClr>
                  </a:solidFill>
                </a:ln>
                <a:solidFill>
                  <a:schemeClr val="tx2">
                    <a:lumMod val="90000"/>
                  </a:schemeClr>
                </a:solidFill>
                <a:effectLst>
                  <a:outerShdw blurRad="34925" dist="12700" dir="14400000" algn="ctr" rotWithShape="0">
                    <a:srgbClr val="000000">
                      <a:alpha val="21000"/>
                    </a:srgbClr>
                  </a:outerShdw>
                </a:effectLst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293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3341" y="1387737"/>
            <a:ext cx="6777318" cy="1731982"/>
          </a:xfrm>
        </p:spPr>
        <p:txBody>
          <a:bodyPr anchor="b"/>
          <a:lstStyle>
            <a:lvl1pPr>
              <a:defRPr>
                <a:ln w="3175">
                  <a:solidFill>
                    <a:schemeClr val="tx1">
                      <a:alpha val="65000"/>
                    </a:schemeClr>
                  </a:solidFill>
                </a:ln>
                <a:solidFill>
                  <a:schemeClr val="tx1"/>
                </a:solidFill>
                <a:effectLst>
                  <a:outerShdw blurRad="25400" dist="12700" dir="14220000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6786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  <a:effectLst>
                  <a:outerShdw blurRad="34925" dist="12700" dir="14400000" rotWithShape="0">
                    <a:prstClr val="black">
                      <a:alpha val="21000"/>
                    </a:prst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07.07.2022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3" name="TextBox 12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4" name="Straight Connector 13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overOverlay.png"/>
          <p:cNvPicPr>
            <a:picLocks noChangeAspect="1"/>
          </p:cNvPicPr>
          <p:nvPr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1172584" y="2887579"/>
            <a:ext cx="6779110" cy="923330"/>
            <a:chOff x="1172584" y="1381459"/>
            <a:chExt cx="6779110" cy="923330"/>
          </a:xfrm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7412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40" y="1204857"/>
            <a:ext cx="7754713" cy="1910716"/>
          </a:xfrm>
        </p:spPr>
        <p:txBody>
          <a:bodyPr anchor="b"/>
          <a:lstStyle>
            <a:lvl1pPr algn="ctr">
              <a:defRPr sz="5400" b="0" cap="none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8" y="3767316"/>
            <a:ext cx="7734747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07.07.2022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07.07.2022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85800" y="2240280"/>
            <a:ext cx="3803904" cy="387705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</p:nvPr>
        </p:nvSpPr>
        <p:spPr>
          <a:xfrm>
            <a:off x="4645151" y="2240280"/>
            <a:ext cx="3803904" cy="387705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1560" y="2240280"/>
            <a:ext cx="3442446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8488" y="2947595"/>
            <a:ext cx="3803904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02306" y="2240280"/>
            <a:ext cx="3447288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944368"/>
            <a:ext cx="3799728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07.07.2022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14" name="Group 13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6" name="TextBox 15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7" name="Straight Connector 16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07.07.2022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10" name="Group 9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07.07.2022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4579" y="1678195"/>
            <a:ext cx="3422483" cy="1886921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2001" y="559398"/>
            <a:ext cx="4116667" cy="5566765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4579" y="3603812"/>
            <a:ext cx="3411725" cy="251728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07.07.2022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731" y="4668818"/>
            <a:ext cx="7767021" cy="644729"/>
          </a:xfrm>
        </p:spPr>
        <p:txBody>
          <a:bodyPr anchor="b"/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40000">
            <a:off x="2183792" y="666965"/>
            <a:ext cx="4772156" cy="3598016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24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8489" y="5324306"/>
            <a:ext cx="7756264" cy="804862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07.07.2022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07.07.2022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11" name="Group 10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5" name="TextBox 14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6" name="Straight Connector 15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6560" y="559398"/>
            <a:ext cx="1678193" cy="556676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8488" y="849854"/>
            <a:ext cx="5507917" cy="502382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07.07.2022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11" name="Group 10"/>
          <p:cNvGrpSpPr/>
          <p:nvPr/>
        </p:nvGrpSpPr>
        <p:grpSpPr>
          <a:xfrm rot="5400000">
            <a:off x="3909050" y="2880823"/>
            <a:ext cx="5480154" cy="923330"/>
            <a:chOff x="1815339" y="1381459"/>
            <a:chExt cx="5480154" cy="923330"/>
          </a:xfrm>
        </p:grpSpPr>
        <p:sp>
          <p:nvSpPr>
            <p:cNvPr id="12" name="TextBox 11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3" name="Straight Connector 12"/>
            <p:cNvCxnSpPr/>
            <p:nvPr/>
          </p:nvCxnSpPr>
          <p:spPr>
            <a:xfrm flipH="1" flipV="1">
              <a:off x="1815339" y="1924709"/>
              <a:ext cx="2468880" cy="2505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4826613" y="1927417"/>
              <a:ext cx="2468880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83000">
                <a:schemeClr val="bg1">
                  <a:alpha val="11000"/>
                </a:schemeClr>
              </a:gs>
              <a:gs pos="100000">
                <a:schemeClr val="bg2">
                  <a:lumMod val="75000"/>
                  <a:alpha val="23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8490" y="570156"/>
            <a:ext cx="7756263" cy="1054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7" y="2248347"/>
            <a:ext cx="7745505" cy="38778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0378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07.07.2022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6144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39264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5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6576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77724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"/>
        <a:defRPr sz="2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50876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82880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14884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78892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sz="4800" dirty="0"/>
              <a:t>Организация </a:t>
            </a:r>
            <a:r>
              <a:rPr lang="ru-RU" sz="4800" dirty="0" smtClean="0"/>
              <a:t>воспитательной </a:t>
            </a:r>
            <a:r>
              <a:rPr lang="ru-RU" sz="4800" smtClean="0"/>
              <a:t>работы в ОО</a:t>
            </a:r>
            <a:endParaRPr lang="ru-RU" sz="4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Шонтукова Ирина Васильевна, </a:t>
            </a:r>
            <a:r>
              <a:rPr lang="ru-RU" dirty="0" err="1" smtClean="0"/>
              <a:t>к.п.н</a:t>
            </a:r>
            <a:r>
              <a:rPr lang="ru-RU" dirty="0" smtClean="0"/>
              <a:t>., доцент, заместитель директора ГБУ ДПО Центр непрерывного повышения профессионального мастерства педагогических работников </a:t>
            </a:r>
            <a:r>
              <a:rPr lang="ru-RU" dirty="0" err="1" smtClean="0"/>
              <a:t>Минпросвещения</a:t>
            </a:r>
            <a:r>
              <a:rPr lang="ru-RU" dirty="0" smtClean="0"/>
              <a:t> КБР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904850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/>
              <a:t>Указ Президента Российской Федерации № 204 от 07.05.2018                       «О национальных целях и стратегических задачах развития Российской Федерации на период до 2024 года»</a:t>
            </a:r>
          </a:p>
          <a:p>
            <a:r>
              <a:rPr lang="ru-RU" dirty="0"/>
              <a:t>Национальный проект «Образование» (утв. президиумом Совета              при Президенте Российской Федерации по стратегическому развитию           и национальным проектам от 24 декабря 2018 г. № 16)</a:t>
            </a:r>
          </a:p>
          <a:p>
            <a:r>
              <a:rPr lang="ru-RU" dirty="0"/>
              <a:t>Федеральный проект «Успех каждого ребенка»</a:t>
            </a:r>
          </a:p>
          <a:p>
            <a:r>
              <a:rPr lang="ru-RU" dirty="0"/>
              <a:t>Федеральный проект «Социальная активность»</a:t>
            </a:r>
          </a:p>
          <a:p>
            <a:r>
              <a:rPr lang="ru-RU" dirty="0"/>
              <a:t>Федеральный проект «Патриотическое воспитание»</a:t>
            </a:r>
          </a:p>
          <a:p>
            <a:r>
              <a:rPr lang="ru-RU" dirty="0"/>
              <a:t>Концепция общенациональной системы выявления и развития молодых талантов </a:t>
            </a:r>
            <a:r>
              <a:rPr lang="ru-RU" dirty="0" smtClean="0"/>
              <a:t>(</a:t>
            </a:r>
            <a:r>
              <a:rPr lang="ru-RU" dirty="0"/>
              <a:t>утв. Президентом Российской Федерации 03.04.2012 г. № Пр-827)</a:t>
            </a:r>
          </a:p>
          <a:p>
            <a:r>
              <a:rPr lang="ru-RU" dirty="0"/>
              <a:t>Стратегия развития воспитания в Российской Федерации на период          до 2025 года  (утв. Распоряжением Правительства Российской Федерации от 29.05.2015 г. № 996-р</a:t>
            </a:r>
            <a:r>
              <a:rPr lang="ru-RU" dirty="0" smtClean="0"/>
              <a:t>)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400" b="1" dirty="0" smtClean="0"/>
              <a:t>Нормативные документы в сфере воспитания</a:t>
            </a:r>
            <a:endParaRPr lang="ru-RU" sz="4400" b="1" dirty="0"/>
          </a:p>
        </p:txBody>
      </p:sp>
    </p:spTree>
    <p:extLst>
      <p:ext uri="{BB962C8B-B14F-4D97-AF65-F5344CB8AC3E}">
        <p14:creationId xmlns:p14="http://schemas.microsoft.com/office/powerpoint/2010/main" val="37341668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ru-RU" dirty="0"/>
              <a:t>Федеральный закон от 31 июля 2020 г. № 304-ФЗ «О внесении изменений в Федеральный закон «Об образовании в Российской Федерации» по вопросам воспитания обучающихся»</a:t>
            </a:r>
          </a:p>
          <a:p>
            <a:r>
              <a:rPr lang="ru-RU" dirty="0"/>
              <a:t>Приказ </a:t>
            </a:r>
            <a:r>
              <a:rPr lang="ru-RU" dirty="0" err="1"/>
              <a:t>Минпросвещения</a:t>
            </a:r>
            <a:r>
              <a:rPr lang="ru-RU" dirty="0"/>
              <a:t> России от 28 августа 2020г. № 442 «Об утверждении Порядка организации и осуществления образовательной деятельности по основным общеобразовательным программам – образовательным программам начального общего, основного общего и среднего общего образования» </a:t>
            </a:r>
          </a:p>
          <a:p>
            <a:r>
              <a:rPr lang="ru-RU" dirty="0"/>
              <a:t>Приказ </a:t>
            </a:r>
            <a:r>
              <a:rPr lang="ru-RU" dirty="0" err="1"/>
              <a:t>Минпросвещения</a:t>
            </a:r>
            <a:r>
              <a:rPr lang="ru-RU" dirty="0"/>
              <a:t> России от 20 ноября 2020 № 655 «О внесении изменений в Порядок организации и осуществления образовательной деятельности по основным общеобразовательным программам – образовательным программам начального общего, основного общего и среднего общего образования»</a:t>
            </a:r>
          </a:p>
          <a:p>
            <a:r>
              <a:rPr lang="ru-RU" dirty="0"/>
              <a:t>Приказ </a:t>
            </a:r>
            <a:r>
              <a:rPr lang="ru-RU" dirty="0" err="1"/>
              <a:t>Минпросвещения</a:t>
            </a:r>
            <a:r>
              <a:rPr lang="ru-RU" dirty="0"/>
              <a:t> России от 11 декабря 2020 года № 712 «О внесении изменений в некоторые федеральные государственные образовательные стандарты общего образования по вопросам  воспитания обучающихся»</a:t>
            </a:r>
          </a:p>
          <a:p>
            <a:r>
              <a:rPr lang="ru-RU" dirty="0"/>
              <a:t>Примерная программа воспитания (ОДОБРЕНА решением федерального учебно-методического объединения по общему образованию (протокол от </a:t>
            </a:r>
            <a:r>
              <a:rPr lang="ru-RU" dirty="0" smtClean="0"/>
              <a:t>23 </a:t>
            </a:r>
            <a:r>
              <a:rPr lang="ru-RU" dirty="0"/>
              <a:t>июня </a:t>
            </a:r>
            <a:r>
              <a:rPr lang="ru-RU" dirty="0" smtClean="0"/>
              <a:t>2022г.)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400" b="1" dirty="0">
                <a:solidFill>
                  <a:srgbClr val="895D1D"/>
                </a:solidFill>
              </a:rPr>
              <a:t>Нормативные документы в сфере воспитания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128539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/>
              <a:t>Указ Президента Российской Федерации № 204 от 07.05.2018                       «О национальных целях и стратегических задачах развития Российской Федерации на период до 2024 года</a:t>
            </a:r>
            <a:r>
              <a:rPr lang="ru-RU" dirty="0" smtClean="0"/>
              <a:t>»</a:t>
            </a:r>
          </a:p>
          <a:p>
            <a:r>
              <a:rPr lang="ru-RU" dirty="0"/>
              <a:t>Цели: </a:t>
            </a:r>
          </a:p>
          <a:p>
            <a:r>
              <a:rPr lang="ru-RU" dirty="0"/>
              <a:t>обеспечение глобальной конкурентоспособности российского образования, вхождение Российской Федерации в число 10 ведущих стран мира по качеству общего образования;</a:t>
            </a:r>
          </a:p>
          <a:p>
            <a:r>
              <a:rPr lang="ru-RU" dirty="0"/>
              <a:t>воспитание гармонично развитой и социально ответственной личности на основе духовно-нравственных ценностей народов Российской Федерации, исторических и национально-культурных </a:t>
            </a:r>
            <a:r>
              <a:rPr lang="ru-RU" dirty="0" smtClean="0"/>
              <a:t>традиций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800" dirty="0"/>
              <a:t>Указ Президента Российской Федерации </a:t>
            </a:r>
          </a:p>
        </p:txBody>
      </p:sp>
    </p:spTree>
    <p:extLst>
      <p:ext uri="{BB962C8B-B14F-4D97-AF65-F5344CB8AC3E}">
        <p14:creationId xmlns:p14="http://schemas.microsoft.com/office/powerpoint/2010/main" val="8017860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/>
              <a:t>Задачи:</a:t>
            </a:r>
          </a:p>
          <a:p>
            <a:r>
              <a:rPr lang="ru-RU" dirty="0"/>
              <a:t>вхождение Российской Федерации в число десяти ведущих стран мира по качеству общего образования;</a:t>
            </a:r>
          </a:p>
          <a:p>
            <a:r>
              <a:rPr lang="ru-RU" dirty="0"/>
              <a:t>формирование эффективной системы выявления, поддержки и развития способностей и талантов у детей и молодежи, основанной на принципах справедливости, всеобщности и направленной на самоопределение и профессиональную ориентацию всех обучающихся;</a:t>
            </a:r>
          </a:p>
          <a:p>
            <a:r>
              <a:rPr lang="ru-RU" dirty="0"/>
              <a:t>создание условий для воспитания гармонично развитой и социально ответственной личности на основе духовно-нравственных ценностей народов Российской Федерации, исторических и национально-культурных традиций;</a:t>
            </a:r>
          </a:p>
          <a:p>
            <a:r>
              <a:rPr lang="ru-RU" dirty="0"/>
              <a:t>увеличение числа посещений культурных мероприятий в три раза по сравнению с показателем 2019 года 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800" dirty="0"/>
              <a:t>Указ Президента Российской Федерации </a:t>
            </a:r>
          </a:p>
        </p:txBody>
      </p:sp>
    </p:spTree>
    <p:extLst>
      <p:ext uri="{BB962C8B-B14F-4D97-AF65-F5344CB8AC3E}">
        <p14:creationId xmlns:p14="http://schemas.microsoft.com/office/powerpoint/2010/main" val="32197035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dirty="0"/>
              <a:t>Целью федерального проекта «Успех каждого ребенка» национального проекта «Образование» является </a:t>
            </a:r>
          </a:p>
          <a:p>
            <a:r>
              <a:rPr lang="ru-RU" dirty="0"/>
              <a:t>Обеспечение к 2024 году для детей в возрасте от 5 до 18 лет доступных для каждого и качественных условий для воспитания гармонично развитой и социально ответственной личности путем увеличения охвата дополнительным образованием до 80 % от общего числа детей, обновления содержания и методов дополнительного образования детей, развития кадрового потенциала и модернизации инфраструктуры системы дополнительного образования </a:t>
            </a:r>
            <a:r>
              <a:rPr lang="ru-RU" dirty="0" smtClean="0"/>
              <a:t>детей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800" dirty="0"/>
              <a:t>Федеральный проект «Успех каждого ребенка»</a:t>
            </a:r>
          </a:p>
        </p:txBody>
      </p:sp>
    </p:spTree>
    <p:extLst>
      <p:ext uri="{BB962C8B-B14F-4D97-AF65-F5344CB8AC3E}">
        <p14:creationId xmlns:p14="http://schemas.microsoft.com/office/powerpoint/2010/main" val="3605647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ru-RU" dirty="0"/>
              <a:t>Федеральный проект «Патриотическое воспитание» направлен на обеспечение функционирования системы патриотического воспитания граждан Российской Федерации. В рамках проекта ведется работа по развитию воспитательной работы в образовательных организациях общего и профессионального образования, проведению мероприятий патриотической направленности.</a:t>
            </a:r>
          </a:p>
          <a:p>
            <a:r>
              <a:rPr lang="ru-RU" dirty="0"/>
              <a:t>ЗА СЧЕТ МЕРОПРИЯТИЙ ПРОЕКТА К КОНЦУ 2024 ГОДА БУДУТ ДОСТИГНУТЫ СЛЕДУЮЩИЕ РЕЗУЛЬТАТЫ И ПОКАЗАТЕЛИ:</a:t>
            </a:r>
          </a:p>
          <a:p>
            <a:r>
              <a:rPr lang="ru-RU" dirty="0"/>
              <a:t>Не менее  24% граждан Российской Федерации будут вовлечены в систему патриотического воспитания через:</a:t>
            </a:r>
          </a:p>
          <a:p>
            <a:r>
              <a:rPr lang="ru-RU" dirty="0"/>
              <a:t>Создание патриотического движения Ассоциации студенческих патриотических </a:t>
            </a:r>
            <a:r>
              <a:rPr lang="ru-RU" dirty="0" smtClean="0"/>
              <a:t>клубов «Я </a:t>
            </a:r>
            <a:r>
              <a:rPr lang="ru-RU" dirty="0"/>
              <a:t>ГОРЖУСЬ»</a:t>
            </a:r>
          </a:p>
          <a:p>
            <a:r>
              <a:rPr lang="ru-RU" dirty="0"/>
              <a:t>Всероссийские, окружные и межрегиональные мероприятия патриотической направленности, в которых примут участие не </a:t>
            </a:r>
            <a:r>
              <a:rPr lang="ru-RU" dirty="0" smtClean="0"/>
              <a:t>менее 640 </a:t>
            </a:r>
            <a:r>
              <a:rPr lang="ru-RU" dirty="0"/>
              <a:t>ТЫСЯЧ ЧЕЛОВЕК</a:t>
            </a:r>
          </a:p>
          <a:p>
            <a:r>
              <a:rPr lang="ru-RU" dirty="0" smtClean="0"/>
              <a:t>Вовлечение 3 </a:t>
            </a:r>
            <a:r>
              <a:rPr lang="ru-RU" dirty="0"/>
              <a:t>000 000 </a:t>
            </a:r>
            <a:r>
              <a:rPr lang="ru-RU" dirty="0" smtClean="0"/>
              <a:t>детей в </a:t>
            </a:r>
            <a:r>
              <a:rPr lang="ru-RU" dirty="0"/>
              <a:t>деятельность Общероссийской общественно-государственной детско-юношеской </a:t>
            </a:r>
            <a:r>
              <a:rPr lang="ru-RU" dirty="0" smtClean="0"/>
              <a:t>организации «РОССИЙСКОЕ </a:t>
            </a:r>
            <a:r>
              <a:rPr lang="ru-RU" dirty="0"/>
              <a:t>ДВИЖЕНИЕ ШКОЛЬНИКОВ»</a:t>
            </a:r>
          </a:p>
          <a:p>
            <a:r>
              <a:rPr lang="ru-RU" dirty="0"/>
              <a:t>600 тысяч </a:t>
            </a:r>
            <a:r>
              <a:rPr lang="ru-RU" dirty="0" smtClean="0"/>
              <a:t>детей вовлечены </a:t>
            </a:r>
            <a:r>
              <a:rPr lang="ru-RU" dirty="0"/>
              <a:t>в деятельность Всероссийского детско-юношеского военно-патриотического общественного движения «ЮНАРМИЯ» и др.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400" dirty="0"/>
              <a:t>Федеральный проект «Патриотическое воспитание»</a:t>
            </a:r>
          </a:p>
        </p:txBody>
      </p:sp>
    </p:spTree>
    <p:extLst>
      <p:ext uri="{BB962C8B-B14F-4D97-AF65-F5344CB8AC3E}">
        <p14:creationId xmlns:p14="http://schemas.microsoft.com/office/powerpoint/2010/main" val="24676311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/>
              <a:t>Стратегия развития воспитания в Российской Федерации на период до 2025 года разработана во исполнение Национальной стратегии действий в интересах детей на 2012 - 2017 годы</a:t>
            </a:r>
          </a:p>
          <a:p>
            <a:r>
              <a:rPr lang="ru-RU" dirty="0"/>
              <a:t>III. Основные направления развития воспитания. Развитие воспитания               в системе образования предполагает (в числе прочих задач) совершенствование условий для выявления и поддержки одаренных детей.</a:t>
            </a:r>
          </a:p>
          <a:p>
            <a:r>
              <a:rPr lang="ru-RU" dirty="0"/>
              <a:t>Механизмы реализации Стратегии: нормативно-правовое регулирование порядка предоставления участникам образовательных и воспитательных отношений необходимых условий в части ресурсного (материально-технического, финансового, кадрового, информационно-методического) обеспечения реализации задач и направлений развития воспитания, предусмотренных Стратегией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800" dirty="0"/>
              <a:t>Стратегия развития воспитания </a:t>
            </a:r>
          </a:p>
        </p:txBody>
      </p:sp>
    </p:spTree>
    <p:extLst>
      <p:ext uri="{BB962C8B-B14F-4D97-AF65-F5344CB8AC3E}">
        <p14:creationId xmlns:p14="http://schemas.microsoft.com/office/powerpoint/2010/main" val="33451203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/>
              <a:t>В соответствии со Стратегией развития воспитания в Российской Федерации на период до 2025 года развитие воспитания в системе образования предполагает:</a:t>
            </a:r>
          </a:p>
          <a:p>
            <a:r>
              <a:rPr lang="ru-RU" dirty="0"/>
              <a:t>- обновление содержания воспитания, внедрение форм и методов, основанных на лучшем педагогическом опыте в сфере воспитания и способствующих совершенствованию и эффективной реализации воспитательного компонента федеральных государственных образовательных стандартов</a:t>
            </a:r>
          </a:p>
          <a:p>
            <a:r>
              <a:rPr lang="ru-RU" dirty="0"/>
              <a:t>- полноценное использование в образовательных программах воспитательного потенциала учебных дисциплин, в том числе гуманитарного, естественно-научного, социально-экономического профилей</a:t>
            </a:r>
          </a:p>
          <a:p>
            <a:r>
              <a:rPr lang="ru-RU" dirty="0"/>
              <a:t>- содействие разработке и реализации программ воспитания обучающихся в организациях, осуществляющих образовательную деятельность, которые направлены на повышение уважения детей друг к другу, к семье и родителям, учителю, старшим поколениям, а также на подготовку личности к семейной и общественной жизни, трудовой </a:t>
            </a:r>
            <a:r>
              <a:rPr lang="ru-RU" dirty="0" smtClean="0"/>
              <a:t>деятельности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800" dirty="0">
                <a:solidFill>
                  <a:srgbClr val="895D1D"/>
                </a:solidFill>
              </a:rPr>
              <a:t>Стратегия развития воспитания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043835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11560" y="2060849"/>
            <a:ext cx="8064895" cy="4248472"/>
          </a:xfrm>
        </p:spPr>
        <p:txBody>
          <a:bodyPr>
            <a:noAutofit/>
          </a:bodyPr>
          <a:lstStyle/>
          <a:p>
            <a:r>
              <a:rPr lang="ru-RU" sz="1600" dirty="0"/>
              <a:t>В соответствии со Стратегией развития воспитания в Российской Федерации на период до 2025 к приоритетам государственной политики в области воспитания относится:</a:t>
            </a:r>
          </a:p>
          <a:p>
            <a:r>
              <a:rPr lang="ru-RU" sz="1600" dirty="0"/>
              <a:t>- создание условий для воспитания здоровой, счастливой, свободной, ориентированной на труд личности</a:t>
            </a:r>
          </a:p>
          <a:p>
            <a:r>
              <a:rPr lang="ru-RU" sz="1600" dirty="0"/>
              <a:t>- формирование у детей высокого уровня духовно-нравственного развития, чувства причастности к историко-культурной общности российского народа и судьбе России</a:t>
            </a:r>
          </a:p>
          <a:p>
            <a:r>
              <a:rPr lang="ru-RU" sz="1600" dirty="0"/>
              <a:t>- поддержка единства и целостности, преемственности и непрерывности воспитания</a:t>
            </a:r>
          </a:p>
          <a:p>
            <a:r>
              <a:rPr lang="ru-RU" sz="1600" dirty="0"/>
              <a:t>- поддержка общественных институтов, которые являются носителями духовных ценностей</a:t>
            </a:r>
          </a:p>
          <a:p>
            <a:r>
              <a:rPr lang="ru-RU" sz="1600" dirty="0"/>
              <a:t>- формирование уважения к русскому языку как государственному языку Российской Федерации, являющемуся основой гражданской идентичности россиян и главным фактором национального самоопределения;</a:t>
            </a:r>
          </a:p>
          <a:p>
            <a:r>
              <a:rPr lang="ru-RU" sz="1600" dirty="0"/>
              <a:t>- обеспечение защиты прав и соблюдение законных интересов каждого ребенка, в том числе гарантий доступности ресурсов системы образования, физической культуры и спорта, культуры и </a:t>
            </a:r>
            <a:r>
              <a:rPr lang="ru-RU" sz="1600" dirty="0" smtClean="0"/>
              <a:t>воспитания</a:t>
            </a:r>
            <a:endParaRPr lang="ru-RU" sz="16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800" dirty="0"/>
              <a:t>Стратегия развития воспитания </a:t>
            </a:r>
          </a:p>
        </p:txBody>
      </p:sp>
    </p:spTree>
    <p:extLst>
      <p:ext uri="{BB962C8B-B14F-4D97-AF65-F5344CB8AC3E}">
        <p14:creationId xmlns:p14="http://schemas.microsoft.com/office/powerpoint/2010/main" val="29040533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99247" y="2248347"/>
            <a:ext cx="7745505" cy="4060973"/>
          </a:xfrm>
        </p:spPr>
        <p:txBody>
          <a:bodyPr>
            <a:normAutofit fontScale="70000" lnSpcReduction="20000"/>
          </a:bodyPr>
          <a:lstStyle/>
          <a:p>
            <a:r>
              <a:rPr lang="ru-RU" dirty="0"/>
              <a:t>Статья 1</a:t>
            </a:r>
          </a:p>
          <a:p>
            <a:r>
              <a:rPr lang="ru-RU" dirty="0"/>
              <a:t>Внести в Федеральный закон от 29 декабря 2012 года № 273-ФЗ "Об образовании в Российской Федерации" (Собрание законодательства Российской Федерации, 2012, № 53, ст. 7598; 2014, № 23, ст. 2930; 2015, № 18, ст. 2625; 2016, № 27, ст. 4160, 4238; 2018, № 32, ст. 5110; 2019, № 30, ст. 4134; № 49, ст. 6962) следующие изменения:</a:t>
            </a:r>
          </a:p>
          <a:p>
            <a:r>
              <a:rPr lang="ru-RU" dirty="0"/>
              <a:t>в статье 2:</a:t>
            </a:r>
          </a:p>
          <a:p>
            <a:r>
              <a:rPr lang="ru-RU" dirty="0"/>
              <a:t>а) пункт 2 изложить в следующей редакции:</a:t>
            </a:r>
          </a:p>
          <a:p>
            <a:r>
              <a:rPr lang="ru-RU" dirty="0"/>
              <a:t>"2) воспитание - деятельность, направленная на развитие личности, создание условий для самоопределения и социализации обучающихся на основе социокультурных, духовно-нравственных ценностей и принятых в российском обществе правил и норм поведения в интересах человека, семьи, общества и государства, формирование у обучающихся чувства патриотизма, гражданственности, уважения к памяти защитников Отечества и подвигам Героев Отечества, закону и правопорядку, человеку труда и старшему поколению, взаимного уважения, бережного отношения к культурному наследию и традициям многонационального народа Российской Федерации, природе и окружающей среде</a:t>
            </a:r>
            <a:r>
              <a:rPr lang="ru-RU" dirty="0" smtClean="0"/>
              <a:t>;"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800" dirty="0"/>
              <a:t>Федеральный закон от 31 июля 2020 г. № 304-ФЗ </a:t>
            </a:r>
          </a:p>
        </p:txBody>
      </p:sp>
    </p:spTree>
    <p:extLst>
      <p:ext uri="{BB962C8B-B14F-4D97-AF65-F5344CB8AC3E}">
        <p14:creationId xmlns:p14="http://schemas.microsoft.com/office/powerpoint/2010/main" val="33763671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/>
              <a:t>б) пункт 9 изложить в следующей редакции:</a:t>
            </a:r>
          </a:p>
          <a:p>
            <a:r>
              <a:rPr lang="ru-RU" dirty="0"/>
              <a:t>документация (примерный учебный план, примерный календарный учебный график, примерные рабочие программы учебных предметов, курсов, дисциплин (модулей), иных компонентов, а также в предусмотренных настоящим Федеральным законом случаях примерная рабочая программа воспитания, примерный календарный план воспитательной работы), определяющая рекомендуемые объем и содержание образования определенного уровня и (или) определенной направленности, планируемые результаты освоения образовательной программы, примерные условия образовательной деятельности, включая примерные расчеты нормативных затрат оказания государственных услуг по реализации образовательной программы</a:t>
            </a:r>
            <a:r>
              <a:rPr lang="ru-RU" dirty="0" smtClean="0"/>
              <a:t>;";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800" dirty="0">
                <a:solidFill>
                  <a:srgbClr val="895D1D"/>
                </a:solidFill>
              </a:rPr>
              <a:t>Федеральный закон от 31 июля 2020 г. № 304-ФЗ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086800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99247" y="2248347"/>
            <a:ext cx="7745505" cy="3916957"/>
          </a:xfrm>
        </p:spPr>
        <p:txBody>
          <a:bodyPr>
            <a:normAutofit fontScale="70000" lnSpcReduction="20000"/>
          </a:bodyPr>
          <a:lstStyle/>
          <a:p>
            <a:r>
              <a:rPr lang="ru-RU" dirty="0"/>
              <a:t>2) статью 12 дополнить частью 91 следующего содержания:</a:t>
            </a:r>
          </a:p>
          <a:p>
            <a:r>
              <a:rPr lang="ru-RU" dirty="0"/>
              <a:t>"91. Примерные основные общеобразовательные программы, примерные образовательные программы среднего профессионального образования, примерные образовательные программы высшего образования (программы </a:t>
            </a:r>
            <a:r>
              <a:rPr lang="ru-RU" dirty="0" err="1"/>
              <a:t>бакалавриата</a:t>
            </a:r>
            <a:r>
              <a:rPr lang="ru-RU" dirty="0"/>
              <a:t> и программы </a:t>
            </a:r>
            <a:r>
              <a:rPr lang="ru-RU" dirty="0" err="1"/>
              <a:t>специалитета</a:t>
            </a:r>
            <a:r>
              <a:rPr lang="ru-RU" dirty="0"/>
              <a:t>) включают в себя примерную рабочую программу воспитания и примерный календарный план воспитательной работы.";</a:t>
            </a:r>
          </a:p>
          <a:p>
            <a:r>
              <a:rPr lang="ru-RU" dirty="0"/>
              <a:t>3) дополнить статьей 121 следующего содержания:</a:t>
            </a:r>
          </a:p>
          <a:p>
            <a:r>
              <a:rPr lang="ru-RU" dirty="0"/>
              <a:t>"Статья 121. Общие требования к организации воспитания обучающихся</a:t>
            </a:r>
          </a:p>
          <a:p>
            <a:r>
              <a:rPr lang="ru-RU" dirty="0"/>
              <a:t>1. Воспитание обучающихся при освоении ими основных образовательных программ в организациях, осуществляющих образовательную деятельность, осуществляется на основе включаемых в образовательную программу рабочей программы воспитания и календарного плана воспитательной работы, разрабатываемых и утверждаемых такими организациями самостоятельно, если иное не установлено настоящим Федеральным законом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800" dirty="0">
                <a:solidFill>
                  <a:srgbClr val="895D1D"/>
                </a:solidFill>
              </a:rPr>
              <a:t>Федеральный закон от 31 июля 2020 г. № 304-ФЗ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058661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99247" y="2248347"/>
            <a:ext cx="7745505" cy="4132981"/>
          </a:xfrm>
        </p:spPr>
        <p:txBody>
          <a:bodyPr>
            <a:normAutofit fontScale="70000" lnSpcReduction="20000"/>
          </a:bodyPr>
          <a:lstStyle/>
          <a:p>
            <a:r>
              <a:rPr lang="ru-RU" dirty="0"/>
              <a:t>2. Воспитание обучающихся при освоении ими основных общеобразовательных программ, образовательных программ среднего профессионального образования, образовательных программ высшего образования (программ </a:t>
            </a:r>
            <a:r>
              <a:rPr lang="ru-RU" dirty="0" err="1"/>
              <a:t>бакалавриата</a:t>
            </a:r>
            <a:r>
              <a:rPr lang="ru-RU" dirty="0"/>
              <a:t> и программ </a:t>
            </a:r>
            <a:r>
              <a:rPr lang="ru-RU" dirty="0" err="1"/>
              <a:t>специалитета</a:t>
            </a:r>
            <a:r>
              <a:rPr lang="ru-RU" dirty="0"/>
              <a:t>) в организациях, осуществляющих образовательную деятельность, осуществляется на основе включаемых в такие образовательные программы рабочей программы воспитания и календарного плана воспитательной работы, разрабатываемых и утверждаемых с учетом включенных в примерные образовательные программы, указанные в части 91 статьи 12 настоящего Федерального закона, примерных рабочих программ воспитания и примерных календарных планов воспитательной работы.</a:t>
            </a:r>
          </a:p>
          <a:p>
            <a:r>
              <a:rPr lang="ru-RU" dirty="0"/>
              <a:t>3. В разработке рабочих программ воспитания и календарных планов воспитательной работы имеют право принимать участие указанные в части 6 статьи 26 настоящего Федерального закона советы обучающихся, советы родителей, представительные органы обучающихся (при их наличии).";</a:t>
            </a:r>
          </a:p>
          <a:p>
            <a:r>
              <a:rPr lang="ru-RU" dirty="0"/>
              <a:t>4) часть 3 статьи 30 после слов "образовательной организации," дополнить словами "включая рабочую программу воспитания и календарный план воспитательной работы</a:t>
            </a:r>
            <a:r>
              <a:rPr lang="ru-RU" dirty="0" smtClean="0"/>
              <a:t>,".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800" dirty="0">
                <a:solidFill>
                  <a:srgbClr val="895D1D"/>
                </a:solidFill>
              </a:rPr>
              <a:t>Федеральный закон от 31 июля 2020 г. № 304-ФЗ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983779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/>
              <a:t>Статья 2</a:t>
            </a:r>
          </a:p>
          <a:p>
            <a:r>
              <a:rPr lang="ru-RU" dirty="0"/>
              <a:t>1. Настоящий Федеральный закон вступает в силу с 1 сентября 2020 года.</a:t>
            </a:r>
          </a:p>
          <a:p>
            <a:r>
              <a:rPr lang="ru-RU" dirty="0"/>
              <a:t>2. Образовательные программы подлежат приведению в соответствие с положениями Федерального закона от 29 декабря 2012 года № 273-ФЗ "Об образовании в Российской Федерации" (в редакции настоящего Федерального закона) не позднее 1 сентября 2021 года.</a:t>
            </a:r>
          </a:p>
          <a:p>
            <a:r>
              <a:rPr lang="ru-RU" dirty="0"/>
              <a:t>3. Организации, осуществляющие образовательную деятельность, обязаны проинформировать обучающихся и (или) их родителей (законных представителей) об изменениях, внесенных в такие программы в соответствии с Федеральным законом от 29 декабря 2012 года № 273-ФЗ "Об образовании в Российской Федерации" (в редакции настоящего Федерального закона).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800" dirty="0">
                <a:solidFill>
                  <a:srgbClr val="895D1D"/>
                </a:solidFill>
              </a:rPr>
              <a:t>Федеральный закон от 31 июля 2020 г. № 304-ФЗ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496740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67544" y="2248347"/>
            <a:ext cx="8280920" cy="4060973"/>
          </a:xfrm>
        </p:spPr>
        <p:txBody>
          <a:bodyPr>
            <a:normAutofit fontScale="70000" lnSpcReduction="20000"/>
          </a:bodyPr>
          <a:lstStyle/>
          <a:p>
            <a:r>
              <a:rPr lang="ru-RU" dirty="0"/>
              <a:t>Приказ </a:t>
            </a:r>
            <a:r>
              <a:rPr lang="ru-RU" dirty="0" err="1"/>
              <a:t>Минпросвещения</a:t>
            </a:r>
            <a:r>
              <a:rPr lang="ru-RU" dirty="0"/>
              <a:t> России от 20 ноября 2020 № 655 «О внесении изменений в Порядок организации и осуществления образовательной деятельности по основным общеобразовательным программам – образовательным программам начального общего, основного общего и среднего общего образования</a:t>
            </a:r>
            <a:r>
              <a:rPr lang="ru-RU" dirty="0" smtClean="0"/>
              <a:t>»</a:t>
            </a:r>
          </a:p>
          <a:p>
            <a:r>
              <a:rPr lang="ru-RU" dirty="0"/>
              <a:t>… изложив п.12 в следующей редакции:</a:t>
            </a:r>
          </a:p>
          <a:p>
            <a:r>
              <a:rPr lang="ru-RU" dirty="0"/>
              <a:t>«12. Общеобразовательная программа включает в себя учебный план, календарный учебный график, рабочие программы учебных, курсов, дисциплин (модулей), оценочные и методические материалы, рабочую программу воспитания и календарный план воспитательной работы.</a:t>
            </a:r>
          </a:p>
          <a:p>
            <a:r>
              <a:rPr lang="ru-RU" dirty="0"/>
              <a:t>Учебный план общеобразовательной программы определяет перечень, трудоемкость, последовательность и распределение по периодам обучения учебных предметов, курсов, дисциплин (модулей), иных видов учебной деятельности обучающихся и формы их промежуточной аттестации.</a:t>
            </a:r>
          </a:p>
          <a:p>
            <a:r>
              <a:rPr lang="ru-RU" dirty="0"/>
              <a:t>Рабочая программа воспитания и календарный план воспитательной работы разрабатываются и утверждаются образовательной организацией с учетом включенных в примерные общеобразовательные программы примерных рабочих программ воспитания и примерных календарных планов воспитательной работы</a:t>
            </a:r>
            <a:r>
              <a:rPr lang="ru-RU" dirty="0" smtClean="0"/>
              <a:t>».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dirty="0"/>
              <a:t>Приказ </a:t>
            </a:r>
            <a:r>
              <a:rPr lang="ru-RU" sz="4000" dirty="0" err="1"/>
              <a:t>Минпросвещения</a:t>
            </a:r>
            <a:r>
              <a:rPr lang="ru-RU" sz="4000" dirty="0"/>
              <a:t> России от 20 ноября 2020 № 655 </a:t>
            </a:r>
          </a:p>
        </p:txBody>
      </p:sp>
    </p:spTree>
    <p:extLst>
      <p:ext uri="{BB962C8B-B14F-4D97-AF65-F5344CB8AC3E}">
        <p14:creationId xmlns:p14="http://schemas.microsoft.com/office/powerpoint/2010/main" val="33546976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/>
              <a:t>Приказ </a:t>
            </a:r>
            <a:r>
              <a:rPr lang="ru-RU" dirty="0" err="1"/>
              <a:t>Минпросвещения</a:t>
            </a:r>
            <a:r>
              <a:rPr lang="ru-RU" dirty="0"/>
              <a:t> России от 31.05.2021 N 287 "Об утверждении федерального государственного образовательного стандарта основного общего образования" (Зарегистрировано в Минюсте России 05.07.2021 N 64101</a:t>
            </a:r>
            <a:r>
              <a:rPr lang="ru-RU" dirty="0" smtClean="0"/>
              <a:t>)</a:t>
            </a:r>
          </a:p>
          <a:p>
            <a:r>
              <a:rPr lang="ru-RU" dirty="0"/>
              <a:t>32.3. Рабочая программа воспитания должна быть направлена на развитие личности обучающихся, в том числе духовно-нравственное развитие, укрепление психического здоровья и физическое воспитание, достижение ими результатов освоения программы основного общего образования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400" dirty="0" smtClean="0"/>
              <a:t>ФГОС ООО о программе воспитания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20637117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/>
              <a:t>Рабочая программа воспитания может иметь модульную структуру и включать:</a:t>
            </a:r>
          </a:p>
          <a:p>
            <a:r>
              <a:rPr lang="ru-RU" dirty="0"/>
              <a:t>анализ воспитательного процесса в Организации;</a:t>
            </a:r>
          </a:p>
          <a:p>
            <a:r>
              <a:rPr lang="ru-RU" dirty="0"/>
              <a:t>цель и задачи воспитания обучающихся;</a:t>
            </a:r>
          </a:p>
          <a:p>
            <a:r>
              <a:rPr lang="ru-RU" dirty="0"/>
              <a:t>виды, формы и содержание воспитательной деятельности с учетом специфики Организации, интересов субъектов воспитания, тематики модулей;</a:t>
            </a:r>
          </a:p>
          <a:p>
            <a:r>
              <a:rPr lang="ru-RU" dirty="0"/>
              <a:t>систему поощрения социальной успешности и проявлений активной жизненной позиции обучающихся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400" dirty="0">
                <a:solidFill>
                  <a:srgbClr val="895D1D"/>
                </a:solidFill>
              </a:rPr>
              <a:t>ФГОС ООО о программе воспитания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025113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Рабочая программа воспитания должна обеспечивать:</a:t>
            </a:r>
          </a:p>
          <a:p>
            <a:r>
              <a:rPr lang="ru-RU" dirty="0"/>
              <a:t>создание целостной образовательной среды, включающей урочную и внеурочную деятельность, реализацию комплекса воспитательных мероприятий на уровне Организации, класса, занятия в творческих объединениях по интересам, культурные и социальные практики с учетом историко-культурной и этнической специфики региона, потребностей обучающихся, родителей (законных представителей) несовершеннолетних обучающихся</a:t>
            </a:r>
            <a:r>
              <a:rPr lang="ru-RU" dirty="0" smtClean="0"/>
              <a:t>;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400" dirty="0">
                <a:solidFill>
                  <a:srgbClr val="895D1D"/>
                </a:solidFill>
              </a:rPr>
              <a:t>ФГОС ООО о программе воспитания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964342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целостность и единство воспитательных воздействий на обучающегося, реализацию возможности социальных проб, самореализацию и самоорганизацию обучающихся, практическую подготовку;</a:t>
            </a:r>
          </a:p>
          <a:p>
            <a:r>
              <a:rPr lang="ru-RU" dirty="0"/>
              <a:t>содействие развитию педагогической компетентности родителей (законных представителей) несовершеннолетних обучающихся в целях осуществления социализации обучающихся в семье</a:t>
            </a:r>
            <a:r>
              <a:rPr lang="ru-RU" dirty="0" smtClean="0"/>
              <a:t>;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400" dirty="0">
                <a:solidFill>
                  <a:srgbClr val="895D1D"/>
                </a:solidFill>
              </a:rPr>
              <a:t>ФГОС ООО о программе воспитания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7562681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создание условий для развития и реализации интереса обучающихся к саморазвитию, самостоятельности и самообразованию на основе рефлексии деятельности и личностного самопознания; самоорганизации жизнедеятельности; формирования позитивной самооценки, самоуважению; поиска социально приемлемых способов </a:t>
            </a:r>
            <a:r>
              <a:rPr lang="ru-RU" dirty="0" err="1"/>
              <a:t>деятельностной</a:t>
            </a:r>
            <a:r>
              <a:rPr lang="ru-RU" dirty="0"/>
              <a:t> реализации личностного потенциала;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400" dirty="0">
                <a:solidFill>
                  <a:srgbClr val="895D1D"/>
                </a:solidFill>
              </a:rPr>
              <a:t>ФГОС ООО о программе воспитания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642328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/>
              <a:t>учет социальных потребностей семей обучающихся;</a:t>
            </a:r>
          </a:p>
          <a:p>
            <a:r>
              <a:rPr lang="ru-RU" dirty="0"/>
              <a:t>совместную деятельность обучающихся с родителями (законными представителями);</a:t>
            </a:r>
          </a:p>
          <a:p>
            <a:r>
              <a:rPr lang="ru-RU" dirty="0"/>
              <a:t>организацию личностно значимой и общественно приемлемой деятельности для формирования у обучающихся российской гражданской идентичности, осознания сопричастности социально позитивным духовным ценностям и традициям своей семьи, этнической и (или) социокультурной группы, родного края, уважения к ценностям других культур</a:t>
            </a:r>
            <a:r>
              <a:rPr lang="ru-RU" dirty="0" smtClean="0"/>
              <a:t>;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400" dirty="0">
                <a:solidFill>
                  <a:srgbClr val="895D1D"/>
                </a:solidFill>
              </a:rPr>
              <a:t>ФГОС ООО о программе воспитания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9065399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и личности, необходимых для конструктивного, успешного и ответственного поведения в обществе с учетом правовых норм, установок уважительного отношения к своему праву и правам других людей на собственное мнение, личные убеждения; закрепление у них знаний о нормах и правилах поведения в обществе, социальных ролях человека (обучающийся, работник, гражданин, член семьи), способствующих подготовке к жизни в обществе, активное неприятие идеологии экстремизма и терроризма;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400" dirty="0">
                <a:solidFill>
                  <a:srgbClr val="895D1D"/>
                </a:solidFill>
              </a:rPr>
              <a:t>ФГОС ООО о программе воспитания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6100196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/>
              <a:t>развитие у обучающихся опыта нравственно значимой деятельности, конструктивного социального поведения в соответствии с этическими нормами взаимоотношений с противоположным полом, со старшими и младшими, осознание и формирование знаний о семейных ценностях, профилактике семейного неблагополучия, принятие ценностей семьи, стремления к духовно-нравственному совершенствованию;</a:t>
            </a:r>
          </a:p>
          <a:p>
            <a:r>
              <a:rPr lang="ru-RU" dirty="0"/>
              <a:t>стимулирование интереса обучающихся к творческой и интеллектуальной деятельности, формирование у них целостного мировоззрения на основе научного, эстетического и практического познания устройства мира</a:t>
            </a:r>
            <a:r>
              <a:rPr lang="ru-RU" dirty="0" smtClean="0"/>
              <a:t>;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400" dirty="0">
                <a:solidFill>
                  <a:srgbClr val="895D1D"/>
                </a:solidFill>
              </a:rPr>
              <a:t>ФГОС ООО о программе воспитания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4384439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dirty="0"/>
              <a:t>формирование представлений о современных угрозах для жизни и здоровья людей, в том числе в информационной сфере; навыков безопасного поведения на дорогах, в чрезвычайных ситуациях, содействие формированию у обучающихся убежденности в необходимости выбора здорового образа жизни, о вреде употребления алкоголя и </a:t>
            </a:r>
            <a:r>
              <a:rPr lang="ru-RU" dirty="0" err="1"/>
              <a:t>табакокурения</a:t>
            </a:r>
            <a:r>
              <a:rPr lang="ru-RU" dirty="0"/>
              <a:t>; осознанию необходимости следования принципу предвидения последствий своего поведения;</a:t>
            </a:r>
          </a:p>
          <a:p>
            <a:r>
              <a:rPr lang="ru-RU" dirty="0"/>
              <a:t>условия для формирования у обучающихся способности противостоять негативным в отношении сохранения своего психического и физического здоровья воздействиям социальной среды, в том числе экстремистского, террористического, криминального и иного деструктивного характера</a:t>
            </a:r>
            <a:r>
              <a:rPr lang="ru-RU" dirty="0" smtClean="0"/>
              <a:t>;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400" dirty="0">
                <a:solidFill>
                  <a:srgbClr val="895D1D"/>
                </a:solidFill>
              </a:rPr>
              <a:t>ФГОС ООО о программе воспитания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4024291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/>
              <a:t>создание условий для формирования у обучающихся установки на систематические занятия физической культурой и спортом, готовности к выбору индивидуальных режимов двигательной активности на основе осознания собственных возможностей; для осознанного отношения обучающихся к выбору индивидуального рациона здорового питания; для овладения обучающимися современными оздоровительными технологиями, в том числе на основе навыков личной гигиены; в целях недопущения употребления наркотических средств и психотропных веществ, профилактики инфекционных заболеваний;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400" dirty="0">
                <a:solidFill>
                  <a:srgbClr val="895D1D"/>
                </a:solidFill>
              </a:rPr>
              <a:t>ФГОС ООО о программе воспитания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6486828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dirty="0"/>
              <a:t>осознание обучающимися взаимосвязи здоровья человека и экологического состояния окружающей его среды, роли экологической культуры в обеспечении личного и общественного здоровья; участие обучающихся в совместных с родителями (законными представителями) несовершеннолетних обучающихся видах деятельности, организуемых Организацией и формирующих экологическую культуру мышления и поведения;</a:t>
            </a:r>
          </a:p>
          <a:p>
            <a:r>
              <a:rPr lang="ru-RU" dirty="0"/>
              <a:t>формирование у обучающихся мотивации и уважения к труду, в том числе общественно полезному, и самообслуживанию, потребности к приобретению или выбору будущей профессии; организацию участия обучающихся в благоустройстве класса, Организации, населенного пункта, в котором они проживают</a:t>
            </a:r>
            <a:r>
              <a:rPr lang="ru-RU" dirty="0" smtClean="0"/>
              <a:t>;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400" dirty="0">
                <a:solidFill>
                  <a:srgbClr val="895D1D"/>
                </a:solidFill>
              </a:rPr>
              <a:t>ФГОС ООО о программе воспитания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438759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/>
              <a:t>информированность обучающихся об особенностях различных сфер профессиональной деятельности, в том числе с учетом имеющихся потребностей в профессиональных кадрах на местном, региональном и федеральном уровнях; организацию профессиональной ориентации обучающихся через систему мероприятий, проводимых Организацией совместно с различными предприятиями, образовательными организациями, центрами </a:t>
            </a:r>
            <a:r>
              <a:rPr lang="ru-RU" dirty="0" err="1"/>
              <a:t>профориентационной</a:t>
            </a:r>
            <a:r>
              <a:rPr lang="ru-RU" dirty="0"/>
              <a:t> работы, практической подготовки;</a:t>
            </a:r>
          </a:p>
          <a:p>
            <a:r>
              <a:rPr lang="ru-RU" dirty="0"/>
              <a:t>оказание психолого-педагогической поддержки, консультационной помощи обучающимся в их профессиональной ориентации, включающей в том числе диагностику мотивации, способностей и компетенций обучающихся, необходимых для продолжения получения образования и выбора профессии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400" dirty="0">
                <a:solidFill>
                  <a:srgbClr val="895D1D"/>
                </a:solidFill>
              </a:rPr>
              <a:t>ФГОС ООО о программе воспитания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0068405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Рабочая программа воспитания реализуется в единстве урочной и внеурочной деятельности, осуществляемой Организацией, совместно с семьей и другими институтами воспитания.</a:t>
            </a:r>
          </a:p>
          <a:p>
            <a:r>
              <a:rPr lang="ru-RU" dirty="0"/>
              <a:t>Рабочая программа воспитания должна предусматривать приобщение обучающихся к российским традиционным духовным ценностям, включая культурные ценности своей этнической группы, правилам и нормам поведения в российском обществе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400" dirty="0">
                <a:solidFill>
                  <a:srgbClr val="895D1D"/>
                </a:solidFill>
              </a:rPr>
              <a:t>ФГОС ООО о программе воспитания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6993798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/>
              <a:t>Программа разработана с учётом Федерального закона от 29.12.2012 </a:t>
            </a:r>
            <a:r>
              <a:rPr lang="ru-RU" dirty="0" smtClean="0"/>
              <a:t> № </a:t>
            </a:r>
            <a:r>
              <a:rPr lang="ru-RU" dirty="0"/>
              <a:t>273-ФЗ «Об образовании в Российской Федерации», </a:t>
            </a:r>
            <a:r>
              <a:rPr lang="ru-RU" dirty="0" err="1"/>
              <a:t>государственной</a:t>
            </a:r>
            <a:r>
              <a:rPr lang="ru-RU" dirty="0"/>
              <a:t> политики в сфере воспитания, Стратегии развития воспитания </a:t>
            </a:r>
            <a:r>
              <a:rPr lang="ru-RU" dirty="0" smtClean="0"/>
              <a:t> в </a:t>
            </a:r>
            <a:r>
              <a:rPr lang="ru-RU" dirty="0"/>
              <a:t>Российской Федерации на период до 2025 года (Распоряжение </a:t>
            </a:r>
            <a:r>
              <a:rPr lang="ru-RU" dirty="0" err="1"/>
              <a:t>Правительства</a:t>
            </a:r>
            <a:r>
              <a:rPr lang="ru-RU" dirty="0"/>
              <a:t> Российской Федерации от 29.05.2015 № 996-р) и Плана </a:t>
            </a:r>
            <a:r>
              <a:rPr lang="ru-RU" dirty="0" smtClean="0"/>
              <a:t>мероприятий </a:t>
            </a:r>
            <a:r>
              <a:rPr lang="ru-RU" dirty="0"/>
              <a:t>по её реализации в 2021-2025 гг. (Распоряжение </a:t>
            </a:r>
            <a:r>
              <a:rPr lang="ru-RU" dirty="0" err="1"/>
              <a:t>Правительства</a:t>
            </a:r>
            <a:r>
              <a:rPr lang="ru-RU" dirty="0"/>
              <a:t> Российской Федерации от 12.11.2020 № 2945-р), Стратегии </a:t>
            </a:r>
            <a:r>
              <a:rPr lang="ru-RU" dirty="0" smtClean="0"/>
              <a:t>национальной </a:t>
            </a:r>
            <a:r>
              <a:rPr lang="ru-RU" dirty="0"/>
              <a:t>безопасности Российской Федерации (Указ Президента </a:t>
            </a:r>
            <a:r>
              <a:rPr lang="ru-RU" dirty="0" smtClean="0"/>
              <a:t>Российской </a:t>
            </a:r>
            <a:r>
              <a:rPr lang="ru-RU" dirty="0"/>
              <a:t>Федерации от 02.07.2021 № 400), федеральных </a:t>
            </a:r>
            <a:r>
              <a:rPr lang="ru-RU" dirty="0" err="1"/>
              <a:t>государственных</a:t>
            </a:r>
            <a:r>
              <a:rPr lang="ru-RU" dirty="0"/>
              <a:t> образовательных стандартов (далее — ФГОС) начального </a:t>
            </a:r>
            <a:r>
              <a:rPr lang="ru-RU" dirty="0" smtClean="0"/>
              <a:t>общего </a:t>
            </a:r>
            <a:r>
              <a:rPr lang="ru-RU" dirty="0"/>
              <a:t>образования (Приказ </a:t>
            </a:r>
            <a:r>
              <a:rPr lang="ru-RU" dirty="0" err="1"/>
              <a:t>Минпросвещения</a:t>
            </a:r>
            <a:r>
              <a:rPr lang="ru-RU" dirty="0"/>
              <a:t> России от 31.05.2021 </a:t>
            </a:r>
            <a:r>
              <a:rPr lang="ru-RU" dirty="0" smtClean="0"/>
              <a:t>№  </a:t>
            </a:r>
            <a:r>
              <a:rPr lang="ru-RU" dirty="0"/>
              <a:t>286), основного общего образования (Приказ </a:t>
            </a:r>
            <a:r>
              <a:rPr lang="ru-RU" dirty="0" err="1"/>
              <a:t>Минпросвещения</a:t>
            </a:r>
            <a:r>
              <a:rPr lang="ru-RU" dirty="0"/>
              <a:t> </a:t>
            </a:r>
            <a:r>
              <a:rPr lang="ru-RU" dirty="0" smtClean="0"/>
              <a:t>России </a:t>
            </a:r>
            <a:r>
              <a:rPr lang="ru-RU" dirty="0"/>
              <a:t>от  31.05.2021 № 287), среднего общего образования (Приказ </a:t>
            </a:r>
            <a:r>
              <a:rPr lang="ru-RU" dirty="0" err="1" smtClean="0"/>
              <a:t>Минобрнауки</a:t>
            </a:r>
            <a:r>
              <a:rPr lang="ru-RU" dirty="0" smtClean="0"/>
              <a:t> </a:t>
            </a:r>
            <a:r>
              <a:rPr lang="ru-RU" dirty="0"/>
              <a:t>России от 17.05.2012 № 413). 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800" dirty="0"/>
              <a:t>Примерная программа воспитания </a:t>
            </a:r>
          </a:p>
        </p:txBody>
      </p:sp>
    </p:spTree>
    <p:extLst>
      <p:ext uri="{BB962C8B-B14F-4D97-AF65-F5344CB8AC3E}">
        <p14:creationId xmlns:p14="http://schemas.microsoft.com/office/powerpoint/2010/main" val="317709905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Программа включает три раздела: </a:t>
            </a:r>
            <a:endParaRPr lang="ru-RU" dirty="0" smtClean="0"/>
          </a:p>
          <a:p>
            <a:r>
              <a:rPr lang="ru-RU" dirty="0" smtClean="0"/>
              <a:t>целевой</a:t>
            </a:r>
            <a:r>
              <a:rPr lang="ru-RU" dirty="0"/>
              <a:t>, </a:t>
            </a:r>
            <a:endParaRPr lang="ru-RU" dirty="0" smtClean="0"/>
          </a:p>
          <a:p>
            <a:r>
              <a:rPr lang="ru-RU" dirty="0" smtClean="0"/>
              <a:t>содержательный</a:t>
            </a:r>
            <a:r>
              <a:rPr lang="ru-RU" dirty="0"/>
              <a:t>, </a:t>
            </a:r>
            <a:endParaRPr lang="ru-RU" dirty="0" smtClean="0"/>
          </a:p>
          <a:p>
            <a:r>
              <a:rPr lang="ru-RU" dirty="0" smtClean="0"/>
              <a:t>организационный</a:t>
            </a:r>
            <a:r>
              <a:rPr lang="ru-RU" dirty="0"/>
              <a:t>.</a:t>
            </a:r>
          </a:p>
          <a:p>
            <a:r>
              <a:rPr lang="ru-RU" dirty="0"/>
              <a:t>Приложение — примерный календарный план воспитательной </a:t>
            </a:r>
            <a:r>
              <a:rPr lang="ru-RU" dirty="0" smtClean="0"/>
              <a:t>работы</a:t>
            </a:r>
            <a:r>
              <a:rPr lang="ru-RU" dirty="0"/>
              <a:t>. 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800" dirty="0">
                <a:solidFill>
                  <a:srgbClr val="895D1D"/>
                </a:solidFill>
              </a:rPr>
              <a:t>Примерная программа воспитания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6740290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b="1" dirty="0"/>
              <a:t>1.1 Цель и задачи воспитания обучающихся</a:t>
            </a:r>
          </a:p>
          <a:p>
            <a:r>
              <a:rPr lang="ru-RU" dirty="0"/>
              <a:t>Современный российский национальный воспитательный идеал </a:t>
            </a:r>
            <a:r>
              <a:rPr lang="ru-RU" dirty="0" smtClean="0"/>
              <a:t>— высоконравственный</a:t>
            </a:r>
            <a:r>
              <a:rPr lang="ru-RU" dirty="0"/>
              <a:t>, творческий, компетентный гражданин России, </a:t>
            </a:r>
            <a:r>
              <a:rPr lang="ru-RU" dirty="0" smtClean="0"/>
              <a:t>принимающий </a:t>
            </a:r>
            <a:r>
              <a:rPr lang="ru-RU" dirty="0"/>
              <a:t>судьбу Отечества как свою личную, осознающий </a:t>
            </a:r>
            <a:r>
              <a:rPr lang="ru-RU" dirty="0" smtClean="0"/>
              <a:t>ответственность </a:t>
            </a:r>
            <a:r>
              <a:rPr lang="ru-RU" dirty="0"/>
              <a:t>за настоящее и будущее страны, укоренённый в духовных </a:t>
            </a:r>
            <a:r>
              <a:rPr lang="ru-RU" dirty="0" smtClean="0"/>
              <a:t>и </a:t>
            </a:r>
            <a:r>
              <a:rPr lang="ru-RU" dirty="0"/>
              <a:t>культурных традициях многонационального народа Российской </a:t>
            </a:r>
            <a:r>
              <a:rPr lang="ru-RU" dirty="0" smtClean="0"/>
              <a:t>Федерации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800" dirty="0">
                <a:solidFill>
                  <a:srgbClr val="895D1D"/>
                </a:solidFill>
              </a:rPr>
              <a:t>Примерная программа воспитания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9155979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b="1" dirty="0"/>
              <a:t>цель воспитания</a:t>
            </a:r>
            <a:r>
              <a:rPr lang="ru-RU" dirty="0"/>
              <a:t>, </a:t>
            </a:r>
            <a:r>
              <a:rPr lang="ru-RU" dirty="0" smtClean="0"/>
              <a:t>воспитательной </a:t>
            </a:r>
            <a:r>
              <a:rPr lang="ru-RU" dirty="0"/>
              <a:t>деятельности в общеобразовательной организации: </a:t>
            </a:r>
          </a:p>
          <a:p>
            <a:r>
              <a:rPr lang="ru-RU" dirty="0"/>
              <a:t>создание условий для личностного развития обучающихся, их </a:t>
            </a:r>
            <a:r>
              <a:rPr lang="ru-RU" dirty="0" smtClean="0"/>
              <a:t>самоопределения </a:t>
            </a:r>
            <a:r>
              <a:rPr lang="ru-RU" dirty="0"/>
              <a:t>и социализации на основе социокультурных, </a:t>
            </a:r>
            <a:r>
              <a:rPr lang="ru-RU" dirty="0" smtClean="0"/>
              <a:t>духовно нравственных </a:t>
            </a:r>
            <a:r>
              <a:rPr lang="ru-RU" dirty="0"/>
              <a:t>ценностей и принятых в российском обществе правил и норм </a:t>
            </a:r>
            <a:r>
              <a:rPr lang="ru-RU" dirty="0" smtClean="0"/>
              <a:t>поведения </a:t>
            </a:r>
            <a:r>
              <a:rPr lang="ru-RU" dirty="0"/>
              <a:t>в интересах человека, семьи, общества и государства, </a:t>
            </a:r>
            <a:r>
              <a:rPr lang="ru-RU" dirty="0" smtClean="0"/>
              <a:t>формирование </a:t>
            </a:r>
            <a:r>
              <a:rPr lang="ru-RU" dirty="0"/>
              <a:t>у обучающихся чувства патриотизма, гражданственности, </a:t>
            </a:r>
            <a:r>
              <a:rPr lang="ru-RU" dirty="0" smtClean="0"/>
              <a:t>уважения </a:t>
            </a:r>
            <a:r>
              <a:rPr lang="ru-RU" dirty="0"/>
              <a:t>к памяти защитников Отечества и подвигам Героев </a:t>
            </a:r>
            <a:r>
              <a:rPr lang="ru-RU" dirty="0" smtClean="0"/>
              <a:t>Отечества</a:t>
            </a:r>
            <a:r>
              <a:rPr lang="ru-RU" dirty="0"/>
              <a:t>, закону и правопорядку, человеку труда и старшему поколению, </a:t>
            </a:r>
            <a:r>
              <a:rPr lang="ru-RU" dirty="0" smtClean="0"/>
              <a:t>взаимного </a:t>
            </a:r>
            <a:r>
              <a:rPr lang="ru-RU" dirty="0"/>
              <a:t>уважения, бережного отношения к культурному наследию </a:t>
            </a:r>
            <a:r>
              <a:rPr lang="ru-RU" dirty="0" smtClean="0"/>
              <a:t>и </a:t>
            </a:r>
            <a:r>
              <a:rPr lang="ru-RU" dirty="0"/>
              <a:t>традициям многонационального народа Российской Федерации, </a:t>
            </a:r>
            <a:r>
              <a:rPr lang="ru-RU" dirty="0" smtClean="0"/>
              <a:t>природе </a:t>
            </a:r>
            <a:r>
              <a:rPr lang="ru-RU" dirty="0"/>
              <a:t>и окружающей среде 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800" dirty="0">
                <a:solidFill>
                  <a:srgbClr val="895D1D"/>
                </a:solidFill>
              </a:rPr>
              <a:t>Примерная программа воспитания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8410429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b="1" dirty="0"/>
              <a:t>Задачи воспитания </a:t>
            </a:r>
            <a:r>
              <a:rPr lang="ru-RU" dirty="0"/>
              <a:t>обучающихся в общеобразовательной </a:t>
            </a:r>
            <a:r>
              <a:rPr lang="ru-RU" dirty="0" smtClean="0"/>
              <a:t>организации</a:t>
            </a:r>
            <a:r>
              <a:rPr lang="ru-RU" dirty="0"/>
              <a:t>: </a:t>
            </a:r>
            <a:endParaRPr lang="ru-RU" dirty="0" smtClean="0"/>
          </a:p>
          <a:p>
            <a:r>
              <a:rPr lang="ru-RU" dirty="0" smtClean="0"/>
              <a:t>усвоение </a:t>
            </a:r>
            <a:r>
              <a:rPr lang="ru-RU" dirty="0"/>
              <a:t>ими знаний, норм, духовно-нравственных </a:t>
            </a:r>
            <a:r>
              <a:rPr lang="ru-RU" dirty="0" smtClean="0"/>
              <a:t>ценностей</a:t>
            </a:r>
            <a:r>
              <a:rPr lang="ru-RU" dirty="0"/>
              <a:t>, традиций, которые выработало российское общество (социально </a:t>
            </a:r>
            <a:r>
              <a:rPr lang="ru-RU" dirty="0" smtClean="0"/>
              <a:t>значимых </a:t>
            </a:r>
            <a:r>
              <a:rPr lang="ru-RU" dirty="0"/>
              <a:t>знаний); </a:t>
            </a:r>
            <a:endParaRPr lang="ru-RU" dirty="0" smtClean="0"/>
          </a:p>
          <a:p>
            <a:r>
              <a:rPr lang="ru-RU" dirty="0" smtClean="0"/>
              <a:t>формирование </a:t>
            </a:r>
            <a:r>
              <a:rPr lang="ru-RU" dirty="0"/>
              <a:t>и развитие личностных отношений </a:t>
            </a:r>
            <a:r>
              <a:rPr lang="ru-RU" dirty="0" smtClean="0"/>
              <a:t>к </a:t>
            </a:r>
            <a:r>
              <a:rPr lang="ru-RU" dirty="0"/>
              <a:t>этим нормам, ценностям, традициям (их освоение, принятие); </a:t>
            </a:r>
            <a:endParaRPr lang="ru-RU" dirty="0" smtClean="0"/>
          </a:p>
          <a:p>
            <a:r>
              <a:rPr lang="ru-RU" dirty="0" smtClean="0"/>
              <a:t>приобретение </a:t>
            </a:r>
            <a:r>
              <a:rPr lang="ru-RU" dirty="0"/>
              <a:t>соответствующего этим нормам, ценностям, традициям </a:t>
            </a:r>
            <a:r>
              <a:rPr lang="ru-RU" dirty="0" smtClean="0"/>
              <a:t>социокультурного </a:t>
            </a:r>
            <a:r>
              <a:rPr lang="ru-RU" dirty="0"/>
              <a:t>опыта поведения, общения, межличностных и социальных </a:t>
            </a:r>
            <a:r>
              <a:rPr lang="ru-RU" dirty="0" smtClean="0"/>
              <a:t>отношений</a:t>
            </a:r>
            <a:r>
              <a:rPr lang="ru-RU" dirty="0"/>
              <a:t>, применения полученных знаний; </a:t>
            </a:r>
            <a:endParaRPr lang="ru-RU" dirty="0" smtClean="0"/>
          </a:p>
          <a:p>
            <a:r>
              <a:rPr lang="ru-RU" dirty="0" smtClean="0"/>
              <a:t>достижение </a:t>
            </a:r>
            <a:r>
              <a:rPr lang="ru-RU" dirty="0"/>
              <a:t>личностных </a:t>
            </a:r>
            <a:r>
              <a:rPr lang="ru-RU" dirty="0" smtClean="0"/>
              <a:t>результатов </a:t>
            </a:r>
            <a:r>
              <a:rPr lang="ru-RU" dirty="0"/>
              <a:t>освоения общеобразовательных программ в соответствии </a:t>
            </a:r>
            <a:r>
              <a:rPr lang="ru-RU" dirty="0" smtClean="0"/>
              <a:t>с </a:t>
            </a:r>
            <a:r>
              <a:rPr lang="ru-RU" dirty="0"/>
              <a:t>ФГОС.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800" dirty="0">
                <a:solidFill>
                  <a:srgbClr val="895D1D"/>
                </a:solidFill>
              </a:rPr>
              <a:t>Примерная программа воспитания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8921419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b="1" dirty="0" smtClean="0"/>
              <a:t>Направления воспитания</a:t>
            </a:r>
          </a:p>
          <a:p>
            <a:r>
              <a:rPr lang="ru-RU" dirty="0"/>
              <a:t>гражданское </a:t>
            </a:r>
            <a:r>
              <a:rPr lang="ru-RU" dirty="0" smtClean="0"/>
              <a:t>воспитание</a:t>
            </a:r>
          </a:p>
          <a:p>
            <a:r>
              <a:rPr lang="ru-RU" dirty="0"/>
              <a:t>патриотическое </a:t>
            </a:r>
            <a:r>
              <a:rPr lang="ru-RU" dirty="0" smtClean="0"/>
              <a:t>воспитание</a:t>
            </a:r>
          </a:p>
          <a:p>
            <a:r>
              <a:rPr lang="ru-RU" dirty="0"/>
              <a:t>духовно-нравственное </a:t>
            </a:r>
            <a:r>
              <a:rPr lang="ru-RU" dirty="0" smtClean="0"/>
              <a:t>воспитание</a:t>
            </a:r>
          </a:p>
          <a:p>
            <a:r>
              <a:rPr lang="ru-RU" dirty="0"/>
              <a:t>эстетическое </a:t>
            </a:r>
            <a:r>
              <a:rPr lang="ru-RU" dirty="0" smtClean="0"/>
              <a:t>воспитание</a:t>
            </a:r>
          </a:p>
          <a:p>
            <a:r>
              <a:rPr lang="ru-RU" dirty="0"/>
              <a:t>физическое воспитание, формирование культуры </a:t>
            </a:r>
            <a:r>
              <a:rPr lang="ru-RU" dirty="0" err="1"/>
              <a:t>здорового</a:t>
            </a:r>
            <a:r>
              <a:rPr lang="ru-RU" dirty="0"/>
              <a:t> образа жизни и эмоционального </a:t>
            </a:r>
            <a:r>
              <a:rPr lang="ru-RU" dirty="0" smtClean="0"/>
              <a:t>благополучия</a:t>
            </a:r>
          </a:p>
          <a:p>
            <a:r>
              <a:rPr lang="ru-RU" dirty="0"/>
              <a:t>трудовое </a:t>
            </a:r>
            <a:r>
              <a:rPr lang="ru-RU" dirty="0" smtClean="0"/>
              <a:t>воспитание</a:t>
            </a:r>
          </a:p>
          <a:p>
            <a:r>
              <a:rPr lang="ru-RU" dirty="0"/>
              <a:t>экологическое </a:t>
            </a:r>
            <a:r>
              <a:rPr lang="ru-RU" dirty="0" smtClean="0"/>
              <a:t>воспитание</a:t>
            </a:r>
          </a:p>
          <a:p>
            <a:r>
              <a:rPr lang="ru-RU" dirty="0"/>
              <a:t>воспитание ценностей научного познания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800" dirty="0">
                <a:solidFill>
                  <a:srgbClr val="895D1D"/>
                </a:solidFill>
              </a:rPr>
              <a:t>Примерная программа воспитания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3427679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83568" y="2060848"/>
            <a:ext cx="7745505" cy="4248472"/>
          </a:xfrm>
        </p:spPr>
        <p:txBody>
          <a:bodyPr>
            <a:normAutofit fontScale="77500" lnSpcReduction="20000"/>
          </a:bodyPr>
          <a:lstStyle/>
          <a:p>
            <a:r>
              <a:rPr lang="ru-RU" b="1" dirty="0"/>
              <a:t>РАЗДЕЛ 2, СОДЕРЖАТЕЛЬНЫЙ</a:t>
            </a:r>
          </a:p>
          <a:p>
            <a:r>
              <a:rPr lang="ru-RU" b="1" i="1" dirty="0"/>
              <a:t>2.1 Уклад общеобразовательной </a:t>
            </a:r>
            <a:r>
              <a:rPr lang="ru-RU" b="1" i="1" dirty="0" smtClean="0"/>
              <a:t>организации</a:t>
            </a:r>
          </a:p>
          <a:p>
            <a:r>
              <a:rPr lang="ru-RU" b="1" i="1" dirty="0"/>
              <a:t>2.2 Виды, формы и содержание воспитательной </a:t>
            </a:r>
            <a:r>
              <a:rPr lang="ru-RU" b="1" i="1" dirty="0" smtClean="0"/>
              <a:t>деятельности:</a:t>
            </a:r>
          </a:p>
          <a:p>
            <a:r>
              <a:rPr lang="ru-RU" dirty="0"/>
              <a:t>Школьный </a:t>
            </a:r>
            <a:r>
              <a:rPr lang="ru-RU" dirty="0" smtClean="0"/>
              <a:t>урок</a:t>
            </a:r>
          </a:p>
          <a:p>
            <a:r>
              <a:rPr lang="ru-RU" dirty="0"/>
              <a:t>Внеурочная </a:t>
            </a:r>
            <a:r>
              <a:rPr lang="ru-RU" dirty="0" smtClean="0"/>
              <a:t>деятельность</a:t>
            </a:r>
          </a:p>
          <a:p>
            <a:r>
              <a:rPr lang="ru-RU" dirty="0"/>
              <a:t>Основные школьные </a:t>
            </a:r>
            <a:r>
              <a:rPr lang="ru-RU" dirty="0" smtClean="0"/>
              <a:t>дела</a:t>
            </a:r>
          </a:p>
          <a:p>
            <a:r>
              <a:rPr lang="ru-RU" dirty="0"/>
              <a:t>Классное </a:t>
            </a:r>
            <a:r>
              <a:rPr lang="ru-RU" dirty="0" smtClean="0"/>
              <a:t>руководство</a:t>
            </a:r>
          </a:p>
          <a:p>
            <a:r>
              <a:rPr lang="ru-RU" dirty="0"/>
              <a:t>Внешкольные </a:t>
            </a:r>
            <a:r>
              <a:rPr lang="ru-RU" dirty="0" smtClean="0"/>
              <a:t>мероприятия</a:t>
            </a:r>
          </a:p>
          <a:p>
            <a:r>
              <a:rPr lang="ru-RU" dirty="0"/>
              <a:t>Организация предметно-пространственной </a:t>
            </a:r>
            <a:r>
              <a:rPr lang="ru-RU" dirty="0" smtClean="0"/>
              <a:t>среды</a:t>
            </a:r>
          </a:p>
          <a:p>
            <a:r>
              <a:rPr lang="ru-RU" dirty="0"/>
              <a:t>Взаимодействие с родителями (законными представителями</a:t>
            </a:r>
            <a:r>
              <a:rPr lang="ru-RU" dirty="0" smtClean="0"/>
              <a:t>)</a:t>
            </a:r>
          </a:p>
          <a:p>
            <a:r>
              <a:rPr lang="ru-RU" dirty="0" smtClean="0"/>
              <a:t>Самоуправление</a:t>
            </a:r>
          </a:p>
          <a:p>
            <a:r>
              <a:rPr lang="ru-RU" dirty="0"/>
              <a:t>Профилактика и </a:t>
            </a:r>
            <a:r>
              <a:rPr lang="ru-RU" dirty="0" smtClean="0"/>
              <a:t>безопасность</a:t>
            </a:r>
          </a:p>
          <a:p>
            <a:r>
              <a:rPr lang="ru-RU" dirty="0"/>
              <a:t>Социальное </a:t>
            </a:r>
            <a:r>
              <a:rPr lang="ru-RU" dirty="0" smtClean="0"/>
              <a:t>партнёрство</a:t>
            </a:r>
          </a:p>
          <a:p>
            <a:r>
              <a:rPr lang="ru-RU" dirty="0" smtClean="0"/>
              <a:t>Профориентация</a:t>
            </a:r>
            <a:endParaRPr lang="ru-RU" dirty="0"/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800" dirty="0">
                <a:solidFill>
                  <a:srgbClr val="895D1D"/>
                </a:solidFill>
              </a:rPr>
              <a:t>Примерная программа воспитания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6927010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РАЗДЕЛ 3, ОРГАНИЗАЦИОННЫЙ</a:t>
            </a:r>
          </a:p>
          <a:p>
            <a:r>
              <a:rPr lang="ru-RU" dirty="0"/>
              <a:t>3.1 Кадровое </a:t>
            </a:r>
            <a:r>
              <a:rPr lang="ru-RU" dirty="0" smtClean="0"/>
              <a:t>обеспечение</a:t>
            </a:r>
          </a:p>
          <a:p>
            <a:r>
              <a:rPr lang="ru-RU" dirty="0"/>
              <a:t>3.2 Нормативно-методическое </a:t>
            </a:r>
            <a:r>
              <a:rPr lang="ru-RU" dirty="0" smtClean="0"/>
              <a:t>обеспечение</a:t>
            </a:r>
          </a:p>
          <a:p>
            <a:r>
              <a:rPr lang="ru-RU" dirty="0"/>
              <a:t>3.3 Требования к условиям работы с обучающимися </a:t>
            </a:r>
            <a:r>
              <a:rPr lang="ru-RU" dirty="0" smtClean="0"/>
              <a:t>с </a:t>
            </a:r>
            <a:r>
              <a:rPr lang="ru-RU" dirty="0"/>
              <a:t>особыми образовательными </a:t>
            </a:r>
            <a:r>
              <a:rPr lang="ru-RU" dirty="0" smtClean="0"/>
              <a:t>потребностями</a:t>
            </a:r>
          </a:p>
          <a:p>
            <a:r>
              <a:rPr lang="ru-RU" dirty="0"/>
              <a:t>3.4 Система поощрения социальной успешности и проявлений </a:t>
            </a:r>
            <a:r>
              <a:rPr lang="ru-RU" dirty="0" smtClean="0"/>
              <a:t>активной </a:t>
            </a:r>
            <a:r>
              <a:rPr lang="ru-RU" dirty="0"/>
              <a:t>жизненной позиции </a:t>
            </a:r>
            <a:r>
              <a:rPr lang="ru-RU" dirty="0" smtClean="0"/>
              <a:t>обучающихся</a:t>
            </a:r>
          </a:p>
          <a:p>
            <a:r>
              <a:rPr lang="ru-RU" dirty="0"/>
              <a:t>3.5 Анализ воспитательного процесса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800" dirty="0">
                <a:solidFill>
                  <a:srgbClr val="895D1D"/>
                </a:solidFill>
              </a:rPr>
              <a:t>Примерная программа воспитания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5408731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/>
              <a:t>Примерный календарный план воспитательной работы </a:t>
            </a:r>
          </a:p>
          <a:p>
            <a:r>
              <a:rPr lang="ru-RU" dirty="0"/>
              <a:t>Календарный план воспитательной работы (далее — план) </a:t>
            </a:r>
            <a:r>
              <a:rPr lang="ru-RU" dirty="0" smtClean="0"/>
              <a:t>разрабатывается </a:t>
            </a:r>
            <a:r>
              <a:rPr lang="ru-RU" dirty="0"/>
              <a:t>в свободной форме, с указанием: </a:t>
            </a:r>
            <a:endParaRPr lang="ru-RU" dirty="0" smtClean="0"/>
          </a:p>
          <a:p>
            <a:r>
              <a:rPr lang="ru-RU" dirty="0" smtClean="0"/>
              <a:t>содержания </a:t>
            </a:r>
            <a:r>
              <a:rPr lang="ru-RU" dirty="0"/>
              <a:t>дел, событий, </a:t>
            </a:r>
            <a:r>
              <a:rPr lang="ru-RU" dirty="0" smtClean="0"/>
              <a:t>мероприятий</a:t>
            </a:r>
            <a:r>
              <a:rPr lang="ru-RU" dirty="0"/>
              <a:t>; </a:t>
            </a:r>
            <a:endParaRPr lang="ru-RU" dirty="0" smtClean="0"/>
          </a:p>
          <a:p>
            <a:r>
              <a:rPr lang="ru-RU" dirty="0" smtClean="0"/>
              <a:t>участвующих </a:t>
            </a:r>
            <a:r>
              <a:rPr lang="ru-RU" dirty="0"/>
              <a:t>классов или иных групп обучающихся; </a:t>
            </a:r>
            <a:endParaRPr lang="ru-RU" dirty="0" smtClean="0"/>
          </a:p>
          <a:p>
            <a:r>
              <a:rPr lang="ru-RU" dirty="0" smtClean="0"/>
              <a:t>сроков</a:t>
            </a:r>
            <a:r>
              <a:rPr lang="ru-RU" dirty="0"/>
              <a:t>, в том числе сроков подготовки; </a:t>
            </a:r>
            <a:endParaRPr lang="ru-RU" dirty="0" smtClean="0"/>
          </a:p>
          <a:p>
            <a:r>
              <a:rPr lang="ru-RU" dirty="0" smtClean="0"/>
              <a:t>ответственных </a:t>
            </a:r>
            <a:r>
              <a:rPr lang="ru-RU" dirty="0"/>
              <a:t>лиц. </a:t>
            </a:r>
          </a:p>
          <a:p>
            <a:r>
              <a:rPr lang="ru-RU" dirty="0"/>
              <a:t>План обновляется ежегодно к началу очередного учебного года. 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800" dirty="0">
                <a:solidFill>
                  <a:srgbClr val="895D1D"/>
                </a:solidFill>
              </a:rPr>
              <a:t>Примерная программа воспитания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0104167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/>
              <a:t>При разработке плана учитываются: </a:t>
            </a:r>
            <a:endParaRPr lang="ru-RU" dirty="0" smtClean="0"/>
          </a:p>
          <a:p>
            <a:r>
              <a:rPr lang="ru-RU" dirty="0" smtClean="0"/>
              <a:t>индивидуальные </a:t>
            </a:r>
            <a:r>
              <a:rPr lang="ru-RU" dirty="0"/>
              <a:t>планы классных руководителей; </a:t>
            </a:r>
            <a:endParaRPr lang="ru-RU" dirty="0" smtClean="0"/>
          </a:p>
          <a:p>
            <a:r>
              <a:rPr lang="ru-RU" dirty="0" smtClean="0"/>
              <a:t>рабочие </a:t>
            </a:r>
            <a:r>
              <a:rPr lang="ru-RU" dirty="0"/>
              <a:t>программы учителей по изучаемым в общеобразовательной организации учебным предметам, курсам, модулям; </a:t>
            </a:r>
            <a:endParaRPr lang="ru-RU" dirty="0" smtClean="0"/>
          </a:p>
          <a:p>
            <a:r>
              <a:rPr lang="ru-RU" dirty="0" smtClean="0"/>
              <a:t>план</a:t>
            </a:r>
            <a:r>
              <a:rPr lang="ru-RU" dirty="0"/>
              <a:t>, рабочие программы учебных курсов, занятий внеурочной деятельности; </a:t>
            </a:r>
            <a:endParaRPr lang="ru-RU" dirty="0" smtClean="0"/>
          </a:p>
          <a:p>
            <a:r>
              <a:rPr lang="ru-RU" dirty="0" smtClean="0"/>
              <a:t>планы </a:t>
            </a:r>
            <a:r>
              <a:rPr lang="ru-RU" dirty="0"/>
              <a:t>органов самоуправления в общеобразовательной организации, ученического самоуправления, взаимодействия с социальными партнёрами согласно договорам, соглашениям с ними; </a:t>
            </a:r>
            <a:endParaRPr lang="ru-RU" dirty="0" smtClean="0"/>
          </a:p>
          <a:p>
            <a:r>
              <a:rPr lang="ru-RU" dirty="0" smtClean="0"/>
              <a:t>планы </a:t>
            </a:r>
            <a:r>
              <a:rPr lang="ru-RU" dirty="0"/>
              <a:t>работы психологической службы или школьного психолога, социальных педагогов и другая документация, которая должна соответствовать содержанию </a:t>
            </a:r>
            <a:r>
              <a:rPr lang="ru-RU" dirty="0" smtClean="0"/>
              <a:t>плана.</a:t>
            </a: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800" dirty="0">
                <a:solidFill>
                  <a:srgbClr val="895D1D"/>
                </a:solidFill>
              </a:rPr>
              <a:t>Примерная программа воспитания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0389876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dirty="0" smtClean="0"/>
              <a:t>Методические рекомендации органам исполнительной власти субъектов Российской Федерации, осуществляющим государственное управление в сфере образования, по организации работы педагогических работников, осуществляющих классное руководство в общеобразовательных организациях (утверждены заместителем министра просвещения России, Письмо от 12.05.2020 № ВБ -1011/08)</a:t>
            </a:r>
          </a:p>
          <a:p>
            <a:r>
              <a:rPr lang="ru-RU" dirty="0" smtClean="0"/>
              <a:t>Рекомендации по реализации внеурочной деятельности, программы воспитания и социализации и дополнительных общеобразовательных программ с применением дистанционных образовательных технологий (направлены письмом заместителя министра просвещения РФ от 07.05.2020 № ВБ-976/04)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400" dirty="0" smtClean="0"/>
              <a:t>Регулирование деятельности классного руководителя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262866275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400" dirty="0" smtClean="0"/>
              <a:t>План работы классного руководителя</a:t>
            </a:r>
            <a:endParaRPr lang="ru-RU" sz="4400" dirty="0"/>
          </a:p>
        </p:txBody>
      </p:sp>
      <p:pic>
        <p:nvPicPr>
          <p:cNvPr id="1026" name="Picture 2" descr="C:\Users\ShontukovaIV\Desktop\Для Луганска\План работы КР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3661" y="2247900"/>
            <a:ext cx="4636678" cy="3878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322016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400" dirty="0" smtClean="0"/>
              <a:t>Проект «Разговоры о важном»</a:t>
            </a:r>
            <a:endParaRPr lang="ru-RU" sz="4400" dirty="0"/>
          </a:p>
        </p:txBody>
      </p:sp>
      <p:pic>
        <p:nvPicPr>
          <p:cNvPr id="2050" name="Picture 2" descr="C:\Users\ShontukovaIV\Documents\Проект Разговор о важном для классных руководителей\Кл.рук\Кл.рук 1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8184" y="2247900"/>
            <a:ext cx="6987632" cy="3878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970022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400" dirty="0">
                <a:solidFill>
                  <a:srgbClr val="895D1D"/>
                </a:solidFill>
              </a:rPr>
              <a:t>Проект «Разговоры о важном»</a:t>
            </a:r>
            <a:endParaRPr lang="ru-RU" dirty="0"/>
          </a:p>
        </p:txBody>
      </p:sp>
      <p:pic>
        <p:nvPicPr>
          <p:cNvPr id="3074" name="Picture 2" descr="C:\Users\ShontukovaIV\Documents\Проект Разговор о важном для классных руководителей\Кл.рук\Кл.рук 2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0012" y="2247900"/>
            <a:ext cx="6923975" cy="3878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03544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400" dirty="0">
                <a:solidFill>
                  <a:srgbClr val="895D1D"/>
                </a:solidFill>
              </a:rPr>
              <a:t>Проект «Разговоры о важном»</a:t>
            </a:r>
            <a:endParaRPr lang="ru-RU" dirty="0"/>
          </a:p>
        </p:txBody>
      </p:sp>
      <p:pic>
        <p:nvPicPr>
          <p:cNvPr id="1026" name="Picture 2" descr="C:\Users\ShontukovaIV\Documents\Проект Разговор о важном для классных руководителей\Кл.рук\внеурочная 3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8883" y="2247900"/>
            <a:ext cx="6926234" cy="3878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462093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400" dirty="0">
                <a:solidFill>
                  <a:srgbClr val="895D1D"/>
                </a:solidFill>
              </a:rPr>
              <a:t>Проект «Разговоры о важном»</a:t>
            </a:r>
            <a:endParaRPr lang="ru-RU" dirty="0"/>
          </a:p>
        </p:txBody>
      </p:sp>
      <p:pic>
        <p:nvPicPr>
          <p:cNvPr id="2050" name="Picture 2" descr="C:\Users\ShontukovaIV\Documents\Проект Разговор о важном для классных руководителей\Кл.рук\внеурочная 4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9335" y="2247900"/>
            <a:ext cx="6905329" cy="3878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280762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400" dirty="0">
                <a:solidFill>
                  <a:srgbClr val="895D1D"/>
                </a:solidFill>
              </a:rPr>
              <a:t>Проект «Разговоры о важном»</a:t>
            </a:r>
            <a:endParaRPr lang="ru-RU" dirty="0"/>
          </a:p>
        </p:txBody>
      </p:sp>
      <p:pic>
        <p:nvPicPr>
          <p:cNvPr id="3074" name="Picture 2" descr="C:\Users\ShontukovaIV\Documents\Проект Разговор о важном для классных руководителей\Кл.рук\внеурочная 5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9981" y="2247900"/>
            <a:ext cx="5724038" cy="3878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4137556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400" dirty="0">
                <a:solidFill>
                  <a:srgbClr val="895D1D"/>
                </a:solidFill>
              </a:rPr>
              <a:t>Проект «Разговоры о важном»</a:t>
            </a:r>
            <a:endParaRPr lang="ru-RU" dirty="0"/>
          </a:p>
        </p:txBody>
      </p:sp>
      <p:pic>
        <p:nvPicPr>
          <p:cNvPr id="4098" name="Picture 2" descr="C:\Users\ShontukovaIV\Documents\Проект Разговор о важном для классных руководителей\Кл.рук\внеурочная 6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1513" y="2247900"/>
            <a:ext cx="5720973" cy="3878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8133014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400" dirty="0">
                <a:solidFill>
                  <a:srgbClr val="895D1D"/>
                </a:solidFill>
              </a:rPr>
              <a:t>Проект «Разговоры о важном»</a:t>
            </a:r>
            <a:endParaRPr lang="ru-RU" dirty="0"/>
          </a:p>
        </p:txBody>
      </p:sp>
      <p:pic>
        <p:nvPicPr>
          <p:cNvPr id="5122" name="Picture 2" descr="C:\Users\ShontukovaIV\Documents\Проект Разговор о важном для классных руководителей\Кл.рук\внеурочная 7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2960" y="2247900"/>
            <a:ext cx="6938079" cy="3878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821565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400" dirty="0">
                <a:solidFill>
                  <a:srgbClr val="895D1D"/>
                </a:solidFill>
              </a:rPr>
              <a:t>Проект «Разговоры о важном»</a:t>
            </a:r>
            <a:endParaRPr lang="ru-RU" dirty="0"/>
          </a:p>
        </p:txBody>
      </p:sp>
      <p:pic>
        <p:nvPicPr>
          <p:cNvPr id="6146" name="Picture 2" descr="C:\Users\ShontukovaIV\Documents\Проект Разговор о важном для классных руководителей\Кл.рук\внеурочная 8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6854" y="2247900"/>
            <a:ext cx="7130291" cy="3878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561033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400" dirty="0">
                <a:solidFill>
                  <a:srgbClr val="895D1D"/>
                </a:solidFill>
              </a:rPr>
              <a:t>Проект «Разговоры о важном»</a:t>
            </a:r>
            <a:endParaRPr lang="ru-RU" dirty="0"/>
          </a:p>
        </p:txBody>
      </p:sp>
      <p:pic>
        <p:nvPicPr>
          <p:cNvPr id="7170" name="Picture 2" descr="C:\Users\ShontukovaIV\Documents\Проект Разговор о важном для классных руководителей\Кл.рук\внеурочная 9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0309" y="2247900"/>
            <a:ext cx="6883381" cy="3878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737081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400" dirty="0">
                <a:solidFill>
                  <a:srgbClr val="895D1D"/>
                </a:solidFill>
              </a:rPr>
              <a:t>Проект «Разговоры о важном»</a:t>
            </a:r>
            <a:endParaRPr lang="ru-RU" dirty="0"/>
          </a:p>
        </p:txBody>
      </p:sp>
      <p:pic>
        <p:nvPicPr>
          <p:cNvPr id="8194" name="Picture 2" descr="C:\Users\ShontukovaIV\Documents\Проект Разговор о важном для классных руководителей\Кл.рук\внеурочная 10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0213" y="2247900"/>
            <a:ext cx="6863574" cy="3878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2462439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400" dirty="0">
                <a:solidFill>
                  <a:srgbClr val="895D1D"/>
                </a:solidFill>
              </a:rPr>
              <a:t>Проект «Разговоры о важном»</a:t>
            </a:r>
            <a:endParaRPr lang="ru-RU" dirty="0"/>
          </a:p>
        </p:txBody>
      </p:sp>
      <p:pic>
        <p:nvPicPr>
          <p:cNvPr id="9218" name="Picture 2" descr="C:\Users\ShontukovaIV\Documents\Проект Разговор о важном для классных руководителей\Кл.рук\внеурочная 11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9436" y="2247900"/>
            <a:ext cx="6885127" cy="3878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121705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400" dirty="0">
                <a:solidFill>
                  <a:srgbClr val="895D1D"/>
                </a:solidFill>
              </a:rPr>
              <a:t>Проект «Разговоры о важном»</a:t>
            </a:r>
            <a:endParaRPr lang="ru-RU" dirty="0"/>
          </a:p>
        </p:txBody>
      </p:sp>
      <p:pic>
        <p:nvPicPr>
          <p:cNvPr id="4098" name="Picture 2" descr="C:\Users\ShontukovaIV\Documents\Проект Разговор о важном для классных руководителей\Кл.рук\Кл.рук 3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9714" y="2247900"/>
            <a:ext cx="6824572" cy="3878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78443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400" dirty="0">
                <a:solidFill>
                  <a:srgbClr val="895D1D"/>
                </a:solidFill>
              </a:rPr>
              <a:t>Проект «Разговоры о важном»</a:t>
            </a:r>
            <a:endParaRPr lang="ru-RU" dirty="0"/>
          </a:p>
        </p:txBody>
      </p:sp>
      <p:pic>
        <p:nvPicPr>
          <p:cNvPr id="5122" name="Picture 2" descr="C:\Users\ShontukovaIV\Documents\Проект Разговор о важном для классных руководителей\Кл.рук\Кл.рук 5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5815" y="2247900"/>
            <a:ext cx="6892370" cy="3878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4440329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400" dirty="0">
                <a:solidFill>
                  <a:srgbClr val="895D1D"/>
                </a:solidFill>
              </a:rPr>
              <a:t>Проект «Разговоры о важном»</a:t>
            </a:r>
            <a:endParaRPr lang="ru-RU" dirty="0"/>
          </a:p>
        </p:txBody>
      </p:sp>
      <p:pic>
        <p:nvPicPr>
          <p:cNvPr id="6146" name="Picture 2" descr="C:\Users\ShontukovaIV\Documents\Проект Разговор о важном для классных руководителей\Кл.рук\Кл.рук 10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4575" y="2247900"/>
            <a:ext cx="6954850" cy="3878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664798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400" dirty="0">
                <a:solidFill>
                  <a:srgbClr val="895D1D"/>
                </a:solidFill>
              </a:rPr>
              <a:t>Проект «Разговоры о важном»</a:t>
            </a:r>
            <a:endParaRPr lang="ru-RU" dirty="0"/>
          </a:p>
        </p:txBody>
      </p:sp>
      <p:pic>
        <p:nvPicPr>
          <p:cNvPr id="7170" name="Picture 2" descr="C:\Users\ShontukovaIV\Documents\Проект Разговор о важном для классных руководителей\Кл.рук\Кл.рук 7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935" y="2247900"/>
            <a:ext cx="6910129" cy="3878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552947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99247" y="5229200"/>
            <a:ext cx="7745505" cy="89696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88490" y="980728"/>
            <a:ext cx="7756263" cy="3960440"/>
          </a:xfrm>
        </p:spPr>
        <p:txBody>
          <a:bodyPr/>
          <a:lstStyle/>
          <a:p>
            <a:r>
              <a:rPr lang="ru-RU" dirty="0" smtClean="0"/>
              <a:t>СПАСИБО ЗА ВНИМАНИЕ!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3197334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вердый переплет">
  <a:themeElements>
    <a:clrScheme name="Твердый переплет">
      <a:dk1>
        <a:sysClr val="windowText" lastClr="000000"/>
      </a:dk1>
      <a:lt1>
        <a:sysClr val="window" lastClr="FFFFFF"/>
      </a:lt1>
      <a:dk2>
        <a:srgbClr val="895D1D"/>
      </a:dk2>
      <a:lt2>
        <a:srgbClr val="ECE9C6"/>
      </a:lt2>
      <a:accent1>
        <a:srgbClr val="873624"/>
      </a:accent1>
      <a:accent2>
        <a:srgbClr val="D6862D"/>
      </a:accent2>
      <a:accent3>
        <a:srgbClr val="D0BE40"/>
      </a:accent3>
      <a:accent4>
        <a:srgbClr val="877F6C"/>
      </a:accent4>
      <a:accent5>
        <a:srgbClr val="972109"/>
      </a:accent5>
      <a:accent6>
        <a:srgbClr val="AEB795"/>
      </a:accent6>
      <a:hlink>
        <a:srgbClr val="CC9900"/>
      </a:hlink>
      <a:folHlink>
        <a:srgbClr val="B2B2B2"/>
      </a:folHlink>
    </a:clrScheme>
    <a:fontScheme name="Твердый переплет">
      <a:maj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궁서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Твердый переплет">
      <a:fillStyleLst>
        <a:solidFill>
          <a:schemeClr val="phClr"/>
        </a:solidFill>
        <a:solidFill>
          <a:schemeClr val="phClr">
            <a:tint val="68000"/>
            <a:shade val="94000"/>
            <a:satMod val="300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80000"/>
                <a:lumMod val="98000"/>
              </a:schemeClr>
            </a:gs>
            <a:gs pos="100000">
              <a:schemeClr val="phClr">
                <a:satMod val="130000"/>
              </a:schemeClr>
            </a:gs>
          </a:gsLst>
          <a:lin ang="5160000" scaled="0"/>
        </a:gradFill>
      </a:fillStyleLst>
      <a:lnStyleLst>
        <a:ln w="12700" cap="flat" cmpd="sng" algn="ctr">
          <a:solidFill>
            <a:schemeClr val="phClr">
              <a:shade val="90000"/>
              <a:lumMod val="90000"/>
            </a:schemeClr>
          </a:solidFill>
          <a:prstDash val="solid"/>
        </a:ln>
        <a:ln w="19050" cap="flat" cmpd="sng" algn="ctr">
          <a:solidFill>
            <a:schemeClr val="phClr">
              <a:shade val="75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12700" dir="5400000" rotWithShape="0">
              <a:srgbClr val="000000">
                <a:alpha val="1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6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400000"/>
            </a:lightRig>
          </a:scene3d>
          <a:sp3d>
            <a:bevelT w="25400" h="25400"/>
          </a:sp3d>
        </a:effectStyle>
      </a:effectStyleLst>
      <a:bgFillStyleLst>
        <a:solidFill>
          <a:schemeClr val="phClr">
            <a:tint val="96000"/>
            <a:lumMod val="11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3000"/>
                <a:shade val="20000"/>
              </a:schemeClr>
              <a:schemeClr val="phClr">
                <a:tint val="90000"/>
                <a:shade val="85000"/>
                <a:satMod val="115000"/>
              </a:schemeClr>
            </a:duotone>
          </a:blip>
          <a:tile tx="0" ty="0" sx="60000" sy="6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50000"/>
                <a:satMod val="340000"/>
                <a:lumMod val="40000"/>
              </a:schemeClr>
              <a:schemeClr val="phClr">
                <a:tint val="92000"/>
                <a:shade val="94000"/>
                <a:hueMod val="110000"/>
                <a:satMod val="236000"/>
                <a:lum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Hardcover</Template>
  <TotalTime>92</TotalTime>
  <Words>3605</Words>
  <Application>Microsoft Office PowerPoint</Application>
  <PresentationFormat>Экран (4:3)</PresentationFormat>
  <Paragraphs>212</Paragraphs>
  <Slides>57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57</vt:i4>
      </vt:variant>
    </vt:vector>
  </HeadingPairs>
  <TitlesOfParts>
    <vt:vector size="58" baseType="lpstr">
      <vt:lpstr>Твердый переплет</vt:lpstr>
      <vt:lpstr>Организация воспитательной работы в ОО</vt:lpstr>
      <vt:lpstr>Нормативные документы в сфере воспитания</vt:lpstr>
      <vt:lpstr>Нормативные документы в сфере воспитания</vt:lpstr>
      <vt:lpstr>Указ Президента Российской Федерации </vt:lpstr>
      <vt:lpstr>Указ Президента Российской Федерации </vt:lpstr>
      <vt:lpstr>Федеральный проект «Успех каждого ребенка»</vt:lpstr>
      <vt:lpstr>Федеральный проект «Патриотическое воспитание»</vt:lpstr>
      <vt:lpstr>Стратегия развития воспитания </vt:lpstr>
      <vt:lpstr>Стратегия развития воспитания </vt:lpstr>
      <vt:lpstr>Стратегия развития воспитания </vt:lpstr>
      <vt:lpstr>Федеральный закон от 31 июля 2020 г. № 304-ФЗ </vt:lpstr>
      <vt:lpstr>Федеральный закон от 31 июля 2020 г. № 304-ФЗ</vt:lpstr>
      <vt:lpstr>Федеральный закон от 31 июля 2020 г. № 304-ФЗ</vt:lpstr>
      <vt:lpstr>Федеральный закон от 31 июля 2020 г. № 304-ФЗ</vt:lpstr>
      <vt:lpstr>Федеральный закон от 31 июля 2020 г. № 304-ФЗ</vt:lpstr>
      <vt:lpstr>Приказ Минпросвещения России от 20 ноября 2020 № 655 </vt:lpstr>
      <vt:lpstr>ФГОС ООО о программе воспитания</vt:lpstr>
      <vt:lpstr>ФГОС ООО о программе воспитания</vt:lpstr>
      <vt:lpstr>ФГОС ООО о программе воспитания</vt:lpstr>
      <vt:lpstr>ФГОС ООО о программе воспитания</vt:lpstr>
      <vt:lpstr>ФГОС ООО о программе воспитания</vt:lpstr>
      <vt:lpstr>ФГОС ООО о программе воспитания</vt:lpstr>
      <vt:lpstr>ФГОС ООО о программе воспитания</vt:lpstr>
      <vt:lpstr>ФГОС ООО о программе воспитания</vt:lpstr>
      <vt:lpstr>ФГОС ООО о программе воспитания</vt:lpstr>
      <vt:lpstr>ФГОС ООО о программе воспитания</vt:lpstr>
      <vt:lpstr>ФГОС ООО о программе воспитания</vt:lpstr>
      <vt:lpstr>ФГОС ООО о программе воспитания</vt:lpstr>
      <vt:lpstr>ФГОС ООО о программе воспитания</vt:lpstr>
      <vt:lpstr>Примерная программа воспитания </vt:lpstr>
      <vt:lpstr>Примерная программа воспитания </vt:lpstr>
      <vt:lpstr>Примерная программа воспитания </vt:lpstr>
      <vt:lpstr>Примерная программа воспитания </vt:lpstr>
      <vt:lpstr>Примерная программа воспитания </vt:lpstr>
      <vt:lpstr>Примерная программа воспитания </vt:lpstr>
      <vt:lpstr>Примерная программа воспитания </vt:lpstr>
      <vt:lpstr>Примерная программа воспитания </vt:lpstr>
      <vt:lpstr>Примерная программа воспитания </vt:lpstr>
      <vt:lpstr>Примерная программа воспитания </vt:lpstr>
      <vt:lpstr>Регулирование деятельности классного руководителя</vt:lpstr>
      <vt:lpstr>План работы классного руководителя</vt:lpstr>
      <vt:lpstr>Проект «Разговоры о важном»</vt:lpstr>
      <vt:lpstr>Проект «Разговоры о важном»</vt:lpstr>
      <vt:lpstr>Проект «Разговоры о важном»</vt:lpstr>
      <vt:lpstr>Проект «Разговоры о важном»</vt:lpstr>
      <vt:lpstr>Проект «Разговоры о важном»</vt:lpstr>
      <vt:lpstr>Проект «Разговоры о важном»</vt:lpstr>
      <vt:lpstr>Проект «Разговоры о важном»</vt:lpstr>
      <vt:lpstr>Проект «Разговоры о важном»</vt:lpstr>
      <vt:lpstr>Проект «Разговоры о важном»</vt:lpstr>
      <vt:lpstr>Проект «Разговоры о важном»</vt:lpstr>
      <vt:lpstr>Проект «Разговоры о важном»</vt:lpstr>
      <vt:lpstr>Проект «Разговоры о важном»</vt:lpstr>
      <vt:lpstr>Проект «Разговоры о важном»</vt:lpstr>
      <vt:lpstr>Проект «Разговоры о важном»</vt:lpstr>
      <vt:lpstr>Проект «Разговоры о важном»</vt:lpstr>
      <vt:lpstr>СПАСИБО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Организация работы классным руководителем</dc:title>
  <dc:creator>ShontukovaIV</dc:creator>
  <cp:lastModifiedBy>ShontukovaIV</cp:lastModifiedBy>
  <cp:revision>19</cp:revision>
  <dcterms:created xsi:type="dcterms:W3CDTF">2022-06-28T07:47:13Z</dcterms:created>
  <dcterms:modified xsi:type="dcterms:W3CDTF">2022-07-07T14:47:48Z</dcterms:modified>
</cp:coreProperties>
</file>