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</p:sldMasterIdLst>
  <p:notesMasterIdLst>
    <p:notesMasterId r:id="rId52"/>
  </p:notesMasterIdLst>
  <p:handoutMasterIdLst>
    <p:handoutMasterId r:id="rId53"/>
  </p:handoutMasterIdLst>
  <p:sldIdLst>
    <p:sldId id="347" r:id="rId3"/>
    <p:sldId id="436" r:id="rId4"/>
    <p:sldId id="437" r:id="rId5"/>
    <p:sldId id="376" r:id="rId6"/>
    <p:sldId id="366" r:id="rId7"/>
    <p:sldId id="442" r:id="rId8"/>
    <p:sldId id="441" r:id="rId9"/>
    <p:sldId id="367" r:id="rId10"/>
    <p:sldId id="438" r:id="rId11"/>
    <p:sldId id="365" r:id="rId12"/>
    <p:sldId id="375" r:id="rId13"/>
    <p:sldId id="440" r:id="rId14"/>
    <p:sldId id="393" r:id="rId15"/>
    <p:sldId id="400" r:id="rId16"/>
    <p:sldId id="401" r:id="rId17"/>
    <p:sldId id="418" r:id="rId18"/>
    <p:sldId id="398" r:id="rId19"/>
    <p:sldId id="420" r:id="rId20"/>
    <p:sldId id="402" r:id="rId21"/>
    <p:sldId id="439" r:id="rId22"/>
    <p:sldId id="403" r:id="rId23"/>
    <p:sldId id="404" r:id="rId24"/>
    <p:sldId id="405" r:id="rId25"/>
    <p:sldId id="407" r:id="rId26"/>
    <p:sldId id="406" r:id="rId27"/>
    <p:sldId id="377" r:id="rId28"/>
    <p:sldId id="430" r:id="rId29"/>
    <p:sldId id="411" r:id="rId30"/>
    <p:sldId id="412" r:id="rId31"/>
    <p:sldId id="435" r:id="rId32"/>
    <p:sldId id="417" r:id="rId33"/>
    <p:sldId id="413" r:id="rId34"/>
    <p:sldId id="414" r:id="rId35"/>
    <p:sldId id="421" r:id="rId36"/>
    <p:sldId id="422" r:id="rId37"/>
    <p:sldId id="424" r:id="rId38"/>
    <p:sldId id="428" r:id="rId39"/>
    <p:sldId id="427" r:id="rId40"/>
    <p:sldId id="426" r:id="rId41"/>
    <p:sldId id="425" r:id="rId42"/>
    <p:sldId id="432" r:id="rId43"/>
    <p:sldId id="384" r:id="rId44"/>
    <p:sldId id="385" r:id="rId45"/>
    <p:sldId id="380" r:id="rId46"/>
    <p:sldId id="396" r:id="rId47"/>
    <p:sldId id="408" r:id="rId48"/>
    <p:sldId id="395" r:id="rId49"/>
    <p:sldId id="391" r:id="rId50"/>
    <p:sldId id="361" r:id="rId51"/>
  </p:sldIdLst>
  <p:sldSz cx="10688638" cy="7562850"/>
  <p:notesSz cx="6735763" cy="9866313"/>
  <p:defaultTextStyle>
    <a:defPPr>
      <a:defRPr lang="ru-RU"/>
    </a:defPPr>
    <a:lvl1pPr marL="0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49775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rgey Sbitnev 2" initials="SS2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F90"/>
    <a:srgbClr val="5AB8CB"/>
    <a:srgbClr val="DC7168"/>
    <a:srgbClr val="68AF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25" autoAdjust="0"/>
    <p:restoredTop sz="94194" autoAdjust="0"/>
  </p:normalViewPr>
  <p:slideViewPr>
    <p:cSldViewPr snapToGrid="0" snapToObjects="1">
      <p:cViewPr>
        <p:scale>
          <a:sx n="89" d="100"/>
          <a:sy n="89" d="100"/>
        </p:scale>
        <p:origin x="-1422" y="-72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1569FC51-29ED-DF40-A3A8-F8F635526D2A}" type="datetimeFigureOut">
              <a:rPr lang="ru-RU" smtClean="0"/>
              <a:pPr/>
              <a:t>26.01.2024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49761D3D-C6D0-9348-BFA9-3A54AC341C4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0025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F9ECF44E-D23C-B14B-AE06-6FAC3F5FF1D8}" type="datetimeFigureOut">
              <a:rPr lang="ru-RU" smtClean="0"/>
              <a:pPr/>
              <a:t>26.01.2024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54063" y="739775"/>
            <a:ext cx="52276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4F139739-2EAF-AD40-B8A2-B67B174A01B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1171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PPT_makets-09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4"/>
            <a:ext cx="10688638" cy="7556392"/>
          </a:xfrm>
          <a:prstGeom prst="rect">
            <a:avLst/>
          </a:prstGeom>
        </p:spPr>
      </p:pic>
      <p:sp>
        <p:nvSpPr>
          <p:cNvPr id="5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1292659" y="2831048"/>
            <a:ext cx="8005105" cy="87569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20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8267700" y="628650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  <p:sp>
        <p:nvSpPr>
          <p:cNvPr id="7" name="Ромб 6"/>
          <p:cNvSpPr/>
          <p:nvPr userDrawn="1"/>
        </p:nvSpPr>
        <p:spPr>
          <a:xfrm>
            <a:off x="4979250" y="3086100"/>
            <a:ext cx="2133600" cy="1514475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04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65"/>
            <a:ext cx="9619774" cy="87569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20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8991" y="1991360"/>
            <a:ext cx="6476177" cy="3924933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8" y="7009643"/>
            <a:ext cx="4591738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3" y="1991360"/>
            <a:ext cx="3021674" cy="3924933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0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45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65"/>
            <a:ext cx="9619774" cy="87569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20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00300" y="1991360"/>
            <a:ext cx="2867025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8" y="7009643"/>
            <a:ext cx="4591738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3" y="1991360"/>
            <a:ext cx="1684892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1" name="Содержимое 2"/>
          <p:cNvSpPr>
            <a:spLocks noGrp="1"/>
          </p:cNvSpPr>
          <p:nvPr>
            <p:ph idx="11"/>
          </p:nvPr>
        </p:nvSpPr>
        <p:spPr>
          <a:xfrm>
            <a:off x="7287181" y="1991360"/>
            <a:ext cx="2867025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2" name="Содержимое 2"/>
          <p:cNvSpPr>
            <a:spLocks noGrp="1"/>
          </p:cNvSpPr>
          <p:nvPr>
            <p:ph idx="12"/>
          </p:nvPr>
        </p:nvSpPr>
        <p:spPr>
          <a:xfrm>
            <a:off x="5421314" y="1991360"/>
            <a:ext cx="1684892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3" name="Содержимое 2"/>
          <p:cNvSpPr>
            <a:spLocks noGrp="1"/>
          </p:cNvSpPr>
          <p:nvPr>
            <p:ph idx="13"/>
          </p:nvPr>
        </p:nvSpPr>
        <p:spPr>
          <a:xfrm>
            <a:off x="2400300" y="4277360"/>
            <a:ext cx="2867025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4" name="Содержимое 2"/>
          <p:cNvSpPr>
            <a:spLocks noGrp="1"/>
          </p:cNvSpPr>
          <p:nvPr>
            <p:ph idx="14"/>
          </p:nvPr>
        </p:nvSpPr>
        <p:spPr>
          <a:xfrm>
            <a:off x="534433" y="4277360"/>
            <a:ext cx="1684892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5" name="Содержимое 2"/>
          <p:cNvSpPr>
            <a:spLocks noGrp="1"/>
          </p:cNvSpPr>
          <p:nvPr>
            <p:ph idx="15"/>
          </p:nvPr>
        </p:nvSpPr>
        <p:spPr>
          <a:xfrm>
            <a:off x="7287181" y="4277360"/>
            <a:ext cx="2867025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6" name="Содержимое 2"/>
          <p:cNvSpPr>
            <a:spLocks noGrp="1"/>
          </p:cNvSpPr>
          <p:nvPr>
            <p:ph idx="16"/>
          </p:nvPr>
        </p:nvSpPr>
        <p:spPr>
          <a:xfrm>
            <a:off x="5421314" y="4277360"/>
            <a:ext cx="1684892" cy="205676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pic>
        <p:nvPicPr>
          <p:cNvPr id="17" name="Изображение 1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0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9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65"/>
            <a:ext cx="9619774" cy="875695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20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1991360"/>
            <a:ext cx="9619774" cy="3924933"/>
          </a:xfrm>
          <a:prstGeom prst="rect">
            <a:avLst/>
          </a:prstGeom>
        </p:spPr>
        <p:txBody>
          <a:bodyPr lIns="99551" tIns="49775" rIns="99551" bIns="49775"/>
          <a:lstStyle>
            <a:lvl1pPr algn="l">
              <a:defRPr sz="12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8" y="7009643"/>
            <a:ext cx="4692704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0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70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_makets-1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255059" y="3016858"/>
            <a:ext cx="9085342" cy="1502066"/>
          </a:xfrm>
          <a:prstGeom prst="rect">
            <a:avLst/>
          </a:prstGeom>
        </p:spPr>
        <p:txBody>
          <a:bodyPr lIns="99551" tIns="49775" rIns="99551" bIns="49775" anchor="t"/>
          <a:lstStyle>
            <a:lvl1pPr algn="l">
              <a:defRPr sz="4000" b="1" cap="all">
                <a:solidFill>
                  <a:srgbClr val="4CAF90"/>
                </a:solidFill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8267700" y="628650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1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8" y="7009643"/>
            <a:ext cx="4692704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0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6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PPT_makets-1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8267700" y="628650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3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097" y="1237717"/>
            <a:ext cx="8016479" cy="263299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097" y="3972247"/>
            <a:ext cx="8016479" cy="18259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4871" indent="0" algn="ctr">
              <a:buNone/>
              <a:defRPr sz="2100"/>
            </a:lvl2pPr>
            <a:lvl3pPr marL="909772" indent="0" algn="ctr">
              <a:buNone/>
              <a:defRPr sz="1800"/>
            </a:lvl3pPr>
            <a:lvl4pPr marL="1364658" indent="0" algn="ctr">
              <a:buNone/>
              <a:defRPr sz="1600"/>
            </a:lvl4pPr>
            <a:lvl5pPr marL="1819548" indent="0" algn="ctr">
              <a:buNone/>
              <a:defRPr sz="1600"/>
            </a:lvl5pPr>
            <a:lvl6pPr marL="2274438" indent="0" algn="ctr">
              <a:buNone/>
              <a:defRPr sz="1600"/>
            </a:lvl6pPr>
            <a:lvl7pPr marL="2729325" indent="0" algn="ctr">
              <a:buNone/>
              <a:defRPr sz="1600"/>
            </a:lvl7pPr>
            <a:lvl8pPr marL="3184217" indent="0" algn="ctr">
              <a:buNone/>
              <a:defRPr sz="1600"/>
            </a:lvl8pPr>
            <a:lvl9pPr marL="3639104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23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1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276" y="1885521"/>
            <a:ext cx="9218950" cy="314593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276" y="5061218"/>
            <a:ext cx="9218950" cy="165437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487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097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646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195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744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293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842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391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231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4847" y="2013263"/>
            <a:ext cx="4542671" cy="4798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1123" y="2013263"/>
            <a:ext cx="4542671" cy="4798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713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236" y="402712"/>
            <a:ext cx="9218950" cy="14618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237" y="1853949"/>
            <a:ext cx="4521794" cy="9085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871" indent="0">
              <a:buNone/>
              <a:defRPr sz="2100" b="1"/>
            </a:lvl2pPr>
            <a:lvl3pPr marL="909772" indent="0">
              <a:buNone/>
              <a:defRPr sz="1800" b="1"/>
            </a:lvl3pPr>
            <a:lvl4pPr marL="1364658" indent="0">
              <a:buNone/>
              <a:defRPr sz="1600" b="1"/>
            </a:lvl4pPr>
            <a:lvl5pPr marL="1819548" indent="0">
              <a:buNone/>
              <a:defRPr sz="1600" b="1"/>
            </a:lvl5pPr>
            <a:lvl6pPr marL="2274438" indent="0">
              <a:buNone/>
              <a:defRPr sz="1600" b="1"/>
            </a:lvl6pPr>
            <a:lvl7pPr marL="2729325" indent="0">
              <a:buNone/>
              <a:defRPr sz="1600" b="1"/>
            </a:lvl7pPr>
            <a:lvl8pPr marL="3184217" indent="0">
              <a:buNone/>
              <a:defRPr sz="1600" b="1"/>
            </a:lvl8pPr>
            <a:lvl9pPr marL="363910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237" y="2762541"/>
            <a:ext cx="4521794" cy="40632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1174" y="1853949"/>
            <a:ext cx="4544063" cy="9085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871" indent="0">
              <a:buNone/>
              <a:defRPr sz="2100" b="1"/>
            </a:lvl2pPr>
            <a:lvl3pPr marL="909772" indent="0">
              <a:buNone/>
              <a:defRPr sz="1800" b="1"/>
            </a:lvl3pPr>
            <a:lvl4pPr marL="1364658" indent="0">
              <a:buNone/>
              <a:defRPr sz="1600" b="1"/>
            </a:lvl4pPr>
            <a:lvl5pPr marL="1819548" indent="0">
              <a:buNone/>
              <a:defRPr sz="1600" b="1"/>
            </a:lvl5pPr>
            <a:lvl6pPr marL="2274438" indent="0">
              <a:buNone/>
              <a:defRPr sz="1600" b="1"/>
            </a:lvl6pPr>
            <a:lvl7pPr marL="2729325" indent="0">
              <a:buNone/>
              <a:defRPr sz="1600" b="1"/>
            </a:lvl7pPr>
            <a:lvl8pPr marL="3184217" indent="0">
              <a:buNone/>
              <a:defRPr sz="1600" b="1"/>
            </a:lvl8pPr>
            <a:lvl9pPr marL="363910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1174" y="2762541"/>
            <a:ext cx="4544063" cy="40632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307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140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736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236" y="504190"/>
            <a:ext cx="3447364" cy="176466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4063" y="1088971"/>
            <a:ext cx="5411123" cy="5374525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236" y="2268857"/>
            <a:ext cx="3447364" cy="4203335"/>
          </a:xfrm>
        </p:spPr>
        <p:txBody>
          <a:bodyPr/>
          <a:lstStyle>
            <a:lvl1pPr marL="0" indent="0">
              <a:buNone/>
              <a:defRPr sz="1600"/>
            </a:lvl1pPr>
            <a:lvl2pPr marL="454871" indent="0">
              <a:buNone/>
              <a:defRPr sz="1400"/>
            </a:lvl2pPr>
            <a:lvl3pPr marL="909772" indent="0">
              <a:buNone/>
              <a:defRPr sz="1300"/>
            </a:lvl3pPr>
            <a:lvl4pPr marL="1364658" indent="0">
              <a:buNone/>
              <a:defRPr sz="1000"/>
            </a:lvl4pPr>
            <a:lvl5pPr marL="1819548" indent="0">
              <a:buNone/>
              <a:defRPr sz="1000"/>
            </a:lvl5pPr>
            <a:lvl6pPr marL="2274438" indent="0">
              <a:buNone/>
              <a:defRPr sz="1000"/>
            </a:lvl6pPr>
            <a:lvl7pPr marL="2729325" indent="0">
              <a:buNone/>
              <a:defRPr sz="1000"/>
            </a:lvl7pPr>
            <a:lvl8pPr marL="3184217" indent="0">
              <a:buNone/>
              <a:defRPr sz="1000"/>
            </a:lvl8pPr>
            <a:lvl9pPr marL="36391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706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236" y="504190"/>
            <a:ext cx="3447364" cy="176466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4063" y="1088971"/>
            <a:ext cx="5411123" cy="5374525"/>
          </a:xfrm>
        </p:spPr>
        <p:txBody>
          <a:bodyPr/>
          <a:lstStyle>
            <a:lvl1pPr marL="0" indent="0">
              <a:buNone/>
              <a:defRPr sz="3200"/>
            </a:lvl1pPr>
            <a:lvl2pPr marL="454871" indent="0">
              <a:buNone/>
              <a:defRPr sz="2900"/>
            </a:lvl2pPr>
            <a:lvl3pPr marL="909772" indent="0">
              <a:buNone/>
              <a:defRPr sz="2400"/>
            </a:lvl3pPr>
            <a:lvl4pPr marL="1364658" indent="0">
              <a:buNone/>
              <a:defRPr sz="2100"/>
            </a:lvl4pPr>
            <a:lvl5pPr marL="1819548" indent="0">
              <a:buNone/>
              <a:defRPr sz="2100"/>
            </a:lvl5pPr>
            <a:lvl6pPr marL="2274438" indent="0">
              <a:buNone/>
              <a:defRPr sz="2100"/>
            </a:lvl6pPr>
            <a:lvl7pPr marL="2729325" indent="0">
              <a:buNone/>
              <a:defRPr sz="2100"/>
            </a:lvl7pPr>
            <a:lvl8pPr marL="3184217" indent="0">
              <a:buNone/>
              <a:defRPr sz="2100"/>
            </a:lvl8pPr>
            <a:lvl9pPr marL="3639104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236" y="2268857"/>
            <a:ext cx="3447364" cy="4203335"/>
          </a:xfrm>
        </p:spPr>
        <p:txBody>
          <a:bodyPr/>
          <a:lstStyle>
            <a:lvl1pPr marL="0" indent="0">
              <a:buNone/>
              <a:defRPr sz="1600"/>
            </a:lvl1pPr>
            <a:lvl2pPr marL="454871" indent="0">
              <a:buNone/>
              <a:defRPr sz="1400"/>
            </a:lvl2pPr>
            <a:lvl3pPr marL="909772" indent="0">
              <a:buNone/>
              <a:defRPr sz="1300"/>
            </a:lvl3pPr>
            <a:lvl4pPr marL="1364658" indent="0">
              <a:buNone/>
              <a:defRPr sz="1000"/>
            </a:lvl4pPr>
            <a:lvl5pPr marL="1819548" indent="0">
              <a:buNone/>
              <a:defRPr sz="1000"/>
            </a:lvl5pPr>
            <a:lvl6pPr marL="2274438" indent="0">
              <a:buNone/>
              <a:defRPr sz="1000"/>
            </a:lvl6pPr>
            <a:lvl7pPr marL="2729325" indent="0">
              <a:buNone/>
              <a:defRPr sz="1000"/>
            </a:lvl7pPr>
            <a:lvl8pPr marL="3184217" indent="0">
              <a:buNone/>
              <a:defRPr sz="1000"/>
            </a:lvl8pPr>
            <a:lvl9pPr marL="36391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800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49058" y="402652"/>
            <a:ext cx="2304738" cy="640916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4893" y="402652"/>
            <a:ext cx="6780605" cy="64091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87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 descr="PPT_makets-02.jpg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7" y="7009643"/>
            <a:ext cx="5027719" cy="402652"/>
          </a:xfrm>
          <a:prstGeom prst="rect">
            <a:avLst/>
          </a:prstGeom>
        </p:spPr>
        <p:txBody>
          <a:bodyPr vert="horz" lIns="99551" tIns="49775" rIns="99551" bIns="49775" rtlCol="0" anchor="t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551" tIns="49775" rIns="99551" bIns="4977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37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0" r:id="rId4"/>
    <p:sldLayoutId id="2147483651" r:id="rId5"/>
    <p:sldLayoutId id="2147483654" r:id="rId6"/>
    <p:sldLayoutId id="2147483656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9775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Tahoma"/>
          <a:ea typeface="+mj-ea"/>
          <a:cs typeface="+mj-cs"/>
        </a:defRPr>
      </a:lvl1pPr>
    </p:titleStyle>
    <p:bodyStyle>
      <a:lvl1pPr marL="373315" indent="-373315" algn="l" defTabSz="497754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Tahoma"/>
          <a:ea typeface="+mn-ea"/>
          <a:cs typeface="+mn-cs"/>
        </a:defRPr>
      </a:lvl1pPr>
      <a:lvl2pPr marL="808850" indent="-311096" algn="l" defTabSz="497754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Tahoma"/>
          <a:ea typeface="+mn-ea"/>
          <a:cs typeface="+mn-cs"/>
        </a:defRPr>
      </a:lvl2pPr>
      <a:lvl3pPr marL="1244384" indent="-248877" algn="l" defTabSz="497754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Tahoma"/>
          <a:ea typeface="+mn-ea"/>
          <a:cs typeface="+mn-cs"/>
        </a:defRPr>
      </a:lvl3pPr>
      <a:lvl4pPr marL="1742138" indent="-248877" algn="l" defTabSz="497754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Tahoma"/>
          <a:ea typeface="+mn-ea"/>
          <a:cs typeface="+mn-cs"/>
        </a:defRPr>
      </a:lvl4pPr>
      <a:lvl5pPr marL="2239891" indent="-248877" algn="l" defTabSz="497754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Tahoma"/>
          <a:ea typeface="+mn-ea"/>
          <a:cs typeface="+mn-cs"/>
        </a:defRPr>
      </a:lvl5pPr>
      <a:lvl6pPr marL="2737645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99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152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906" indent="-248877" algn="l" defTabSz="49775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54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07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61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1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768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522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275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029" algn="l" defTabSz="4977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844" y="402712"/>
            <a:ext cx="9218950" cy="1461801"/>
          </a:xfrm>
          <a:prstGeom prst="rect">
            <a:avLst/>
          </a:prstGeom>
        </p:spPr>
        <p:txBody>
          <a:bodyPr vert="horz" lIns="90974" tIns="45487" rIns="90974" bIns="4548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4844" y="2013263"/>
            <a:ext cx="9218950" cy="4798559"/>
          </a:xfrm>
          <a:prstGeom prst="rect">
            <a:avLst/>
          </a:prstGeom>
        </p:spPr>
        <p:txBody>
          <a:bodyPr vert="horz" lIns="90974" tIns="45487" rIns="90974" bIns="4548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4845" y="7009643"/>
            <a:ext cx="2404944" cy="402652"/>
          </a:xfrm>
          <a:prstGeom prst="rect">
            <a:avLst/>
          </a:prstGeom>
        </p:spPr>
        <p:txBody>
          <a:bodyPr vert="horz" lIns="90974" tIns="45487" rIns="90974" bIns="4548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9772"/>
            <a:fld id="{14DFC2F3-95DE-4F22-88C3-AE5894B189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09772"/>
              <a:t>26.01.2024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0622" y="7009643"/>
            <a:ext cx="3607415" cy="402652"/>
          </a:xfrm>
          <a:prstGeom prst="rect">
            <a:avLst/>
          </a:prstGeom>
        </p:spPr>
        <p:txBody>
          <a:bodyPr vert="horz" lIns="90974" tIns="45487" rIns="90974" bIns="4548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977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48850" y="7009643"/>
            <a:ext cx="2404944" cy="402652"/>
          </a:xfrm>
          <a:prstGeom prst="rect">
            <a:avLst/>
          </a:prstGeom>
        </p:spPr>
        <p:txBody>
          <a:bodyPr vert="horz" lIns="90974" tIns="45487" rIns="90974" bIns="4548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9772"/>
            <a:fld id="{034D9315-7DD5-45B4-ACCD-47C54C9E9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0977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4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0977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437" indent="-227437" algn="l" defTabSz="9097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2330" indent="-227437" algn="l" defTabSz="9097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7223" indent="-227437" algn="l" defTabSz="9097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92111" indent="-227437" algn="l" defTabSz="9097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46997" indent="-227437" algn="l" defTabSz="9097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1889" indent="-227437" algn="l" defTabSz="9097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56775" indent="-227437" algn="l" defTabSz="9097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1669" indent="-227437" algn="l" defTabSz="9097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549" indent="-227437" algn="l" defTabSz="9097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097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871" algn="l" defTabSz="9097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9772" algn="l" defTabSz="9097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4658" algn="l" defTabSz="9097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9548" algn="l" defTabSz="9097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4438" algn="l" defTabSz="9097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9325" algn="l" defTabSz="9097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4217" algn="l" defTabSz="9097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9104" algn="l" defTabSz="9097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-n.ru/" TargetMode="External"/><Relationship Id="rId2" Type="http://schemas.openxmlformats.org/officeDocument/2006/relationships/hyperlink" Target="http://www.azbukafinansov.ru/" TargetMode="Externa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/>
          </p:nvPr>
        </p:nvSpPr>
        <p:spPr>
          <a:xfrm>
            <a:off x="332510" y="599091"/>
            <a:ext cx="10007892" cy="5038708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DC7168"/>
                </a:solidFill>
                <a:latin typeface="Bookman Old Style" pitchFamily="18" charset="0"/>
              </a:rPr>
              <a:t/>
            </a:r>
            <a:br>
              <a:rPr lang="ru-RU" sz="3600" dirty="0" smtClean="0">
                <a:solidFill>
                  <a:srgbClr val="DC7168"/>
                </a:solidFill>
                <a:latin typeface="Bookman Old Style" pitchFamily="18" charset="0"/>
              </a:rPr>
            </a:br>
            <a:r>
              <a:rPr lang="ru-RU" sz="3400" dirty="0" smtClean="0">
                <a:solidFill>
                  <a:srgbClr val="DC7168"/>
                </a:solidFill>
                <a:latin typeface="Bookman Old Style" pitchFamily="18" charset="0"/>
              </a:rPr>
              <a:t/>
            </a:r>
            <a:br>
              <a:rPr lang="ru-RU" sz="3400" dirty="0" smtClean="0">
                <a:solidFill>
                  <a:srgbClr val="DC7168"/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ГУКЕЖЕВА ИРИНА ЗУБЕРОВНА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кандидат экономических наук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Почетный работник общего образования РФ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Заслуженный работник образования КБР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ea typeface="Calibri"/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ea typeface="Calibri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ea typeface="Calibri"/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ea typeface="Calibri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  <a:latin typeface="Bookman Old Style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10688638" cy="1404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1404256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50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/>
          </p:nvPr>
        </p:nvSpPr>
        <p:spPr>
          <a:xfrm>
            <a:off x="332510" y="599091"/>
            <a:ext cx="10007892" cy="5038708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DC7168"/>
                </a:solidFill>
                <a:latin typeface="Bookman Old Style" pitchFamily="18" charset="0"/>
              </a:rPr>
              <a:t/>
            </a:r>
            <a:br>
              <a:rPr lang="ru-RU" sz="3600" dirty="0" smtClean="0">
                <a:solidFill>
                  <a:srgbClr val="DC7168"/>
                </a:solidFill>
                <a:latin typeface="Bookman Old Style" pitchFamily="18" charset="0"/>
              </a:rPr>
            </a:br>
            <a:r>
              <a:rPr lang="ru-RU" sz="3400" dirty="0" smtClean="0">
                <a:solidFill>
                  <a:srgbClr val="DC7168"/>
                </a:solidFill>
                <a:latin typeface="Bookman Old Style" pitchFamily="18" charset="0"/>
              </a:rPr>
              <a:t/>
            </a:r>
            <a:br>
              <a:rPr lang="ru-RU" sz="3400" dirty="0" smtClean="0">
                <a:solidFill>
                  <a:srgbClr val="DC7168"/>
                </a:solidFill>
                <a:latin typeface="Bookman Old Style" pitchFamily="18" charset="0"/>
              </a:rPr>
            </a:br>
            <a:r>
              <a:rPr lang="ru-RU" sz="3600" dirty="0" smtClean="0">
                <a:latin typeface="Bookman Old Style" pitchFamily="18" charset="0"/>
              </a:rPr>
              <a:t> </a:t>
            </a:r>
            <a:r>
              <a:rPr lang="ru-RU" sz="3600" dirty="0" smtClean="0">
                <a:solidFill>
                  <a:srgbClr val="FFC000"/>
                </a:solidFill>
                <a:latin typeface="Bookman Old Style" pitchFamily="18" charset="0"/>
              </a:rPr>
              <a:t>«формирование финансовой грамотности </a:t>
            </a:r>
            <a:br>
              <a:rPr lang="ru-RU" sz="3600" dirty="0" smtClean="0">
                <a:solidFill>
                  <a:srgbClr val="FFC000"/>
                </a:solidFill>
                <a:latin typeface="Bookman Old Style" pitchFamily="18" charset="0"/>
              </a:rPr>
            </a:br>
            <a:r>
              <a:rPr lang="ru-RU" sz="3600" dirty="0" smtClean="0">
                <a:solidFill>
                  <a:srgbClr val="FFC000"/>
                </a:solidFill>
                <a:latin typeface="Bookman Old Style" pitchFamily="18" charset="0"/>
              </a:rPr>
              <a:t> детей  в НАЧАЛЬНОЙ ШКОЛЕ</a:t>
            </a:r>
            <a:r>
              <a:rPr lang="ru-RU" sz="3400" dirty="0" smtClean="0">
                <a:solidFill>
                  <a:srgbClr val="DC7168"/>
                </a:solidFill>
                <a:latin typeface="Bookman Old Style" pitchFamily="18" charset="0"/>
                <a:ea typeface="Calibri"/>
              </a:rPr>
              <a:t/>
            </a:r>
            <a:br>
              <a:rPr lang="ru-RU" sz="3400" dirty="0" smtClean="0">
                <a:solidFill>
                  <a:srgbClr val="DC7168"/>
                </a:solidFill>
                <a:latin typeface="Bookman Old Style" pitchFamily="18" charset="0"/>
                <a:ea typeface="Calibri"/>
              </a:rPr>
            </a:br>
            <a:r>
              <a:rPr lang="ru-RU" sz="3400" dirty="0" smtClean="0">
                <a:solidFill>
                  <a:srgbClr val="DC7168"/>
                </a:solidFill>
                <a:latin typeface="Bookman Old Style" pitchFamily="18" charset="0"/>
                <a:ea typeface="Calibri"/>
              </a:rPr>
              <a:t/>
            </a:r>
            <a:br>
              <a:rPr lang="ru-RU" sz="3400" dirty="0" smtClean="0">
                <a:solidFill>
                  <a:srgbClr val="DC7168"/>
                </a:solidFill>
                <a:latin typeface="Bookman Old Style" pitchFamily="18" charset="0"/>
                <a:ea typeface="Calibri"/>
              </a:rPr>
            </a:br>
            <a:r>
              <a:rPr lang="ru-RU" sz="3400" dirty="0" smtClean="0">
                <a:solidFill>
                  <a:srgbClr val="DC7168"/>
                </a:solidFill>
                <a:latin typeface="Bookman Old Style" pitchFamily="18" charset="0"/>
                <a:ea typeface="Calibri"/>
              </a:rPr>
              <a:t/>
            </a:r>
            <a:br>
              <a:rPr lang="ru-RU" sz="3400" dirty="0" smtClean="0">
                <a:solidFill>
                  <a:srgbClr val="DC7168"/>
                </a:solidFill>
                <a:latin typeface="Bookman Old Style" pitchFamily="18" charset="0"/>
                <a:ea typeface="Calibri"/>
              </a:rPr>
            </a:br>
            <a:r>
              <a:rPr lang="ru-RU" sz="1400" dirty="0" smtClean="0">
                <a:latin typeface="Bookman Old Style" pitchFamily="18" charset="0"/>
                <a:ea typeface="Calibri"/>
              </a:rPr>
              <a:t/>
            </a:r>
            <a:br>
              <a:rPr lang="ru-RU" sz="1400" dirty="0" smtClean="0">
                <a:latin typeface="Bookman Old Style" pitchFamily="18" charset="0"/>
                <a:ea typeface="Calibri"/>
              </a:rPr>
            </a:br>
            <a:endParaRPr lang="ru-RU" sz="1400" dirty="0">
              <a:latin typeface="Bookman Old Style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10688638" cy="1404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1404256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49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/>
          </p:nvPr>
        </p:nvSpPr>
        <p:spPr>
          <a:xfrm>
            <a:off x="332510" y="599091"/>
            <a:ext cx="10007892" cy="5038708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DC7168"/>
                </a:solidFill>
                <a:latin typeface="Bookman Old Style" pitchFamily="18" charset="0"/>
              </a:rPr>
              <a:t/>
            </a:r>
            <a:br>
              <a:rPr lang="ru-RU" sz="3600" dirty="0" smtClean="0">
                <a:solidFill>
                  <a:srgbClr val="DC7168"/>
                </a:solidFill>
                <a:latin typeface="Bookman Old Style" pitchFamily="18" charset="0"/>
              </a:rPr>
            </a:br>
            <a:r>
              <a:rPr lang="ru-RU" sz="3400" dirty="0" smtClean="0">
                <a:solidFill>
                  <a:srgbClr val="DC7168"/>
                </a:solidFill>
                <a:latin typeface="Bookman Old Style" pitchFamily="18" charset="0"/>
              </a:rPr>
              <a:t/>
            </a:r>
            <a:br>
              <a:rPr lang="ru-RU" sz="3400" dirty="0" smtClean="0">
                <a:solidFill>
                  <a:srgbClr val="DC7168"/>
                </a:solidFill>
                <a:latin typeface="Bookman Old Style" pitchFamily="18" charset="0"/>
              </a:rPr>
            </a:br>
            <a:r>
              <a:rPr lang="ru-RU" sz="3600" dirty="0" smtClean="0">
                <a:latin typeface="Bookman Old Style" pitchFamily="18" charset="0"/>
              </a:rPr>
              <a:t> </a:t>
            </a:r>
            <a:r>
              <a:rPr lang="ru-RU" sz="1400" dirty="0" smtClean="0">
                <a:latin typeface="Bookman Old Style" pitchFamily="18" charset="0"/>
                <a:ea typeface="Calibri"/>
              </a:rPr>
              <a:t/>
            </a:r>
            <a:br>
              <a:rPr lang="ru-RU" sz="1400" dirty="0" smtClean="0">
                <a:latin typeface="Bookman Old Style" pitchFamily="18" charset="0"/>
                <a:ea typeface="Calibri"/>
              </a:rPr>
            </a:br>
            <a:endParaRPr lang="ru-RU" sz="1400" dirty="0">
              <a:latin typeface="Bookman Old Style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10688638" cy="1404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1404256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C:\Users\Gukezheva\Desktop\картинка 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021" y="1758509"/>
            <a:ext cx="7835461" cy="355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83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/>
          <p:cNvSpPr txBox="1">
            <a:spLocks/>
          </p:cNvSpPr>
          <p:nvPr/>
        </p:nvSpPr>
        <p:spPr>
          <a:xfrm>
            <a:off x="189185" y="524148"/>
            <a:ext cx="10026869" cy="31019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73315" marR="0" lvl="0" indent="-373315" algn="l" defTabSz="49775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ru-RU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Arial" pitchFamily="34" charset="0"/>
            </a:endParaRPr>
          </a:p>
          <a:p>
            <a:pPr marL="373315" marR="0" lvl="0" indent="-373315" algn="r" defTabSz="49775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    «Нажить много денег – храбрость; </a:t>
            </a:r>
          </a:p>
          <a:p>
            <a:pPr marL="373315" marR="0" lvl="0" indent="-373315" algn="r" defTabSz="49775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сохранить их – мудрость, </a:t>
            </a:r>
          </a:p>
          <a:p>
            <a:pPr marL="373315" marR="0" lvl="0" indent="-373315" algn="r" defTabSz="49775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а умело расходовать – искусство».</a:t>
            </a:r>
          </a:p>
          <a:p>
            <a:pPr marL="373315" marR="0" lvl="0" indent="-373315" algn="r" defTabSz="49775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altLang="ko-KR" sz="2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Arial" pitchFamily="34" charset="0"/>
            </a:endParaRPr>
          </a:p>
          <a:p>
            <a:pPr marL="373315" marR="0" lvl="0" indent="-373315" algn="r" defTabSz="49775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altLang="ko-KR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Arial" pitchFamily="34" charset="0"/>
              </a:rPr>
              <a:t>Бертольд Авербах</a:t>
            </a:r>
            <a:endParaRPr kumimoji="0" lang="en-US" altLang="ko-KR" sz="2400" b="1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62888"/>
              </p:ext>
            </p:extLst>
          </p:nvPr>
        </p:nvGraphicFramePr>
        <p:xfrm>
          <a:off x="0" y="0"/>
          <a:ext cx="10688638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1000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2579" y="975360"/>
            <a:ext cx="9416955" cy="6144944"/>
          </a:xfrm>
        </p:spPr>
        <p:txBody>
          <a:bodyPr/>
          <a:lstStyle/>
          <a:p>
            <a:pPr marL="0" indent="0" algn="just"/>
            <a:r>
              <a:rPr lang="ru-RU" sz="2200" b="0" dirty="0">
                <a:solidFill>
                  <a:srgbClr val="FF0000"/>
                </a:solidFill>
              </a:rPr>
              <a:t>Финансовая грамотность </a:t>
            </a:r>
            <a:r>
              <a:rPr lang="ru-RU" sz="2200" b="0" dirty="0"/>
              <a:t>— это способность использовать определенные навыки для управления своими финансами, составления бюджета и грамотного инвестирования. </a:t>
            </a:r>
            <a:r>
              <a:rPr lang="ru-RU" sz="2200" b="0" dirty="0" smtClean="0"/>
              <a:t>Финансовая </a:t>
            </a:r>
            <a:r>
              <a:rPr lang="ru-RU" sz="2200" b="0" dirty="0"/>
              <a:t>грамотность </a:t>
            </a:r>
            <a:r>
              <a:rPr lang="ru-RU" sz="2200" b="0" dirty="0" smtClean="0"/>
              <a:t>в </a:t>
            </a:r>
            <a:r>
              <a:rPr lang="ru-RU" sz="2200" b="0" dirty="0"/>
              <a:t>школах для </a:t>
            </a:r>
            <a:r>
              <a:rPr lang="ru-RU" sz="2200" b="0" dirty="0" smtClean="0"/>
              <a:t>детей— </a:t>
            </a:r>
            <a:r>
              <a:rPr lang="ru-RU" sz="2200" b="0" dirty="0"/>
              <a:t>это важнейшая часть жизни, которая определяет, насколько успешными дети станут в будущем. Чем раньше начнется обучение азам финансов, тем лучше </a:t>
            </a:r>
            <a:r>
              <a:rPr lang="ru-RU" sz="2200" b="0" dirty="0" smtClean="0"/>
              <a:t>будет</a:t>
            </a:r>
            <a:br>
              <a:rPr lang="ru-RU" sz="2200" b="0" dirty="0" smtClean="0"/>
            </a:br>
            <a:r>
              <a:rPr lang="ru-RU" sz="2200" b="0" dirty="0" smtClean="0"/>
              <a:t>для ребенка. Личная </a:t>
            </a:r>
            <a:r>
              <a:rPr lang="ru-RU" sz="2200" b="0" dirty="0"/>
              <a:t>финансовая грамотность помогает в достижении целей, будь то получение образования, смена карьеры, поездка в путешествие, выход на пенсию на несколько десятков лет раньше принятого в обществе возраста и так далее. Согласитесь, деньги нужны практически в любом аспекте жизни! А еще знания по финансовой грамотности позволяют распоряжаться бюджетом так, чтобы хватало на все, управлять своими долгами и </a:t>
            </a:r>
            <a:r>
              <a:rPr lang="ru-RU" sz="2200" b="0" dirty="0" smtClean="0"/>
              <a:t>расходами</a:t>
            </a:r>
            <a:endParaRPr lang="ru-RU" sz="2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468546"/>
              </p:ext>
            </p:extLst>
          </p:nvPr>
        </p:nvGraphicFramePr>
        <p:xfrm>
          <a:off x="0" y="0"/>
          <a:ext cx="10688638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1000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2579" y="975360"/>
            <a:ext cx="9416955" cy="6144944"/>
          </a:xfrm>
        </p:spPr>
        <p:txBody>
          <a:bodyPr/>
          <a:lstStyle/>
          <a:p>
            <a:pPr marL="0" indent="0" algn="just"/>
            <a:r>
              <a:rPr lang="ru-RU" sz="2400" b="0" dirty="0">
                <a:solidFill>
                  <a:srgbClr val="FF0000"/>
                </a:solidFill>
              </a:rPr>
              <a:t>Значение финансовой грамотности простое</a:t>
            </a:r>
            <a:r>
              <a:rPr lang="ru-RU" sz="2400" b="0" dirty="0"/>
              <a:t>: это способность глубоко понимать законы финансового мира и действовать согласно им. Это самодостаточность, умение учиться и улучшать свои знания в области экономики, готовность к постоянному пополнению инструментария знаний, отсутствие боязни вложить средства во что-либо или взять выгодный кредит. У финансовой грамотности, на самом деле, огромное количество составляющих, каждая из которых ведет к тому, чтобы успешно управлять своими деньгами и зарабатывать пассивный доход с их помощью</a:t>
            </a:r>
            <a:r>
              <a:rPr lang="ru-RU" sz="2400" b="0" dirty="0" smtClean="0"/>
              <a:t>.</a:t>
            </a:r>
            <a:r>
              <a:rPr lang="ru-RU" sz="2400" b="0" dirty="0"/>
              <a:t> </a:t>
            </a: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>Основные </a:t>
            </a:r>
            <a:r>
              <a:rPr lang="ru-RU" sz="2400" b="0" dirty="0"/>
              <a:t>темы финансовой грамотности — </a:t>
            </a:r>
            <a:r>
              <a:rPr lang="ru-RU" sz="2400" b="0" dirty="0">
                <a:solidFill>
                  <a:srgbClr val="FF0000"/>
                </a:solidFill>
              </a:rPr>
              <a:t>это сбережения, недвижимость, составление бюджета, налоги и пенсии, страхование, оплата обучения и счетов, </a:t>
            </a:r>
            <a:r>
              <a:rPr lang="ru-RU" sz="2400" b="0" dirty="0" smtClean="0">
                <a:solidFill>
                  <a:srgbClr val="FF0000"/>
                </a:solidFill>
              </a:rPr>
              <a:t>иные </a:t>
            </a:r>
            <a:r>
              <a:rPr lang="ru-RU" sz="2400" b="0" dirty="0">
                <a:solidFill>
                  <a:srgbClr val="FF0000"/>
                </a:solidFill>
              </a:rPr>
              <a:t>крупные приобретения. </a:t>
            </a:r>
            <a:endParaRPr lang="ru-RU" sz="2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42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620654"/>
              </p:ext>
            </p:extLst>
          </p:nvPr>
        </p:nvGraphicFramePr>
        <p:xfrm>
          <a:off x="0" y="0"/>
          <a:ext cx="10688638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1000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763069" y="1115665"/>
            <a:ext cx="5568286" cy="6144944"/>
          </a:xfrm>
        </p:spPr>
        <p:txBody>
          <a:bodyPr/>
          <a:lstStyle/>
          <a:p>
            <a:pPr marL="0" indent="0" algn="just"/>
            <a:r>
              <a:rPr lang="ru-RU" sz="35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Современная ОО готовит детей </a:t>
            </a:r>
            <a:r>
              <a:rPr lang="ru-RU" sz="35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всему</a:t>
            </a:r>
            <a:r>
              <a:rPr lang="ru-RU" sz="35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читать, считать, но не готовит к реальной жизни, к трудностям на пути взросления и становления личности во всех сферах жизни, в особенности в вопросах финансового образования</a:t>
            </a:r>
            <a:endParaRPr lang="ru-RU" sz="35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1402559"/>
            <a:ext cx="3964481" cy="566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1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Наталья Владимировна\Desktop\rossijskie-den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061" y="1569254"/>
            <a:ext cx="5932153" cy="509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423798"/>
              </p:ext>
            </p:extLst>
          </p:nvPr>
        </p:nvGraphicFramePr>
        <p:xfrm>
          <a:off x="0" y="0"/>
          <a:ext cx="10688638" cy="1198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1198179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400" u="none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u="none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u="none" baseline="0" dirty="0" smtClean="0">
                          <a:latin typeface="Bookman Old Style" pitchFamily="18" charset="0"/>
                        </a:rPr>
                        <a:t> обучающихся  в  начальной школе</a:t>
                      </a:r>
                      <a:endParaRPr lang="ru-RU" sz="2400" u="none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8" name="Объект 2"/>
          <p:cNvSpPr>
            <a:spLocks noGrp="1"/>
          </p:cNvSpPr>
          <p:nvPr>
            <p:ph sz="quarter" idx="4294967295"/>
          </p:nvPr>
        </p:nvSpPr>
        <p:spPr>
          <a:xfrm>
            <a:off x="177421" y="1569254"/>
            <a:ext cx="4885898" cy="548663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lvl="0" indent="0" algn="ctr">
              <a:buClr>
                <a:srgbClr val="FE8637"/>
              </a:buClr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Нельзя представить себе мир сегодня без денег. 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Clr>
                <a:srgbClr val="FE8637"/>
              </a:buCl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Деньги окружают человека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с самого рождения и становятся одним из главных условий жизни. Поэтому уроки финансовой грамотности сегодня просто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необходимы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Clr>
                <a:srgbClr val="FE8637"/>
              </a:buClr>
              <a:buNone/>
            </a:pP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Lato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962033"/>
              </p:ext>
            </p:extLst>
          </p:nvPr>
        </p:nvGraphicFramePr>
        <p:xfrm>
          <a:off x="0" y="0"/>
          <a:ext cx="10688638" cy="1198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1198179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400" u="none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u="none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u="none" baseline="0" dirty="0" smtClean="0">
                          <a:latin typeface="Bookman Old Style" pitchFamily="18" charset="0"/>
                        </a:rPr>
                        <a:t> обучающихся  в  начальной школе</a:t>
                      </a:r>
                      <a:endParaRPr lang="ru-RU" sz="2400" u="none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8" name="Объект 2"/>
          <p:cNvSpPr>
            <a:spLocks noGrp="1"/>
          </p:cNvSpPr>
          <p:nvPr>
            <p:ph sz="quarter" idx="4294967295"/>
          </p:nvPr>
        </p:nvSpPr>
        <p:spPr>
          <a:xfrm>
            <a:off x="177421" y="1569254"/>
            <a:ext cx="4885898" cy="548663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 algn="just">
              <a:buClr>
                <a:srgbClr val="FE8637"/>
              </a:buClr>
              <a:buNone/>
            </a:pP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Lato"/>
              </a:rPr>
              <a:t> 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94098" y="1273484"/>
            <a:ext cx="883202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Стратегия повышения финансовой грамотности населения в Российской Федерации </a:t>
            </a:r>
            <a:r>
              <a:rPr lang="ru-RU" sz="2400" dirty="0" smtClean="0">
                <a:solidFill>
                  <a:srgbClr val="FF0000"/>
                </a:solidFill>
              </a:rPr>
              <a:t>принята 25 сентября 2017 года. Документ рассчитан до 2023 года и нацелен на увеличение численности финансово образованных граждан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r>
              <a:rPr lang="ru-RU" sz="2400" dirty="0" smtClean="0"/>
              <a:t>Это первый стратегический документ подобного масштаба в сфере финансовой грамотности в Российской Федерации, который обеспечит координацию      и системное партнерство между всеми заинтересованными участниками – Минфином России, Банком России, региональными властями, бизнес-сообществом, педагогическим сообществом.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06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76974"/>
              </p:ext>
            </p:extLst>
          </p:nvPr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C:\Users\Gukezheva\Desktop\презентации по фин грам\screen1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21" y="1749971"/>
            <a:ext cx="8639503" cy="4997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8" name="Объект 4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17" y="4155094"/>
            <a:ext cx="8896062" cy="3391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64590" y="990600"/>
            <a:ext cx="99248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latin typeface="Times New Roman"/>
                <a:ea typeface="Times New Roman"/>
                <a:cs typeface="Times New Roman"/>
              </a:rPr>
              <a:t>Финансовая грамотность</a:t>
            </a:r>
            <a:r>
              <a:rPr lang="ru-RU" sz="3600" dirty="0" smtClean="0">
                <a:latin typeface="Times New Roman"/>
                <a:ea typeface="Times New Roman"/>
                <a:cs typeface="Times New Roman"/>
              </a:rPr>
              <a:t> – это способность человека управлять своими доходами и расходами, принимать правильные решения по распределению денежных средств (жить по средствам) и грамотно их приумножать. </a:t>
            </a:r>
            <a:endParaRPr lang="ru-RU" sz="3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 descr="C:\Users\Gukezheva\Desktop\презентации по фин грам\slide-3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07" y="1506072"/>
            <a:ext cx="8565431" cy="4969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7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18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18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C:\Users\Наталья Владимировна\Desktop\ФИНАНСЫ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2" t="5278" r="8621" b="5450"/>
          <a:stretch>
            <a:fillRect/>
          </a:stretch>
        </p:blipFill>
        <p:spPr bwMode="auto">
          <a:xfrm>
            <a:off x="4908613" y="1923392"/>
            <a:ext cx="5780025" cy="456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9187" y="1066800"/>
            <a:ext cx="50449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latin typeface="Cambria" pitchFamily="18" charset="0"/>
              </a:rPr>
              <a:t>Основы финансовой грамотности: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latin typeface="Cambria" pitchFamily="18" charset="0"/>
              </a:rPr>
              <a:t>понимание природы и функции денег;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latin typeface="Cambria" pitchFamily="18" charset="0"/>
              </a:rPr>
              <a:t>умение ценить деньги;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latin typeface="Cambria" pitchFamily="18" charset="0"/>
              </a:rPr>
              <a:t>умение считать деньги;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latin typeface="Cambria" pitchFamily="18" charset="0"/>
              </a:rPr>
              <a:t>умение экономить и сберегать;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FF0000"/>
                </a:solidFill>
                <a:latin typeface="Cambria" pitchFamily="18" charset="0"/>
              </a:rPr>
              <a:t>умение тратить деньги и жить по средствам;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 smtClean="0">
                <a:latin typeface="Cambria" pitchFamily="18" charset="0"/>
              </a:rPr>
              <a:t>умение делиться.</a:t>
            </a:r>
            <a:endParaRPr lang="ru-RU" sz="24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667412"/>
              </p:ext>
            </p:extLst>
          </p:nvPr>
        </p:nvGraphicFramePr>
        <p:xfrm>
          <a:off x="0" y="0"/>
          <a:ext cx="10688638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»</a:t>
                      </a:r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7" name="Объект 6" descr="C:\Users\Gukezheva\Desktop\презентации по фин грам\screen6 (1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03" y="1702676"/>
            <a:ext cx="9096703" cy="49819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551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764395"/>
              </p:ext>
            </p:extLst>
          </p:nvPr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11" name="Объект 10" descr="C:\Users\Gukezheva\Desktop\презентации по фин грам\c7053f28ba13f05789bbaf4138080552-800x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76" y="1340069"/>
            <a:ext cx="9207062" cy="5565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627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296365"/>
              </p:ext>
            </p:extLst>
          </p:nvPr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6" name="Объект 5" descr="C:\Users\Gukezheva\Desktop\презентации по фин грам\d932d93355640ca493a4cc02c8136926.jpe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4" y="1403132"/>
            <a:ext cx="9616966" cy="5470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027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808189"/>
              </p:ext>
            </p:extLst>
          </p:nvPr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11" name="Объект 10" descr="C:\Users\Gukezheva\Desktop\презентации по фин грам\1665127_3.jpe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519" y="3824069"/>
            <a:ext cx="345600" cy="25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Gukezheva\Desktop\презентации по фин грам\1665127_3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517" y="1434665"/>
            <a:ext cx="7948531" cy="5376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1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133585"/>
              </p:ext>
            </p:extLst>
          </p:nvPr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Объект 5" descr="C:\Users\Gukezheva\Desktop\презентации по фин грам\карт 8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117" y="1261241"/>
            <a:ext cx="8313492" cy="53843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056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508069"/>
              </p:ext>
            </p:extLst>
          </p:nvPr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2" y="1261241"/>
            <a:ext cx="9619774" cy="5817476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На уровне развития каждого </a:t>
            </a:r>
            <a:r>
              <a:rPr lang="ru-RU" sz="2000" dirty="0" smtClean="0">
                <a:solidFill>
                  <a:srgbClr val="FF0000"/>
                </a:solidFill>
              </a:rPr>
              <a:t>ученика </a:t>
            </a:r>
            <a:r>
              <a:rPr lang="ru-RU" sz="2000" dirty="0">
                <a:solidFill>
                  <a:srgbClr val="FF0000"/>
                </a:solidFill>
              </a:rPr>
              <a:t>следует выделить следующие основные образовательные задачи изучения основ финансовой грамотности: 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</a:p>
          <a:p>
            <a:r>
              <a:rPr lang="ru-RU" sz="2000" dirty="0" smtClean="0"/>
              <a:t>познакомить учащихся с </a:t>
            </a:r>
            <a:r>
              <a:rPr lang="ru-RU" sz="2000" dirty="0"/>
              <a:t>денежной сферой жизни, сформировать у детей начальные навыки обращения с деньгами, правильное отношение к финансовым ресурсам и их целевому предназначению; </a:t>
            </a:r>
          </a:p>
          <a:p>
            <a:endParaRPr lang="ru-RU" sz="2000" dirty="0" smtClean="0"/>
          </a:p>
          <a:p>
            <a:r>
              <a:rPr lang="ru-RU" sz="2000" dirty="0" smtClean="0"/>
              <a:t>заложить </a:t>
            </a:r>
            <a:r>
              <a:rPr lang="ru-RU" sz="2000" dirty="0"/>
              <a:t>основы ответственного отношения к денежным ресурсам, управлению и контролю над ними, мотивацию к бережливости, накоплению, полезным тратам; подготовить детей к жизненному этапу, когда будут появляться карманные (личные) деньги; 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</a:p>
          <a:p>
            <a:r>
              <a:rPr lang="ru-RU" sz="2000" dirty="0" smtClean="0"/>
              <a:t>дать учащимся  </a:t>
            </a:r>
            <a:r>
              <a:rPr lang="ru-RU" sz="2000" dirty="0"/>
              <a:t>первичные финансовые и экономические представления;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45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643631"/>
              </p:ext>
            </p:extLst>
          </p:nvPr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4" name="Объект 3" descr="C:\Users\Gukezheva\Desktop\презентации по фин грам\1645390577_1-kartinkin-net-p-kartinki-po-finansovoi-gramotnosti-dlya-do-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769" y="1260475"/>
            <a:ext cx="7709099" cy="58181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268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176893"/>
              </p:ext>
            </p:extLst>
          </p:nvPr>
        </p:nvGraphicFramePr>
        <p:xfrm>
          <a:off x="0" y="0"/>
          <a:ext cx="1068863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 smtClean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2" y="1849471"/>
            <a:ext cx="9619774" cy="5071591"/>
          </a:xfrm>
        </p:spPr>
        <p:txBody>
          <a:bodyPr/>
          <a:lstStyle/>
          <a:p>
            <a:endParaRPr lang="ru-RU" sz="2000" dirty="0"/>
          </a:p>
          <a:p>
            <a:pPr algn="just"/>
            <a:r>
              <a:rPr lang="ru-RU" sz="2000" dirty="0" smtClean="0"/>
              <a:t>обогатить </a:t>
            </a:r>
            <a:r>
              <a:rPr lang="ru-RU" sz="2000" dirty="0"/>
              <a:t>словарный запас </a:t>
            </a:r>
            <a:r>
              <a:rPr lang="ru-RU" sz="2000" dirty="0" smtClean="0"/>
              <a:t>учащихся  </a:t>
            </a:r>
            <a:r>
              <a:rPr lang="ru-RU" sz="2000" dirty="0"/>
              <a:t>основными финансово-экономическими понятиями, соответствующими их возрасту; </a:t>
            </a:r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подготовить к принятию своих первых финансовых решений, способствовать формированию разумных экономических потребностей, умению соизмерять потребности с реальными возможностями их удовлетворения; </a:t>
            </a:r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стимулировать мотивацию к бережливости, накоплению, полезным тратам</a:t>
            </a:r>
            <a:r>
              <a:rPr lang="ru-RU" sz="2000" dirty="0" smtClean="0"/>
              <a:t>;</a:t>
            </a:r>
          </a:p>
          <a:p>
            <a:pPr marL="0" indent="0" algn="just">
              <a:buNone/>
            </a:pPr>
            <a:r>
              <a:rPr lang="ru-RU" sz="2000" dirty="0" smtClean="0"/>
              <a:t> </a:t>
            </a:r>
            <a:endParaRPr lang="ru-RU" sz="2000" dirty="0"/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положить начало формированию финансово-экономического мышления.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06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145519"/>
              </p:ext>
            </p:extLst>
          </p:nvPr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2" y="1849471"/>
            <a:ext cx="9619774" cy="5071591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     </a:t>
            </a:r>
            <a:r>
              <a:rPr lang="ru-RU" sz="2000" dirty="0" smtClean="0">
                <a:solidFill>
                  <a:srgbClr val="FF0000"/>
                </a:solidFill>
              </a:rPr>
              <a:t>Среди </a:t>
            </a:r>
            <a:r>
              <a:rPr lang="ru-RU" sz="2000" dirty="0">
                <a:solidFill>
                  <a:srgbClr val="FF0000"/>
                </a:solidFill>
              </a:rPr>
              <a:t>основных воспитательных задач можно выделить: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</a:rPr>
              <a:t>стимулирование интереса к изучению мира финансов; </a:t>
            </a:r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/>
          </a:p>
          <a:p>
            <a:pPr algn="just"/>
            <a:r>
              <a:rPr lang="ru-RU" sz="2000" dirty="0" smtClean="0"/>
              <a:t>повышение </a:t>
            </a:r>
            <a:r>
              <a:rPr lang="ru-RU" sz="2000" dirty="0"/>
              <a:t>ответственности и самоконтроля - качеств, необходимых для достижения успеха в жизни; </a:t>
            </a:r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воспитание </a:t>
            </a:r>
            <a:r>
              <a:rPr lang="ru-RU" sz="2000" dirty="0"/>
              <a:t>уважения к своему и чужому труду, добросовестного отношения к посильному труду, коллективизму в быту, предусматривающему взаимопомощь между членами семьи, друзьями, соседями; </a:t>
            </a:r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воспитание бережного отношения ко всем видам собственности (личной и общественной), семейному и общественному достоянию, материальным ресурсам;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846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007858"/>
              </p:ext>
            </p:extLst>
          </p:nvPr>
        </p:nvGraphicFramePr>
        <p:xfrm>
          <a:off x="0" y="0"/>
          <a:ext cx="10688638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2" y="1849471"/>
            <a:ext cx="9619774" cy="5071591"/>
          </a:xfrm>
        </p:spPr>
        <p:txBody>
          <a:bodyPr/>
          <a:lstStyle/>
          <a:p>
            <a:r>
              <a:rPr lang="ru-RU" sz="2000" dirty="0"/>
              <a:t>побуждение к взаимопомощи и поддержке, желанию делиться и отдавать,                    в случае острой необходимости прийти на помощь ближнему;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/>
              <a:t>обеспечение психолого-педагогической поддержки семьи и повышение компетентности родителей в вопросах формирования финансовой культуры ребёнка.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716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511770"/>
              </p:ext>
            </p:extLst>
          </p:nvPr>
        </p:nvGraphicFramePr>
        <p:xfrm>
          <a:off x="0" y="-157655"/>
          <a:ext cx="10688638" cy="1224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1224455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0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4" name="Объект 3" descr="C:\Users\Gukezheva\Desktop\презентации по фин грам\9b3bab74b0cef536eafc0b828a4ae12a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62" y="1066800"/>
            <a:ext cx="9230189" cy="5933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8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18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18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16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6" name="Объект 5" descr="C:\Users\Gukezheva\Desktop\презентации по фин грам\4130ec221edb1a02fce36214c6cdc5bf2d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055" y="1513490"/>
            <a:ext cx="8529145" cy="49819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577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651" y="2585545"/>
            <a:ext cx="4876590" cy="4746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1309">
            <a:off x="481333" y="3425570"/>
            <a:ext cx="4533063" cy="34171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4855" y="1261241"/>
            <a:ext cx="97903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/>
                <a:ea typeface="Calibri"/>
              </a:rPr>
              <a:t>Учебно-методический комплекс </a:t>
            </a:r>
            <a:r>
              <a:rPr lang="ru-RU" sz="3200" b="1" dirty="0" smtClean="0">
                <a:latin typeface="Times New Roman"/>
                <a:ea typeface="Calibri"/>
              </a:rPr>
              <a:t>«Введение в финансовую грамотность»</a:t>
            </a:r>
            <a:r>
              <a:rPr lang="ru-RU" sz="3200" dirty="0" smtClean="0">
                <a:latin typeface="Times New Roman"/>
                <a:ea typeface="Calibri"/>
              </a:rPr>
              <a:t> частично встроен в образовательные программы: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651" y="2585545"/>
            <a:ext cx="4876590" cy="4746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1309">
            <a:off x="481333" y="3425570"/>
            <a:ext cx="4533063" cy="34171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4855" y="1261241"/>
            <a:ext cx="97903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/>
                <a:ea typeface="Calibri"/>
              </a:rPr>
              <a:t>Учебно-методический комплекс </a:t>
            </a:r>
            <a:r>
              <a:rPr lang="ru-RU" sz="3200" b="1" dirty="0" smtClean="0">
                <a:latin typeface="Times New Roman"/>
                <a:ea typeface="Calibri"/>
              </a:rPr>
              <a:t>«Введение в финансовую грамотность»</a:t>
            </a:r>
            <a:r>
              <a:rPr lang="ru-RU" sz="3200" dirty="0" smtClean="0">
                <a:latin typeface="Times New Roman"/>
                <a:ea typeface="Calibri"/>
              </a:rPr>
              <a:t> частично встроен в образовательные программы: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0023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35117" y="1592317"/>
            <a:ext cx="867103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Формирование основ финансовой грамотности целесообразно включать в образовательные области следующим образом: 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  <a:p>
            <a:r>
              <a:rPr lang="ru-RU" i="1" dirty="0" smtClean="0"/>
              <a:t>1.Социально-коммуникативное </a:t>
            </a:r>
            <a:r>
              <a:rPr lang="ru-RU" i="1" dirty="0"/>
              <a:t>развитие </a:t>
            </a:r>
            <a:r>
              <a:rPr lang="ru-RU" dirty="0"/>
              <a:t>предполагает усвоение </a:t>
            </a:r>
            <a:r>
              <a:rPr lang="ru-RU" dirty="0" smtClean="0"/>
              <a:t>учащимися норм </a:t>
            </a:r>
            <a:r>
              <a:rPr lang="ru-RU" dirty="0"/>
              <a:t>и ценностей, принятых в обществе, включая моральные и нравственные ценности, связанные с отношением к </a:t>
            </a:r>
            <a:r>
              <a:rPr lang="ru-RU" i="1" dirty="0"/>
              <a:t>личным и семейным финансам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i="1" dirty="0"/>
              <a:t>Познавательное развитие </a:t>
            </a:r>
            <a:r>
              <a:rPr lang="ru-RU" dirty="0"/>
              <a:t>осуществляется через исследование ребенком себя и мира вокруг, включая финансовую и социальную сферу. Оно предполагает развитие интересов детей, их воображения и творческой активности, формирование первичных представлений об объектах окружающего мира и их свойствах (форме, цвете, размере, материале, количестве, пространстве и времени, причинах и следствиях и др.), основных понятиях (деньги, экономия, сбережения и пр.), формирование элементарных математических представлений, сопоставление, сравнение предметов по цене, выраженной в цифровом обозначении. 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95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62607" y="1848571"/>
            <a:ext cx="983768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наибольшей степени </a:t>
            </a:r>
            <a:r>
              <a:rPr lang="ru-RU" dirty="0">
                <a:solidFill>
                  <a:srgbClr val="FF0000"/>
                </a:solidFill>
              </a:rPr>
              <a:t>интеграция математического и финансового содержания </a:t>
            </a:r>
            <a:r>
              <a:rPr lang="ru-RU" dirty="0"/>
              <a:t>может быть отражена в ознакомлении детей с арифметическими задачами на сложение и вычитание.                                                                            </a:t>
            </a:r>
            <a:endParaRPr lang="ru-RU" dirty="0" smtClean="0"/>
          </a:p>
          <a:p>
            <a:r>
              <a:rPr lang="ru-RU" dirty="0" smtClean="0"/>
              <a:t>  </a:t>
            </a:r>
            <a:r>
              <a:rPr lang="ru-RU" dirty="0"/>
              <a:t>Арифметическая задача рассматривается как упражнение, которое решается посредством вычисления с помощью знаков «+», «-», «=», а обучение детей решению арифметических задач – с позиций общего умственного развития, развития абстрактного мышления и формирования умения выполнять элементарные вычислительные операции сложения и вычитания. </a:t>
            </a:r>
            <a:endParaRPr lang="ru-RU" dirty="0" smtClean="0"/>
          </a:p>
          <a:p>
            <a:r>
              <a:rPr lang="ru-RU" dirty="0"/>
              <a:t>Можно решать простые задачи (в одно действие)    и составные (два и более действий) с денежными монетами:</a:t>
            </a:r>
          </a:p>
          <a:p>
            <a:r>
              <a:rPr lang="ru-RU" dirty="0"/>
              <a:t> на нахождение суммы; на нахождение остатка; </a:t>
            </a:r>
          </a:p>
          <a:p>
            <a:r>
              <a:rPr lang="ru-RU" dirty="0"/>
              <a:t> на увеличение числа на несколько единиц;  на уменьшение числа на несколько единиц; на нахождение неизвестного слагаемого.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506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 descr="https://workforlife.ru/wp-content/uploads/2021/01/img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959" y="2059940"/>
            <a:ext cx="7914289" cy="4719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687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 descr="C:\Users\Gukezheva\Desktop\ЗАДАЧИ ПО ФИН ГР\f5560baaf21a24581727b4653c418c67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54797"/>
            <a:ext cx="8939048" cy="5334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090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62607" y="1848571"/>
            <a:ext cx="99795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3683" y="1655377"/>
            <a:ext cx="930165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3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sz="2400" i="1" dirty="0">
                <a:solidFill>
                  <a:srgbClr val="FF0000"/>
                </a:solidFill>
              </a:rPr>
              <a:t>Речевое развитие </a:t>
            </a:r>
            <a:r>
              <a:rPr lang="ru-RU" sz="2400" dirty="0"/>
              <a:t>как компонент активного коммуникативного поведения является важнейшим элементом социализации </a:t>
            </a:r>
            <a:r>
              <a:rPr lang="ru-RU" sz="2400" dirty="0" smtClean="0"/>
              <a:t>учащихся </a:t>
            </a:r>
            <a:r>
              <a:rPr lang="ru-RU" sz="2400" dirty="0"/>
              <a:t>в мире финансовых отношений взрослых. </a:t>
            </a:r>
            <a:r>
              <a:rPr lang="ru-RU" sz="2400" i="1" dirty="0"/>
              <a:t>Без чего человек не может жить? </a:t>
            </a:r>
            <a:endParaRPr lang="ru-RU" sz="2400" i="1" dirty="0" smtClean="0"/>
          </a:p>
          <a:p>
            <a:r>
              <a:rPr lang="ru-RU" sz="2400" i="1" dirty="0" smtClean="0">
                <a:solidFill>
                  <a:srgbClr val="FF0000"/>
                </a:solidFill>
              </a:rPr>
              <a:t>Что </a:t>
            </a:r>
            <a:r>
              <a:rPr lang="ru-RU" sz="2400" i="1" dirty="0">
                <a:solidFill>
                  <a:srgbClr val="FF0000"/>
                </a:solidFill>
              </a:rPr>
              <a:t>такое потребность? </a:t>
            </a:r>
            <a:endParaRPr lang="ru-RU" sz="2400" i="1" dirty="0" smtClean="0">
              <a:solidFill>
                <a:srgbClr val="FF0000"/>
              </a:solidFill>
            </a:endParaRPr>
          </a:p>
          <a:p>
            <a:r>
              <a:rPr lang="ru-RU" sz="2400" i="1" dirty="0" smtClean="0">
                <a:solidFill>
                  <a:srgbClr val="FF0000"/>
                </a:solidFill>
              </a:rPr>
              <a:t>Что </a:t>
            </a:r>
            <a:r>
              <a:rPr lang="ru-RU" sz="2400" i="1" dirty="0">
                <a:solidFill>
                  <a:srgbClr val="FF0000"/>
                </a:solidFill>
              </a:rPr>
              <a:t>такое нужные вещи  и необходимые вещи? </a:t>
            </a:r>
            <a:endParaRPr lang="ru-RU" sz="2400" i="1" dirty="0" smtClean="0">
              <a:solidFill>
                <a:srgbClr val="FF0000"/>
              </a:solidFill>
            </a:endParaRPr>
          </a:p>
          <a:p>
            <a:endParaRPr lang="ru-RU" sz="2400" dirty="0" smtClean="0"/>
          </a:p>
          <a:p>
            <a:pPr algn="just"/>
            <a:r>
              <a:rPr lang="ru-RU" sz="2400" dirty="0" smtClean="0"/>
              <a:t>При </a:t>
            </a:r>
            <a:r>
              <a:rPr lang="ru-RU" sz="2400" dirty="0"/>
              <a:t>помощи размышлений  </a:t>
            </a:r>
            <a:r>
              <a:rPr lang="ru-RU" sz="2400" dirty="0" smtClean="0"/>
              <a:t>учащийся </a:t>
            </a:r>
            <a:r>
              <a:rPr lang="ru-RU" sz="2400" dirty="0"/>
              <a:t>овладевает конструктивными способами    </a:t>
            </a:r>
            <a:r>
              <a:rPr lang="ru-RU" sz="2400" dirty="0" smtClean="0"/>
              <a:t>    </a:t>
            </a:r>
            <a:r>
              <a:rPr lang="ru-RU" sz="2400" dirty="0"/>
              <a:t>и средствами взаимодействия с окружающими людьми. Речевое развитие предполагает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речи, знакомство с детской литературой и понимание текстов различных жанров.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67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62607" y="1848571"/>
            <a:ext cx="997957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</a:t>
            </a:r>
            <a:r>
              <a:rPr lang="ru-RU" sz="2400" dirty="0"/>
              <a:t>. </a:t>
            </a:r>
            <a:r>
              <a:rPr lang="ru-RU" sz="2400" i="1" dirty="0">
                <a:solidFill>
                  <a:srgbClr val="FF0000"/>
                </a:solidFill>
              </a:rPr>
              <a:t>Художественно-эстетическое </a:t>
            </a:r>
            <a:r>
              <a:rPr lang="ru-RU" sz="2400" dirty="0">
                <a:solidFill>
                  <a:srgbClr val="FF0000"/>
                </a:solidFill>
              </a:rPr>
              <a:t>развитие </a:t>
            </a:r>
            <a:r>
              <a:rPr lang="ru-RU" sz="2400" dirty="0"/>
              <a:t>очень важно в процессе изучения основ финансовой грамотности и предполагает формирование эстетического отношения к окружающему миру, включая сферы труда, общественной жизни, быта. В процессе обсуждения художественных произведений развивается устная речь.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/>
              <a:t>5. </a:t>
            </a:r>
            <a:r>
              <a:rPr lang="ru-RU" sz="2400" dirty="0">
                <a:solidFill>
                  <a:srgbClr val="FF0000"/>
                </a:solidFill>
              </a:rPr>
              <a:t>В процессе </a:t>
            </a:r>
            <a:r>
              <a:rPr lang="ru-RU" sz="2400" i="1" dirty="0">
                <a:solidFill>
                  <a:srgbClr val="FF0000"/>
                </a:solidFill>
              </a:rPr>
              <a:t>физического развития </a:t>
            </a:r>
            <a:r>
              <a:rPr lang="ru-RU" sz="2400" dirty="0"/>
              <a:t>совершенствуются двигательная деятельность детей, равновесие, координация, крупная и мелкая моторика обеих рук, формируются представления о разных видах спорта, навыки подвижных игр, закладываются основы здорового образа жизни, его основные нормы и правила (в питании, двигательном режиме, закаливании, при формировании полезных привычек и др</a:t>
            </a:r>
            <a:r>
              <a:rPr lang="ru-RU" dirty="0"/>
              <a:t>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304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41434" y="1718441"/>
            <a:ext cx="961696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Технологии, методы и формы организации образовательной</a:t>
            </a:r>
            <a:endParaRPr lang="ru-RU" sz="2400" dirty="0"/>
          </a:p>
          <a:p>
            <a:r>
              <a:rPr lang="ru-RU" sz="2400" b="1" dirty="0"/>
              <a:t>деятельности в </a:t>
            </a:r>
            <a:r>
              <a:rPr lang="ru-RU" sz="2400" b="1" dirty="0" smtClean="0"/>
              <a:t>начальной школе </a:t>
            </a:r>
            <a:r>
              <a:rPr lang="ru-RU" sz="2400" b="1" dirty="0"/>
              <a:t>по формированию                                                                      основ</a:t>
            </a:r>
            <a:r>
              <a:rPr lang="ru-RU" sz="2400" dirty="0"/>
              <a:t> </a:t>
            </a:r>
            <a:r>
              <a:rPr lang="ru-RU" sz="2400" b="1" dirty="0"/>
              <a:t>финансовой </a:t>
            </a:r>
            <a:r>
              <a:rPr lang="ru-RU" sz="2400" b="1" dirty="0" smtClean="0"/>
              <a:t>грамотности</a:t>
            </a:r>
          </a:p>
          <a:p>
            <a:endParaRPr lang="ru-RU" sz="2400" b="1" dirty="0" smtClean="0"/>
          </a:p>
          <a:p>
            <a:pPr algn="just"/>
            <a:r>
              <a:rPr lang="ru-RU" sz="2400" dirty="0" smtClean="0"/>
              <a:t>	В </a:t>
            </a:r>
            <a:r>
              <a:rPr lang="ru-RU" sz="2400" dirty="0"/>
              <a:t>процессе организации образовательной деятельности рекомендуется использовать как традиционные, классические формы (игра, беседа, чтение, экскурсии, наблюдения и др.), так и современные (проектная деятельность, ситуационные задачи, мастерские, викторины и конкурсы, театрализованные постановки и др.). Все формы носят интегративный характер, позволяют развивать разные виды деятельности </a:t>
            </a:r>
            <a:r>
              <a:rPr lang="ru-RU" sz="2400" dirty="0" smtClean="0"/>
              <a:t>учащихся</a:t>
            </a:r>
            <a:endParaRPr lang="ru-RU" sz="2400" dirty="0"/>
          </a:p>
          <a:p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6501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41434" y="1718441"/>
            <a:ext cx="96169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9091" y="1718442"/>
            <a:ext cx="96484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b="1" i="1" dirty="0" smtClean="0">
                <a:solidFill>
                  <a:srgbClr val="FF0000"/>
                </a:solidFill>
              </a:rPr>
              <a:t>Игра</a:t>
            </a:r>
            <a:r>
              <a:rPr lang="ru-RU" b="1" i="1" dirty="0">
                <a:solidFill>
                  <a:srgbClr val="FF0000"/>
                </a:solidFill>
              </a:rPr>
              <a:t>. </a:t>
            </a:r>
            <a:endParaRPr lang="ru-RU" b="1" i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Тематика </a:t>
            </a:r>
            <a:r>
              <a:rPr lang="ru-RU" b="1" dirty="0">
                <a:solidFill>
                  <a:srgbClr val="FF0000"/>
                </a:solidFill>
              </a:rPr>
              <a:t>таких игр может быть очень разнообразной: </a:t>
            </a:r>
          </a:p>
          <a:p>
            <a:r>
              <a:rPr lang="ru-RU" b="1" dirty="0"/>
              <a:t>«Что нельзя купить?», </a:t>
            </a:r>
            <a:endParaRPr lang="ru-RU" b="1" dirty="0" smtClean="0"/>
          </a:p>
          <a:p>
            <a:r>
              <a:rPr lang="ru-RU" b="1" dirty="0" smtClean="0"/>
              <a:t>«</a:t>
            </a:r>
            <a:r>
              <a:rPr lang="ru-RU" b="1" dirty="0"/>
              <a:t>Занять и одолжить», </a:t>
            </a:r>
            <a:endParaRPr lang="ru-RU" b="1" dirty="0" smtClean="0"/>
          </a:p>
          <a:p>
            <a:r>
              <a:rPr lang="ru-RU" b="1" dirty="0" smtClean="0"/>
              <a:t>«</a:t>
            </a:r>
            <a:r>
              <a:rPr lang="ru-RU" b="1" dirty="0"/>
              <a:t>Копим и сберегаем», </a:t>
            </a:r>
            <a:endParaRPr lang="ru-RU" b="1" dirty="0" smtClean="0"/>
          </a:p>
          <a:p>
            <a:r>
              <a:rPr lang="ru-RU" b="1" dirty="0" smtClean="0"/>
              <a:t>игра-праздник </a:t>
            </a:r>
            <a:r>
              <a:rPr lang="ru-RU" b="1" dirty="0"/>
              <a:t>«Русская ярмарка», </a:t>
            </a:r>
            <a:endParaRPr lang="ru-RU" b="1" dirty="0" smtClean="0"/>
          </a:p>
          <a:p>
            <a:r>
              <a:rPr lang="ru-RU" b="1" dirty="0" smtClean="0"/>
              <a:t>«</a:t>
            </a:r>
            <a:r>
              <a:rPr lang="ru-RU" b="1" dirty="0"/>
              <a:t>Где что купить?», </a:t>
            </a:r>
          </a:p>
          <a:p>
            <a:r>
              <a:rPr lang="ru-RU" b="1" dirty="0"/>
              <a:t>«Выбираем самое важное</a:t>
            </a:r>
            <a:r>
              <a:rPr lang="ru-RU" b="1" dirty="0" smtClean="0"/>
              <a:t>»,</a:t>
            </a:r>
          </a:p>
          <a:p>
            <a:r>
              <a:rPr lang="ru-RU" b="1" dirty="0" smtClean="0"/>
              <a:t> </a:t>
            </a:r>
            <a:r>
              <a:rPr lang="ru-RU" b="1" dirty="0"/>
              <a:t>«Денежкин домик», </a:t>
            </a:r>
          </a:p>
          <a:p>
            <a:r>
              <a:rPr lang="ru-RU" b="1" dirty="0"/>
              <a:t>«Как потопаешь, так и полопаешь», </a:t>
            </a:r>
            <a:endParaRPr lang="ru-RU" b="1" dirty="0" smtClean="0"/>
          </a:p>
          <a:p>
            <a:r>
              <a:rPr lang="ru-RU" b="1" dirty="0" smtClean="0"/>
              <a:t>«</a:t>
            </a:r>
            <a:r>
              <a:rPr lang="ru-RU" b="1" dirty="0"/>
              <a:t>Что создается трудом», игра-соревнование </a:t>
            </a:r>
            <a:endParaRPr lang="ru-RU" b="1" dirty="0" smtClean="0"/>
          </a:p>
          <a:p>
            <a:r>
              <a:rPr lang="ru-RU" b="1" dirty="0" smtClean="0"/>
              <a:t>«</a:t>
            </a:r>
            <a:r>
              <a:rPr lang="ru-RU" b="1" dirty="0"/>
              <a:t>Мои домашние обязанности», </a:t>
            </a:r>
            <a:endParaRPr lang="ru-RU" b="1" dirty="0" smtClean="0"/>
          </a:p>
          <a:p>
            <a:r>
              <a:rPr lang="ru-RU" b="1" dirty="0" smtClean="0"/>
              <a:t>«</a:t>
            </a:r>
            <a:r>
              <a:rPr lang="ru-RU" b="1" dirty="0"/>
              <a:t>Супермаркет», </a:t>
            </a:r>
            <a:endParaRPr lang="ru-RU" b="1" dirty="0" smtClean="0"/>
          </a:p>
          <a:p>
            <a:r>
              <a:rPr lang="ru-RU" b="1" dirty="0" smtClean="0"/>
              <a:t>«</a:t>
            </a:r>
            <a:r>
              <a:rPr lang="ru-RU" b="1" dirty="0"/>
              <a:t>Кому что нужно для работы» и пр.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00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77463" y="1718441"/>
            <a:ext cx="848825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2. </a:t>
            </a:r>
            <a:r>
              <a:rPr lang="ru-RU" b="1" dirty="0">
                <a:solidFill>
                  <a:srgbClr val="FF0000"/>
                </a:solidFill>
              </a:rPr>
              <a:t>Погружение в проблемную ситуацию </a:t>
            </a:r>
            <a:r>
              <a:rPr lang="ru-RU" b="1" dirty="0"/>
              <a:t>– один из видов практического применения интерактивных форм обучения</a:t>
            </a:r>
            <a:r>
              <a:rPr lang="ru-RU" b="1" i="1" dirty="0"/>
              <a:t>. </a:t>
            </a:r>
            <a:r>
              <a:rPr lang="ru-RU" b="1" dirty="0"/>
              <a:t>Формы организации проблемного обучения: </a:t>
            </a:r>
            <a:endParaRPr lang="ru-RU" b="1" dirty="0" smtClean="0"/>
          </a:p>
          <a:p>
            <a:r>
              <a:rPr lang="ru-RU" b="1" i="1" dirty="0" smtClean="0"/>
              <a:t>Метод </a:t>
            </a:r>
            <a:r>
              <a:rPr lang="ru-RU" b="1" i="1" dirty="0"/>
              <a:t>проблемных ситуаций.</a:t>
            </a:r>
            <a:endParaRPr lang="ru-RU" b="1" dirty="0"/>
          </a:p>
          <a:p>
            <a:r>
              <a:rPr lang="ru-RU" b="1" dirty="0"/>
              <a:t> </a:t>
            </a:r>
          </a:p>
          <a:p>
            <a:r>
              <a:rPr lang="ru-RU" b="1" dirty="0"/>
              <a:t> проблемный вопрос («Как вы думаете, что сегодня необходимо купить                       в магазине?»), </a:t>
            </a:r>
          </a:p>
          <a:p>
            <a:endParaRPr lang="ru-RU" b="1" dirty="0" smtClean="0"/>
          </a:p>
          <a:p>
            <a:r>
              <a:rPr lang="ru-RU" b="1" dirty="0" smtClean="0"/>
              <a:t> </a:t>
            </a:r>
            <a:r>
              <a:rPr lang="ru-RU" b="1" dirty="0"/>
              <a:t>проблемная задача («Папа дяди Фёдора сегодня получил зарплату, и вся семья решила пойти в магазин, но денег выделили только на одну крупную покупку.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Маме нужна стиральная машина, папе нужна зимняя куртка, дяде Фёдору нужен сноуборд. На какую покупку лучше потратить деньги?»).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617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 descr="https://littleone.com/uploads/publication/4832/_1200/5aacda79171b21.8595614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97" y="2060257"/>
            <a:ext cx="6985169" cy="4750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96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05609" y="1645921"/>
            <a:ext cx="958432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3</a:t>
            </a:r>
            <a:r>
              <a:rPr lang="ru-RU" b="1" i="1" dirty="0" smtClean="0">
                <a:solidFill>
                  <a:srgbClr val="FF0000"/>
                </a:solidFill>
              </a:rPr>
              <a:t>.Беседы-обсуждения</a:t>
            </a:r>
            <a:r>
              <a:rPr lang="ru-RU" b="1" i="1" dirty="0">
                <a:solidFill>
                  <a:srgbClr val="FF0000"/>
                </a:solidFill>
              </a:rPr>
              <a:t>, чтение </a:t>
            </a:r>
            <a:r>
              <a:rPr lang="ru-RU" b="1" dirty="0"/>
              <a:t>(художественная литература, поговорки, пословицы), художественные приемы (загадки) могут быть использованы при реализации всех образовательных областей. </a:t>
            </a:r>
            <a:endParaRPr lang="ru-RU" b="1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Примерные </a:t>
            </a:r>
            <a:r>
              <a:rPr lang="ru-RU" b="1" dirty="0">
                <a:solidFill>
                  <a:srgbClr val="FF0000"/>
                </a:solidFill>
              </a:rPr>
              <a:t>темы: 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/>
              <a:t>труд </a:t>
            </a:r>
            <a:r>
              <a:rPr lang="ru-RU" b="1" dirty="0"/>
              <a:t>– основа жизни; </a:t>
            </a:r>
            <a:endParaRPr lang="ru-RU" b="1" dirty="0" smtClean="0"/>
          </a:p>
          <a:p>
            <a:r>
              <a:rPr lang="ru-RU" b="1" dirty="0" smtClean="0"/>
              <a:t>работать </a:t>
            </a:r>
            <a:r>
              <a:rPr lang="ru-RU" b="1" dirty="0"/>
              <a:t>и зарабатывать; </a:t>
            </a:r>
            <a:endParaRPr lang="ru-RU" b="1" dirty="0" smtClean="0"/>
          </a:p>
          <a:p>
            <a:r>
              <a:rPr lang="ru-RU" b="1" dirty="0" smtClean="0"/>
              <a:t>как </a:t>
            </a:r>
            <a:r>
              <a:rPr lang="ru-RU" b="1" dirty="0"/>
              <a:t>придумали деньги; </a:t>
            </a:r>
            <a:endParaRPr lang="ru-RU" b="1" dirty="0" smtClean="0"/>
          </a:p>
          <a:p>
            <a:r>
              <a:rPr lang="ru-RU" b="1" dirty="0" smtClean="0"/>
              <a:t>какие </a:t>
            </a:r>
            <a:r>
              <a:rPr lang="ru-RU" b="1" dirty="0"/>
              <a:t>бывают деньги; </a:t>
            </a:r>
            <a:endParaRPr lang="ru-RU" b="1" dirty="0" smtClean="0"/>
          </a:p>
          <a:p>
            <a:r>
              <a:rPr lang="ru-RU" b="1" dirty="0" smtClean="0"/>
              <a:t>как </a:t>
            </a:r>
            <a:r>
              <a:rPr lang="ru-RU" b="1" dirty="0"/>
              <a:t>они выглядят и откуда берутся; </a:t>
            </a:r>
            <a:endParaRPr lang="ru-RU" b="1" dirty="0" smtClean="0"/>
          </a:p>
          <a:p>
            <a:r>
              <a:rPr lang="ru-RU" b="1" dirty="0" smtClean="0"/>
              <a:t>как </a:t>
            </a:r>
            <a:r>
              <a:rPr lang="ru-RU" b="1" dirty="0"/>
              <a:t>деньги попадают к нам в дом; </a:t>
            </a:r>
            <a:endParaRPr lang="ru-RU" b="1" dirty="0" smtClean="0"/>
          </a:p>
          <a:p>
            <a:r>
              <a:rPr lang="ru-RU" b="1" dirty="0" smtClean="0"/>
              <a:t>как </a:t>
            </a:r>
            <a:r>
              <a:rPr lang="ru-RU" b="1" dirty="0"/>
              <a:t>складывается стоимость товара; </a:t>
            </a:r>
            <a:endParaRPr lang="ru-RU" b="1" dirty="0" smtClean="0"/>
          </a:p>
          <a:p>
            <a:r>
              <a:rPr lang="ru-RU" b="1" dirty="0" smtClean="0"/>
              <a:t>реклама</a:t>
            </a:r>
            <a:r>
              <a:rPr lang="ru-RU" b="1" dirty="0"/>
              <a:t>; </a:t>
            </a:r>
            <a:endParaRPr lang="ru-RU" b="1" dirty="0" smtClean="0"/>
          </a:p>
          <a:p>
            <a:r>
              <a:rPr lang="ru-RU" b="1" dirty="0" smtClean="0"/>
              <a:t>долги</a:t>
            </a:r>
            <a:r>
              <a:rPr lang="ru-RU" b="1" dirty="0"/>
              <a:t>; </a:t>
            </a:r>
            <a:endParaRPr lang="ru-RU" b="1" dirty="0" smtClean="0"/>
          </a:p>
          <a:p>
            <a:r>
              <a:rPr lang="ru-RU" b="1" dirty="0" smtClean="0"/>
              <a:t>тратим </a:t>
            </a:r>
            <a:r>
              <a:rPr lang="ru-RU" b="1" dirty="0"/>
              <a:t>разумно; </a:t>
            </a:r>
            <a:endParaRPr lang="ru-RU" b="1" dirty="0" smtClean="0"/>
          </a:p>
          <a:p>
            <a:r>
              <a:rPr lang="ru-RU" b="1" dirty="0" smtClean="0"/>
              <a:t>экономим</a:t>
            </a:r>
            <a:r>
              <a:rPr lang="ru-RU" b="1" dirty="0"/>
              <a:t>; </a:t>
            </a:r>
            <a:endParaRPr lang="ru-RU" b="1" dirty="0" smtClean="0"/>
          </a:p>
          <a:p>
            <a:r>
              <a:rPr lang="ru-RU" b="1" dirty="0" smtClean="0"/>
              <a:t>все </a:t>
            </a:r>
            <a:r>
              <a:rPr lang="ru-RU" b="1" dirty="0"/>
              <a:t>по плану; </a:t>
            </a:r>
            <a:endParaRPr lang="ru-RU" b="1" dirty="0" smtClean="0"/>
          </a:p>
          <a:p>
            <a:r>
              <a:rPr lang="ru-RU" b="1" dirty="0" smtClean="0"/>
              <a:t>жадность </a:t>
            </a:r>
            <a:r>
              <a:rPr lang="ru-RU" b="1" dirty="0"/>
              <a:t>и пр. </a:t>
            </a:r>
          </a:p>
        </p:txBody>
      </p:sp>
    </p:spTree>
    <p:extLst>
      <p:ext uri="{BB962C8B-B14F-4D97-AF65-F5344CB8AC3E}">
        <p14:creationId xmlns:p14="http://schemas.microsoft.com/office/powerpoint/2010/main" val="193324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56745" y="1734710"/>
            <a:ext cx="920706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2.Решение </a:t>
            </a:r>
            <a:r>
              <a:rPr lang="ru-RU" b="1" dirty="0"/>
              <a:t>ситуационных проблемных задач способствует формированию                </a:t>
            </a:r>
            <a:r>
              <a:rPr lang="ru-RU" b="1" dirty="0" smtClean="0"/>
              <a:t>умения </a:t>
            </a:r>
            <a:r>
              <a:rPr lang="ru-RU" b="1" dirty="0"/>
              <a:t>объяснять явления действительности, ориентироваться в мире ценностей. Чтобы заинтересовать </a:t>
            </a:r>
            <a:r>
              <a:rPr lang="ru-RU" b="1" dirty="0" smtClean="0"/>
              <a:t>учащихся, </a:t>
            </a:r>
            <a:r>
              <a:rPr lang="ru-RU" b="1" dirty="0"/>
              <a:t>задача должна быть актуальной и представлять реальную ситуацию, которая стимулирует проявление разнообразных эмоций (сочувствие, удивление, радость, гнев и пр.). </a:t>
            </a:r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Главным </a:t>
            </a:r>
            <a:r>
              <a:rPr lang="ru-RU" b="1" dirty="0"/>
              <a:t>элементом задачи является проблемный вопрос, который должен быть сформулирован таким образом, чтобы ребёнку захотелось найти на него </a:t>
            </a:r>
            <a:r>
              <a:rPr lang="ru-RU" b="1" dirty="0" smtClean="0"/>
              <a:t>ответ.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440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ru-RU" sz="20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 descr="C:\Users\Gukezheva\Desktop\ЗАДАЧИ ПО ФИН ГР\img4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883" y="1554796"/>
            <a:ext cx="8907517" cy="5445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655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400" baseline="0" dirty="0" smtClean="0">
                          <a:latin typeface="Bookman Old Style" pitchFamily="18" charset="0"/>
                        </a:rPr>
                        <a:t> обучающихся  в начальной школе</a:t>
                      </a:r>
                      <a:endParaRPr lang="ru-RU" sz="2400" dirty="0" smtClean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 descr="C:\Users\Gukezheva\Desktop\презентации по фин грам\1646466270_47-kartinkin-net-p-kartinki-po-finansovoi-gramotnosti-5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571" y="1647507"/>
            <a:ext cx="6119495" cy="42678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508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1800" baseline="0" dirty="0" smtClean="0">
                          <a:latin typeface="Bookman Old Style" pitchFamily="18" charset="0"/>
                        </a:rPr>
                        <a:t> обучающихся  начальной школы</a:t>
                      </a:r>
                      <a:endParaRPr lang="ru-RU" sz="18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986455" y="1066800"/>
            <a:ext cx="7637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800" b="1" dirty="0" err="1" smtClean="0">
                <a:solidFill>
                  <a:srgbClr val="C00000"/>
                </a:solidFill>
                <a:latin typeface="Cambria" pitchFamily="18" charset="0"/>
              </a:rPr>
              <a:t>Рский</a:t>
            </a:r>
            <a:r>
              <a:rPr lang="ru-RU" sz="2800" b="1" dirty="0" smtClean="0">
                <a:solidFill>
                  <a:srgbClr val="C00000"/>
                </a:solidFill>
                <a:latin typeface="Cambria" pitchFamily="18" charset="0"/>
              </a:rPr>
              <a:t> язык и Литературное чтение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51869" y="1990130"/>
            <a:ext cx="78280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F0932C"/>
                </a:solidFill>
                <a:latin typeface="Cambria"/>
              </a:rPr>
              <a:t>Соедини линиями продолжение пословицы</a:t>
            </a:r>
            <a:endParaRPr lang="ru-RU" sz="2400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6745" y="2569585"/>
            <a:ext cx="92701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Cambria" pitchFamily="18" charset="0"/>
                <a:ea typeface="Times New Roman" pitchFamily="18" charset="0"/>
                <a:cs typeface="Calibri" pitchFamily="34" charset="0"/>
              </a:rPr>
              <a:t>Береги хлеб для еды,                        богатый вора боится.</a:t>
            </a:r>
          </a:p>
          <a:p>
            <a:r>
              <a:rPr lang="ru-RU" sz="2400" dirty="0" smtClean="0">
                <a:latin typeface="Cambria" pitchFamily="18" charset="0"/>
                <a:ea typeface="Times New Roman" pitchFamily="18" charset="0"/>
                <a:cs typeface="Calibri" pitchFamily="34" charset="0"/>
              </a:rPr>
              <a:t> </a:t>
            </a:r>
          </a:p>
          <a:p>
            <a:r>
              <a:rPr lang="ru-RU" sz="2400" dirty="0" smtClean="0">
                <a:latin typeface="Cambria" pitchFamily="18" charset="0"/>
                <a:ea typeface="Times New Roman" pitchFamily="18" charset="0"/>
                <a:cs typeface="Calibri" pitchFamily="34" charset="0"/>
              </a:rPr>
              <a:t>Без денег торговать                          а деньги для беды.                                     </a:t>
            </a:r>
          </a:p>
          <a:p>
            <a:r>
              <a:rPr lang="ru-RU" sz="2400" dirty="0" smtClean="0">
                <a:latin typeface="Cambria" pitchFamily="18" charset="0"/>
                <a:ea typeface="Times New Roman" pitchFamily="18" charset="0"/>
                <a:cs typeface="Calibri" pitchFamily="34" charset="0"/>
              </a:rPr>
              <a:t> </a:t>
            </a:r>
          </a:p>
          <a:p>
            <a:r>
              <a:rPr lang="ru-RU" sz="2400" dirty="0" smtClean="0">
                <a:latin typeface="Cambria" pitchFamily="18" charset="0"/>
                <a:ea typeface="Times New Roman" pitchFamily="18" charset="0"/>
                <a:cs typeface="Calibri" pitchFamily="34" charset="0"/>
              </a:rPr>
              <a:t>Богатому не спится,                           как без соли хлебать</a:t>
            </a:r>
          </a:p>
          <a:p>
            <a:endParaRPr lang="ru-RU" sz="2400" dirty="0" smtClean="0">
              <a:latin typeface="Cambria" pitchFamily="18" charset="0"/>
              <a:ea typeface="Times New Roman" pitchFamily="18" charset="0"/>
              <a:cs typeface="Calibri" pitchFamily="34" charset="0"/>
            </a:endParaRPr>
          </a:p>
          <a:p>
            <a:pPr lvl="0" fontAlgn="base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400" dirty="0" smtClean="0">
                <a:solidFill>
                  <a:srgbClr val="303030"/>
                </a:solidFill>
                <a:latin typeface="Cambria" pitchFamily="18" charset="0"/>
                <a:ea typeface="Times New Roman" pitchFamily="18" charset="0"/>
                <a:cs typeface="Calibri" pitchFamily="34" charset="0"/>
              </a:rPr>
              <a:t>Когда деньги говорят,                       прокладывает.   </a:t>
            </a:r>
          </a:p>
          <a:p>
            <a:pPr lvl="0" fontAlgn="base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400" dirty="0" smtClean="0">
                <a:solidFill>
                  <a:srgbClr val="303030"/>
                </a:solidFill>
                <a:latin typeface="Cambria" pitchFamily="18" charset="0"/>
                <a:ea typeface="Times New Roman" pitchFamily="18" charset="0"/>
                <a:cs typeface="Calibri" pitchFamily="34" charset="0"/>
              </a:rPr>
              <a:t>                 </a:t>
            </a:r>
          </a:p>
          <a:p>
            <a:pPr lvl="0" fontAlgn="base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400" dirty="0" smtClean="0">
                <a:solidFill>
                  <a:srgbClr val="303030"/>
                </a:solidFill>
                <a:latin typeface="Cambria" pitchFamily="18" charset="0"/>
                <a:ea typeface="Times New Roman" pitchFamily="18" charset="0"/>
                <a:cs typeface="Calibri" pitchFamily="34" charset="0"/>
              </a:rPr>
              <a:t>Есть грош,                                              тогда правда молчит...</a:t>
            </a:r>
          </a:p>
          <a:p>
            <a:pPr lvl="0" fontAlgn="base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ru-RU" sz="2400" dirty="0" smtClean="0">
              <a:solidFill>
                <a:srgbClr val="303030"/>
              </a:solidFill>
              <a:latin typeface="Cambria" pitchFamily="18" charset="0"/>
              <a:ea typeface="Times New Roman" pitchFamily="18" charset="0"/>
              <a:cs typeface="Calibri" pitchFamily="34" charset="0"/>
            </a:endParaRPr>
          </a:p>
          <a:p>
            <a:pPr lvl="0" fontAlgn="base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ru-RU" sz="2400" dirty="0" smtClean="0">
                <a:solidFill>
                  <a:srgbClr val="303030"/>
                </a:solidFill>
                <a:latin typeface="Cambria" pitchFamily="18" charset="0"/>
                <a:ea typeface="Times New Roman" pitchFamily="18" charset="0"/>
                <a:cs typeface="Calibri" pitchFamily="34" charset="0"/>
              </a:rPr>
              <a:t>Денежка дорожку                                так будет и рожь</a:t>
            </a:r>
            <a:endParaRPr lang="ru-RU" sz="2400" dirty="0">
              <a:solidFill>
                <a:srgbClr val="303030"/>
              </a:solidFill>
              <a:latin typeface="Cambria" pitchFamily="18" charset="0"/>
              <a:ea typeface="Times New Roman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2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1800" baseline="0" dirty="0" smtClean="0">
                          <a:latin typeface="Bookman Old Style" pitchFamily="18" charset="0"/>
                        </a:rPr>
                        <a:t> обучающихся  начальной школы</a:t>
                      </a:r>
                      <a:endParaRPr lang="ru-RU" sz="18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986455" y="1066800"/>
            <a:ext cx="7637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C00000"/>
                </a:solidFill>
                <a:latin typeface="Cambria" pitchFamily="18" charset="0"/>
              </a:rPr>
              <a:t>Русский язык и Литературное чтение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11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905" y="2152652"/>
            <a:ext cx="3443477" cy="1418778"/>
          </a:xfrm>
        </p:spPr>
      </p:pic>
      <p:grpSp>
        <p:nvGrpSpPr>
          <p:cNvPr id="12" name="Группа 11"/>
          <p:cNvGrpSpPr>
            <a:grpSpLocks/>
          </p:cNvGrpSpPr>
          <p:nvPr/>
        </p:nvGrpSpPr>
        <p:grpSpPr bwMode="auto">
          <a:xfrm>
            <a:off x="3684555" y="1942880"/>
            <a:ext cx="3066135" cy="1628550"/>
            <a:chOff x="1364023" y="1233734"/>
            <a:chExt cx="4010309" cy="190723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364023" y="1233734"/>
              <a:ext cx="4010309" cy="1907234"/>
            </a:xfrm>
            <a:prstGeom prst="rect">
              <a:avLst/>
            </a:prstGeom>
            <a:solidFill>
              <a:srgbClr val="F7C547"/>
            </a:solidFill>
            <a:ln w="12700" cap="flat" cmpd="sng" algn="ctr">
              <a:solidFill>
                <a:srgbClr val="F7C547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2973" y="1368303"/>
              <a:ext cx="3672408" cy="1638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Группа 11"/>
          <p:cNvGrpSpPr>
            <a:grpSpLocks/>
          </p:cNvGrpSpPr>
          <p:nvPr/>
        </p:nvGrpSpPr>
        <p:grpSpPr bwMode="auto">
          <a:xfrm>
            <a:off x="6918656" y="1928789"/>
            <a:ext cx="3528392" cy="1642641"/>
            <a:chOff x="2488900" y="4523614"/>
            <a:chExt cx="5477720" cy="1929721"/>
          </a:xfrm>
        </p:grpSpPr>
        <p:pic>
          <p:nvPicPr>
            <p:cNvPr id="16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8900" y="4523614"/>
              <a:ext cx="5477720" cy="1929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Рисунок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0306" y="4680541"/>
              <a:ext cx="1101714" cy="1556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Рисунок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0036" y="4691488"/>
              <a:ext cx="3980270" cy="1545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Прямоугольник 18"/>
          <p:cNvSpPr/>
          <p:nvPr/>
        </p:nvSpPr>
        <p:spPr>
          <a:xfrm>
            <a:off x="2671763" y="4135368"/>
            <a:ext cx="50241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ru-RU" sz="2400" b="1" u="sng" kern="0" dirty="0" smtClean="0">
                <a:solidFill>
                  <a:srgbClr val="F0932C"/>
                </a:solidFill>
                <a:latin typeface="Cambria"/>
                <a:cs typeface="Times New Roman" pitchFamily="18" charset="0"/>
              </a:rPr>
              <a:t>Анаграммы. Расшифруйте слова</a:t>
            </a:r>
            <a:endParaRPr lang="ru-RU" sz="1200" u="sng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71763" y="4597033"/>
            <a:ext cx="63145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</a:pPr>
            <a:r>
              <a:rPr lang="ru-RU" sz="2800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СИПЕНЯ </a:t>
            </a:r>
            <a:r>
              <a:rPr lang="ru-RU" sz="2800" b="1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(ПЕНСИЯ)</a:t>
            </a:r>
          </a:p>
          <a:p>
            <a:pPr lvl="0" fontAlgn="base">
              <a:spcBef>
                <a:spcPct val="0"/>
              </a:spcBef>
            </a:pPr>
            <a:r>
              <a:rPr lang="ru-RU" sz="2800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ЛАКМЕРА</a:t>
            </a:r>
            <a:r>
              <a:rPr lang="ru-RU" sz="2800" b="1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 (РЕКЛАМА)</a:t>
            </a:r>
          </a:p>
          <a:p>
            <a:pPr lvl="0" fontAlgn="base">
              <a:spcBef>
                <a:spcPct val="0"/>
              </a:spcBef>
            </a:pPr>
            <a:r>
              <a:rPr lang="ru-RU" sz="2800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ПАРТАЛАЗ</a:t>
            </a:r>
            <a:r>
              <a:rPr lang="ru-RU" sz="2800" b="1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 (ЗАРПЛАТА)</a:t>
            </a:r>
          </a:p>
          <a:p>
            <a:pPr lvl="0" fontAlgn="base">
              <a:spcBef>
                <a:spcPct val="0"/>
              </a:spcBef>
            </a:pPr>
            <a:r>
              <a:rPr lang="ru-RU" sz="2800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ОВОДРОГ</a:t>
            </a:r>
            <a:r>
              <a:rPr lang="ru-RU" sz="2800" b="1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  (ДОГОВОР)</a:t>
            </a:r>
          </a:p>
          <a:p>
            <a:pPr lvl="0" fontAlgn="base">
              <a:spcBef>
                <a:spcPct val="0"/>
              </a:spcBef>
            </a:pPr>
            <a:r>
              <a:rPr lang="ru-RU" sz="2800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КАНОЭКОМИ</a:t>
            </a:r>
            <a:r>
              <a:rPr lang="ru-RU" sz="2400" b="1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(ЭКОНОМИКА)</a:t>
            </a:r>
            <a:endParaRPr lang="ru-RU" sz="2800" b="1" dirty="0">
              <a:solidFill>
                <a:srgbClr val="000000"/>
              </a:solidFill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1800" baseline="0" dirty="0" smtClean="0">
                          <a:latin typeface="Bookman Old Style" pitchFamily="18" charset="0"/>
                        </a:rPr>
                        <a:t> обучающихся  начальной школы</a:t>
                      </a:r>
                      <a:endParaRPr lang="ru-RU" sz="18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711319" y="1180979"/>
            <a:ext cx="4424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3600" b="1" dirty="0" smtClean="0">
                <a:solidFill>
                  <a:srgbClr val="C00000"/>
                </a:solidFill>
                <a:latin typeface="Cambria" pitchFamily="18" charset="0"/>
              </a:rPr>
              <a:t>Окружающий мир</a:t>
            </a:r>
            <a:endParaRPr lang="ru-RU" sz="36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11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27310"/>
            <a:ext cx="3753378" cy="5036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54" y="2396359"/>
            <a:ext cx="5975329" cy="4139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1800" baseline="0" dirty="0" smtClean="0">
                          <a:latin typeface="Bookman Old Style" pitchFamily="18" charset="0"/>
                        </a:rPr>
                        <a:t> обучающихся  начальной школы</a:t>
                      </a:r>
                      <a:endParaRPr lang="ru-RU" sz="18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0717" y="1907628"/>
            <a:ext cx="9218950" cy="4904194"/>
          </a:xfrm>
        </p:spPr>
        <p:txBody>
          <a:bodyPr>
            <a:normAutofit/>
          </a:bodyPr>
          <a:lstStyle/>
          <a:p>
            <a:r>
              <a:rPr lang="ru-RU" dirty="0" smtClean="0"/>
              <a:t>        «Финансовая грамотность» </a:t>
            </a:r>
          </a:p>
          <a:p>
            <a:r>
              <a:rPr lang="ru-RU" dirty="0" smtClean="0"/>
              <a:t>        «Развитие речи»</a:t>
            </a:r>
          </a:p>
          <a:p>
            <a:r>
              <a:rPr lang="ru-RU" dirty="0" smtClean="0"/>
              <a:t>        «Учись учиться» </a:t>
            </a:r>
          </a:p>
          <a:p>
            <a:r>
              <a:rPr lang="ru-RU" dirty="0" smtClean="0"/>
              <a:t>        «Разговор о правильном</a:t>
            </a:r>
          </a:p>
          <a:p>
            <a:pPr>
              <a:buNone/>
            </a:pPr>
            <a:r>
              <a:rPr lang="ru-RU" dirty="0" smtClean="0"/>
              <a:t>                 питании»</a:t>
            </a:r>
          </a:p>
          <a:p>
            <a:r>
              <a:rPr lang="ru-RU" dirty="0" smtClean="0"/>
              <a:t>        «Я – гражданин и патриот </a:t>
            </a:r>
          </a:p>
          <a:p>
            <a:pPr>
              <a:buNone/>
            </a:pPr>
            <a:r>
              <a:rPr lang="ru-RU" dirty="0" smtClean="0"/>
              <a:t>                России»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49167" y="944880"/>
            <a:ext cx="6684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3600" b="1" dirty="0" smtClean="0">
                <a:solidFill>
                  <a:srgbClr val="C00000"/>
                </a:solidFill>
                <a:latin typeface="Cambria" pitchFamily="18" charset="0"/>
              </a:rPr>
              <a:t>Внеурочная деятельность </a:t>
            </a:r>
            <a:endParaRPr lang="ru-RU" sz="36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/>
          <a:srcRect l="27696" t="22685" r="24381" b="11494"/>
          <a:stretch>
            <a:fillRect/>
          </a:stretch>
        </p:blipFill>
        <p:spPr bwMode="auto">
          <a:xfrm>
            <a:off x="5927833" y="1591212"/>
            <a:ext cx="4413963" cy="5424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1800" baseline="0" dirty="0" smtClean="0">
                          <a:latin typeface="Bookman Old Style" pitchFamily="18" charset="0"/>
                        </a:rPr>
                        <a:t> обучающихся  начальной школы</a:t>
                      </a:r>
                      <a:endParaRPr lang="ru-RU" sz="18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34844" y="1907628"/>
            <a:ext cx="9218950" cy="490419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Азбука финансов - универсальный портал о личных финансах и финансовой грамотности. Объединяет в себе информацию о финансовой грамотности населения, личном бюджете, личном финансовом плане; семинары и уроки финансовой грамотности</a:t>
            </a:r>
          </a:p>
          <a:p>
            <a:r>
              <a:rPr lang="ru-RU" dirty="0" err="1" smtClean="0">
                <a:hlinkClick r:id="rId2"/>
              </a:rPr>
              <a:t>www.azbukafinansov.ru</a:t>
            </a:r>
            <a:endParaRPr lang="ru-RU" dirty="0" smtClean="0"/>
          </a:p>
          <a:p>
            <a:r>
              <a:rPr lang="ru-RU" dirty="0" smtClean="0"/>
              <a:t>«Сеть творческих учителей» сообщество учителей экономики «Экономика в школе»  где можно найти разработки уроков, ученические проекты,  материалы по внеклассной работе, для олимпиад, викторин, конкурсов. Получить информацию о проведении дистанционного детского конкурса «Экономический калейдоскоп»</a:t>
            </a:r>
          </a:p>
          <a:p>
            <a:r>
              <a:rPr lang="ru-RU" dirty="0" smtClean="0">
                <a:hlinkClick r:id="rId3"/>
              </a:rPr>
              <a:t>http://www.it-n.ru/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11318" y="977517"/>
            <a:ext cx="53763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3600" b="1" dirty="0" smtClean="0">
                <a:solidFill>
                  <a:srgbClr val="C00000"/>
                </a:solidFill>
                <a:latin typeface="Cambria" pitchFamily="18" charset="0"/>
              </a:rPr>
              <a:t>Интернет-ресурсы</a:t>
            </a:r>
            <a:endParaRPr lang="ru-RU" sz="36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18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1800" baseline="0" dirty="0" smtClean="0">
                          <a:latin typeface="Bookman Old Style" pitchFamily="18" charset="0"/>
                        </a:rPr>
                        <a:t> обучающихся  начальной школы</a:t>
                      </a:r>
                      <a:endParaRPr lang="ru-RU" sz="18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1.Серии мультфильма «</a:t>
            </a:r>
            <a:r>
              <a:rPr lang="ru-RU" dirty="0" err="1" smtClean="0"/>
              <a:t>Смешарики</a:t>
            </a:r>
            <a:r>
              <a:rPr lang="ru-RU" dirty="0" smtClean="0"/>
              <a:t>» под названием «Азбука финансовой грамотности»</a:t>
            </a:r>
          </a:p>
          <a:p>
            <a:r>
              <a:rPr lang="ru-RU" dirty="0" smtClean="0"/>
              <a:t>2.Серии мультфильма «</a:t>
            </a:r>
            <a:r>
              <a:rPr lang="ru-RU" dirty="0" err="1" smtClean="0"/>
              <a:t>Фиксики</a:t>
            </a:r>
            <a:r>
              <a:rPr lang="ru-RU" dirty="0" smtClean="0"/>
              <a:t>»:</a:t>
            </a:r>
          </a:p>
          <a:p>
            <a:r>
              <a:rPr lang="ru-RU" dirty="0" smtClean="0"/>
              <a:t>-Деньги;</a:t>
            </a:r>
          </a:p>
          <a:p>
            <a:r>
              <a:rPr lang="ru-RU" dirty="0" smtClean="0"/>
              <a:t>-Копилка;</a:t>
            </a:r>
          </a:p>
          <a:p>
            <a:r>
              <a:rPr lang="ru-RU" dirty="0" smtClean="0"/>
              <a:t>-Как делают деньги.</a:t>
            </a:r>
          </a:p>
          <a:p>
            <a:r>
              <a:rPr lang="ru-RU" dirty="0" smtClean="0"/>
              <a:t>3.«Богатый бобрёнок»</a:t>
            </a:r>
          </a:p>
          <a:p>
            <a:r>
              <a:rPr lang="ru-RU" dirty="0" smtClean="0"/>
              <a:t>4.«Азбука денег. Уроки тётушки Совы».</a:t>
            </a:r>
          </a:p>
          <a:p>
            <a:r>
              <a:rPr lang="ru-RU" dirty="0" smtClean="0"/>
              <a:t>5.«Незнайка на Луне»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11319" y="1180979"/>
            <a:ext cx="4424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3600" b="1" dirty="0" smtClean="0">
                <a:solidFill>
                  <a:srgbClr val="C00000"/>
                </a:solidFill>
                <a:latin typeface="Cambria" pitchFamily="18" charset="0"/>
              </a:rPr>
              <a:t>Мультфильмы </a:t>
            </a:r>
            <a:endParaRPr lang="ru-RU" sz="36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0688638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926594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1800" baseline="0" dirty="0" smtClean="0">
                          <a:latin typeface="Bookman Old Style" pitchFamily="18" charset="0"/>
                        </a:rPr>
                        <a:t> обучающихся  начальной школы</a:t>
                      </a:r>
                      <a:endParaRPr lang="ru-RU" sz="18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4497" y="1277007"/>
            <a:ext cx="9963805" cy="553481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      В результате изучения основ финансовой грамотности на уровне НОО, </a:t>
            </a:r>
            <a:r>
              <a:rPr lang="ru-RU" dirty="0" smtClean="0">
                <a:solidFill>
                  <a:srgbClr val="FF0000"/>
                </a:solidFill>
              </a:rPr>
              <a:t>обучающиеся</a:t>
            </a:r>
            <a:r>
              <a:rPr lang="ru-RU" u="sng" dirty="0" smtClean="0">
                <a:solidFill>
                  <a:srgbClr val="FF0000"/>
                </a:solidFill>
              </a:rPr>
              <a:t> должны знать:</a:t>
            </a:r>
          </a:p>
          <a:p>
            <a:pPr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r>
              <a:rPr lang="ru-RU" i="1" dirty="0" smtClean="0"/>
              <a:t>       понимание природы и функции денег;</a:t>
            </a:r>
          </a:p>
          <a:p>
            <a:r>
              <a:rPr lang="ru-RU" i="1" dirty="0" smtClean="0"/>
              <a:t>       умение ценить деньги;</a:t>
            </a:r>
          </a:p>
          <a:p>
            <a:r>
              <a:rPr lang="ru-RU" i="1" dirty="0" smtClean="0"/>
              <a:t>       умение считать деньги;</a:t>
            </a:r>
          </a:p>
          <a:p>
            <a:r>
              <a:rPr lang="ru-RU" i="1" dirty="0" smtClean="0"/>
              <a:t>       умение составлять финансовый отчёт;</a:t>
            </a:r>
          </a:p>
          <a:p>
            <a:r>
              <a:rPr lang="ru-RU" i="1" dirty="0" smtClean="0"/>
              <a:t>       умение экономить и сберегать;</a:t>
            </a:r>
          </a:p>
          <a:p>
            <a:r>
              <a:rPr lang="ru-RU" i="1" dirty="0" smtClean="0"/>
              <a:t>       умение тратить деньги и жить по средствам;</a:t>
            </a:r>
          </a:p>
          <a:p>
            <a:r>
              <a:rPr lang="ru-RU" i="1" dirty="0" smtClean="0"/>
              <a:t>       умение делиться.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7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111" y="2261937"/>
            <a:ext cx="9477110" cy="2334075"/>
          </a:xfrm>
        </p:spPr>
        <p:txBody>
          <a:bodyPr/>
          <a:lstStyle/>
          <a:p>
            <a:pPr algn="ctr"/>
            <a:r>
              <a:rPr lang="ru-RU" sz="5400" dirty="0" smtClean="0">
                <a:latin typeface="Bookman Old Style" pitchFamily="18" charset="0"/>
              </a:rPr>
              <a:t>Спасибо за внимание!</a:t>
            </a:r>
            <a:br>
              <a:rPr lang="ru-RU" sz="5400" dirty="0" smtClean="0">
                <a:latin typeface="Bookman Old Style" pitchFamily="18" charset="0"/>
              </a:rPr>
            </a:br>
            <a:endParaRPr lang="ru-RU" dirty="0">
              <a:solidFill>
                <a:srgbClr val="DC7168"/>
              </a:solidFill>
              <a:latin typeface="Bookman Old Style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10688638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8638"/>
              </a:tblGrid>
              <a:tr h="1524000"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endParaRPr lang="ru-RU" sz="1800" dirty="0" smtClean="0"/>
                    </a:p>
                    <a:p>
                      <a:pPr algn="ctr"/>
                      <a:r>
                        <a:rPr lang="ru-RU" sz="2800" dirty="0" smtClean="0">
                          <a:latin typeface="Bookman Old Style" pitchFamily="18" charset="0"/>
                        </a:rPr>
                        <a:t>Формирование финансовой грамотности </a:t>
                      </a:r>
                    </a:p>
                    <a:p>
                      <a:pPr algn="ctr"/>
                      <a:r>
                        <a:rPr lang="ru-RU" sz="2800" dirty="0" smtClean="0">
                          <a:latin typeface="Bookman Old Style" pitchFamily="18" charset="0"/>
                        </a:rPr>
                        <a:t>у</a:t>
                      </a:r>
                      <a:r>
                        <a:rPr lang="ru-RU" sz="2800" baseline="0" dirty="0" smtClean="0">
                          <a:latin typeface="Bookman Old Style" pitchFamily="18" charset="0"/>
                        </a:rPr>
                        <a:t> обучающихся  начальной школы</a:t>
                      </a:r>
                      <a:endParaRPr lang="ru-RU" sz="2800" dirty="0">
                        <a:latin typeface="Bookman Old Style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05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10434</TotalTime>
  <Words>1795</Words>
  <Application>Microsoft Office PowerPoint</Application>
  <PresentationFormat>Произвольный</PresentationFormat>
  <Paragraphs>319</Paragraphs>
  <Slides>49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49</vt:i4>
      </vt:variant>
    </vt:vector>
  </HeadingPairs>
  <TitlesOfParts>
    <vt:vector size="51" baseType="lpstr">
      <vt:lpstr>Тема Office</vt:lpstr>
      <vt:lpstr>1_Тема Office</vt:lpstr>
      <vt:lpstr>  ГУКЕЖЕВА ИРИНА ЗУБЕРОВНА   кандидат экономических наук  Почетный работник общего образования РФ  Заслуженный работник образования КБР  </vt:lpstr>
      <vt:lpstr>   «формирование финансовой грамотности   детей  в НАЧАЛЬНОЙ ШКОЛЕ    </vt:lpstr>
      <vt:lpstr>    </vt:lpstr>
      <vt:lpstr>Презентация PowerPoint</vt:lpstr>
      <vt:lpstr>Финансовая грамотность — это способность использовать определенные навыки для управления своими финансами, составления бюджета и грамотного инвестирования. Финансовая грамотность в школах для детей— это важнейшая часть жизни, которая определяет, насколько успешными дети станут в будущем. Чем раньше начнется обучение азам финансов, тем лучше будет для ребенка. Личная финансовая грамотность помогает в достижении целей, будь то получение образования, смена карьеры, поездка в путешествие, выход на пенсию на несколько десятков лет раньше принятого в обществе возраста и так далее. Согласитесь, деньги нужны практически в любом аспекте жизни! А еще знания по финансовой грамотности позволяют распоряжаться бюджетом так, чтобы хватало на все, управлять своими долгами и расходами</vt:lpstr>
      <vt:lpstr>Значение финансовой грамотности простое: это способность глубоко понимать законы финансового мира и действовать согласно им. Это самодостаточность, умение учиться и улучшать свои знания в области экономики, готовность к постоянному пополнению инструментария знаний, отсутствие боязни вложить средства во что-либо или взять выгодный кредит. У финансовой грамотности, на самом деле, огромное количество составляющих, каждая из которых ведет к тому, чтобы успешно управлять своими деньгами и зарабатывать пассивный доход с их помощью.   Основные темы финансовой грамотности — это сбережения, недвижимость, составление бюджета, налоги и пенсии, страхование, оплата обучения и счетов, иные крупные приобретения. </vt:lpstr>
      <vt:lpstr>Современная ОО готовит детей всему: читать, считать, но не готовит к реальной жизни, к трудностям на пути взросления и становления личности во всех сферах жизни, в особенности в вопросах финансового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Company>spn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 trukhanenko</dc:creator>
  <cp:lastModifiedBy>Gukezheva</cp:lastModifiedBy>
  <cp:revision>514</cp:revision>
  <cp:lastPrinted>2015-12-02T07:42:45Z</cp:lastPrinted>
  <dcterms:created xsi:type="dcterms:W3CDTF">2015-08-28T08:18:34Z</dcterms:created>
  <dcterms:modified xsi:type="dcterms:W3CDTF">2024-01-26T12:10:13Z</dcterms:modified>
</cp:coreProperties>
</file>