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60" r:id="rId3"/>
    <p:sldId id="279" r:id="rId4"/>
    <p:sldId id="280" r:id="rId5"/>
    <p:sldId id="261" r:id="rId6"/>
    <p:sldId id="28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3" r:id="rId19"/>
    <p:sldId id="273" r:id="rId20"/>
    <p:sldId id="274" r:id="rId21"/>
    <p:sldId id="275" r:id="rId22"/>
    <p:sldId id="276" r:id="rId23"/>
    <p:sldId id="277" r:id="rId24"/>
    <p:sldId id="282" r:id="rId25"/>
    <p:sldId id="278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9A29D-D1CD-4A41-A8AD-3385FCDC96F9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C8443-AFFD-4CB2-9FBE-E42515A119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007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9C8443-AFFD-4CB2-9FBE-E42515A1199D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639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9CC58D9-1CDA-4906-A076-15C6AB953BCC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DBBF352-749D-4623-B1EF-677068FACA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9CC58D9-1CDA-4906-A076-15C6AB953BCC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DBBF352-749D-4623-B1EF-677068FACA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9CC58D9-1CDA-4906-A076-15C6AB953BCC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DBBF352-749D-4623-B1EF-677068FACA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58D9-1CDA-4906-A076-15C6AB953BCC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352-749D-4623-B1EF-677068FACA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58D9-1CDA-4906-A076-15C6AB953BCC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352-749D-4623-B1EF-677068FACA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9CC58D9-1CDA-4906-A076-15C6AB953BCC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DBBF352-749D-4623-B1EF-677068FACA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58D9-1CDA-4906-A076-15C6AB953BCC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352-749D-4623-B1EF-677068FACA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9CC58D9-1CDA-4906-A076-15C6AB953BCC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DBBF352-749D-4623-B1EF-677068FACA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9CC58D9-1CDA-4906-A076-15C6AB953BCC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DBBF352-749D-4623-B1EF-677068FACA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58D9-1CDA-4906-A076-15C6AB953BCC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352-749D-4623-B1EF-677068FACA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58D9-1CDA-4906-A076-15C6AB953BCC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352-749D-4623-B1EF-677068FACA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9CC58D9-1CDA-4906-A076-15C6AB953BCC}" type="datetimeFigureOut">
              <a:rPr lang="ru-RU" smtClean="0"/>
              <a:pPr/>
              <a:t>12.02.2024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DBBF352-749D-4623-B1EF-677068FACA0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71670" y="2000240"/>
            <a:ext cx="6172200" cy="351474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«Физическое развитие детей раннего возраста»</a:t>
            </a:r>
          </a:p>
          <a:p>
            <a:endParaRPr lang="ru-RU" sz="40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</a:t>
            </a:r>
            <a:endParaRPr lang="ru-RU" sz="1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magicskazka.ru/wp-content/uploads/2010/02/43009025_121258759033345-19.gif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14282" y="571480"/>
            <a:ext cx="2555776" cy="2088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Scan1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8501122" cy="6000792"/>
          </a:xfrm>
          <a:prstGeom prst="rect">
            <a:avLst/>
          </a:prstGeom>
          <a:noFill/>
        </p:spPr>
      </p:pic>
      <p:pic>
        <p:nvPicPr>
          <p:cNvPr id="5" name="Рисунок 4" descr="http://magicskazka.ru/wp-content/uploads/2010/02/43009025_121258759033345-19.gif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929322" y="357166"/>
            <a:ext cx="2555776" cy="2088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Scan10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8572560" cy="6215106"/>
          </a:xfrm>
          <a:prstGeom prst="rect">
            <a:avLst/>
          </a:prstGeom>
          <a:noFill/>
        </p:spPr>
      </p:pic>
      <p:pic>
        <p:nvPicPr>
          <p:cNvPr id="3" name="Рисунок 2" descr="http://magicskazka.ru/wp-content/uploads/2010/02/43009025_121258759033345-19.gif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4357694"/>
            <a:ext cx="2195736" cy="1772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Sca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8072525" cy="6429421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3" y="1571612"/>
          <a:ext cx="8358244" cy="500066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571503"/>
                <a:gridCol w="2513261"/>
                <a:gridCol w="3844721"/>
                <a:gridCol w="1428759"/>
              </a:tblGrid>
              <a:tr h="605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" dirty="0"/>
                        <a:t>№ </a:t>
                      </a:r>
                      <a:r>
                        <a:rPr lang="ru-RU" sz="100" dirty="0" err="1"/>
                        <a:t>п</a:t>
                      </a:r>
                      <a:r>
                        <a:rPr lang="ru-RU" sz="100" dirty="0"/>
                        <a:t>/</a:t>
                      </a:r>
                      <a:r>
                        <a:rPr lang="ru-RU" sz="100" dirty="0" err="1"/>
                        <a:t>п</a:t>
                      </a:r>
                      <a:r>
                        <a:rPr lang="ru-RU" sz="100" dirty="0"/>
                        <a:t> </a:t>
                      </a:r>
                      <a:endParaRPr lang="ru-RU" sz="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5680" marR="56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"/>
                        <a:t>Наименование критерия </a:t>
                      </a:r>
                      <a:endParaRPr lang="ru-RU" sz="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5680" marR="56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"/>
                        <a:t> Количество   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"/>
                        <a:t>      баллов </a:t>
                      </a:r>
                      <a:endParaRPr lang="ru-RU" sz="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5680" marR="5680" marT="0" marB="0"/>
                </a:tc>
              </a:tr>
              <a:tr h="4351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№ </a:t>
                      </a:r>
                      <a:r>
                        <a:rPr lang="ru-RU" sz="1200" dirty="0" err="1"/>
                        <a:t>п</a:t>
                      </a:r>
                      <a:r>
                        <a:rPr lang="ru-RU" sz="1200" dirty="0"/>
                        <a:t>/</a:t>
                      </a:r>
                      <a:r>
                        <a:rPr lang="ru-RU" sz="1200" dirty="0" err="1"/>
                        <a:t>п</a:t>
                      </a:r>
                      <a:r>
                        <a:rPr lang="ru-RU" sz="1200" dirty="0"/>
                        <a:t> </a:t>
                      </a:r>
                      <a:endParaRPr lang="ru-RU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Наименование критерия </a:t>
                      </a:r>
                      <a:endParaRPr lang="ru-RU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/>
                        <a:t> Количество      </a:t>
                      </a:r>
                      <a:endParaRPr lang="ru-RU" sz="1100"/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/>
                        <a:t>      баллов </a:t>
                      </a:r>
                      <a:endParaRPr lang="ru-RU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4789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1.</a:t>
                      </a:r>
                      <a:endParaRPr lang="ru-RU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Соответствие содержания разработки целям дошкольного образования и действующим ФГОС ДО </a:t>
                      </a:r>
                      <a:endParaRPr lang="ru-RU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/>
                        <a:t>10 баллов </a:t>
                      </a:r>
                      <a:endParaRPr lang="ru-RU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6554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2.</a:t>
                      </a:r>
                      <a:endParaRPr lang="ru-RU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Актуальность и новизна предложенных подходов в части введения и реализации ФГОС ДО. В том числе: эффективность сочетания в работе традиционного и инновационного содержания и опыта деятельности педагога. </a:t>
                      </a:r>
                      <a:endParaRPr lang="ru-RU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10 баллов </a:t>
                      </a:r>
                      <a:endParaRPr lang="ru-RU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6188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3.</a:t>
                      </a:r>
                      <a:endParaRPr lang="ru-RU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Научно-методическая обоснованность (ценность) педагогической разработки. Полнота содержания учебного и другого материала, включенного в методические рекомендации, реалистичность и т.д. </a:t>
                      </a:r>
                      <a:endParaRPr lang="ru-RU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10 баллов </a:t>
                      </a:r>
                      <a:endParaRPr lang="ru-RU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4465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4.</a:t>
                      </a:r>
                      <a:endParaRPr lang="ru-RU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Практическая ценность и социальная значимость предложенного материала, возможность адаптации для использования в других ДОУ. </a:t>
                      </a:r>
                      <a:endParaRPr lang="ru-RU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/>
                        <a:t>10 баллов </a:t>
                      </a:r>
                      <a:endParaRPr lang="ru-RU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914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5.</a:t>
                      </a:r>
                      <a:endParaRPr lang="ru-RU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Преемственность содержания педагогической разработки, логичность. </a:t>
                      </a:r>
                      <a:endParaRPr lang="ru-RU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/>
                        <a:t>10 баллов </a:t>
                      </a:r>
                      <a:endParaRPr lang="ru-RU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4789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6.</a:t>
                      </a:r>
                      <a:endParaRPr lang="ru-RU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Наличие в педагогической разработки технологической составляющей, методов и форм обучения поставленным целям. </a:t>
                      </a:r>
                      <a:endParaRPr lang="ru-RU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/>
                        <a:t>10 баллов </a:t>
                      </a:r>
                      <a:endParaRPr lang="ru-RU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3592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7.</a:t>
                      </a:r>
                      <a:endParaRPr lang="ru-RU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Связь целей и результативности в предложенной педагогической разработке. </a:t>
                      </a:r>
                      <a:endParaRPr lang="ru-RU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/>
                        <a:t>10 баллов </a:t>
                      </a:r>
                      <a:endParaRPr lang="ru-RU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39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8.</a:t>
                      </a:r>
                      <a:endParaRPr lang="ru-RU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Контролируемость итоговых результатов программы. </a:t>
                      </a:r>
                      <a:endParaRPr lang="ru-RU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/>
                        <a:t>10 баллов </a:t>
                      </a:r>
                      <a:endParaRPr lang="ru-RU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4789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9.</a:t>
                      </a:r>
                      <a:endParaRPr lang="ru-RU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Соответствие материалов требованиям к содержанию и оформлению. Соответствие жанру разработки. </a:t>
                      </a:r>
                      <a:endParaRPr lang="ru-RU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5 баллов </a:t>
                      </a:r>
                      <a:endParaRPr lang="ru-RU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39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10.</a:t>
                      </a:r>
                      <a:endParaRPr lang="ru-RU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/>
                        <a:t>Наличие и адекватность списка литературы. </a:t>
                      </a:r>
                      <a:endParaRPr lang="ru-RU" sz="110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5 баллов </a:t>
                      </a:r>
                      <a:endParaRPr lang="ru-RU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17552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Итоговая оценка программы </a:t>
                      </a:r>
                      <a:endParaRPr lang="ru-RU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90 баллов </a:t>
                      </a:r>
                      <a:endParaRPr lang="ru-RU" sz="11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214282" y="1"/>
            <a:ext cx="857256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Экспертное заключение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пособие для воспитателей детского сада «Физическое развитие детей раннего возраста», составленное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Калимуллиной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Фаридой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Зиннятовной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воспитателем МБДОУ «Детский сад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общеразвивающего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вида №27»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г. Нижнекамска Республики Татарстан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357158" y="285728"/>
            <a:ext cx="850109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Содержательно педагогическая разработка отвечает требованиям дошкольного образования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071546"/>
            <a:ext cx="5940425" cy="2270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magicskazka.ru/wp-content/uploads/2010/02/43009025_121258759033345-19.gif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4714884"/>
            <a:ext cx="2195736" cy="1772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071546"/>
            <a:ext cx="6172200" cy="1857388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Здоровье – высшая награда</a:t>
            </a:r>
            <a:b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Оно не рядом, не вблизи.</a:t>
            </a:r>
            <a:b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 нему шаг в день, </a:t>
            </a:r>
            <a:b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 делать надо.</a:t>
            </a:r>
            <a:b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Иди, карабкайся, ползи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3786190"/>
            <a:ext cx="6172200" cy="2588732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Что такое здоровье? </a:t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/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> </a:t>
            </a:r>
            <a:r>
              <a:rPr lang="ru-RU" sz="2000" i="1" dirty="0" smtClean="0">
                <a:solidFill>
                  <a:srgbClr val="7030A0"/>
                </a:solidFill>
              </a:rPr>
              <a:t>«Здоровье – это состояние полного физического, душевного и социального благополучия, а не только отсутствие болезней и физических дефектов».</a:t>
            </a:r>
            <a:r>
              <a:rPr lang="ru-RU" sz="2000" dirty="0" smtClean="0">
                <a:solidFill>
                  <a:srgbClr val="7030A0"/>
                </a:solidFill>
              </a:rPr>
              <a:t/>
            </a:r>
            <a:br>
              <a:rPr lang="ru-RU" sz="2000" dirty="0" smtClean="0">
                <a:solidFill>
                  <a:srgbClr val="7030A0"/>
                </a:solidFill>
              </a:rPr>
            </a:br>
            <a:endParaRPr lang="ru-RU" sz="2000" dirty="0">
              <a:solidFill>
                <a:srgbClr val="7030A0"/>
              </a:solidFill>
            </a:endParaRPr>
          </a:p>
        </p:txBody>
      </p:sp>
      <p:pic>
        <p:nvPicPr>
          <p:cNvPr id="4" name="Рисунок 3" descr="http://magicskazka.ru/wp-content/uploads/2010/02/43009025_121258759033345-19.gif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85720" y="0"/>
            <a:ext cx="2555776" cy="2088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428604"/>
            <a:ext cx="6172200" cy="4589958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От </a:t>
            </a: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чего зависит здоровье?</a:t>
            </a:r>
            <a:b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Здоровье человека – результат сложного взаимодействия социальных, средовых и биологических факторов. Считают, что вклад различных влияний в состояние здоровья следующий:</a:t>
            </a:r>
            <a:b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Наследственность – 20%</a:t>
            </a:r>
            <a:b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Окружающая среда – 20%</a:t>
            </a:r>
            <a:b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Уровень медицинской помощи – 10%</a:t>
            </a:r>
            <a:b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Образ жизни – 50%.</a:t>
            </a:r>
            <a:b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Из этого следует, что формировать позитивное отношение к здоровому образу жизни необходимо с раннего возраста.</a:t>
            </a:r>
            <a:r>
              <a:rPr lang="ru-RU" sz="1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В общей системе развития человека физическое воспитание ребенка дошкольного возраста занимает особое место. Именно в дошкольном возрасте закладываются основы крепкого здоровья, правильного физического развития, высокой работоспособности; в эти годы происходит становление двигательной деятельности, а также начальное воспитание физических качеств.</a:t>
            </a:r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&amp;KHcy;&amp;acy;&amp;rcy;&amp;acy;&amp;kcy;&amp;tcy;&amp;iecy;&amp;rcy;&amp;icy;&amp;scy;&amp;tcy;&amp;icy;&amp;kcy;&amp;acy; &amp;dcy;&amp;icy;&amp;rcy;&amp;iecy;&amp;kcy;&amp;tcy;&amp;ocy;&amp;rcy;&amp;acy; &amp;shcy;&amp;kcy;&amp;ocy;&amp;lcy;&amp;ycy; &amp;ncy;&amp;acy; &amp;ncy;&amp;acy;&amp;gcy;&amp;rcy;&amp;acy;&amp;zhcy;&amp;dcy;&amp;iecy;&amp;ncy;&amp;icy;&amp;iecy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3" y="714356"/>
            <a:ext cx="8143932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57224" y="1081234"/>
            <a:ext cx="700092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В  развитии самостоятельной двигательной активности ребенка взрослому принадлежит ведущая роль.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Актуальность данной проблемы в том, что дети в большинстве своем испытывают «двигательный дефицит», то есть количество движений, производимых ими в течение дня, ниже возрастной нормы.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571472" y="-263392"/>
            <a:ext cx="7715304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позиции изучаемой мною проблемы, необходимо подчеркнуть, что приобретение ребенком огромного количества двигательных умений и навыков, которые в значительной мере перекрывают врожденные двигательные задатки благодаря высокой пластичности мозга и удлиненному периоду биологического созревания, может быть достигнуто только при целенаправленном грамотно организованном двигательном режиме в группе.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857224" y="-483564"/>
            <a:ext cx="678661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000" dirty="0">
              <a:solidFill>
                <a:srgbClr val="0070C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 Показать использование комплекса мер в работе с детьми 1 младшей группы и вариантов осуществления поиска решения поставленной проблемы. 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magicskazka.ru/wp-content/uploads/2010/02/43009025_121258759033345-19.gif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429256" y="4357694"/>
            <a:ext cx="2555776" cy="2088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642910" y="345528"/>
            <a:ext cx="71438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Физическое воспитание детей включает следующие задачи: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Охрану и укрепление здоровья ребенка, нормальное функционирование всех органов и систем организма;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Обеспечение своевременного и полноценного физического развития;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Развитие движений;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Воспитание культурно-гигиенических навыков.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magicskazka.ru/wp-content/uploads/2010/02/43009025_121258759033345-19.gif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572132" y="4572008"/>
            <a:ext cx="2555776" cy="2088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&amp;Vcy;&amp;scy;&amp;iocy; &amp;Dcy;&amp;lcy;&amp;yacy; &amp;Dcy;&amp;iecy;&amp;tcy;&amp;scy;&amp;kcy;&amp;ocy;&amp;gcy;&amp;ocy; &amp;Scy;&amp;acy;&amp;dcy;&amp;acy; :: get-201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85728"/>
            <a:ext cx="7358114" cy="6153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85720" y="500042"/>
            <a:ext cx="792961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Основная  задача — улучшение состояния здоровья и физического развития, повышение работоспособности, расширение функциональных возможностей развивающегося организма, формирование двигательных навыков (ходьба, бег, метание, лазание и т.д.) и двигательных качеств (быстрота, сила, ловкость, выносливость). При этом должны решаться задачи оздоровления, образования и воспитания.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magicskazka.ru/wp-content/uploads/2010/02/43009025_121258759033345-19.gif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357818" y="3929066"/>
            <a:ext cx="2555776" cy="2088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Мы на занятиях </a:t>
            </a:r>
            <a:endParaRPr lang="ru-RU" sz="6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C:\Users\детский сад 27\Desktop\фото\DSC_0578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633320"/>
            <a:ext cx="3657600" cy="25057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Содержимое 5" descr="C:\Users\детский сад 27\Desktop\Новая папка (4)\IMG_3921.JPG"/>
          <p:cNvPicPr>
            <a:picLocks noGrp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5066" y="2720340"/>
            <a:ext cx="3408218" cy="23317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 «Прокати обруч»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C:\Users\детский сад 27\Desktop\Новая папка (4)\IMG_3925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643050"/>
            <a:ext cx="3643338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Содержимое 5" descr="C:\Users\детский сад 27\Desktop\Новая папка (4)\IMG_3918.JPG"/>
          <p:cNvPicPr>
            <a:picLocks noGrp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000373"/>
            <a:ext cx="4000528" cy="328614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4500562" y="2000240"/>
            <a:ext cx="35004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+mj-lt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  <a:latin typeface="+mj-lt"/>
                <a:cs typeface="Times New Roman" pitchFamily="18" charset="0"/>
              </a:rPr>
              <a:t>Массаж стопы</a:t>
            </a:r>
            <a:endParaRPr lang="ru-RU" sz="2800" dirty="0">
              <a:solidFill>
                <a:schemeClr val="accent6">
                  <a:lumMod val="75000"/>
                </a:schemeClr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етский сад 27\Desktop\кыш занятия\DSCF02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642918"/>
            <a:ext cx="4786314" cy="3357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Рисунок 2" descr="http://detimiru.ru/14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3071810"/>
            <a:ext cx="4368789" cy="32489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929190" y="642918"/>
            <a:ext cx="321471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Прогулка на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свежем воздухе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Мы  поехали за здоровьем </a:t>
            </a:r>
            <a:endParaRPr lang="ru-RU" sz="4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C:\Users\детский сад 27\Desktop\Новая папка (4)\IMG_3927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785926"/>
            <a:ext cx="3857652" cy="292895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Содержимое 5" descr="C:\Users\детский сад 27\Desktop\Новая папка (4)\IMG_3914.JPG"/>
          <p:cNvPicPr>
            <a:picLocks noGrp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928934"/>
            <a:ext cx="3500462" cy="314327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t-RU" sz="28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tt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“Әти, Әни , мин – спорт сөюче гаилә”</a:t>
            </a: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F:\аттестация\IMG_328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928802"/>
            <a:ext cx="3929090" cy="26432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675" name="Picture 3" descr="F:\сад\IMG_3293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071810"/>
            <a:ext cx="3857652" cy="28670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t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tt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Закаливание после сна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F:\27 сад\Untitled Export\DSC_050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928802"/>
            <a:ext cx="3786214" cy="30718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699" name="Picture 3" descr="F:\27 сад\Untitled Export\DSC_0518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2857496"/>
            <a:ext cx="4143404" cy="31370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t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Спину держим прямо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 descr="F:\27 сад\Untitled Export\DSC_059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143116"/>
            <a:ext cx="3786214" cy="32147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23" name="Picture 3" descr="F:\27 сад\Untitled Export\DSC_0604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1643050"/>
            <a:ext cx="2755618" cy="38862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01135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Закаливание является одним из основных факторов развития детей. Поэтому необходимо начинать процедуры с раннего возраста. Правильно организованная деятельность позволяет более успешной адаптации детей к условиям детского сада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F:\Новая папка (2)\P1281612.JPG"/>
          <p:cNvPicPr>
            <a:picLocks noGrp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32" y="2786058"/>
            <a:ext cx="4643470" cy="29450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3" descr="E:\Scan10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8429684" cy="6423068"/>
          </a:xfrm>
          <a:prstGeom prst="rect">
            <a:avLst/>
          </a:prstGeom>
          <a:noFill/>
        </p:spPr>
      </p:pic>
      <p:pic>
        <p:nvPicPr>
          <p:cNvPr id="4" name="Рисунок 3" descr="http://magicskazka.ru/wp-content/uploads/2010/02/43009025_121258759033345-19.gif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572132" y="4572008"/>
            <a:ext cx="2555776" cy="2088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Таким образом, выше описанные виды деятельности по физической культуре, дополняя и обогащая друг друга в совокупности обеспечивают необходимую двигательную активность каждого ребенка в течение всего времени его пребывания в детском саду. </a:t>
            </a:r>
            <a:b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magicskazka.ru/wp-content/uploads/2010/02/43009025_121258759033345-19.gif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215074" y="4572008"/>
            <a:ext cx="2555776" cy="2088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264</TotalTime>
  <Words>589</Words>
  <Application>Microsoft Office PowerPoint</Application>
  <PresentationFormat>Экран (4:3)</PresentationFormat>
  <Paragraphs>82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Arial</vt:lpstr>
      <vt:lpstr>Calibri</vt:lpstr>
      <vt:lpstr>Century Schoolbook</vt:lpstr>
      <vt:lpstr>Times New Roman</vt:lpstr>
      <vt:lpstr>Wingdings</vt:lpstr>
      <vt:lpstr>Wingdings 2</vt:lpstr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Здоровье – высшая награда Оно не рядом, не вблизи. К нему шаг в день,  Но делать надо. Иди, карабкайся, ползи!</vt:lpstr>
      <vt:lpstr>               От чего зависит здоровье?  Здоровье человека – результат сложного взаимодействия социальных, средовых и биологических факторов. Считают, что вклад различных влияний в состояние здоровья следующий:  Наследственность – 20% Окружающая среда – 20% Уровень медицинской помощи – 10% Образ жизни – 50%.  Из этого следует, что формировать позитивное отношение к здоровому образу жизни необходимо с раннего возраста.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Мы на занятиях </vt:lpstr>
      <vt:lpstr> «Прокати обруч»</vt:lpstr>
      <vt:lpstr>Презентация PowerPoint</vt:lpstr>
      <vt:lpstr> Мы  поехали за здоровьем </vt:lpstr>
      <vt:lpstr>            “Әти, Әни , мин – спорт сөюче гаилә”</vt:lpstr>
      <vt:lpstr>                    Закаливание после сна</vt:lpstr>
      <vt:lpstr>               Спину держим прямо</vt:lpstr>
      <vt:lpstr>Закаливание является одним из основных факторов развития детей. Поэтому необходимо начинать процедуры с раннего возраста. Правильно организованная деятельность позволяет более успешной адаптации детей к условиям детского сада. </vt:lpstr>
      <vt:lpstr>Презентация PowerPoint</vt:lpstr>
      <vt:lpstr>  Таким образом, выше описанные виды деятельности по физической культуре, дополняя и обогащая друг друга в совокупности обеспечивают необходимую двигательную активность каждого ребенка в течение всего времени его пребывания в детском саду.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МБДОУ «Детский сад общеразвивающего вида №27»</dc:title>
  <dc:creator>Владелец</dc:creator>
  <cp:lastModifiedBy>User</cp:lastModifiedBy>
  <cp:revision>31</cp:revision>
  <dcterms:created xsi:type="dcterms:W3CDTF">2014-11-20T18:53:42Z</dcterms:created>
  <dcterms:modified xsi:type="dcterms:W3CDTF">2024-02-12T09:24:54Z</dcterms:modified>
</cp:coreProperties>
</file>