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489" r:id="rId2"/>
    <p:sldId id="531" r:id="rId3"/>
    <p:sldId id="532" r:id="rId4"/>
    <p:sldId id="392" r:id="rId5"/>
    <p:sldId id="481" r:id="rId6"/>
    <p:sldId id="533" r:id="rId7"/>
    <p:sldId id="501" r:id="rId8"/>
    <p:sldId id="502" r:id="rId9"/>
    <p:sldId id="503" r:id="rId10"/>
    <p:sldId id="504" r:id="rId11"/>
    <p:sldId id="505" r:id="rId12"/>
    <p:sldId id="506" r:id="rId13"/>
    <p:sldId id="507" r:id="rId14"/>
    <p:sldId id="508" r:id="rId15"/>
    <p:sldId id="371" r:id="rId16"/>
    <p:sldId id="509" r:id="rId17"/>
    <p:sldId id="510" r:id="rId18"/>
    <p:sldId id="511" r:id="rId19"/>
    <p:sldId id="512" r:id="rId20"/>
    <p:sldId id="514" r:id="rId21"/>
    <p:sldId id="515" r:id="rId22"/>
    <p:sldId id="530" r:id="rId23"/>
    <p:sldId id="534" r:id="rId24"/>
    <p:sldId id="517" r:id="rId25"/>
    <p:sldId id="519" r:id="rId26"/>
    <p:sldId id="520" r:id="rId27"/>
    <p:sldId id="521" r:id="rId28"/>
    <p:sldId id="522" r:id="rId29"/>
    <p:sldId id="523" r:id="rId30"/>
    <p:sldId id="524" r:id="rId31"/>
    <p:sldId id="516" r:id="rId32"/>
    <p:sldId id="475" r:id="rId33"/>
    <p:sldId id="47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88" autoAdjust="0"/>
    <p:restoredTop sz="94660"/>
  </p:normalViewPr>
  <p:slideViewPr>
    <p:cSldViewPr>
      <p:cViewPr varScale="1">
        <p:scale>
          <a:sx n="110" d="100"/>
          <a:sy n="110" d="100"/>
        </p:scale>
        <p:origin x="-20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AEFE5B-4180-44A9-803A-55A14F88AE6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4B50DF-A3B0-4525-95AA-3B2E68C25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31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B138DA8-1370-446C-99DC-3E631ACAFAFA}" type="slidenum">
              <a:rPr lang="ru-RU" altLang="ru-RU"/>
              <a:pPr eaLnBrk="1" hangingPunct="1"/>
              <a:t>1</a:t>
            </a:fld>
            <a:endParaRPr lang="ru-RU" altLang="ru-RU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166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89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4000">
              <a:schemeClr val="accent5">
                <a:lumMod val="40000"/>
                <a:lumOff val="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mp"/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fipi.ru/otkrytyy-bank-zadaniy-dlya-otsenki-yestestvennonauchnoy-gramotnosti" TargetMode="External"/><Relationship Id="rId2" Type="http://schemas.openxmlformats.org/officeDocument/2006/relationships/hyperlink" Target="https://resh.edu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du54.ru/upload/iblock/86f/EG_Novosibirsk.pdf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4000">
              <a:schemeClr val="accent5">
                <a:lumMod val="40000"/>
                <a:lumOff val="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WordArt 11"/>
          <p:cNvSpPr>
            <a:spLocks noChangeArrowheads="1" noChangeShapeType="1" noTextEdit="1"/>
          </p:cNvSpPr>
          <p:nvPr/>
        </p:nvSpPr>
        <p:spPr bwMode="auto">
          <a:xfrm>
            <a:off x="452759" y="620688"/>
            <a:ext cx="8367713" cy="49685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7512"/>
              </a:avLst>
            </a:prstTxWarp>
          </a:bodyPr>
          <a:lstStyle/>
          <a:p>
            <a:pPr algn="ctr"/>
            <a:r>
              <a:rPr lang="ru-RU" sz="6600" b="1" kern="10" dirty="0" smtClean="0">
                <a:ln w="254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естественнонаучной </a:t>
            </a:r>
          </a:p>
          <a:p>
            <a:pPr algn="ctr"/>
            <a:r>
              <a:rPr lang="ru-RU" sz="6600" b="1" kern="10" dirty="0" smtClean="0">
                <a:ln w="254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</a:t>
            </a:r>
          </a:p>
          <a:p>
            <a:pPr algn="ctr"/>
            <a:r>
              <a:rPr lang="ru-RU" sz="6600" b="1" kern="10" dirty="0" smtClean="0">
                <a:ln w="254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обучающихся в урочной </a:t>
            </a:r>
          </a:p>
          <a:p>
            <a:pPr algn="ctr"/>
            <a:r>
              <a:rPr lang="ru-RU" sz="6600" b="1" kern="10" dirty="0" smtClean="0">
                <a:ln w="254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внеурочной деятельности </a:t>
            </a:r>
            <a:endParaRPr lang="ru-RU" sz="6600" b="1" kern="10" dirty="0">
              <a:ln w="2540">
                <a:solidFill>
                  <a:schemeClr val="tx1"/>
                </a:solidFill>
                <a:round/>
                <a:headEnd/>
                <a:tailEnd/>
              </a:ln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600" b="1" kern="10" dirty="0">
                <a:ln w="254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66FF"/>
                    </a:gs>
                    <a:gs pos="50000">
                      <a:srgbClr val="B400B4"/>
                    </a:gs>
                    <a:gs pos="100000">
                      <a:srgbClr val="FF66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364088" y="5157192"/>
            <a:ext cx="3468044" cy="100811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Калибатова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Марина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Нургалиевна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методист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 ДПО «ЦНППМ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КБР, 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кхн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45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ЕНГ 26.01_вебинар_Итог.pdf - Foxit PDF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8" t="18238" r="11414" b="8132"/>
          <a:stretch/>
        </p:blipFill>
        <p:spPr>
          <a:xfrm>
            <a:off x="35496" y="44624"/>
            <a:ext cx="9073008" cy="6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14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ЕНГ 26.01_вебинар_Итог.pdf - Foxit PDF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5" t="17324" r="16527" b="4713"/>
          <a:stretch/>
        </p:blipFill>
        <p:spPr>
          <a:xfrm>
            <a:off x="35496" y="22468"/>
            <a:ext cx="9073008" cy="679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2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ЕНГ 26.01_вебинар_Итог.pdf - Foxit PDF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16794" r="10626" b="9576"/>
          <a:stretch/>
        </p:blipFill>
        <p:spPr>
          <a:xfrm>
            <a:off x="0" y="3092"/>
            <a:ext cx="9036496" cy="681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18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ЕНГ 26.01_вебинар_Итог.pdf - Foxit PDF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7" t="16794" r="15722" b="8132"/>
          <a:stretch/>
        </p:blipFill>
        <p:spPr>
          <a:xfrm>
            <a:off x="107504" y="0"/>
            <a:ext cx="8892480" cy="678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86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ЕНГ 26.01_вебинар_Итог.pdf - Foxit PDF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9" t="16794" r="17714" b="3800"/>
          <a:stretch/>
        </p:blipFill>
        <p:spPr>
          <a:xfrm>
            <a:off x="107504" y="44624"/>
            <a:ext cx="8928992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15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Группа 29"/>
          <p:cNvGrpSpPr>
            <a:grpSpLocks/>
          </p:cNvGrpSpPr>
          <p:nvPr/>
        </p:nvGrpSpPr>
        <p:grpSpPr bwMode="auto">
          <a:xfrm>
            <a:off x="380557" y="745589"/>
            <a:ext cx="8699232" cy="4740604"/>
            <a:chOff x="585915" y="1992374"/>
            <a:chExt cx="11559504" cy="3532818"/>
          </a:xfrm>
        </p:grpSpPr>
        <p:grpSp>
          <p:nvGrpSpPr>
            <p:cNvPr id="6148" name="Группа 8"/>
            <p:cNvGrpSpPr>
              <a:grpSpLocks/>
            </p:cNvGrpSpPr>
            <p:nvPr/>
          </p:nvGrpSpPr>
          <p:grpSpPr bwMode="auto">
            <a:xfrm>
              <a:off x="585915" y="3770256"/>
              <a:ext cx="2603369" cy="1747722"/>
              <a:chOff x="2679915" y="1677377"/>
              <a:chExt cx="2507996" cy="1747722"/>
            </a:xfrm>
          </p:grpSpPr>
          <p:sp>
            <p:nvSpPr>
              <p:cNvPr id="6162" name="TextBox 9"/>
              <p:cNvSpPr txBox="1">
                <a:spLocks noChangeArrowheads="1"/>
              </p:cNvSpPr>
              <p:nvPr/>
            </p:nvSpPr>
            <p:spPr bwMode="auto">
              <a:xfrm>
                <a:off x="2791269" y="1856096"/>
                <a:ext cx="2391024" cy="1100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3000" b="1" dirty="0">
                    <a:latin typeface="Monotype Corsiva" panose="03010101010201010101" pitchFamily="66" charset="0"/>
                    <a:cs typeface="Times New Roman" pitchFamily="18" charset="0"/>
                  </a:rPr>
                  <a:t>Научное </a:t>
                </a:r>
              </a:p>
              <a:p>
                <a:pPr algn="ctr" eaLnBrk="1" hangingPunct="1"/>
                <a:r>
                  <a:rPr lang="ru-RU" altLang="ru-RU" sz="3000" b="1" dirty="0">
                    <a:latin typeface="Monotype Corsiva" panose="03010101010201010101" pitchFamily="66" charset="0"/>
                    <a:cs typeface="Times New Roman" pitchFamily="18" charset="0"/>
                  </a:rPr>
                  <a:t>объяснение </a:t>
                </a:r>
              </a:p>
              <a:p>
                <a:pPr algn="ctr" eaLnBrk="1" hangingPunct="1"/>
                <a:r>
                  <a:rPr lang="ru-RU" altLang="ru-RU" sz="3000" b="1" dirty="0">
                    <a:latin typeface="Monotype Corsiva" panose="03010101010201010101" pitchFamily="66" charset="0"/>
                    <a:cs typeface="Times New Roman" pitchFamily="18" charset="0"/>
                  </a:rPr>
                  <a:t>явлений</a:t>
                </a: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2679915" y="1677377"/>
                <a:ext cx="2507996" cy="1747722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6149" name="Группа 11"/>
            <p:cNvGrpSpPr>
              <a:grpSpLocks/>
            </p:cNvGrpSpPr>
            <p:nvPr/>
          </p:nvGrpSpPr>
          <p:grpSpPr bwMode="auto">
            <a:xfrm>
              <a:off x="3670526" y="3777471"/>
              <a:ext cx="3728852" cy="1747721"/>
              <a:chOff x="2626404" y="1684592"/>
              <a:chExt cx="3173701" cy="1747721"/>
            </a:xfrm>
          </p:grpSpPr>
          <p:sp>
            <p:nvSpPr>
              <p:cNvPr id="6160" name="TextBox 12"/>
              <p:cNvSpPr txBox="1">
                <a:spLocks noChangeArrowheads="1"/>
              </p:cNvSpPr>
              <p:nvPr/>
            </p:nvSpPr>
            <p:spPr bwMode="auto">
              <a:xfrm>
                <a:off x="2705442" y="1856096"/>
                <a:ext cx="2998966" cy="1100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3000" b="1" dirty="0">
                    <a:latin typeface="Monotype Corsiva" panose="03010101010201010101" pitchFamily="66" charset="0"/>
                    <a:cs typeface="Times New Roman" pitchFamily="18" charset="0"/>
                  </a:rPr>
                  <a:t>Применение </a:t>
                </a:r>
              </a:p>
              <a:p>
                <a:pPr algn="ctr" eaLnBrk="1" hangingPunct="1"/>
                <a:r>
                  <a:rPr lang="ru-RU" altLang="ru-RU" sz="3000" b="1" dirty="0">
                    <a:latin typeface="Monotype Corsiva" panose="03010101010201010101" pitchFamily="66" charset="0"/>
                    <a:cs typeface="Times New Roman" pitchFamily="18" charset="0"/>
                  </a:rPr>
                  <a:t>методов </a:t>
                </a:r>
              </a:p>
              <a:p>
                <a:pPr algn="ctr" eaLnBrk="1" hangingPunct="1"/>
                <a:r>
                  <a:rPr lang="ru-RU" altLang="ru-RU" sz="3000" b="1" dirty="0">
                    <a:latin typeface="Monotype Corsiva" panose="03010101010201010101" pitchFamily="66" charset="0"/>
                    <a:cs typeface="Times New Roman" pitchFamily="18" charset="0"/>
                  </a:rPr>
                  <a:t>ЕН исследования</a:t>
                </a:r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2626404" y="1684592"/>
                <a:ext cx="3173701" cy="1747721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6150" name="Группа 14"/>
            <p:cNvGrpSpPr>
              <a:grpSpLocks/>
            </p:cNvGrpSpPr>
            <p:nvPr/>
          </p:nvGrpSpPr>
          <p:grpSpPr bwMode="auto">
            <a:xfrm>
              <a:off x="7495063" y="3760732"/>
              <a:ext cx="4650356" cy="1747722"/>
              <a:chOff x="2379185" y="1677824"/>
              <a:chExt cx="3658614" cy="1747722"/>
            </a:xfrm>
          </p:grpSpPr>
          <p:sp>
            <p:nvSpPr>
              <p:cNvPr id="6158" name="TextBox 15"/>
              <p:cNvSpPr txBox="1">
                <a:spLocks noChangeArrowheads="1"/>
              </p:cNvSpPr>
              <p:nvPr/>
            </p:nvSpPr>
            <p:spPr bwMode="auto">
              <a:xfrm>
                <a:off x="2379185" y="1856096"/>
                <a:ext cx="3658614" cy="1215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just" eaLnBrk="1" hangingPunct="1"/>
                <a:r>
                  <a:rPr lang="ru-RU" altLang="ru-RU" sz="2500" b="1" dirty="0">
                    <a:latin typeface="Monotype Corsiva" panose="03010101010201010101" pitchFamily="66" charset="0"/>
                    <a:cs typeface="Times New Roman" pitchFamily="18" charset="0"/>
                  </a:rPr>
                  <a:t>Интерпретация данных </a:t>
                </a:r>
                <a:r>
                  <a:rPr lang="ru-RU" altLang="ru-RU" sz="2500" b="1" dirty="0" smtClean="0">
                    <a:latin typeface="Monotype Corsiva" panose="03010101010201010101" pitchFamily="66" charset="0"/>
                    <a:cs typeface="Times New Roman" pitchFamily="18" charset="0"/>
                  </a:rPr>
                  <a:t>и </a:t>
                </a:r>
                <a:endParaRPr lang="ru-RU" altLang="ru-RU" sz="2500" b="1" dirty="0">
                  <a:latin typeface="Monotype Corsiva" panose="03010101010201010101" pitchFamily="66" charset="0"/>
                  <a:cs typeface="Times New Roman" pitchFamily="18" charset="0"/>
                </a:endParaRPr>
              </a:p>
              <a:p>
                <a:pPr algn="ctr" eaLnBrk="1" hangingPunct="1"/>
                <a:r>
                  <a:rPr lang="ru-RU" altLang="ru-RU" sz="2500" b="1" dirty="0">
                    <a:latin typeface="Monotype Corsiva" panose="03010101010201010101" pitchFamily="66" charset="0"/>
                    <a:cs typeface="Times New Roman" pitchFamily="18" charset="0"/>
                  </a:rPr>
                  <a:t>использование научных </a:t>
                </a:r>
              </a:p>
              <a:p>
                <a:pPr algn="ctr" eaLnBrk="1" hangingPunct="1"/>
                <a:r>
                  <a:rPr lang="ru-RU" altLang="ru-RU" sz="2500" b="1" dirty="0">
                    <a:latin typeface="Monotype Corsiva" panose="03010101010201010101" pitchFamily="66" charset="0"/>
                    <a:cs typeface="Times New Roman" pitchFamily="18" charset="0"/>
                  </a:rPr>
                  <a:t>доказательств для </a:t>
                </a:r>
              </a:p>
              <a:p>
                <a:pPr algn="ctr" eaLnBrk="1" hangingPunct="1"/>
                <a:r>
                  <a:rPr lang="ru-RU" altLang="ru-RU" sz="2500" b="1" dirty="0">
                    <a:latin typeface="Monotype Corsiva" panose="03010101010201010101" pitchFamily="66" charset="0"/>
                    <a:cs typeface="Times New Roman" pitchFamily="18" charset="0"/>
                  </a:rPr>
                  <a:t>получения выводов</a:t>
                </a: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2454463" y="1677824"/>
                <a:ext cx="3378689" cy="1747722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6151" name="Группа 28"/>
            <p:cNvGrpSpPr>
              <a:grpSpLocks/>
            </p:cNvGrpSpPr>
            <p:nvPr/>
          </p:nvGrpSpPr>
          <p:grpSpPr bwMode="auto">
            <a:xfrm>
              <a:off x="1371291" y="1992374"/>
              <a:ext cx="9077308" cy="1785098"/>
              <a:chOff x="1371291" y="1992374"/>
              <a:chExt cx="9077308" cy="1785098"/>
            </a:xfrm>
          </p:grpSpPr>
          <p:grpSp>
            <p:nvGrpSpPr>
              <p:cNvPr id="6152" name="Группа 4"/>
              <p:cNvGrpSpPr>
                <a:grpSpLocks/>
              </p:cNvGrpSpPr>
              <p:nvPr/>
            </p:nvGrpSpPr>
            <p:grpSpPr bwMode="auto">
              <a:xfrm>
                <a:off x="1371291" y="1992374"/>
                <a:ext cx="9077308" cy="941326"/>
                <a:chOff x="1422734" y="1677635"/>
                <a:chExt cx="9077308" cy="941326"/>
              </a:xfrm>
            </p:grpSpPr>
            <p:sp>
              <p:nvSpPr>
                <p:cNvPr id="6156" name="TextBox 2"/>
                <p:cNvSpPr txBox="1">
                  <a:spLocks noChangeArrowheads="1"/>
                </p:cNvSpPr>
                <p:nvPr/>
              </p:nvSpPr>
              <p:spPr bwMode="auto">
                <a:xfrm>
                  <a:off x="1422734" y="1677635"/>
                  <a:ext cx="9077308" cy="89451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 eaLnBrk="1" hangingPunct="1"/>
                  <a:r>
                    <a:rPr lang="ru-RU" altLang="ru-RU" sz="3600" b="1" dirty="0" smtClean="0">
                      <a:solidFill>
                        <a:srgbClr val="FF0000"/>
                      </a:solidFill>
                      <a:latin typeface="Monotype Corsiva" panose="03010101010201010101" pitchFamily="66" charset="0"/>
                      <a:cs typeface="Times New Roman" pitchFamily="18" charset="0"/>
                    </a:rPr>
                    <a:t>Компетенции </a:t>
                  </a:r>
                  <a:r>
                    <a:rPr lang="ru-RU" altLang="ru-RU" sz="3600" b="1" dirty="0">
                      <a:solidFill>
                        <a:srgbClr val="FF0000"/>
                      </a:solidFill>
                      <a:latin typeface="Monotype Corsiva" panose="03010101010201010101" pitchFamily="66" charset="0"/>
                      <a:cs typeface="Times New Roman" pitchFamily="18" charset="0"/>
                    </a:rPr>
                    <a:t>ЕН </a:t>
                  </a:r>
                  <a:endParaRPr lang="ru-RU" altLang="ru-RU" sz="3600" b="1" dirty="0" smtClean="0">
                    <a:solidFill>
                      <a:srgbClr val="FF0000"/>
                    </a:solidFill>
                    <a:latin typeface="Monotype Corsiva" panose="03010101010201010101" pitchFamily="66" charset="0"/>
                    <a:cs typeface="Times New Roman" pitchFamily="18" charset="0"/>
                  </a:endParaRPr>
                </a:p>
                <a:p>
                  <a:pPr algn="ctr" eaLnBrk="1" hangingPunct="1"/>
                  <a:r>
                    <a:rPr lang="ru-RU" altLang="ru-RU" sz="3600" b="1" dirty="0" smtClean="0">
                      <a:solidFill>
                        <a:srgbClr val="FF0000"/>
                      </a:solidFill>
                      <a:latin typeface="Monotype Corsiva" panose="03010101010201010101" pitchFamily="66" charset="0"/>
                      <a:cs typeface="Times New Roman" pitchFamily="18" charset="0"/>
                    </a:rPr>
                    <a:t>грамотности</a:t>
                  </a:r>
                  <a:endParaRPr lang="ru-RU" altLang="ru-RU" sz="3600" b="1" dirty="0">
                    <a:solidFill>
                      <a:srgbClr val="FF0000"/>
                    </a:solidFill>
                    <a:latin typeface="Monotype Corsiva" panose="03010101010201010101" pitchFamily="66" charset="0"/>
                    <a:cs typeface="Times New Roman" pitchFamily="18" charset="0"/>
                  </a:endParaRPr>
                </a:p>
              </p:txBody>
            </p:sp>
            <p:sp>
              <p:nvSpPr>
                <p:cNvPr id="4" name="Прямоугольник 3"/>
                <p:cNvSpPr/>
                <p:nvPr/>
              </p:nvSpPr>
              <p:spPr>
                <a:xfrm>
                  <a:off x="2475257" y="1677635"/>
                  <a:ext cx="6846545" cy="941326"/>
                </a:xfrm>
                <a:prstGeom prst="rect">
                  <a:avLst/>
                </a:prstGeom>
                <a:noFill/>
                <a:ln w="38100">
                  <a:solidFill>
                    <a:srgbClr val="80008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cxnSp>
            <p:nvCxnSpPr>
              <p:cNvPr id="19" name="Прямая со стрелкой 18"/>
              <p:cNvCxnSpPr/>
              <p:nvPr/>
            </p:nvCxnSpPr>
            <p:spPr>
              <a:xfrm flipH="1">
                <a:off x="1568227" y="2940916"/>
                <a:ext cx="1809661" cy="836556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 стрелкой 21"/>
              <p:cNvCxnSpPr/>
              <p:nvPr/>
            </p:nvCxnSpPr>
            <p:spPr>
              <a:xfrm>
                <a:off x="8342627" y="2928937"/>
                <a:ext cx="1649331" cy="831795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 стрелкой 26"/>
              <p:cNvCxnSpPr/>
              <p:nvPr/>
            </p:nvCxnSpPr>
            <p:spPr>
              <a:xfrm>
                <a:off x="5390016" y="2928937"/>
                <a:ext cx="0" cy="831795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5021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ЕНГ 26.01_вебинар_Итог.pdf - Foxit PDF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0" t="28344" r="11413" b="3801"/>
          <a:stretch/>
        </p:blipFill>
        <p:spPr>
          <a:xfrm>
            <a:off x="35496" y="44624"/>
            <a:ext cx="9036496" cy="6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5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ЕНГ 26.01_вебинар_Итог.pdf - Foxit PDF Read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6" t="16265" r="10625" b="8339"/>
          <a:stretch/>
        </p:blipFill>
        <p:spPr>
          <a:xfrm>
            <a:off x="0" y="44624"/>
            <a:ext cx="9108504" cy="6813376"/>
          </a:xfrm>
        </p:spPr>
      </p:pic>
    </p:spTree>
    <p:extLst>
      <p:ext uri="{BB962C8B-B14F-4D97-AF65-F5344CB8AC3E}">
        <p14:creationId xmlns:p14="http://schemas.microsoft.com/office/powerpoint/2010/main" val="85292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ЕНГ 26.01_вебинар_Итог.pdf - Foxit PDF Read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0" t="29098" r="10625" b="9193"/>
          <a:stretch/>
        </p:blipFill>
        <p:spPr>
          <a:xfrm>
            <a:off x="107504" y="44624"/>
            <a:ext cx="8928992" cy="6768752"/>
          </a:xfrm>
        </p:spPr>
      </p:pic>
    </p:spTree>
    <p:extLst>
      <p:ext uri="{BB962C8B-B14F-4D97-AF65-F5344CB8AC3E}">
        <p14:creationId xmlns:p14="http://schemas.microsoft.com/office/powerpoint/2010/main" val="27276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ЕНГ 26.01_вебинар_Итог.pdf - Foxit PDF Read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6" t="17869" r="15000" b="8338"/>
          <a:stretch/>
        </p:blipFill>
        <p:spPr>
          <a:xfrm>
            <a:off x="107504" y="116632"/>
            <a:ext cx="8928992" cy="6624736"/>
          </a:xfrm>
        </p:spPr>
      </p:pic>
    </p:spTree>
    <p:extLst>
      <p:ext uri="{BB962C8B-B14F-4D97-AF65-F5344CB8AC3E}">
        <p14:creationId xmlns:p14="http://schemas.microsoft.com/office/powerpoint/2010/main" val="66077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4848" y="1066286"/>
            <a:ext cx="6136957" cy="5482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lnSpc>
                <a:spcPts val="2051"/>
              </a:lnSpc>
              <a:spcBef>
                <a:spcPts val="75"/>
              </a:spcBef>
            </a:pPr>
            <a:r>
              <a:rPr b="1" dirty="0">
                <a:solidFill>
                  <a:srgbClr val="1F3863"/>
                </a:solidFill>
                <a:latin typeface="Georgia"/>
                <a:cs typeface="Georgia"/>
              </a:rPr>
              <a:t>Разграничение</a:t>
            </a:r>
            <a:r>
              <a:rPr b="1" spc="-45" dirty="0">
                <a:solidFill>
                  <a:srgbClr val="1F3863"/>
                </a:solidFill>
                <a:latin typeface="Georgia"/>
                <a:cs typeface="Georgia"/>
              </a:rPr>
              <a:t> </a:t>
            </a:r>
            <a:r>
              <a:rPr b="1" dirty="0">
                <a:solidFill>
                  <a:srgbClr val="1F3863"/>
                </a:solidFill>
                <a:latin typeface="Georgia"/>
                <a:cs typeface="Georgia"/>
              </a:rPr>
              <a:t>понятий</a:t>
            </a:r>
            <a:endParaRPr>
              <a:latin typeface="Georgia"/>
              <a:cs typeface="Georgia"/>
            </a:endParaRPr>
          </a:p>
          <a:p>
            <a:pPr algn="ctr">
              <a:lnSpc>
                <a:spcPts val="2051"/>
              </a:lnSpc>
            </a:pPr>
            <a:r>
              <a:rPr b="1" dirty="0">
                <a:solidFill>
                  <a:srgbClr val="1F3863"/>
                </a:solidFill>
                <a:latin typeface="Georgia"/>
                <a:cs typeface="Georgia"/>
              </a:rPr>
              <a:t>«грамотность»</a:t>
            </a:r>
            <a:r>
              <a:rPr b="1" spc="-68" dirty="0">
                <a:solidFill>
                  <a:srgbClr val="1F3863"/>
                </a:solidFill>
                <a:latin typeface="Georgia"/>
                <a:cs typeface="Georgia"/>
              </a:rPr>
              <a:t> </a:t>
            </a:r>
            <a:r>
              <a:rPr b="1" dirty="0">
                <a:solidFill>
                  <a:srgbClr val="1F3863"/>
                </a:solidFill>
                <a:latin typeface="Georgia"/>
                <a:cs typeface="Georgia"/>
              </a:rPr>
              <a:t>и</a:t>
            </a:r>
            <a:r>
              <a:rPr b="1" spc="-11" dirty="0">
                <a:solidFill>
                  <a:srgbClr val="1F3863"/>
                </a:solidFill>
                <a:latin typeface="Georgia"/>
                <a:cs typeface="Georgia"/>
              </a:rPr>
              <a:t> </a:t>
            </a:r>
            <a:r>
              <a:rPr b="1" dirty="0">
                <a:solidFill>
                  <a:srgbClr val="1F3863"/>
                </a:solidFill>
                <a:latin typeface="Georgia"/>
                <a:cs typeface="Georgia"/>
              </a:rPr>
              <a:t>«функциональная</a:t>
            </a:r>
            <a:r>
              <a:rPr b="1" spc="-64" dirty="0">
                <a:solidFill>
                  <a:srgbClr val="1F3863"/>
                </a:solidFill>
                <a:latin typeface="Georgia"/>
                <a:cs typeface="Georgia"/>
              </a:rPr>
              <a:t> </a:t>
            </a:r>
            <a:r>
              <a:rPr b="1" dirty="0">
                <a:solidFill>
                  <a:srgbClr val="1F3863"/>
                </a:solidFill>
                <a:latin typeface="Georgia"/>
                <a:cs typeface="Georgia"/>
              </a:rPr>
              <a:t>грамотность»</a:t>
            </a:r>
            <a:endParaRPr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7066" y="2144611"/>
            <a:ext cx="3371374" cy="1015984"/>
          </a:xfrm>
          <a:prstGeom prst="rect">
            <a:avLst/>
          </a:prstGeom>
        </p:spPr>
        <p:txBody>
          <a:bodyPr vert="horz" wrap="square" lIns="0" tIns="40958" rIns="0" bIns="0" rtlCol="0">
            <a:spAutoFit/>
          </a:bodyPr>
          <a:lstStyle/>
          <a:p>
            <a:pPr marL="9525" marR="3810">
              <a:lnSpc>
                <a:spcPts val="1943"/>
              </a:lnSpc>
              <a:spcBef>
                <a:spcPts val="323"/>
              </a:spcBef>
            </a:pPr>
            <a:r>
              <a:rPr b="1" i="1" dirty="0">
                <a:solidFill>
                  <a:srgbClr val="1F3863"/>
                </a:solidFill>
                <a:latin typeface="Georgia"/>
                <a:cs typeface="Georgia"/>
              </a:rPr>
              <a:t>Грамотность </a:t>
            </a:r>
            <a:r>
              <a:rPr i="1" dirty="0">
                <a:latin typeface="Georgia"/>
                <a:cs typeface="Georgia"/>
              </a:rPr>
              <a:t>- </a:t>
            </a:r>
            <a:r>
              <a:rPr spc="-4" dirty="0">
                <a:latin typeface="Georgia"/>
                <a:cs typeface="Georgia"/>
              </a:rPr>
              <a:t>степень </a:t>
            </a:r>
            <a:r>
              <a:rPr dirty="0">
                <a:latin typeface="Georgia"/>
                <a:cs typeface="Georgia"/>
              </a:rPr>
              <a:t> </a:t>
            </a:r>
            <a:r>
              <a:rPr spc="-4" dirty="0">
                <a:latin typeface="Georgia"/>
                <a:cs typeface="Georgia"/>
              </a:rPr>
              <a:t>владения</a:t>
            </a:r>
            <a:r>
              <a:rPr dirty="0">
                <a:latin typeface="Georgia"/>
                <a:cs typeface="Georgia"/>
              </a:rPr>
              <a:t> </a:t>
            </a:r>
            <a:r>
              <a:rPr spc="-8" dirty="0">
                <a:latin typeface="Georgia"/>
                <a:cs typeface="Georgia"/>
              </a:rPr>
              <a:t>человеком</a:t>
            </a:r>
            <a:r>
              <a:rPr spc="15" dirty="0">
                <a:latin typeface="Georgia"/>
                <a:cs typeface="Georgia"/>
              </a:rPr>
              <a:t> </a:t>
            </a:r>
            <a:r>
              <a:rPr spc="-4" dirty="0">
                <a:latin typeface="Georgia"/>
                <a:cs typeface="Georgia"/>
              </a:rPr>
              <a:t>навыками </a:t>
            </a:r>
            <a:r>
              <a:rPr spc="-424" dirty="0">
                <a:latin typeface="Georgia"/>
                <a:cs typeface="Georgia"/>
              </a:rPr>
              <a:t> </a:t>
            </a:r>
            <a:r>
              <a:rPr spc="-4" dirty="0">
                <a:latin typeface="Georgia"/>
                <a:cs typeface="Georgia"/>
              </a:rPr>
              <a:t>чтения</a:t>
            </a:r>
            <a:r>
              <a:rPr spc="8" dirty="0">
                <a:latin typeface="Georgia"/>
                <a:cs typeface="Georgia"/>
              </a:rPr>
              <a:t> </a:t>
            </a:r>
            <a:r>
              <a:rPr dirty="0">
                <a:latin typeface="Georgia"/>
                <a:cs typeface="Georgia"/>
              </a:rPr>
              <a:t>и</a:t>
            </a:r>
            <a:r>
              <a:rPr spc="-11" dirty="0">
                <a:latin typeface="Georgia"/>
                <a:cs typeface="Georgia"/>
              </a:rPr>
              <a:t> </a:t>
            </a:r>
            <a:r>
              <a:rPr spc="-4" dirty="0">
                <a:latin typeface="Georgia"/>
                <a:cs typeface="Georgia"/>
              </a:rPr>
              <a:t>письма </a:t>
            </a:r>
            <a:r>
              <a:rPr dirty="0">
                <a:latin typeface="Georgia"/>
                <a:cs typeface="Georgia"/>
              </a:rPr>
              <a:t>на</a:t>
            </a:r>
            <a:r>
              <a:rPr spc="-15" dirty="0">
                <a:latin typeface="Georgia"/>
                <a:cs typeface="Georgia"/>
              </a:rPr>
              <a:t> </a:t>
            </a:r>
            <a:r>
              <a:rPr spc="-4" dirty="0">
                <a:latin typeface="Georgia"/>
                <a:cs typeface="Georgia"/>
              </a:rPr>
              <a:t>родном</a:t>
            </a:r>
            <a:endParaRPr dirty="0">
              <a:latin typeface="Georgia"/>
              <a:cs typeface="Georgia"/>
            </a:endParaRPr>
          </a:p>
          <a:p>
            <a:pPr marL="9525">
              <a:lnSpc>
                <a:spcPts val="1920"/>
              </a:lnSpc>
            </a:pPr>
            <a:r>
              <a:rPr dirty="0">
                <a:latin typeface="Georgia"/>
                <a:cs typeface="Georgia"/>
              </a:rPr>
              <a:t>языке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35967" y="2017681"/>
            <a:ext cx="3101816" cy="358495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ts val="2051"/>
              </a:lnSpc>
              <a:spcBef>
                <a:spcPts val="75"/>
              </a:spcBef>
            </a:pPr>
            <a:r>
              <a:rPr sz="1500" dirty="0">
                <a:latin typeface="Calibri"/>
                <a:cs typeface="Calibri"/>
              </a:rPr>
              <a:t>«</a:t>
            </a:r>
            <a:r>
              <a:rPr b="1" i="1" dirty="0">
                <a:solidFill>
                  <a:srgbClr val="1F3863"/>
                </a:solidFill>
                <a:latin typeface="Georgia"/>
                <a:cs typeface="Georgia"/>
              </a:rPr>
              <a:t>Функционально</a:t>
            </a:r>
            <a:endParaRPr>
              <a:latin typeface="Georgia"/>
              <a:cs typeface="Georgia"/>
            </a:endParaRPr>
          </a:p>
          <a:p>
            <a:pPr marL="9525" marR="3810">
              <a:lnSpc>
                <a:spcPct val="90000"/>
              </a:lnSpc>
              <a:spcBef>
                <a:spcPts val="109"/>
              </a:spcBef>
            </a:pPr>
            <a:r>
              <a:rPr b="1" i="1" dirty="0">
                <a:solidFill>
                  <a:srgbClr val="1F3863"/>
                </a:solidFill>
                <a:latin typeface="Georgia"/>
                <a:cs typeface="Georgia"/>
              </a:rPr>
              <a:t>грамотный </a:t>
            </a:r>
            <a:r>
              <a:rPr spc="-8" dirty="0">
                <a:latin typeface="Georgia"/>
                <a:cs typeface="Georgia"/>
              </a:rPr>
              <a:t>человек </a:t>
            </a:r>
            <a:r>
              <a:rPr dirty="0">
                <a:latin typeface="Georgia"/>
                <a:cs typeface="Georgia"/>
              </a:rPr>
              <a:t>— это </a:t>
            </a:r>
            <a:r>
              <a:rPr spc="-424" dirty="0">
                <a:latin typeface="Georgia"/>
                <a:cs typeface="Georgia"/>
              </a:rPr>
              <a:t> </a:t>
            </a:r>
            <a:r>
              <a:rPr spc="-8" dirty="0">
                <a:latin typeface="Georgia"/>
                <a:cs typeface="Georgia"/>
              </a:rPr>
              <a:t>человек,</a:t>
            </a:r>
            <a:r>
              <a:rPr spc="4" dirty="0">
                <a:latin typeface="Georgia"/>
                <a:cs typeface="Georgia"/>
              </a:rPr>
              <a:t> </a:t>
            </a:r>
            <a:r>
              <a:rPr spc="-4" dirty="0">
                <a:latin typeface="Georgia"/>
                <a:cs typeface="Georgia"/>
              </a:rPr>
              <a:t>который</a:t>
            </a:r>
            <a:r>
              <a:rPr spc="23" dirty="0">
                <a:latin typeface="Georgia"/>
                <a:cs typeface="Georgia"/>
              </a:rPr>
              <a:t> </a:t>
            </a:r>
            <a:r>
              <a:rPr spc="-8" dirty="0">
                <a:latin typeface="Georgia"/>
                <a:cs typeface="Georgia"/>
              </a:rPr>
              <a:t>способен </a:t>
            </a:r>
            <a:r>
              <a:rPr spc="-4" dirty="0">
                <a:latin typeface="Georgia"/>
                <a:cs typeface="Georgia"/>
              </a:rPr>
              <a:t> использовать все постоянно </a:t>
            </a:r>
            <a:r>
              <a:rPr dirty="0">
                <a:latin typeface="Georgia"/>
                <a:cs typeface="Georgia"/>
              </a:rPr>
              <a:t> </a:t>
            </a:r>
            <a:r>
              <a:rPr spc="-4" dirty="0">
                <a:latin typeface="Georgia"/>
                <a:cs typeface="Georgia"/>
              </a:rPr>
              <a:t>приобретаемые</a:t>
            </a:r>
            <a:r>
              <a:rPr spc="38" dirty="0">
                <a:latin typeface="Georgia"/>
                <a:cs typeface="Georgia"/>
              </a:rPr>
              <a:t> </a:t>
            </a:r>
            <a:r>
              <a:rPr dirty="0">
                <a:latin typeface="Georgia"/>
                <a:cs typeface="Georgia"/>
              </a:rPr>
              <a:t>в</a:t>
            </a:r>
            <a:r>
              <a:rPr spc="-26" dirty="0">
                <a:latin typeface="Georgia"/>
                <a:cs typeface="Georgia"/>
              </a:rPr>
              <a:t> </a:t>
            </a:r>
            <a:r>
              <a:rPr spc="-4" dirty="0">
                <a:latin typeface="Georgia"/>
                <a:cs typeface="Georgia"/>
              </a:rPr>
              <a:t>течение </a:t>
            </a:r>
            <a:r>
              <a:rPr dirty="0">
                <a:latin typeface="Georgia"/>
                <a:cs typeface="Georgia"/>
              </a:rPr>
              <a:t> </a:t>
            </a:r>
            <a:r>
              <a:rPr spc="-4" dirty="0">
                <a:latin typeface="Georgia"/>
                <a:cs typeface="Georgia"/>
              </a:rPr>
              <a:t>жизни</a:t>
            </a:r>
            <a:r>
              <a:rPr spc="4" dirty="0">
                <a:latin typeface="Georgia"/>
                <a:cs typeface="Georgia"/>
              </a:rPr>
              <a:t> </a:t>
            </a:r>
            <a:r>
              <a:rPr spc="-4" dirty="0">
                <a:latin typeface="Georgia"/>
                <a:cs typeface="Georgia"/>
              </a:rPr>
              <a:t>знания,</a:t>
            </a:r>
            <a:r>
              <a:rPr spc="8" dirty="0">
                <a:latin typeface="Georgia"/>
                <a:cs typeface="Georgia"/>
              </a:rPr>
              <a:t> </a:t>
            </a:r>
            <a:r>
              <a:rPr spc="-4" dirty="0">
                <a:latin typeface="Georgia"/>
                <a:cs typeface="Georgia"/>
              </a:rPr>
              <a:t>умения </a:t>
            </a:r>
            <a:r>
              <a:rPr dirty="0">
                <a:latin typeface="Georgia"/>
                <a:cs typeface="Georgia"/>
              </a:rPr>
              <a:t>и</a:t>
            </a:r>
            <a:endParaRPr>
              <a:latin typeface="Georgia"/>
              <a:cs typeface="Georgia"/>
            </a:endParaRPr>
          </a:p>
          <a:p>
            <a:pPr marL="9525" marR="531019">
              <a:lnSpc>
                <a:spcPts val="1943"/>
              </a:lnSpc>
              <a:spcBef>
                <a:spcPts val="30"/>
              </a:spcBef>
            </a:pPr>
            <a:r>
              <a:rPr spc="-4" dirty="0">
                <a:latin typeface="Georgia"/>
                <a:cs typeface="Georgia"/>
              </a:rPr>
              <a:t>навыки </a:t>
            </a:r>
            <a:r>
              <a:rPr dirty="0">
                <a:latin typeface="Georgia"/>
                <a:cs typeface="Georgia"/>
              </a:rPr>
              <a:t>для </a:t>
            </a:r>
            <a:r>
              <a:rPr spc="-8" dirty="0">
                <a:latin typeface="Georgia"/>
                <a:cs typeface="Georgia"/>
              </a:rPr>
              <a:t>решения </a:t>
            </a:r>
            <a:r>
              <a:rPr spc="-4" dirty="0">
                <a:latin typeface="Georgia"/>
                <a:cs typeface="Georgia"/>
              </a:rPr>
              <a:t> максимально</a:t>
            </a:r>
            <a:r>
              <a:rPr spc="-30" dirty="0">
                <a:latin typeface="Georgia"/>
                <a:cs typeface="Georgia"/>
              </a:rPr>
              <a:t> </a:t>
            </a:r>
            <a:r>
              <a:rPr spc="-8" dirty="0">
                <a:latin typeface="Georgia"/>
                <a:cs typeface="Georgia"/>
              </a:rPr>
              <a:t>широкого</a:t>
            </a:r>
            <a:endParaRPr>
              <a:latin typeface="Georgia"/>
              <a:cs typeface="Georgia"/>
            </a:endParaRPr>
          </a:p>
          <a:p>
            <a:pPr marL="9525" marR="11430">
              <a:lnSpc>
                <a:spcPts val="1943"/>
              </a:lnSpc>
              <a:spcBef>
                <a:spcPts val="4"/>
              </a:spcBef>
            </a:pPr>
            <a:r>
              <a:rPr spc="-8" dirty="0">
                <a:latin typeface="Georgia"/>
                <a:cs typeface="Georgia"/>
              </a:rPr>
              <a:t>диапазона</a:t>
            </a:r>
            <a:r>
              <a:rPr spc="34" dirty="0">
                <a:latin typeface="Georgia"/>
                <a:cs typeface="Georgia"/>
              </a:rPr>
              <a:t> </a:t>
            </a:r>
            <a:r>
              <a:rPr spc="-4" dirty="0">
                <a:latin typeface="Georgia"/>
                <a:cs typeface="Georgia"/>
              </a:rPr>
              <a:t>жизненных </a:t>
            </a:r>
            <a:r>
              <a:rPr spc="-8" dirty="0">
                <a:latin typeface="Georgia"/>
                <a:cs typeface="Georgia"/>
              </a:rPr>
              <a:t>задач </a:t>
            </a:r>
            <a:r>
              <a:rPr spc="-424" dirty="0">
                <a:latin typeface="Georgia"/>
                <a:cs typeface="Georgia"/>
              </a:rPr>
              <a:t> </a:t>
            </a:r>
            <a:r>
              <a:rPr dirty="0">
                <a:latin typeface="Georgia"/>
                <a:cs typeface="Georgia"/>
              </a:rPr>
              <a:t>в</a:t>
            </a:r>
            <a:r>
              <a:rPr spc="-8" dirty="0">
                <a:latin typeface="Georgia"/>
                <a:cs typeface="Georgia"/>
              </a:rPr>
              <a:t> различных</a:t>
            </a:r>
            <a:r>
              <a:rPr spc="15" dirty="0">
                <a:latin typeface="Georgia"/>
                <a:cs typeface="Georgia"/>
              </a:rPr>
              <a:t> </a:t>
            </a:r>
            <a:r>
              <a:rPr spc="-8" dirty="0">
                <a:latin typeface="Georgia"/>
                <a:cs typeface="Georgia"/>
              </a:rPr>
              <a:t>сферах</a:t>
            </a:r>
            <a:endParaRPr>
              <a:latin typeface="Georgia"/>
              <a:cs typeface="Georgia"/>
            </a:endParaRPr>
          </a:p>
          <a:p>
            <a:pPr marL="9525" marR="66675">
              <a:lnSpc>
                <a:spcPts val="1943"/>
              </a:lnSpc>
              <a:spcBef>
                <a:spcPts val="4"/>
              </a:spcBef>
            </a:pPr>
            <a:r>
              <a:rPr spc="-8" dirty="0">
                <a:latin typeface="Georgia"/>
                <a:cs typeface="Georgia"/>
              </a:rPr>
              <a:t>человеческой</a:t>
            </a:r>
            <a:r>
              <a:rPr spc="15" dirty="0">
                <a:latin typeface="Georgia"/>
                <a:cs typeface="Georgia"/>
              </a:rPr>
              <a:t> </a:t>
            </a:r>
            <a:r>
              <a:rPr spc="-4" dirty="0">
                <a:latin typeface="Georgia"/>
                <a:cs typeface="Georgia"/>
              </a:rPr>
              <a:t>деятельности, </a:t>
            </a:r>
            <a:r>
              <a:rPr spc="-424" dirty="0">
                <a:latin typeface="Georgia"/>
                <a:cs typeface="Georgia"/>
              </a:rPr>
              <a:t> </a:t>
            </a:r>
            <a:r>
              <a:rPr spc="-4" dirty="0">
                <a:latin typeface="Georgia"/>
                <a:cs typeface="Georgia"/>
              </a:rPr>
              <a:t>общения</a:t>
            </a:r>
            <a:r>
              <a:rPr spc="8" dirty="0">
                <a:latin typeface="Georgia"/>
                <a:cs typeface="Georgia"/>
              </a:rPr>
              <a:t> </a:t>
            </a:r>
            <a:r>
              <a:rPr dirty="0">
                <a:latin typeface="Georgia"/>
                <a:cs typeface="Georgia"/>
              </a:rPr>
              <a:t>и</a:t>
            </a:r>
            <a:r>
              <a:rPr spc="4" dirty="0">
                <a:latin typeface="Georgia"/>
                <a:cs typeface="Georgia"/>
              </a:rPr>
              <a:t> </a:t>
            </a:r>
            <a:r>
              <a:rPr spc="-8" dirty="0">
                <a:latin typeface="Georgia"/>
                <a:cs typeface="Georgia"/>
              </a:rPr>
              <a:t>социальных</a:t>
            </a:r>
            <a:endParaRPr>
              <a:latin typeface="Georgia"/>
              <a:cs typeface="Georgia"/>
            </a:endParaRPr>
          </a:p>
          <a:p>
            <a:pPr marL="9525">
              <a:lnSpc>
                <a:spcPts val="1920"/>
              </a:lnSpc>
            </a:pPr>
            <a:r>
              <a:rPr spc="-4" dirty="0">
                <a:latin typeface="Georgia"/>
                <a:cs typeface="Georgia"/>
              </a:rPr>
              <a:t>отношений»</a:t>
            </a:r>
            <a:endParaRPr>
              <a:latin typeface="Georgia"/>
              <a:cs typeface="Georgia"/>
            </a:endParaRPr>
          </a:p>
          <a:p>
            <a:pPr marL="1381125">
              <a:spcBef>
                <a:spcPts val="540"/>
              </a:spcBef>
            </a:pPr>
            <a:r>
              <a:rPr spc="-4" dirty="0">
                <a:latin typeface="Georgia"/>
                <a:cs typeface="Georgia"/>
              </a:rPr>
              <a:t>(Леонтьев</a:t>
            </a:r>
            <a:r>
              <a:rPr spc="-41" dirty="0">
                <a:latin typeface="Georgia"/>
                <a:cs typeface="Georgia"/>
              </a:rPr>
              <a:t> </a:t>
            </a:r>
            <a:r>
              <a:rPr spc="-4" dirty="0">
                <a:latin typeface="Georgia"/>
                <a:cs typeface="Georgia"/>
              </a:rPr>
              <a:t>А.А.)</a:t>
            </a:r>
            <a:endParaRPr>
              <a:latin typeface="Georgia"/>
              <a:cs typeface="Georgi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789937" y="1629918"/>
            <a:ext cx="203835" cy="411480"/>
            <a:chOff x="2386583" y="1030224"/>
            <a:chExt cx="271780" cy="548640"/>
          </a:xfrm>
        </p:grpSpPr>
        <p:sp>
          <p:nvSpPr>
            <p:cNvPr id="6" name="object 6"/>
            <p:cNvSpPr/>
            <p:nvPr/>
          </p:nvSpPr>
          <p:spPr>
            <a:xfrm>
              <a:off x="2392679" y="1036320"/>
              <a:ext cx="259079" cy="536575"/>
            </a:xfrm>
            <a:custGeom>
              <a:avLst/>
              <a:gdLst/>
              <a:ahLst/>
              <a:cxnLst/>
              <a:rect l="l" t="t" r="r" b="b"/>
              <a:pathLst>
                <a:path w="259080" h="536575">
                  <a:moveTo>
                    <a:pt x="194309" y="0"/>
                  </a:moveTo>
                  <a:lnTo>
                    <a:pt x="64769" y="0"/>
                  </a:lnTo>
                  <a:lnTo>
                    <a:pt x="64769" y="406907"/>
                  </a:lnTo>
                  <a:lnTo>
                    <a:pt x="0" y="406907"/>
                  </a:lnTo>
                  <a:lnTo>
                    <a:pt x="129539" y="536447"/>
                  </a:lnTo>
                  <a:lnTo>
                    <a:pt x="259080" y="406907"/>
                  </a:lnTo>
                  <a:lnTo>
                    <a:pt x="194309" y="406907"/>
                  </a:lnTo>
                  <a:lnTo>
                    <a:pt x="19430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2392679" y="1036320"/>
              <a:ext cx="259079" cy="536575"/>
            </a:xfrm>
            <a:custGeom>
              <a:avLst/>
              <a:gdLst/>
              <a:ahLst/>
              <a:cxnLst/>
              <a:rect l="l" t="t" r="r" b="b"/>
              <a:pathLst>
                <a:path w="259080" h="536575">
                  <a:moveTo>
                    <a:pt x="0" y="406907"/>
                  </a:moveTo>
                  <a:lnTo>
                    <a:pt x="64769" y="406907"/>
                  </a:lnTo>
                  <a:lnTo>
                    <a:pt x="64769" y="0"/>
                  </a:lnTo>
                  <a:lnTo>
                    <a:pt x="194309" y="0"/>
                  </a:lnTo>
                  <a:lnTo>
                    <a:pt x="194309" y="406907"/>
                  </a:lnTo>
                  <a:lnTo>
                    <a:pt x="259080" y="406907"/>
                  </a:lnTo>
                  <a:lnTo>
                    <a:pt x="129539" y="536447"/>
                  </a:lnTo>
                  <a:lnTo>
                    <a:pt x="0" y="406907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7203185" y="1563624"/>
            <a:ext cx="203835" cy="466725"/>
            <a:chOff x="9604247" y="941832"/>
            <a:chExt cx="271780" cy="622300"/>
          </a:xfrm>
        </p:grpSpPr>
        <p:sp>
          <p:nvSpPr>
            <p:cNvPr id="9" name="object 9"/>
            <p:cNvSpPr/>
            <p:nvPr/>
          </p:nvSpPr>
          <p:spPr>
            <a:xfrm>
              <a:off x="9610343" y="947928"/>
              <a:ext cx="259079" cy="609600"/>
            </a:xfrm>
            <a:custGeom>
              <a:avLst/>
              <a:gdLst/>
              <a:ahLst/>
              <a:cxnLst/>
              <a:rect l="l" t="t" r="r" b="b"/>
              <a:pathLst>
                <a:path w="259079" h="609600">
                  <a:moveTo>
                    <a:pt x="194309" y="0"/>
                  </a:moveTo>
                  <a:lnTo>
                    <a:pt x="64770" y="0"/>
                  </a:lnTo>
                  <a:lnTo>
                    <a:pt x="64770" y="480060"/>
                  </a:lnTo>
                  <a:lnTo>
                    <a:pt x="0" y="480060"/>
                  </a:lnTo>
                  <a:lnTo>
                    <a:pt x="129539" y="609600"/>
                  </a:lnTo>
                  <a:lnTo>
                    <a:pt x="259079" y="480060"/>
                  </a:lnTo>
                  <a:lnTo>
                    <a:pt x="194309" y="480060"/>
                  </a:lnTo>
                  <a:lnTo>
                    <a:pt x="19430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0" name="object 10"/>
            <p:cNvSpPr/>
            <p:nvPr/>
          </p:nvSpPr>
          <p:spPr>
            <a:xfrm>
              <a:off x="9610343" y="947928"/>
              <a:ext cx="259079" cy="609600"/>
            </a:xfrm>
            <a:custGeom>
              <a:avLst/>
              <a:gdLst/>
              <a:ahLst/>
              <a:cxnLst/>
              <a:rect l="l" t="t" r="r" b="b"/>
              <a:pathLst>
                <a:path w="259079" h="609600">
                  <a:moveTo>
                    <a:pt x="0" y="480060"/>
                  </a:moveTo>
                  <a:lnTo>
                    <a:pt x="64770" y="480060"/>
                  </a:lnTo>
                  <a:lnTo>
                    <a:pt x="64770" y="0"/>
                  </a:lnTo>
                  <a:lnTo>
                    <a:pt x="194309" y="0"/>
                  </a:lnTo>
                  <a:lnTo>
                    <a:pt x="194309" y="480060"/>
                  </a:lnTo>
                  <a:lnTo>
                    <a:pt x="259079" y="480060"/>
                  </a:lnTo>
                  <a:lnTo>
                    <a:pt x="129539" y="609600"/>
                  </a:lnTo>
                  <a:lnTo>
                    <a:pt x="0" y="48006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73402" y="2663190"/>
            <a:ext cx="3685031" cy="317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4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ЕНГ 26.01_вебинар_Итог.pdf - Foxit PDF Read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5" t="17870" r="9750" b="14756"/>
          <a:stretch/>
        </p:blipFill>
        <p:spPr>
          <a:xfrm>
            <a:off x="35496" y="44624"/>
            <a:ext cx="9073008" cy="6768752"/>
          </a:xfrm>
        </p:spPr>
      </p:pic>
    </p:spTree>
    <p:extLst>
      <p:ext uri="{BB962C8B-B14F-4D97-AF65-F5344CB8AC3E}">
        <p14:creationId xmlns:p14="http://schemas.microsoft.com/office/powerpoint/2010/main" val="367285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ЕНГ 26.01_вебинар_Итог.pdf - Foxit PDF Read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1" t="16265" r="8001" b="3528"/>
          <a:stretch/>
        </p:blipFill>
        <p:spPr>
          <a:xfrm>
            <a:off x="107504" y="0"/>
            <a:ext cx="9001000" cy="6846503"/>
          </a:xfrm>
        </p:spPr>
      </p:pic>
    </p:spTree>
    <p:extLst>
      <p:ext uri="{BB962C8B-B14F-4D97-AF65-F5344CB8AC3E}">
        <p14:creationId xmlns:p14="http://schemas.microsoft.com/office/powerpoint/2010/main" val="149350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ЕНГ 26.01_вебинар_Итог.pdf - Foxit PDF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2" t="17325" r="10900" b="10489"/>
          <a:stretch/>
        </p:blipFill>
        <p:spPr>
          <a:xfrm>
            <a:off x="22963" y="44624"/>
            <a:ext cx="9049005" cy="6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34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4848" y="1139016"/>
            <a:ext cx="6331744" cy="679193"/>
          </a:xfrm>
          <a:prstGeom prst="rect">
            <a:avLst/>
          </a:prstGeom>
        </p:spPr>
        <p:txBody>
          <a:bodyPr vert="horz" wrap="square" lIns="0" tIns="37624" rIns="0" bIns="0" rtlCol="0" anchor="ctr">
            <a:spAutoFit/>
          </a:bodyPr>
          <a:lstStyle/>
          <a:p>
            <a:pPr marL="581025" marR="3810" indent="-571500">
              <a:lnSpc>
                <a:spcPts val="2534"/>
              </a:lnSpc>
              <a:spcBef>
                <a:spcPts val="296"/>
              </a:spcBef>
            </a:pPr>
            <a:r>
              <a:rPr sz="2250" spc="-19" dirty="0" err="1"/>
              <a:t>Формирование</a:t>
            </a:r>
            <a:r>
              <a:rPr sz="2250" spc="38" dirty="0"/>
              <a:t> </a:t>
            </a:r>
            <a:r>
              <a:rPr lang="ru-RU" sz="2250" spc="-23" dirty="0" smtClean="0"/>
              <a:t>естественнонаучной</a:t>
            </a:r>
            <a:r>
              <a:rPr sz="2250" spc="19" dirty="0" smtClean="0"/>
              <a:t> </a:t>
            </a:r>
            <a:r>
              <a:rPr sz="2250" spc="-19" dirty="0"/>
              <a:t>грамотности</a:t>
            </a:r>
            <a:r>
              <a:rPr sz="2250" spc="38" dirty="0"/>
              <a:t> </a:t>
            </a:r>
            <a:r>
              <a:rPr sz="2250" dirty="0"/>
              <a:t>в </a:t>
            </a:r>
            <a:r>
              <a:rPr sz="2250" spc="-533" dirty="0"/>
              <a:t> </a:t>
            </a:r>
            <a:r>
              <a:rPr sz="2250" spc="-4" dirty="0"/>
              <a:t>образовательном</a:t>
            </a:r>
            <a:r>
              <a:rPr sz="2250" dirty="0"/>
              <a:t> </a:t>
            </a:r>
            <a:r>
              <a:rPr sz="2250" spc="-4" dirty="0"/>
              <a:t>пространстве</a:t>
            </a:r>
            <a:r>
              <a:rPr sz="2250" spc="-19" dirty="0"/>
              <a:t> </a:t>
            </a:r>
            <a:r>
              <a:rPr sz="2250" spc="-4" dirty="0"/>
              <a:t>школы</a:t>
            </a:r>
            <a:endParaRPr sz="2250" dirty="0"/>
          </a:p>
        </p:txBody>
      </p:sp>
      <p:sp>
        <p:nvSpPr>
          <p:cNvPr id="3" name="object 3"/>
          <p:cNvSpPr/>
          <p:nvPr/>
        </p:nvSpPr>
        <p:spPr>
          <a:xfrm>
            <a:off x="3561588" y="3118104"/>
            <a:ext cx="1552575" cy="1470184"/>
          </a:xfrm>
          <a:custGeom>
            <a:avLst/>
            <a:gdLst/>
            <a:ahLst/>
            <a:cxnLst/>
            <a:rect l="l" t="t" r="r" b="b"/>
            <a:pathLst>
              <a:path w="2070100" h="1960245">
                <a:moveTo>
                  <a:pt x="1034795" y="0"/>
                </a:moveTo>
                <a:lnTo>
                  <a:pt x="949960" y="3301"/>
                </a:lnTo>
                <a:lnTo>
                  <a:pt x="866901" y="12826"/>
                </a:lnTo>
                <a:lnTo>
                  <a:pt x="786129" y="28448"/>
                </a:lnTo>
                <a:lnTo>
                  <a:pt x="707643" y="49911"/>
                </a:lnTo>
                <a:lnTo>
                  <a:pt x="631951" y="76962"/>
                </a:lnTo>
                <a:lnTo>
                  <a:pt x="559180" y="109347"/>
                </a:lnTo>
                <a:lnTo>
                  <a:pt x="489712" y="146812"/>
                </a:lnTo>
                <a:lnTo>
                  <a:pt x="423671" y="189102"/>
                </a:lnTo>
                <a:lnTo>
                  <a:pt x="361314" y="235838"/>
                </a:lnTo>
                <a:lnTo>
                  <a:pt x="303021" y="287019"/>
                </a:lnTo>
                <a:lnTo>
                  <a:pt x="249046" y="342138"/>
                </a:lnTo>
                <a:lnTo>
                  <a:pt x="199643" y="401192"/>
                </a:lnTo>
                <a:lnTo>
                  <a:pt x="155066" y="463676"/>
                </a:lnTo>
                <a:lnTo>
                  <a:pt x="115442" y="529589"/>
                </a:lnTo>
                <a:lnTo>
                  <a:pt x="81279" y="598551"/>
                </a:lnTo>
                <a:lnTo>
                  <a:pt x="52704" y="670178"/>
                </a:lnTo>
                <a:lnTo>
                  <a:pt x="30099" y="744473"/>
                </a:lnTo>
                <a:lnTo>
                  <a:pt x="13588" y="820927"/>
                </a:lnTo>
                <a:lnTo>
                  <a:pt x="3428" y="899540"/>
                </a:lnTo>
                <a:lnTo>
                  <a:pt x="0" y="979932"/>
                </a:lnTo>
                <a:lnTo>
                  <a:pt x="3428" y="1060322"/>
                </a:lnTo>
                <a:lnTo>
                  <a:pt x="13588" y="1138935"/>
                </a:lnTo>
                <a:lnTo>
                  <a:pt x="30099" y="1215389"/>
                </a:lnTo>
                <a:lnTo>
                  <a:pt x="52704" y="1289684"/>
                </a:lnTo>
                <a:lnTo>
                  <a:pt x="81279" y="1361313"/>
                </a:lnTo>
                <a:lnTo>
                  <a:pt x="115442" y="1430273"/>
                </a:lnTo>
                <a:lnTo>
                  <a:pt x="155066" y="1496059"/>
                </a:lnTo>
                <a:lnTo>
                  <a:pt x="199643" y="1558670"/>
                </a:lnTo>
                <a:lnTo>
                  <a:pt x="249046" y="1617598"/>
                </a:lnTo>
                <a:lnTo>
                  <a:pt x="303021" y="1672844"/>
                </a:lnTo>
                <a:lnTo>
                  <a:pt x="361314" y="1724025"/>
                </a:lnTo>
                <a:lnTo>
                  <a:pt x="423671" y="1770760"/>
                </a:lnTo>
                <a:lnTo>
                  <a:pt x="489712" y="1813052"/>
                </a:lnTo>
                <a:lnTo>
                  <a:pt x="559180" y="1850516"/>
                </a:lnTo>
                <a:lnTo>
                  <a:pt x="631951" y="1882902"/>
                </a:lnTo>
                <a:lnTo>
                  <a:pt x="707643" y="1909952"/>
                </a:lnTo>
                <a:lnTo>
                  <a:pt x="786129" y="1931415"/>
                </a:lnTo>
                <a:lnTo>
                  <a:pt x="866901" y="1947036"/>
                </a:lnTo>
                <a:lnTo>
                  <a:pt x="949960" y="1956561"/>
                </a:lnTo>
                <a:lnTo>
                  <a:pt x="1034795" y="1959864"/>
                </a:lnTo>
                <a:lnTo>
                  <a:pt x="1119631" y="1956561"/>
                </a:lnTo>
                <a:lnTo>
                  <a:pt x="1202689" y="1947036"/>
                </a:lnTo>
                <a:lnTo>
                  <a:pt x="1283462" y="1931415"/>
                </a:lnTo>
                <a:lnTo>
                  <a:pt x="1361820" y="1909952"/>
                </a:lnTo>
                <a:lnTo>
                  <a:pt x="1437513" y="1882902"/>
                </a:lnTo>
                <a:lnTo>
                  <a:pt x="1510283" y="1850516"/>
                </a:lnTo>
                <a:lnTo>
                  <a:pt x="1579879" y="1813052"/>
                </a:lnTo>
                <a:lnTo>
                  <a:pt x="1645919" y="1770760"/>
                </a:lnTo>
                <a:lnTo>
                  <a:pt x="1708150" y="1724025"/>
                </a:lnTo>
                <a:lnTo>
                  <a:pt x="1766442" y="1672844"/>
                </a:lnTo>
                <a:lnTo>
                  <a:pt x="1820417" y="1617598"/>
                </a:lnTo>
                <a:lnTo>
                  <a:pt x="1869947" y="1558670"/>
                </a:lnTo>
                <a:lnTo>
                  <a:pt x="1914524" y="1496059"/>
                </a:lnTo>
                <a:lnTo>
                  <a:pt x="1954021" y="1430273"/>
                </a:lnTo>
                <a:lnTo>
                  <a:pt x="1988185" y="1361313"/>
                </a:lnTo>
                <a:lnTo>
                  <a:pt x="2016760" y="1289684"/>
                </a:lnTo>
                <a:lnTo>
                  <a:pt x="2039492" y="1215389"/>
                </a:lnTo>
                <a:lnTo>
                  <a:pt x="2056002" y="1138935"/>
                </a:lnTo>
                <a:lnTo>
                  <a:pt x="2066163" y="1060322"/>
                </a:lnTo>
                <a:lnTo>
                  <a:pt x="2069591" y="979932"/>
                </a:lnTo>
                <a:lnTo>
                  <a:pt x="2066163" y="899540"/>
                </a:lnTo>
                <a:lnTo>
                  <a:pt x="2056002" y="820927"/>
                </a:lnTo>
                <a:lnTo>
                  <a:pt x="2039492" y="744473"/>
                </a:lnTo>
                <a:lnTo>
                  <a:pt x="2016760" y="670178"/>
                </a:lnTo>
                <a:lnTo>
                  <a:pt x="1988185" y="598551"/>
                </a:lnTo>
                <a:lnTo>
                  <a:pt x="1954021" y="529589"/>
                </a:lnTo>
                <a:lnTo>
                  <a:pt x="1914524" y="463676"/>
                </a:lnTo>
                <a:lnTo>
                  <a:pt x="1869947" y="401192"/>
                </a:lnTo>
                <a:lnTo>
                  <a:pt x="1820417" y="342138"/>
                </a:lnTo>
                <a:lnTo>
                  <a:pt x="1766442" y="287019"/>
                </a:lnTo>
                <a:lnTo>
                  <a:pt x="1708150" y="235838"/>
                </a:lnTo>
                <a:lnTo>
                  <a:pt x="1645919" y="189102"/>
                </a:lnTo>
                <a:lnTo>
                  <a:pt x="1579879" y="146812"/>
                </a:lnTo>
                <a:lnTo>
                  <a:pt x="1510283" y="109347"/>
                </a:lnTo>
                <a:lnTo>
                  <a:pt x="1437513" y="76962"/>
                </a:lnTo>
                <a:lnTo>
                  <a:pt x="1361820" y="49911"/>
                </a:lnTo>
                <a:lnTo>
                  <a:pt x="1283462" y="28448"/>
                </a:lnTo>
                <a:lnTo>
                  <a:pt x="1202689" y="12826"/>
                </a:lnTo>
                <a:lnTo>
                  <a:pt x="1119631" y="3301"/>
                </a:lnTo>
                <a:lnTo>
                  <a:pt x="1034795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" name="object 4"/>
          <p:cNvSpPr txBox="1"/>
          <p:nvPr/>
        </p:nvSpPr>
        <p:spPr>
          <a:xfrm>
            <a:off x="3818191" y="3706558"/>
            <a:ext cx="1037273" cy="281486"/>
          </a:xfrm>
          <a:prstGeom prst="rect">
            <a:avLst/>
          </a:prstGeom>
        </p:spPr>
        <p:txBody>
          <a:bodyPr vert="horz" wrap="square" lIns="0" tIns="24764" rIns="0" bIns="0" rtlCol="0">
            <a:spAutoFit/>
          </a:bodyPr>
          <a:lstStyle/>
          <a:p>
            <a:pPr marL="128111" marR="3810" indent="-119063">
              <a:lnSpc>
                <a:spcPts val="975"/>
              </a:lnSpc>
              <a:spcBef>
                <a:spcPts val="194"/>
              </a:spcBef>
            </a:pPr>
            <a:r>
              <a:rPr sz="900" b="1" dirty="0">
                <a:solidFill>
                  <a:srgbClr val="001F5F"/>
                </a:solidFill>
                <a:latin typeface="Arial"/>
                <a:cs typeface="Arial"/>
              </a:rPr>
              <a:t>Об</a:t>
            </a:r>
            <a:r>
              <a:rPr sz="900" b="1" spc="8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900" b="1" spc="38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900" b="1" spc="-34" dirty="0">
                <a:solidFill>
                  <a:srgbClr val="001F5F"/>
                </a:solidFill>
                <a:latin typeface="Arial"/>
                <a:cs typeface="Arial"/>
              </a:rPr>
              <a:t>з</a:t>
            </a:r>
            <a:r>
              <a:rPr sz="900" b="1" spc="8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900" b="1" spc="-34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900"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900" b="1" spc="-3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900" b="1" spc="4" dirty="0">
                <a:solidFill>
                  <a:srgbClr val="001F5F"/>
                </a:solidFill>
                <a:latin typeface="Arial"/>
                <a:cs typeface="Arial"/>
              </a:rPr>
              <a:t>ель</a:t>
            </a:r>
            <a:r>
              <a:rPr sz="900" b="1" spc="-4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900" b="1" spc="8" dirty="0">
                <a:solidFill>
                  <a:srgbClr val="001F5F"/>
                </a:solidFill>
                <a:latin typeface="Arial"/>
                <a:cs typeface="Arial"/>
              </a:rPr>
              <a:t>ое  </a:t>
            </a:r>
            <a:r>
              <a:rPr sz="900" b="1" spc="-11" dirty="0">
                <a:solidFill>
                  <a:srgbClr val="001F5F"/>
                </a:solidFill>
                <a:latin typeface="Arial"/>
                <a:cs typeface="Arial"/>
              </a:rPr>
              <a:t>пространство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37117" y="3179683"/>
            <a:ext cx="2615565" cy="1081564"/>
            <a:chOff x="1249489" y="3096577"/>
            <a:chExt cx="3487420" cy="1442085"/>
          </a:xfrm>
        </p:grpSpPr>
        <p:sp>
          <p:nvSpPr>
            <p:cNvPr id="6" name="object 6"/>
            <p:cNvSpPr/>
            <p:nvPr/>
          </p:nvSpPr>
          <p:spPr>
            <a:xfrm>
              <a:off x="2654808" y="3724655"/>
              <a:ext cx="2081530" cy="502920"/>
            </a:xfrm>
            <a:custGeom>
              <a:avLst/>
              <a:gdLst/>
              <a:ahLst/>
              <a:cxnLst/>
              <a:rect l="l" t="t" r="r" b="b"/>
              <a:pathLst>
                <a:path w="2081529" h="502920">
                  <a:moveTo>
                    <a:pt x="2081530" y="265303"/>
                  </a:moveTo>
                  <a:lnTo>
                    <a:pt x="1933829" y="100584"/>
                  </a:lnTo>
                  <a:lnTo>
                    <a:pt x="1843659" y="0"/>
                  </a:lnTo>
                  <a:lnTo>
                    <a:pt x="1838071" y="100584"/>
                  </a:lnTo>
                  <a:lnTo>
                    <a:pt x="16637" y="127"/>
                  </a:lnTo>
                  <a:lnTo>
                    <a:pt x="0" y="301879"/>
                  </a:lnTo>
                  <a:lnTo>
                    <a:pt x="1821434" y="402209"/>
                  </a:lnTo>
                  <a:lnTo>
                    <a:pt x="1815846" y="502793"/>
                  </a:lnTo>
                  <a:lnTo>
                    <a:pt x="2081530" y="265303"/>
                  </a:lnTo>
                  <a:close/>
                </a:path>
              </a:pathLst>
            </a:custGeom>
            <a:solidFill>
              <a:srgbClr val="FFE0AA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1252728" y="3099815"/>
              <a:ext cx="2609215" cy="1432560"/>
            </a:xfrm>
            <a:custGeom>
              <a:avLst/>
              <a:gdLst/>
              <a:ahLst/>
              <a:cxnLst/>
              <a:rect l="l" t="t" r="r" b="b"/>
              <a:pathLst>
                <a:path w="2609215" h="1432560">
                  <a:moveTo>
                    <a:pt x="2465705" y="0"/>
                  </a:moveTo>
                  <a:lnTo>
                    <a:pt x="143002" y="0"/>
                  </a:lnTo>
                  <a:lnTo>
                    <a:pt x="131318" y="508"/>
                  </a:lnTo>
                  <a:lnTo>
                    <a:pt x="67690" y="21462"/>
                  </a:lnTo>
                  <a:lnTo>
                    <a:pt x="21462" y="67818"/>
                  </a:lnTo>
                  <a:lnTo>
                    <a:pt x="469" y="131572"/>
                  </a:lnTo>
                  <a:lnTo>
                    <a:pt x="0" y="143256"/>
                  </a:lnTo>
                  <a:lnTo>
                    <a:pt x="0" y="1289177"/>
                  </a:lnTo>
                  <a:lnTo>
                    <a:pt x="11239" y="1344930"/>
                  </a:lnTo>
                  <a:lnTo>
                    <a:pt x="49910" y="1397889"/>
                  </a:lnTo>
                  <a:lnTo>
                    <a:pt x="108712" y="1428242"/>
                  </a:lnTo>
                  <a:lnTo>
                    <a:pt x="143002" y="1432433"/>
                  </a:lnTo>
                  <a:lnTo>
                    <a:pt x="2465705" y="1432433"/>
                  </a:lnTo>
                  <a:lnTo>
                    <a:pt x="2521331" y="1421130"/>
                  </a:lnTo>
                  <a:lnTo>
                    <a:pt x="2574290" y="1382395"/>
                  </a:lnTo>
                  <a:lnTo>
                    <a:pt x="2604516" y="1323594"/>
                  </a:lnTo>
                  <a:lnTo>
                    <a:pt x="2608707" y="1289177"/>
                  </a:lnTo>
                  <a:lnTo>
                    <a:pt x="2608707" y="143256"/>
                  </a:lnTo>
                  <a:lnTo>
                    <a:pt x="2597531" y="87503"/>
                  </a:lnTo>
                  <a:lnTo>
                    <a:pt x="2558796" y="34544"/>
                  </a:lnTo>
                  <a:lnTo>
                    <a:pt x="2500122" y="4191"/>
                  </a:lnTo>
                  <a:lnTo>
                    <a:pt x="2465705" y="0"/>
                  </a:lnTo>
                  <a:close/>
                </a:path>
              </a:pathLst>
            </a:custGeom>
            <a:solidFill>
              <a:srgbClr val="FFEB99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8" name="object 8"/>
            <p:cNvSpPr/>
            <p:nvPr/>
          </p:nvSpPr>
          <p:spPr>
            <a:xfrm>
              <a:off x="1254252" y="3101339"/>
              <a:ext cx="2609215" cy="1432560"/>
            </a:xfrm>
            <a:custGeom>
              <a:avLst/>
              <a:gdLst/>
              <a:ahLst/>
              <a:cxnLst/>
              <a:rect l="l" t="t" r="r" b="b"/>
              <a:pathLst>
                <a:path w="2609215" h="1432560">
                  <a:moveTo>
                    <a:pt x="0" y="143256"/>
                  </a:moveTo>
                  <a:lnTo>
                    <a:pt x="11239" y="87502"/>
                  </a:lnTo>
                  <a:lnTo>
                    <a:pt x="49910" y="34544"/>
                  </a:lnTo>
                  <a:lnTo>
                    <a:pt x="108711" y="4190"/>
                  </a:lnTo>
                  <a:lnTo>
                    <a:pt x="143001" y="0"/>
                  </a:lnTo>
                  <a:lnTo>
                    <a:pt x="2465705" y="0"/>
                  </a:lnTo>
                  <a:lnTo>
                    <a:pt x="2521331" y="11302"/>
                  </a:lnTo>
                  <a:lnTo>
                    <a:pt x="2574290" y="50037"/>
                  </a:lnTo>
                  <a:lnTo>
                    <a:pt x="2604516" y="108838"/>
                  </a:lnTo>
                  <a:lnTo>
                    <a:pt x="2608707" y="143256"/>
                  </a:lnTo>
                  <a:lnTo>
                    <a:pt x="2608707" y="1289177"/>
                  </a:lnTo>
                  <a:lnTo>
                    <a:pt x="2597531" y="1344930"/>
                  </a:lnTo>
                  <a:lnTo>
                    <a:pt x="2558796" y="1397889"/>
                  </a:lnTo>
                  <a:lnTo>
                    <a:pt x="2500122" y="1428242"/>
                  </a:lnTo>
                  <a:lnTo>
                    <a:pt x="2465705" y="1432433"/>
                  </a:lnTo>
                  <a:lnTo>
                    <a:pt x="143001" y="1432433"/>
                  </a:lnTo>
                  <a:lnTo>
                    <a:pt x="87375" y="1421130"/>
                  </a:lnTo>
                  <a:lnTo>
                    <a:pt x="34416" y="1382395"/>
                  </a:lnTo>
                  <a:lnTo>
                    <a:pt x="4152" y="1323594"/>
                  </a:lnTo>
                  <a:lnTo>
                    <a:pt x="0" y="1289177"/>
                  </a:lnTo>
                  <a:lnTo>
                    <a:pt x="0" y="143256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08138" y="3234081"/>
            <a:ext cx="1622108" cy="936121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algn="ctr">
              <a:lnSpc>
                <a:spcPts val="1481"/>
              </a:lnSpc>
              <a:spcBef>
                <a:spcPts val="94"/>
              </a:spcBef>
            </a:pPr>
            <a:r>
              <a:rPr sz="1313" spc="8" dirty="0">
                <a:latin typeface="Georgia"/>
                <a:cs typeface="Georgia"/>
              </a:rPr>
              <a:t>Учебные</a:t>
            </a:r>
            <a:r>
              <a:rPr sz="1313" spc="11" dirty="0">
                <a:latin typeface="Georgia"/>
                <a:cs typeface="Georgia"/>
              </a:rPr>
              <a:t> </a:t>
            </a:r>
            <a:r>
              <a:rPr sz="1313" spc="-4" dirty="0">
                <a:latin typeface="Georgia"/>
                <a:cs typeface="Georgia"/>
              </a:rPr>
              <a:t>предметы</a:t>
            </a:r>
            <a:r>
              <a:rPr sz="1313" spc="23" dirty="0">
                <a:latin typeface="Georgia"/>
                <a:cs typeface="Georgia"/>
              </a:rPr>
              <a:t> </a:t>
            </a:r>
            <a:r>
              <a:rPr sz="1313" i="1" spc="4" dirty="0">
                <a:latin typeface="Georgia"/>
                <a:cs typeface="Georgia"/>
              </a:rPr>
              <a:t>,</a:t>
            </a:r>
            <a:endParaRPr sz="1313">
              <a:latin typeface="Georgia"/>
              <a:cs typeface="Georgia"/>
            </a:endParaRPr>
          </a:p>
          <a:p>
            <a:pPr marL="2858" algn="ctr">
              <a:lnSpc>
                <a:spcPts val="1395"/>
              </a:lnSpc>
            </a:pPr>
            <a:r>
              <a:rPr sz="1313" dirty="0">
                <a:latin typeface="Georgia"/>
                <a:cs typeface="Georgia"/>
              </a:rPr>
              <a:t>входящие </a:t>
            </a:r>
            <a:r>
              <a:rPr sz="1313" spc="8" dirty="0">
                <a:latin typeface="Georgia"/>
                <a:cs typeface="Georgia"/>
              </a:rPr>
              <a:t>в</a:t>
            </a:r>
            <a:endParaRPr sz="1313">
              <a:latin typeface="Georgia"/>
              <a:cs typeface="Georgia"/>
            </a:endParaRPr>
          </a:p>
          <a:p>
            <a:pPr marL="32385" marR="27623" algn="ctr">
              <a:lnSpc>
                <a:spcPct val="89200"/>
              </a:lnSpc>
              <a:spcBef>
                <a:spcPts val="86"/>
              </a:spcBef>
            </a:pPr>
            <a:r>
              <a:rPr sz="1313" spc="-4" dirty="0">
                <a:latin typeface="Georgia"/>
                <a:cs typeface="Georgia"/>
              </a:rPr>
              <a:t>обязательную</a:t>
            </a:r>
            <a:r>
              <a:rPr sz="1313" spc="4" dirty="0">
                <a:latin typeface="Georgia"/>
                <a:cs typeface="Georgia"/>
              </a:rPr>
              <a:t> </a:t>
            </a:r>
            <a:r>
              <a:rPr sz="1313" spc="8" dirty="0">
                <a:latin typeface="Georgia"/>
                <a:cs typeface="Georgia"/>
              </a:rPr>
              <a:t>часть </a:t>
            </a:r>
            <a:r>
              <a:rPr sz="1313" spc="-307" dirty="0">
                <a:latin typeface="Georgia"/>
                <a:cs typeface="Georgia"/>
              </a:rPr>
              <a:t> </a:t>
            </a:r>
            <a:r>
              <a:rPr sz="1313" spc="-4" dirty="0">
                <a:latin typeface="Georgia"/>
                <a:cs typeface="Georgia"/>
              </a:rPr>
              <a:t>образовательной </a:t>
            </a:r>
            <a:r>
              <a:rPr sz="1313" dirty="0">
                <a:latin typeface="Georgia"/>
                <a:cs typeface="Georgia"/>
              </a:rPr>
              <a:t> </a:t>
            </a:r>
            <a:r>
              <a:rPr sz="1313" spc="8" dirty="0">
                <a:latin typeface="Georgia"/>
                <a:cs typeface="Georgia"/>
              </a:rPr>
              <a:t>программы</a:t>
            </a:r>
            <a:endParaRPr sz="1313">
              <a:latin typeface="Georgia"/>
              <a:cs typeface="Georgi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979533" y="1920097"/>
            <a:ext cx="2521744" cy="1515904"/>
            <a:chOff x="2639377" y="1417129"/>
            <a:chExt cx="3362325" cy="2021205"/>
          </a:xfrm>
        </p:grpSpPr>
        <p:sp>
          <p:nvSpPr>
            <p:cNvPr id="11" name="object 11"/>
            <p:cNvSpPr/>
            <p:nvPr/>
          </p:nvSpPr>
          <p:spPr>
            <a:xfrm>
              <a:off x="3983736" y="2371343"/>
              <a:ext cx="944880" cy="1066800"/>
            </a:xfrm>
            <a:custGeom>
              <a:avLst/>
              <a:gdLst/>
              <a:ahLst/>
              <a:cxnLst/>
              <a:rect l="l" t="t" r="r" b="b"/>
              <a:pathLst>
                <a:path w="944879" h="1066800">
                  <a:moveTo>
                    <a:pt x="944626" y="712470"/>
                  </a:moveTo>
                  <a:lnTo>
                    <a:pt x="866140" y="775843"/>
                  </a:lnTo>
                  <a:lnTo>
                    <a:pt x="235331" y="0"/>
                  </a:lnTo>
                  <a:lnTo>
                    <a:pt x="0" y="190373"/>
                  </a:lnTo>
                  <a:lnTo>
                    <a:pt x="630809" y="966216"/>
                  </a:lnTo>
                  <a:lnTo>
                    <a:pt x="552323" y="1029716"/>
                  </a:lnTo>
                  <a:lnTo>
                    <a:pt x="907669" y="1066673"/>
                  </a:lnTo>
                  <a:lnTo>
                    <a:pt x="938022" y="775843"/>
                  </a:lnTo>
                  <a:lnTo>
                    <a:pt x="944626" y="712470"/>
                  </a:lnTo>
                  <a:close/>
                </a:path>
              </a:pathLst>
            </a:custGeom>
            <a:solidFill>
              <a:srgbClr val="FFE0AA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642615" y="1420367"/>
              <a:ext cx="3352800" cy="1536065"/>
            </a:xfrm>
            <a:custGeom>
              <a:avLst/>
              <a:gdLst/>
              <a:ahLst/>
              <a:cxnLst/>
              <a:rect l="l" t="t" r="r" b="b"/>
              <a:pathLst>
                <a:path w="3352800" h="1536064">
                  <a:moveTo>
                    <a:pt x="3199003" y="0"/>
                  </a:moveTo>
                  <a:lnTo>
                    <a:pt x="153669" y="0"/>
                  </a:lnTo>
                  <a:lnTo>
                    <a:pt x="141096" y="508"/>
                  </a:lnTo>
                  <a:lnTo>
                    <a:pt x="93852" y="12065"/>
                  </a:lnTo>
                  <a:lnTo>
                    <a:pt x="53593" y="36957"/>
                  </a:lnTo>
                  <a:lnTo>
                    <a:pt x="22986" y="72644"/>
                  </a:lnTo>
                  <a:lnTo>
                    <a:pt x="4444" y="116712"/>
                  </a:lnTo>
                  <a:lnTo>
                    <a:pt x="0" y="153670"/>
                  </a:lnTo>
                  <a:lnTo>
                    <a:pt x="0" y="1382395"/>
                  </a:lnTo>
                  <a:lnTo>
                    <a:pt x="7873" y="1431036"/>
                  </a:lnTo>
                  <a:lnTo>
                    <a:pt x="29590" y="1473200"/>
                  </a:lnTo>
                  <a:lnTo>
                    <a:pt x="62864" y="1506347"/>
                  </a:lnTo>
                  <a:lnTo>
                    <a:pt x="105028" y="1528191"/>
                  </a:lnTo>
                  <a:lnTo>
                    <a:pt x="153669" y="1536065"/>
                  </a:lnTo>
                  <a:lnTo>
                    <a:pt x="3199003" y="1536065"/>
                  </a:lnTo>
                  <a:lnTo>
                    <a:pt x="3247517" y="1528191"/>
                  </a:lnTo>
                  <a:lnTo>
                    <a:pt x="3289680" y="1506347"/>
                  </a:lnTo>
                  <a:lnTo>
                    <a:pt x="3322954" y="1473200"/>
                  </a:lnTo>
                  <a:lnTo>
                    <a:pt x="3344799" y="1431036"/>
                  </a:lnTo>
                  <a:lnTo>
                    <a:pt x="3352546" y="1382395"/>
                  </a:lnTo>
                  <a:lnTo>
                    <a:pt x="3352546" y="153670"/>
                  </a:lnTo>
                  <a:lnTo>
                    <a:pt x="3344799" y="105029"/>
                  </a:lnTo>
                  <a:lnTo>
                    <a:pt x="3322954" y="62865"/>
                  </a:lnTo>
                  <a:lnTo>
                    <a:pt x="3289680" y="29591"/>
                  </a:lnTo>
                  <a:lnTo>
                    <a:pt x="3247517" y="7874"/>
                  </a:lnTo>
                  <a:lnTo>
                    <a:pt x="3199003" y="0"/>
                  </a:lnTo>
                  <a:close/>
                </a:path>
              </a:pathLst>
            </a:custGeom>
            <a:solidFill>
              <a:srgbClr val="FFF5C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" name="object 13"/>
            <p:cNvSpPr/>
            <p:nvPr/>
          </p:nvSpPr>
          <p:spPr>
            <a:xfrm>
              <a:off x="2644139" y="1421891"/>
              <a:ext cx="3352800" cy="1536065"/>
            </a:xfrm>
            <a:custGeom>
              <a:avLst/>
              <a:gdLst/>
              <a:ahLst/>
              <a:cxnLst/>
              <a:rect l="l" t="t" r="r" b="b"/>
              <a:pathLst>
                <a:path w="3352800" h="1536064">
                  <a:moveTo>
                    <a:pt x="0" y="153670"/>
                  </a:moveTo>
                  <a:lnTo>
                    <a:pt x="7874" y="105029"/>
                  </a:lnTo>
                  <a:lnTo>
                    <a:pt x="29591" y="62865"/>
                  </a:lnTo>
                  <a:lnTo>
                    <a:pt x="62865" y="29591"/>
                  </a:lnTo>
                  <a:lnTo>
                    <a:pt x="105029" y="7874"/>
                  </a:lnTo>
                  <a:lnTo>
                    <a:pt x="153670" y="0"/>
                  </a:lnTo>
                  <a:lnTo>
                    <a:pt x="3199003" y="0"/>
                  </a:lnTo>
                  <a:lnTo>
                    <a:pt x="3247517" y="7874"/>
                  </a:lnTo>
                  <a:lnTo>
                    <a:pt x="3289681" y="29591"/>
                  </a:lnTo>
                  <a:lnTo>
                    <a:pt x="3322955" y="62865"/>
                  </a:lnTo>
                  <a:lnTo>
                    <a:pt x="3344799" y="105029"/>
                  </a:lnTo>
                  <a:lnTo>
                    <a:pt x="3352546" y="153670"/>
                  </a:lnTo>
                  <a:lnTo>
                    <a:pt x="3352546" y="1382395"/>
                  </a:lnTo>
                  <a:lnTo>
                    <a:pt x="3344799" y="1431036"/>
                  </a:lnTo>
                  <a:lnTo>
                    <a:pt x="3322955" y="1473200"/>
                  </a:lnTo>
                  <a:lnTo>
                    <a:pt x="3289681" y="1506347"/>
                  </a:lnTo>
                  <a:lnTo>
                    <a:pt x="3247517" y="1528191"/>
                  </a:lnTo>
                  <a:lnTo>
                    <a:pt x="3199003" y="1536065"/>
                  </a:lnTo>
                  <a:lnTo>
                    <a:pt x="153670" y="1536065"/>
                  </a:lnTo>
                  <a:lnTo>
                    <a:pt x="105029" y="1528191"/>
                  </a:lnTo>
                  <a:lnTo>
                    <a:pt x="62865" y="1506347"/>
                  </a:lnTo>
                  <a:lnTo>
                    <a:pt x="29591" y="1473200"/>
                  </a:lnTo>
                  <a:lnTo>
                    <a:pt x="7874" y="1431036"/>
                  </a:lnTo>
                  <a:lnTo>
                    <a:pt x="0" y="1382395"/>
                  </a:lnTo>
                  <a:lnTo>
                    <a:pt x="0" y="15367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060923" y="2012918"/>
            <a:ext cx="2365058" cy="935673"/>
          </a:xfrm>
          <a:prstGeom prst="rect">
            <a:avLst/>
          </a:prstGeom>
        </p:spPr>
        <p:txBody>
          <a:bodyPr vert="horz" wrap="square" lIns="0" tIns="37624" rIns="0" bIns="0" rtlCol="0">
            <a:spAutoFit/>
          </a:bodyPr>
          <a:lstStyle/>
          <a:p>
            <a:pPr marL="400526" marR="399098" algn="ctr">
              <a:lnSpc>
                <a:spcPts val="1388"/>
              </a:lnSpc>
              <a:spcBef>
                <a:spcPts val="296"/>
              </a:spcBef>
            </a:pPr>
            <a:r>
              <a:rPr sz="1313" spc="8" dirty="0">
                <a:latin typeface="Georgia"/>
                <a:cs typeface="Georgia"/>
              </a:rPr>
              <a:t>Учебные</a:t>
            </a:r>
            <a:r>
              <a:rPr sz="1313" spc="11" dirty="0">
                <a:latin typeface="Georgia"/>
                <a:cs typeface="Georgia"/>
              </a:rPr>
              <a:t> </a:t>
            </a:r>
            <a:r>
              <a:rPr sz="1313" spc="-4" dirty="0">
                <a:latin typeface="Georgia"/>
                <a:cs typeface="Georgia"/>
              </a:rPr>
              <a:t>предметы</a:t>
            </a:r>
            <a:r>
              <a:rPr sz="1313" i="1" spc="-4" dirty="0">
                <a:latin typeface="Georgia"/>
                <a:cs typeface="Georgia"/>
              </a:rPr>
              <a:t>, </a:t>
            </a:r>
            <a:r>
              <a:rPr sz="1313" i="1" spc="-304" dirty="0">
                <a:latin typeface="Georgia"/>
                <a:cs typeface="Georgia"/>
              </a:rPr>
              <a:t> </a:t>
            </a:r>
            <a:r>
              <a:rPr sz="1313" dirty="0">
                <a:latin typeface="Georgia"/>
                <a:cs typeface="Georgia"/>
              </a:rPr>
              <a:t>входящие</a:t>
            </a:r>
            <a:r>
              <a:rPr sz="1313" spc="53" dirty="0">
                <a:latin typeface="Georgia"/>
                <a:cs typeface="Georgia"/>
              </a:rPr>
              <a:t> </a:t>
            </a:r>
            <a:r>
              <a:rPr sz="1313" spc="8" dirty="0">
                <a:latin typeface="Georgia"/>
                <a:cs typeface="Georgia"/>
              </a:rPr>
              <a:t>в часть</a:t>
            </a:r>
            <a:endParaRPr sz="1313">
              <a:latin typeface="Georgia"/>
              <a:cs typeface="Georgia"/>
            </a:endParaRPr>
          </a:p>
          <a:p>
            <a:pPr marL="9525" marR="3810" algn="ctr">
              <a:lnSpc>
                <a:spcPts val="1403"/>
              </a:lnSpc>
              <a:spcBef>
                <a:spcPts val="4"/>
              </a:spcBef>
            </a:pPr>
            <a:r>
              <a:rPr sz="1313" spc="-4" dirty="0">
                <a:latin typeface="Georgia"/>
                <a:cs typeface="Georgia"/>
              </a:rPr>
              <a:t>образовательной</a:t>
            </a:r>
            <a:r>
              <a:rPr sz="1313" spc="68" dirty="0">
                <a:latin typeface="Georgia"/>
                <a:cs typeface="Georgia"/>
              </a:rPr>
              <a:t> </a:t>
            </a:r>
            <a:r>
              <a:rPr sz="1313" spc="8" dirty="0">
                <a:latin typeface="Georgia"/>
                <a:cs typeface="Georgia"/>
              </a:rPr>
              <a:t>программы, </a:t>
            </a:r>
            <a:r>
              <a:rPr sz="1313" spc="-304" dirty="0">
                <a:latin typeface="Georgia"/>
                <a:cs typeface="Georgia"/>
              </a:rPr>
              <a:t> </a:t>
            </a:r>
            <a:r>
              <a:rPr sz="1313" spc="4" dirty="0">
                <a:latin typeface="Georgia"/>
                <a:cs typeface="Georgia"/>
              </a:rPr>
              <a:t>формируемую</a:t>
            </a:r>
            <a:r>
              <a:rPr sz="1313" spc="8" dirty="0">
                <a:latin typeface="Georgia"/>
                <a:cs typeface="Georgia"/>
              </a:rPr>
              <a:t> участниками </a:t>
            </a:r>
            <a:r>
              <a:rPr sz="1313" spc="11" dirty="0">
                <a:latin typeface="Georgia"/>
                <a:cs typeface="Georgia"/>
              </a:rPr>
              <a:t> </a:t>
            </a:r>
            <a:r>
              <a:rPr sz="1313" spc="-4" dirty="0">
                <a:latin typeface="Georgia"/>
                <a:cs typeface="Georgia"/>
              </a:rPr>
              <a:t>образовательных</a:t>
            </a:r>
            <a:r>
              <a:rPr sz="1313" spc="90" dirty="0">
                <a:latin typeface="Georgia"/>
                <a:cs typeface="Georgia"/>
              </a:rPr>
              <a:t> </a:t>
            </a:r>
            <a:r>
              <a:rPr sz="1313" spc="4" dirty="0">
                <a:latin typeface="Georgia"/>
                <a:cs typeface="Georgia"/>
              </a:rPr>
              <a:t>отношений</a:t>
            </a:r>
            <a:endParaRPr sz="1313">
              <a:latin typeface="Georgia"/>
              <a:cs typeface="Georgi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583287" y="2006965"/>
            <a:ext cx="2062163" cy="1323975"/>
            <a:chOff x="6111049" y="1532953"/>
            <a:chExt cx="2749550" cy="1765300"/>
          </a:xfrm>
        </p:grpSpPr>
        <p:sp>
          <p:nvSpPr>
            <p:cNvPr id="16" name="object 16"/>
            <p:cNvSpPr/>
            <p:nvPr/>
          </p:nvSpPr>
          <p:spPr>
            <a:xfrm>
              <a:off x="6531864" y="2127503"/>
              <a:ext cx="1100455" cy="1170305"/>
            </a:xfrm>
            <a:custGeom>
              <a:avLst/>
              <a:gdLst/>
              <a:ahLst/>
              <a:cxnLst/>
              <a:rect l="l" t="t" r="r" b="b"/>
              <a:pathLst>
                <a:path w="1100454" h="1170304">
                  <a:moveTo>
                    <a:pt x="1099947" y="203200"/>
                  </a:moveTo>
                  <a:lnTo>
                    <a:pt x="875919" y="0"/>
                  </a:lnTo>
                  <a:lnTo>
                    <a:pt x="74676" y="882015"/>
                  </a:lnTo>
                  <a:lnTo>
                    <a:pt x="0" y="814197"/>
                  </a:lnTo>
                  <a:lnTo>
                    <a:pt x="17259" y="1170305"/>
                  </a:lnTo>
                  <a:lnTo>
                    <a:pt x="373507" y="1153033"/>
                  </a:lnTo>
                  <a:lnTo>
                    <a:pt x="298831" y="1085215"/>
                  </a:lnTo>
                  <a:lnTo>
                    <a:pt x="483489" y="882015"/>
                  </a:lnTo>
                  <a:lnTo>
                    <a:pt x="1099947" y="203200"/>
                  </a:lnTo>
                  <a:close/>
                </a:path>
              </a:pathLst>
            </a:custGeom>
            <a:solidFill>
              <a:srgbClr val="FFE0AA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6114287" y="1536192"/>
              <a:ext cx="2740025" cy="1170305"/>
            </a:xfrm>
            <a:custGeom>
              <a:avLst/>
              <a:gdLst/>
              <a:ahLst/>
              <a:cxnLst/>
              <a:rect l="l" t="t" r="r" b="b"/>
              <a:pathLst>
                <a:path w="2740025" h="1170305">
                  <a:moveTo>
                    <a:pt x="2622677" y="0"/>
                  </a:moveTo>
                  <a:lnTo>
                    <a:pt x="117221" y="0"/>
                  </a:lnTo>
                  <a:lnTo>
                    <a:pt x="107569" y="381"/>
                  </a:lnTo>
                  <a:lnTo>
                    <a:pt x="55499" y="17525"/>
                  </a:lnTo>
                  <a:lnTo>
                    <a:pt x="17525" y="55372"/>
                  </a:lnTo>
                  <a:lnTo>
                    <a:pt x="381" y="107442"/>
                  </a:lnTo>
                  <a:lnTo>
                    <a:pt x="0" y="117094"/>
                  </a:lnTo>
                  <a:lnTo>
                    <a:pt x="0" y="1053211"/>
                  </a:lnTo>
                  <a:lnTo>
                    <a:pt x="13081" y="1107059"/>
                  </a:lnTo>
                  <a:lnTo>
                    <a:pt x="48006" y="1147699"/>
                  </a:lnTo>
                  <a:lnTo>
                    <a:pt x="98171" y="1168781"/>
                  </a:lnTo>
                  <a:lnTo>
                    <a:pt x="117221" y="1170305"/>
                  </a:lnTo>
                  <a:lnTo>
                    <a:pt x="2622677" y="1170305"/>
                  </a:lnTo>
                  <a:lnTo>
                    <a:pt x="2676652" y="1157224"/>
                  </a:lnTo>
                  <a:lnTo>
                    <a:pt x="2717291" y="1122426"/>
                  </a:lnTo>
                  <a:lnTo>
                    <a:pt x="2738373" y="1072261"/>
                  </a:lnTo>
                  <a:lnTo>
                    <a:pt x="2739897" y="1053211"/>
                  </a:lnTo>
                  <a:lnTo>
                    <a:pt x="2739897" y="117094"/>
                  </a:lnTo>
                  <a:lnTo>
                    <a:pt x="2726816" y="63246"/>
                  </a:lnTo>
                  <a:lnTo>
                    <a:pt x="2692018" y="22606"/>
                  </a:lnTo>
                  <a:lnTo>
                    <a:pt x="2641727" y="1524"/>
                  </a:lnTo>
                  <a:lnTo>
                    <a:pt x="2622677" y="0"/>
                  </a:lnTo>
                  <a:close/>
                </a:path>
              </a:pathLst>
            </a:custGeom>
            <a:solidFill>
              <a:srgbClr val="FFEB99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" name="object 18"/>
            <p:cNvSpPr/>
            <p:nvPr/>
          </p:nvSpPr>
          <p:spPr>
            <a:xfrm>
              <a:off x="6115811" y="1537716"/>
              <a:ext cx="2740025" cy="1170305"/>
            </a:xfrm>
            <a:custGeom>
              <a:avLst/>
              <a:gdLst/>
              <a:ahLst/>
              <a:cxnLst/>
              <a:rect l="l" t="t" r="r" b="b"/>
              <a:pathLst>
                <a:path w="2740025" h="1170305">
                  <a:moveTo>
                    <a:pt x="0" y="117094"/>
                  </a:moveTo>
                  <a:lnTo>
                    <a:pt x="13080" y="63246"/>
                  </a:lnTo>
                  <a:lnTo>
                    <a:pt x="48005" y="22606"/>
                  </a:lnTo>
                  <a:lnTo>
                    <a:pt x="98171" y="1524"/>
                  </a:lnTo>
                  <a:lnTo>
                    <a:pt x="117221" y="0"/>
                  </a:lnTo>
                  <a:lnTo>
                    <a:pt x="2622677" y="0"/>
                  </a:lnTo>
                  <a:lnTo>
                    <a:pt x="2676652" y="13081"/>
                  </a:lnTo>
                  <a:lnTo>
                    <a:pt x="2717291" y="47879"/>
                  </a:lnTo>
                  <a:lnTo>
                    <a:pt x="2738373" y="98044"/>
                  </a:lnTo>
                  <a:lnTo>
                    <a:pt x="2739897" y="117094"/>
                  </a:lnTo>
                  <a:lnTo>
                    <a:pt x="2739897" y="1053211"/>
                  </a:lnTo>
                  <a:lnTo>
                    <a:pt x="2726816" y="1107059"/>
                  </a:lnTo>
                  <a:lnTo>
                    <a:pt x="2692018" y="1147699"/>
                  </a:lnTo>
                  <a:lnTo>
                    <a:pt x="2641727" y="1168781"/>
                  </a:lnTo>
                  <a:lnTo>
                    <a:pt x="2622677" y="1170305"/>
                  </a:lnTo>
                  <a:lnTo>
                    <a:pt x="117221" y="1170305"/>
                  </a:lnTo>
                  <a:lnTo>
                    <a:pt x="63373" y="1157224"/>
                  </a:lnTo>
                  <a:lnTo>
                    <a:pt x="22605" y="1122426"/>
                  </a:lnTo>
                  <a:lnTo>
                    <a:pt x="1524" y="1072261"/>
                  </a:lnTo>
                  <a:lnTo>
                    <a:pt x="0" y="1053211"/>
                  </a:lnTo>
                  <a:lnTo>
                    <a:pt x="0" y="11709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860607" y="2134076"/>
            <a:ext cx="1509236" cy="580447"/>
          </a:xfrm>
          <a:prstGeom prst="rect">
            <a:avLst/>
          </a:prstGeom>
        </p:spPr>
        <p:txBody>
          <a:bodyPr vert="horz" wrap="square" lIns="0" tIns="41433" rIns="0" bIns="0" rtlCol="0">
            <a:spAutoFit/>
          </a:bodyPr>
          <a:lstStyle/>
          <a:p>
            <a:pPr marL="9525" marR="3810" indent="476" algn="ctr">
              <a:lnSpc>
                <a:spcPts val="1350"/>
              </a:lnSpc>
              <a:spcBef>
                <a:spcPts val="326"/>
              </a:spcBef>
            </a:pPr>
            <a:r>
              <a:rPr sz="1313" spc="8" dirty="0">
                <a:latin typeface="Georgia"/>
                <a:cs typeface="Georgia"/>
              </a:rPr>
              <a:t>Проектная</a:t>
            </a:r>
            <a:r>
              <a:rPr sz="1313" spc="45" dirty="0">
                <a:latin typeface="Georgia"/>
                <a:cs typeface="Georgia"/>
              </a:rPr>
              <a:t> </a:t>
            </a:r>
            <a:r>
              <a:rPr sz="1313" i="1" spc="8" dirty="0">
                <a:latin typeface="Georgia"/>
                <a:cs typeface="Georgia"/>
              </a:rPr>
              <a:t>/ </a:t>
            </a:r>
            <a:r>
              <a:rPr sz="1313" i="1" spc="11" dirty="0">
                <a:latin typeface="Georgia"/>
                <a:cs typeface="Georgia"/>
              </a:rPr>
              <a:t> </a:t>
            </a:r>
            <a:r>
              <a:rPr sz="1313" spc="4" dirty="0">
                <a:latin typeface="Georgia"/>
                <a:cs typeface="Georgia"/>
              </a:rPr>
              <a:t>ис</a:t>
            </a:r>
            <a:r>
              <a:rPr sz="1313" spc="15" dirty="0">
                <a:latin typeface="Georgia"/>
                <a:cs typeface="Georgia"/>
              </a:rPr>
              <a:t>с</a:t>
            </a:r>
            <a:r>
              <a:rPr sz="1313" spc="8" dirty="0">
                <a:latin typeface="Georgia"/>
                <a:cs typeface="Georgia"/>
              </a:rPr>
              <a:t>л</a:t>
            </a:r>
            <a:r>
              <a:rPr sz="1313" spc="11" dirty="0">
                <a:latin typeface="Georgia"/>
                <a:cs typeface="Georgia"/>
              </a:rPr>
              <a:t>е</a:t>
            </a:r>
            <a:r>
              <a:rPr sz="1313" dirty="0">
                <a:latin typeface="Georgia"/>
                <a:cs typeface="Georgia"/>
              </a:rPr>
              <a:t>д</a:t>
            </a:r>
            <a:r>
              <a:rPr sz="1313" spc="8" dirty="0">
                <a:latin typeface="Georgia"/>
                <a:cs typeface="Georgia"/>
              </a:rPr>
              <a:t>о</a:t>
            </a:r>
            <a:r>
              <a:rPr sz="1313" dirty="0">
                <a:latin typeface="Georgia"/>
                <a:cs typeface="Georgia"/>
              </a:rPr>
              <a:t>ва</a:t>
            </a:r>
            <a:r>
              <a:rPr sz="1313" spc="8" dirty="0">
                <a:latin typeface="Georgia"/>
                <a:cs typeface="Georgia"/>
              </a:rPr>
              <a:t>т</a:t>
            </a:r>
            <a:r>
              <a:rPr sz="1313" spc="11" dirty="0">
                <a:latin typeface="Georgia"/>
                <a:cs typeface="Georgia"/>
              </a:rPr>
              <a:t>е</a:t>
            </a:r>
            <a:r>
              <a:rPr sz="1313" spc="8" dirty="0">
                <a:latin typeface="Georgia"/>
                <a:cs typeface="Georgia"/>
              </a:rPr>
              <a:t>л</a:t>
            </a:r>
            <a:r>
              <a:rPr sz="1313" spc="11" dirty="0">
                <a:latin typeface="Georgia"/>
                <a:cs typeface="Georgia"/>
              </a:rPr>
              <a:t>ьс</a:t>
            </a:r>
            <a:r>
              <a:rPr sz="1313" spc="8" dirty="0">
                <a:latin typeface="Georgia"/>
                <a:cs typeface="Georgia"/>
              </a:rPr>
              <a:t>к</a:t>
            </a:r>
            <a:r>
              <a:rPr sz="1313" dirty="0">
                <a:latin typeface="Georgia"/>
                <a:cs typeface="Georgia"/>
              </a:rPr>
              <a:t>а</a:t>
            </a:r>
            <a:r>
              <a:rPr sz="1313" spc="4" dirty="0">
                <a:latin typeface="Georgia"/>
                <a:cs typeface="Georgia"/>
              </a:rPr>
              <a:t>я  </a:t>
            </a:r>
            <a:r>
              <a:rPr sz="1313" spc="8" dirty="0">
                <a:latin typeface="Georgia"/>
                <a:cs typeface="Georgia"/>
              </a:rPr>
              <a:t>деятельность</a:t>
            </a:r>
            <a:endParaRPr sz="1313">
              <a:latin typeface="Georgia"/>
              <a:cs typeface="Georgi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077771" y="3103200"/>
            <a:ext cx="3028950" cy="1243965"/>
            <a:chOff x="6900671" y="3081527"/>
            <a:chExt cx="4038600" cy="1658620"/>
          </a:xfrm>
        </p:grpSpPr>
        <p:sp>
          <p:nvSpPr>
            <p:cNvPr id="21" name="object 21"/>
            <p:cNvSpPr/>
            <p:nvPr/>
          </p:nvSpPr>
          <p:spPr>
            <a:xfrm>
              <a:off x="6900672" y="3584447"/>
              <a:ext cx="1905000" cy="518159"/>
            </a:xfrm>
            <a:custGeom>
              <a:avLst/>
              <a:gdLst/>
              <a:ahLst/>
              <a:cxnLst/>
              <a:rect l="l" t="t" r="r" b="b"/>
              <a:pathLst>
                <a:path w="1905000" h="518160">
                  <a:moveTo>
                    <a:pt x="1904746" y="301117"/>
                  </a:moveTo>
                  <a:lnTo>
                    <a:pt x="1891665" y="116459"/>
                  </a:lnTo>
                  <a:lnTo>
                    <a:pt x="1883283" y="0"/>
                  </a:lnTo>
                  <a:lnTo>
                    <a:pt x="240792" y="116459"/>
                  </a:lnTo>
                  <a:lnTo>
                    <a:pt x="233553" y="16129"/>
                  </a:lnTo>
                  <a:lnTo>
                    <a:pt x="0" y="284861"/>
                  </a:lnTo>
                  <a:lnTo>
                    <a:pt x="269367" y="517906"/>
                  </a:lnTo>
                  <a:lnTo>
                    <a:pt x="262128" y="417449"/>
                  </a:lnTo>
                  <a:lnTo>
                    <a:pt x="1904746" y="301117"/>
                  </a:lnTo>
                  <a:close/>
                </a:path>
              </a:pathLst>
            </a:custGeom>
            <a:solidFill>
              <a:srgbClr val="FFE0AA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2" name="object 22"/>
            <p:cNvSpPr/>
            <p:nvPr/>
          </p:nvSpPr>
          <p:spPr>
            <a:xfrm>
              <a:off x="7751063" y="3081527"/>
              <a:ext cx="3188335" cy="1658620"/>
            </a:xfrm>
            <a:custGeom>
              <a:avLst/>
              <a:gdLst/>
              <a:ahLst/>
              <a:cxnLst/>
              <a:rect l="l" t="t" r="r" b="b"/>
              <a:pathLst>
                <a:path w="3188334" h="1658620">
                  <a:moveTo>
                    <a:pt x="3046983" y="0"/>
                  </a:moveTo>
                  <a:lnTo>
                    <a:pt x="140842" y="0"/>
                  </a:lnTo>
                  <a:lnTo>
                    <a:pt x="129285" y="508"/>
                  </a:lnTo>
                  <a:lnTo>
                    <a:pt x="66675" y="24892"/>
                  </a:lnTo>
                  <a:lnTo>
                    <a:pt x="21081" y="78486"/>
                  </a:lnTo>
                  <a:lnTo>
                    <a:pt x="507" y="152146"/>
                  </a:lnTo>
                  <a:lnTo>
                    <a:pt x="0" y="165735"/>
                  </a:lnTo>
                  <a:lnTo>
                    <a:pt x="0" y="1492250"/>
                  </a:lnTo>
                  <a:lnTo>
                    <a:pt x="4063" y="1532128"/>
                  </a:lnTo>
                  <a:lnTo>
                    <a:pt x="15747" y="1568450"/>
                  </a:lnTo>
                  <a:lnTo>
                    <a:pt x="57657" y="1626108"/>
                  </a:lnTo>
                  <a:lnTo>
                    <a:pt x="117982" y="1655953"/>
                  </a:lnTo>
                  <a:lnTo>
                    <a:pt x="140842" y="1658112"/>
                  </a:lnTo>
                  <a:lnTo>
                    <a:pt x="3046983" y="1658112"/>
                  </a:lnTo>
                  <a:lnTo>
                    <a:pt x="3111754" y="1639570"/>
                  </a:lnTo>
                  <a:lnTo>
                    <a:pt x="3160649" y="1590167"/>
                  </a:lnTo>
                  <a:lnTo>
                    <a:pt x="3186049" y="1519174"/>
                  </a:lnTo>
                  <a:lnTo>
                    <a:pt x="3187827" y="1492250"/>
                  </a:lnTo>
                  <a:lnTo>
                    <a:pt x="3187827" y="165735"/>
                  </a:lnTo>
                  <a:lnTo>
                    <a:pt x="3183762" y="125984"/>
                  </a:lnTo>
                  <a:lnTo>
                    <a:pt x="3172079" y="89662"/>
                  </a:lnTo>
                  <a:lnTo>
                    <a:pt x="3130168" y="32004"/>
                  </a:lnTo>
                  <a:lnTo>
                    <a:pt x="3069843" y="2159"/>
                  </a:lnTo>
                  <a:lnTo>
                    <a:pt x="3046983" y="0"/>
                  </a:lnTo>
                  <a:close/>
                </a:path>
              </a:pathLst>
            </a:custGeom>
            <a:solidFill>
              <a:srgbClr val="F8DFD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3" name="object 23"/>
            <p:cNvSpPr/>
            <p:nvPr/>
          </p:nvSpPr>
          <p:spPr>
            <a:xfrm>
              <a:off x="7298435" y="3107435"/>
              <a:ext cx="3044825" cy="1344295"/>
            </a:xfrm>
            <a:custGeom>
              <a:avLst/>
              <a:gdLst/>
              <a:ahLst/>
              <a:cxnLst/>
              <a:rect l="l" t="t" r="r" b="b"/>
              <a:pathLst>
                <a:path w="3044825" h="1344295">
                  <a:moveTo>
                    <a:pt x="0" y="134365"/>
                  </a:moveTo>
                  <a:lnTo>
                    <a:pt x="14986" y="72643"/>
                  </a:lnTo>
                  <a:lnTo>
                    <a:pt x="55118" y="25908"/>
                  </a:lnTo>
                  <a:lnTo>
                    <a:pt x="112775" y="1777"/>
                  </a:lnTo>
                  <a:lnTo>
                    <a:pt x="134493" y="0"/>
                  </a:lnTo>
                  <a:lnTo>
                    <a:pt x="2910078" y="0"/>
                  </a:lnTo>
                  <a:lnTo>
                    <a:pt x="2971927" y="14986"/>
                  </a:lnTo>
                  <a:lnTo>
                    <a:pt x="3018663" y="54990"/>
                  </a:lnTo>
                  <a:lnTo>
                    <a:pt x="3042793" y="112649"/>
                  </a:lnTo>
                  <a:lnTo>
                    <a:pt x="3044571" y="134365"/>
                  </a:lnTo>
                  <a:lnTo>
                    <a:pt x="3044571" y="1209675"/>
                  </a:lnTo>
                  <a:lnTo>
                    <a:pt x="3029585" y="1271524"/>
                  </a:lnTo>
                  <a:lnTo>
                    <a:pt x="2989453" y="1318133"/>
                  </a:lnTo>
                  <a:lnTo>
                    <a:pt x="2931922" y="1342389"/>
                  </a:lnTo>
                  <a:lnTo>
                    <a:pt x="2910078" y="1344168"/>
                  </a:lnTo>
                  <a:lnTo>
                    <a:pt x="134493" y="1344168"/>
                  </a:lnTo>
                  <a:lnTo>
                    <a:pt x="72771" y="1329182"/>
                  </a:lnTo>
                  <a:lnTo>
                    <a:pt x="25908" y="1289050"/>
                  </a:lnTo>
                  <a:lnTo>
                    <a:pt x="1778" y="1231519"/>
                  </a:lnTo>
                  <a:lnTo>
                    <a:pt x="0" y="1209675"/>
                  </a:lnTo>
                  <a:lnTo>
                    <a:pt x="0" y="134365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087904" y="3175121"/>
            <a:ext cx="1630680" cy="1123288"/>
          </a:xfrm>
          <a:prstGeom prst="rect">
            <a:avLst/>
          </a:prstGeom>
        </p:spPr>
        <p:txBody>
          <a:bodyPr vert="horz" wrap="square" lIns="0" tIns="31908" rIns="0" bIns="0" rtlCol="0">
            <a:spAutoFit/>
          </a:bodyPr>
          <a:lstStyle/>
          <a:p>
            <a:pPr marL="9525" marR="3810" indent="47149" algn="ctr">
              <a:lnSpc>
                <a:spcPct val="90200"/>
              </a:lnSpc>
              <a:spcBef>
                <a:spcPts val="251"/>
              </a:spcBef>
            </a:pPr>
            <a:r>
              <a:rPr sz="1313" spc="-4" dirty="0">
                <a:latin typeface="Georgia"/>
                <a:cs typeface="Georgia"/>
              </a:rPr>
              <a:t>Внеурочная</a:t>
            </a:r>
            <a:r>
              <a:rPr sz="1313" dirty="0">
                <a:latin typeface="Georgia"/>
                <a:cs typeface="Georgia"/>
              </a:rPr>
              <a:t> </a:t>
            </a:r>
            <a:r>
              <a:rPr sz="1313" spc="11" dirty="0">
                <a:latin typeface="Georgia"/>
                <a:cs typeface="Georgia"/>
              </a:rPr>
              <a:t>и </a:t>
            </a:r>
            <a:r>
              <a:rPr sz="1313" spc="15" dirty="0">
                <a:latin typeface="Georgia"/>
                <a:cs typeface="Georgia"/>
              </a:rPr>
              <a:t> </a:t>
            </a:r>
            <a:r>
              <a:rPr sz="1313" spc="4" dirty="0">
                <a:latin typeface="Georgia"/>
                <a:cs typeface="Georgia"/>
              </a:rPr>
              <a:t>внешкольная </a:t>
            </a:r>
            <a:r>
              <a:rPr sz="1313" spc="8" dirty="0">
                <a:latin typeface="Georgia"/>
                <a:cs typeface="Georgia"/>
              </a:rPr>
              <a:t> </a:t>
            </a:r>
            <a:r>
              <a:rPr sz="1313" spc="4" dirty="0">
                <a:latin typeface="Georgia"/>
                <a:cs typeface="Georgia"/>
              </a:rPr>
              <a:t>деятельность</a:t>
            </a:r>
            <a:r>
              <a:rPr sz="1313" spc="23" dirty="0">
                <a:latin typeface="Georgia"/>
                <a:cs typeface="Georgia"/>
              </a:rPr>
              <a:t> </a:t>
            </a:r>
            <a:r>
              <a:rPr sz="1313" spc="19" dirty="0">
                <a:latin typeface="Georgia"/>
                <a:cs typeface="Georgia"/>
              </a:rPr>
              <a:t>как </a:t>
            </a:r>
            <a:r>
              <a:rPr sz="1313" spc="23" dirty="0">
                <a:latin typeface="Georgia"/>
                <a:cs typeface="Georgia"/>
              </a:rPr>
              <a:t> </a:t>
            </a:r>
            <a:r>
              <a:rPr sz="1313" spc="8" dirty="0">
                <a:latin typeface="Georgia"/>
                <a:cs typeface="Georgia"/>
              </a:rPr>
              <a:t>составляющая</a:t>
            </a:r>
            <a:r>
              <a:rPr sz="1313" spc="-30" dirty="0">
                <a:latin typeface="Georgia"/>
                <a:cs typeface="Georgia"/>
              </a:rPr>
              <a:t> </a:t>
            </a:r>
            <a:r>
              <a:rPr sz="1313" spc="8" dirty="0">
                <a:latin typeface="Georgia"/>
                <a:cs typeface="Georgia"/>
              </a:rPr>
              <a:t>часть </a:t>
            </a:r>
            <a:r>
              <a:rPr sz="1313" spc="-304" dirty="0">
                <a:latin typeface="Georgia"/>
                <a:cs typeface="Georgia"/>
              </a:rPr>
              <a:t> </a:t>
            </a:r>
            <a:r>
              <a:rPr sz="1313" spc="-4" dirty="0">
                <a:latin typeface="Georgia"/>
                <a:cs typeface="Georgia"/>
              </a:rPr>
              <a:t>образовательной </a:t>
            </a:r>
            <a:r>
              <a:rPr sz="1313" dirty="0">
                <a:latin typeface="Georgia"/>
                <a:cs typeface="Georgia"/>
              </a:rPr>
              <a:t> </a:t>
            </a:r>
            <a:r>
              <a:rPr sz="1313" spc="8" dirty="0">
                <a:latin typeface="Georgia"/>
                <a:cs typeface="Georgia"/>
              </a:rPr>
              <a:t>программы</a:t>
            </a:r>
            <a:endParaRPr sz="1313" dirty="0">
              <a:latin typeface="Georgia"/>
              <a:cs typeface="Georgi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611629" y="4411979"/>
            <a:ext cx="6126480" cy="1495425"/>
            <a:chOff x="2148839" y="4739638"/>
            <a:chExt cx="8168640" cy="1993900"/>
          </a:xfrm>
        </p:grpSpPr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8839" y="4739638"/>
              <a:ext cx="432815" cy="199339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57271" y="5224271"/>
              <a:ext cx="7760208" cy="1283208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2531554" y="4817173"/>
            <a:ext cx="4426268" cy="834940"/>
          </a:xfrm>
          <a:prstGeom prst="rect">
            <a:avLst/>
          </a:prstGeom>
        </p:spPr>
        <p:txBody>
          <a:bodyPr vert="horz" wrap="square" lIns="0" tIns="40481" rIns="0" bIns="0" rtlCol="0">
            <a:spAutoFit/>
          </a:bodyPr>
          <a:lstStyle/>
          <a:p>
            <a:pPr marL="9525" marR="3810">
              <a:lnSpc>
                <a:spcPct val="86000"/>
              </a:lnSpc>
              <a:spcBef>
                <a:spcPts val="319"/>
              </a:spcBef>
            </a:pPr>
            <a:r>
              <a:rPr sz="1500" spc="-19" dirty="0">
                <a:solidFill>
                  <a:srgbClr val="FCFFFB"/>
                </a:solidFill>
                <a:latin typeface="Arial"/>
                <a:cs typeface="Arial"/>
              </a:rPr>
              <a:t>Использование</a:t>
            </a:r>
            <a:r>
              <a:rPr sz="1500" spc="8" dirty="0">
                <a:solidFill>
                  <a:srgbClr val="FCFFF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FCFFFB"/>
                </a:solidFill>
                <a:latin typeface="Arial"/>
                <a:cs typeface="Arial"/>
              </a:rPr>
              <a:t>всех</a:t>
            </a:r>
            <a:r>
              <a:rPr sz="1500" spc="-34" dirty="0">
                <a:solidFill>
                  <a:srgbClr val="FCFFFB"/>
                </a:solidFill>
                <a:latin typeface="Arial"/>
                <a:cs typeface="Arial"/>
              </a:rPr>
              <a:t> </a:t>
            </a:r>
            <a:r>
              <a:rPr sz="1500" spc="-19" dirty="0">
                <a:solidFill>
                  <a:srgbClr val="FCFFFB"/>
                </a:solidFill>
                <a:latin typeface="Arial"/>
                <a:cs typeface="Arial"/>
              </a:rPr>
              <a:t>возможностей</a:t>
            </a:r>
            <a:r>
              <a:rPr sz="1500" spc="-11" dirty="0">
                <a:solidFill>
                  <a:srgbClr val="FCFFF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FCFFFB"/>
                </a:solidFill>
                <a:latin typeface="Arial"/>
                <a:cs typeface="Arial"/>
              </a:rPr>
              <a:t>различных </a:t>
            </a:r>
            <a:r>
              <a:rPr sz="1500" spc="-11" dirty="0">
                <a:solidFill>
                  <a:srgbClr val="FCFFFB"/>
                </a:solidFill>
                <a:latin typeface="Arial"/>
                <a:cs typeface="Arial"/>
              </a:rPr>
              <a:t> сегментов</a:t>
            </a:r>
            <a:r>
              <a:rPr sz="1500" spc="11" dirty="0">
                <a:solidFill>
                  <a:srgbClr val="FCFFFB"/>
                </a:solidFill>
                <a:latin typeface="Arial"/>
                <a:cs typeface="Arial"/>
              </a:rPr>
              <a:t> </a:t>
            </a:r>
            <a:r>
              <a:rPr sz="1500" spc="-34" dirty="0">
                <a:solidFill>
                  <a:srgbClr val="FCFFFB"/>
                </a:solidFill>
                <a:latin typeface="Arial"/>
                <a:cs typeface="Arial"/>
              </a:rPr>
              <a:t>образовательного</a:t>
            </a:r>
            <a:r>
              <a:rPr sz="1500" spc="68" dirty="0">
                <a:solidFill>
                  <a:srgbClr val="FCFFFB"/>
                </a:solidFill>
                <a:latin typeface="Arial"/>
                <a:cs typeface="Arial"/>
              </a:rPr>
              <a:t> </a:t>
            </a:r>
            <a:r>
              <a:rPr sz="1500" spc="-8" dirty="0">
                <a:solidFill>
                  <a:srgbClr val="FCFFFB"/>
                </a:solidFill>
                <a:latin typeface="Arial"/>
                <a:cs typeface="Arial"/>
              </a:rPr>
              <a:t>пространства</a:t>
            </a:r>
            <a:r>
              <a:rPr sz="1500" spc="15" dirty="0">
                <a:solidFill>
                  <a:srgbClr val="FCFFF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FCFFFB"/>
                </a:solidFill>
                <a:latin typeface="Arial"/>
                <a:cs typeface="Arial"/>
              </a:rPr>
              <a:t>школы </a:t>
            </a:r>
            <a:r>
              <a:rPr sz="1500" spc="-405" dirty="0">
                <a:solidFill>
                  <a:srgbClr val="FCFFFB"/>
                </a:solidFill>
                <a:latin typeface="Arial"/>
                <a:cs typeface="Arial"/>
              </a:rPr>
              <a:t> </a:t>
            </a:r>
            <a:r>
              <a:rPr sz="1500" spc="-11" dirty="0">
                <a:solidFill>
                  <a:srgbClr val="FCFFFB"/>
                </a:solidFill>
                <a:latin typeface="Arial"/>
                <a:cs typeface="Arial"/>
              </a:rPr>
              <a:t>для</a:t>
            </a:r>
            <a:r>
              <a:rPr sz="1500" spc="4" dirty="0">
                <a:solidFill>
                  <a:srgbClr val="FCFFF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FCFFFB"/>
                </a:solidFill>
                <a:latin typeface="Arial"/>
                <a:cs typeface="Arial"/>
              </a:rPr>
              <a:t>формирования</a:t>
            </a:r>
            <a:r>
              <a:rPr sz="1500" spc="75" dirty="0">
                <a:solidFill>
                  <a:srgbClr val="FCFFF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FCFFFB"/>
                </a:solidFill>
                <a:latin typeface="Arial"/>
                <a:cs typeface="Arial"/>
              </a:rPr>
              <a:t>функциональной</a:t>
            </a:r>
            <a:r>
              <a:rPr sz="1500" spc="68" dirty="0">
                <a:solidFill>
                  <a:srgbClr val="FCFFF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FCFFFB"/>
                </a:solidFill>
                <a:latin typeface="Arial"/>
                <a:cs typeface="Arial"/>
              </a:rPr>
              <a:t>грамотности </a:t>
            </a:r>
            <a:r>
              <a:rPr sz="1500" spc="-405" dirty="0">
                <a:solidFill>
                  <a:srgbClr val="FCFFFB"/>
                </a:solidFill>
                <a:latin typeface="Arial"/>
                <a:cs typeface="Arial"/>
              </a:rPr>
              <a:t> </a:t>
            </a:r>
            <a:r>
              <a:rPr sz="1500" spc="-26" dirty="0">
                <a:solidFill>
                  <a:srgbClr val="FCFFFB"/>
                </a:solidFill>
                <a:latin typeface="Arial"/>
                <a:cs typeface="Arial"/>
              </a:rPr>
              <a:t>(Школьный</a:t>
            </a:r>
            <a:r>
              <a:rPr sz="1500" spc="-30" dirty="0">
                <a:solidFill>
                  <a:srgbClr val="FCFFFB"/>
                </a:solidFill>
                <a:latin typeface="Arial"/>
                <a:cs typeface="Arial"/>
              </a:rPr>
              <a:t> </a:t>
            </a:r>
            <a:r>
              <a:rPr sz="1500" spc="-34" dirty="0">
                <a:solidFill>
                  <a:srgbClr val="FCFFFB"/>
                </a:solidFill>
                <a:latin typeface="Arial"/>
                <a:cs typeface="Arial"/>
              </a:rPr>
              <a:t>КВАНТОРИУМ)</a:t>
            </a:r>
            <a:endParaRPr sz="1500">
              <a:latin typeface="Arial"/>
              <a:cs typeface="Arial"/>
            </a:endParaRPr>
          </a:p>
        </p:txBody>
      </p:sp>
      <p:pic>
        <p:nvPicPr>
          <p:cNvPr id="29" name="object 2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40179" y="4679441"/>
            <a:ext cx="962406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21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ЕНГ 26.01_вебинар_Итог.pdf - Foxit PDF Read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22911" r="16750" b="7007"/>
          <a:stretch/>
        </p:blipFill>
        <p:spPr>
          <a:xfrm>
            <a:off x="179512" y="332656"/>
            <a:ext cx="8496944" cy="623742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400" b="1" dirty="0" smtClean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75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ЕНГ 26.01_вебинар_Итог.pdf - Foxit PDF Read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5" t="17645" r="10751" b="6960"/>
          <a:stretch/>
        </p:blipFill>
        <p:spPr>
          <a:xfrm>
            <a:off x="2879304" y="3384376"/>
            <a:ext cx="6264696" cy="3473624"/>
          </a:xfrm>
        </p:spPr>
      </p:pic>
      <p:pic>
        <p:nvPicPr>
          <p:cNvPr id="5" name="Объект 3" descr="ЕНГ 26.01_вебинар_Итог.pdf - Foxit PDF Read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22682" r="17374" b="8340"/>
          <a:stretch/>
        </p:blipFill>
        <p:spPr>
          <a:xfrm>
            <a:off x="107504" y="0"/>
            <a:ext cx="6120680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60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ЕНГ 26.01_вебинар_Итог.pdf - Foxit PDF Read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0" t="16265" r="24625" b="8339"/>
          <a:stretch/>
        </p:blipFill>
        <p:spPr>
          <a:xfrm>
            <a:off x="35496" y="44624"/>
            <a:ext cx="9073008" cy="6768752"/>
          </a:xfrm>
        </p:spPr>
      </p:pic>
    </p:spTree>
    <p:extLst>
      <p:ext uri="{BB962C8B-B14F-4D97-AF65-F5344CB8AC3E}">
        <p14:creationId xmlns:p14="http://schemas.microsoft.com/office/powerpoint/2010/main" val="282846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ЕНГ 26.01_вебинар_Итог.pdf - Foxit PDF Read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0" t="16265" r="10625" b="11548"/>
          <a:stretch/>
        </p:blipFill>
        <p:spPr>
          <a:xfrm>
            <a:off x="107504" y="44624"/>
            <a:ext cx="9001000" cy="6768752"/>
          </a:xfrm>
        </p:spPr>
      </p:pic>
    </p:spTree>
    <p:extLst>
      <p:ext uri="{BB962C8B-B14F-4D97-AF65-F5344CB8AC3E}">
        <p14:creationId xmlns:p14="http://schemas.microsoft.com/office/powerpoint/2010/main" val="90816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ЕНГ 26.01_вебинар_Итог.pdf - Foxit PDF Read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1" t="19474" r="15876" b="16360"/>
          <a:stretch/>
        </p:blipFill>
        <p:spPr>
          <a:xfrm>
            <a:off x="107504" y="0"/>
            <a:ext cx="8990332" cy="6813376"/>
          </a:xfrm>
        </p:spPr>
      </p:pic>
    </p:spTree>
    <p:extLst>
      <p:ext uri="{BB962C8B-B14F-4D97-AF65-F5344CB8AC3E}">
        <p14:creationId xmlns:p14="http://schemas.microsoft.com/office/powerpoint/2010/main" val="255752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ЕНГ 26.01_вебинар_Итог.pdf - Foxit PDF Read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6" t="16265" r="11500" b="6736"/>
          <a:stretch/>
        </p:blipFill>
        <p:spPr>
          <a:xfrm>
            <a:off x="23442" y="44624"/>
            <a:ext cx="9085062" cy="6768752"/>
          </a:xfrm>
        </p:spPr>
      </p:pic>
    </p:spTree>
    <p:extLst>
      <p:ext uri="{BB962C8B-B14F-4D97-AF65-F5344CB8AC3E}">
        <p14:creationId xmlns:p14="http://schemas.microsoft.com/office/powerpoint/2010/main" val="157900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8812" y="1242195"/>
            <a:ext cx="6696075" cy="717344"/>
          </a:xfrm>
          <a:prstGeom prst="rect">
            <a:avLst/>
          </a:prstGeom>
        </p:spPr>
        <p:txBody>
          <a:bodyPr vert="horz" wrap="square" lIns="0" tIns="50006" rIns="0" bIns="0" rtlCol="0" anchor="ctr">
            <a:spAutoFit/>
          </a:bodyPr>
          <a:lstStyle/>
          <a:p>
            <a:pPr marL="2286953" marR="3810" indent="-2277904">
              <a:lnSpc>
                <a:spcPts val="2595"/>
              </a:lnSpc>
              <a:spcBef>
                <a:spcPts val="394"/>
              </a:spcBef>
            </a:pPr>
            <a:r>
              <a:rPr sz="2400" b="1" spc="-8" dirty="0">
                <a:latin typeface="Georgia"/>
                <a:cs typeface="Georgia"/>
              </a:rPr>
              <a:t>Международные</a:t>
            </a:r>
            <a:r>
              <a:rPr sz="2400" b="1" spc="53" dirty="0">
                <a:latin typeface="Georgia"/>
                <a:cs typeface="Georgia"/>
              </a:rPr>
              <a:t> </a:t>
            </a:r>
            <a:r>
              <a:rPr sz="2400" b="1" spc="-8" dirty="0">
                <a:latin typeface="Georgia"/>
                <a:cs typeface="Georgia"/>
              </a:rPr>
              <a:t>исследования</a:t>
            </a:r>
            <a:r>
              <a:rPr sz="2400" b="1" spc="79" dirty="0">
                <a:latin typeface="Georgia"/>
                <a:cs typeface="Georgia"/>
              </a:rPr>
              <a:t> </a:t>
            </a:r>
            <a:r>
              <a:rPr sz="2400" b="1" spc="-8" dirty="0">
                <a:latin typeface="Georgia"/>
                <a:cs typeface="Georgia"/>
              </a:rPr>
              <a:t>качества </a:t>
            </a:r>
            <a:r>
              <a:rPr sz="2400" b="1" spc="-596" dirty="0">
                <a:latin typeface="Georgia"/>
                <a:cs typeface="Georgia"/>
              </a:rPr>
              <a:t> </a:t>
            </a:r>
            <a:r>
              <a:rPr sz="2400" b="1" spc="-8" dirty="0">
                <a:latin typeface="Georgia"/>
                <a:cs typeface="Georgia"/>
              </a:rPr>
              <a:t>образования</a:t>
            </a:r>
            <a:endParaRPr sz="24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3151" y="2059685"/>
            <a:ext cx="2628900" cy="3866198"/>
            <a:chOff x="97535" y="1603247"/>
            <a:chExt cx="3505200" cy="51549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535" y="1603247"/>
              <a:ext cx="3505200" cy="163372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04799" y="3428999"/>
              <a:ext cx="2947670" cy="3322320"/>
            </a:xfrm>
            <a:custGeom>
              <a:avLst/>
              <a:gdLst/>
              <a:ahLst/>
              <a:cxnLst/>
              <a:rect l="l" t="t" r="r" b="b"/>
              <a:pathLst>
                <a:path w="2947670" h="3322320">
                  <a:moveTo>
                    <a:pt x="0" y="192912"/>
                  </a:moveTo>
                  <a:lnTo>
                    <a:pt x="5095" y="148676"/>
                  </a:lnTo>
                  <a:lnTo>
                    <a:pt x="19611" y="108070"/>
                  </a:lnTo>
                  <a:lnTo>
                    <a:pt x="42387" y="72251"/>
                  </a:lnTo>
                  <a:lnTo>
                    <a:pt x="72266" y="42377"/>
                  </a:lnTo>
                  <a:lnTo>
                    <a:pt x="108090" y="19606"/>
                  </a:lnTo>
                  <a:lnTo>
                    <a:pt x="148700" y="5094"/>
                  </a:lnTo>
                  <a:lnTo>
                    <a:pt x="192938" y="0"/>
                  </a:lnTo>
                  <a:lnTo>
                    <a:pt x="2754503" y="0"/>
                  </a:lnTo>
                  <a:lnTo>
                    <a:pt x="2798739" y="5094"/>
                  </a:lnTo>
                  <a:lnTo>
                    <a:pt x="2839345" y="19606"/>
                  </a:lnTo>
                  <a:lnTo>
                    <a:pt x="2875164" y="42377"/>
                  </a:lnTo>
                  <a:lnTo>
                    <a:pt x="2905038" y="72251"/>
                  </a:lnTo>
                  <a:lnTo>
                    <a:pt x="2927809" y="108070"/>
                  </a:lnTo>
                  <a:lnTo>
                    <a:pt x="2942321" y="148676"/>
                  </a:lnTo>
                  <a:lnTo>
                    <a:pt x="2947416" y="192912"/>
                  </a:lnTo>
                  <a:lnTo>
                    <a:pt x="2947416" y="3129381"/>
                  </a:lnTo>
                  <a:lnTo>
                    <a:pt x="2942321" y="3173619"/>
                  </a:lnTo>
                  <a:lnTo>
                    <a:pt x="2927809" y="3214229"/>
                  </a:lnTo>
                  <a:lnTo>
                    <a:pt x="2905038" y="3250053"/>
                  </a:lnTo>
                  <a:lnTo>
                    <a:pt x="2875164" y="3279932"/>
                  </a:lnTo>
                  <a:lnTo>
                    <a:pt x="2839345" y="3302708"/>
                  </a:lnTo>
                  <a:lnTo>
                    <a:pt x="2798739" y="3317224"/>
                  </a:lnTo>
                  <a:lnTo>
                    <a:pt x="2754503" y="3322320"/>
                  </a:lnTo>
                  <a:lnTo>
                    <a:pt x="192938" y="3322320"/>
                  </a:lnTo>
                  <a:lnTo>
                    <a:pt x="148700" y="3317224"/>
                  </a:lnTo>
                  <a:lnTo>
                    <a:pt x="108090" y="3302708"/>
                  </a:lnTo>
                  <a:lnTo>
                    <a:pt x="72266" y="3279932"/>
                  </a:lnTo>
                  <a:lnTo>
                    <a:pt x="42387" y="3250053"/>
                  </a:lnTo>
                  <a:lnTo>
                    <a:pt x="19611" y="3214229"/>
                  </a:lnTo>
                  <a:lnTo>
                    <a:pt x="5095" y="3173619"/>
                  </a:lnTo>
                  <a:lnTo>
                    <a:pt x="0" y="3129381"/>
                  </a:lnTo>
                  <a:lnTo>
                    <a:pt x="0" y="192912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438144" y="2125979"/>
            <a:ext cx="2316004" cy="3799523"/>
            <a:chOff x="4584191" y="1691639"/>
            <a:chExt cx="3088005" cy="506603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84191" y="1691639"/>
              <a:ext cx="2840736" cy="150571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00599" y="3429000"/>
              <a:ext cx="2865120" cy="3322320"/>
            </a:xfrm>
            <a:custGeom>
              <a:avLst/>
              <a:gdLst/>
              <a:ahLst/>
              <a:cxnLst/>
              <a:rect l="l" t="t" r="r" b="b"/>
              <a:pathLst>
                <a:path w="2865120" h="3322320">
                  <a:moveTo>
                    <a:pt x="0" y="477519"/>
                  </a:moveTo>
                  <a:lnTo>
                    <a:pt x="2464" y="428687"/>
                  </a:lnTo>
                  <a:lnTo>
                    <a:pt x="9699" y="381268"/>
                  </a:lnTo>
                  <a:lnTo>
                    <a:pt x="21463" y="335500"/>
                  </a:lnTo>
                  <a:lnTo>
                    <a:pt x="37518" y="291625"/>
                  </a:lnTo>
                  <a:lnTo>
                    <a:pt x="57623" y="249882"/>
                  </a:lnTo>
                  <a:lnTo>
                    <a:pt x="81539" y="210511"/>
                  </a:lnTo>
                  <a:lnTo>
                    <a:pt x="109025" y="173751"/>
                  </a:lnTo>
                  <a:lnTo>
                    <a:pt x="139842" y="139842"/>
                  </a:lnTo>
                  <a:lnTo>
                    <a:pt x="173751" y="109025"/>
                  </a:lnTo>
                  <a:lnTo>
                    <a:pt x="210511" y="81539"/>
                  </a:lnTo>
                  <a:lnTo>
                    <a:pt x="249882" y="57623"/>
                  </a:lnTo>
                  <a:lnTo>
                    <a:pt x="291625" y="37518"/>
                  </a:lnTo>
                  <a:lnTo>
                    <a:pt x="335500" y="21463"/>
                  </a:lnTo>
                  <a:lnTo>
                    <a:pt x="381268" y="9699"/>
                  </a:lnTo>
                  <a:lnTo>
                    <a:pt x="428687" y="2464"/>
                  </a:lnTo>
                  <a:lnTo>
                    <a:pt x="477520" y="0"/>
                  </a:lnTo>
                  <a:lnTo>
                    <a:pt x="2387600" y="0"/>
                  </a:lnTo>
                  <a:lnTo>
                    <a:pt x="2436432" y="2464"/>
                  </a:lnTo>
                  <a:lnTo>
                    <a:pt x="2483851" y="9699"/>
                  </a:lnTo>
                  <a:lnTo>
                    <a:pt x="2529619" y="21463"/>
                  </a:lnTo>
                  <a:lnTo>
                    <a:pt x="2573494" y="37518"/>
                  </a:lnTo>
                  <a:lnTo>
                    <a:pt x="2615237" y="57623"/>
                  </a:lnTo>
                  <a:lnTo>
                    <a:pt x="2654608" y="81539"/>
                  </a:lnTo>
                  <a:lnTo>
                    <a:pt x="2691368" y="109025"/>
                  </a:lnTo>
                  <a:lnTo>
                    <a:pt x="2725277" y="139842"/>
                  </a:lnTo>
                  <a:lnTo>
                    <a:pt x="2756094" y="173751"/>
                  </a:lnTo>
                  <a:lnTo>
                    <a:pt x="2783580" y="210511"/>
                  </a:lnTo>
                  <a:lnTo>
                    <a:pt x="2807496" y="249882"/>
                  </a:lnTo>
                  <a:lnTo>
                    <a:pt x="2827601" y="291625"/>
                  </a:lnTo>
                  <a:lnTo>
                    <a:pt x="2843656" y="335500"/>
                  </a:lnTo>
                  <a:lnTo>
                    <a:pt x="2855420" y="381268"/>
                  </a:lnTo>
                  <a:lnTo>
                    <a:pt x="2862655" y="428687"/>
                  </a:lnTo>
                  <a:lnTo>
                    <a:pt x="2865120" y="477519"/>
                  </a:lnTo>
                  <a:lnTo>
                    <a:pt x="2865120" y="2844787"/>
                  </a:lnTo>
                  <a:lnTo>
                    <a:pt x="2862655" y="2893613"/>
                  </a:lnTo>
                  <a:lnTo>
                    <a:pt x="2855420" y="2941028"/>
                  </a:lnTo>
                  <a:lnTo>
                    <a:pt x="2843656" y="2986793"/>
                  </a:lnTo>
                  <a:lnTo>
                    <a:pt x="2827601" y="3030667"/>
                  </a:lnTo>
                  <a:lnTo>
                    <a:pt x="2807496" y="3072410"/>
                  </a:lnTo>
                  <a:lnTo>
                    <a:pt x="2783580" y="3111783"/>
                  </a:lnTo>
                  <a:lnTo>
                    <a:pt x="2756094" y="3148545"/>
                  </a:lnTo>
                  <a:lnTo>
                    <a:pt x="2725277" y="3182456"/>
                  </a:lnTo>
                  <a:lnTo>
                    <a:pt x="2691368" y="3213276"/>
                  </a:lnTo>
                  <a:lnTo>
                    <a:pt x="2654608" y="3240766"/>
                  </a:lnTo>
                  <a:lnTo>
                    <a:pt x="2615237" y="3264685"/>
                  </a:lnTo>
                  <a:lnTo>
                    <a:pt x="2573494" y="3284794"/>
                  </a:lnTo>
                  <a:lnTo>
                    <a:pt x="2529619" y="3300851"/>
                  </a:lnTo>
                  <a:lnTo>
                    <a:pt x="2483851" y="3312618"/>
                  </a:lnTo>
                  <a:lnTo>
                    <a:pt x="2436432" y="3319854"/>
                  </a:lnTo>
                  <a:lnTo>
                    <a:pt x="2387600" y="3322320"/>
                  </a:lnTo>
                  <a:lnTo>
                    <a:pt x="477520" y="3322320"/>
                  </a:lnTo>
                  <a:lnTo>
                    <a:pt x="428687" y="3319854"/>
                  </a:lnTo>
                  <a:lnTo>
                    <a:pt x="381268" y="3312618"/>
                  </a:lnTo>
                  <a:lnTo>
                    <a:pt x="335500" y="3300851"/>
                  </a:lnTo>
                  <a:lnTo>
                    <a:pt x="291625" y="3284794"/>
                  </a:lnTo>
                  <a:lnTo>
                    <a:pt x="249882" y="3264685"/>
                  </a:lnTo>
                  <a:lnTo>
                    <a:pt x="210511" y="3240766"/>
                  </a:lnTo>
                  <a:lnTo>
                    <a:pt x="173751" y="3213276"/>
                  </a:lnTo>
                  <a:lnTo>
                    <a:pt x="139842" y="3182456"/>
                  </a:lnTo>
                  <a:lnTo>
                    <a:pt x="109025" y="3148545"/>
                  </a:lnTo>
                  <a:lnTo>
                    <a:pt x="81539" y="3111783"/>
                  </a:lnTo>
                  <a:lnTo>
                    <a:pt x="57623" y="3072410"/>
                  </a:lnTo>
                  <a:lnTo>
                    <a:pt x="37518" y="3030667"/>
                  </a:lnTo>
                  <a:lnTo>
                    <a:pt x="21463" y="2986793"/>
                  </a:lnTo>
                  <a:lnTo>
                    <a:pt x="9699" y="2941028"/>
                  </a:lnTo>
                  <a:lnTo>
                    <a:pt x="2464" y="2893613"/>
                  </a:lnTo>
                  <a:lnTo>
                    <a:pt x="0" y="2844787"/>
                  </a:lnTo>
                  <a:lnTo>
                    <a:pt x="0" y="477519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6441948" y="2109978"/>
            <a:ext cx="2300288" cy="3815715"/>
            <a:chOff x="8589264" y="1670304"/>
            <a:chExt cx="3067050" cy="508762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89264" y="1670304"/>
              <a:ext cx="3005328" cy="154533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781288" y="3429000"/>
              <a:ext cx="2868295" cy="3322320"/>
            </a:xfrm>
            <a:custGeom>
              <a:avLst/>
              <a:gdLst/>
              <a:ahLst/>
              <a:cxnLst/>
              <a:rect l="l" t="t" r="r" b="b"/>
              <a:pathLst>
                <a:path w="2868295" h="3322320">
                  <a:moveTo>
                    <a:pt x="0" y="478027"/>
                  </a:moveTo>
                  <a:lnTo>
                    <a:pt x="2467" y="429148"/>
                  </a:lnTo>
                  <a:lnTo>
                    <a:pt x="9710" y="381681"/>
                  </a:lnTo>
                  <a:lnTo>
                    <a:pt x="21489" y="335867"/>
                  </a:lnTo>
                  <a:lnTo>
                    <a:pt x="37562" y="291947"/>
                  </a:lnTo>
                  <a:lnTo>
                    <a:pt x="57690" y="250160"/>
                  </a:lnTo>
                  <a:lnTo>
                    <a:pt x="81632" y="210746"/>
                  </a:lnTo>
                  <a:lnTo>
                    <a:pt x="109150" y="173947"/>
                  </a:lnTo>
                  <a:lnTo>
                    <a:pt x="140001" y="140001"/>
                  </a:lnTo>
                  <a:lnTo>
                    <a:pt x="173947" y="109150"/>
                  </a:lnTo>
                  <a:lnTo>
                    <a:pt x="210746" y="81632"/>
                  </a:lnTo>
                  <a:lnTo>
                    <a:pt x="250160" y="57690"/>
                  </a:lnTo>
                  <a:lnTo>
                    <a:pt x="291947" y="37562"/>
                  </a:lnTo>
                  <a:lnTo>
                    <a:pt x="335867" y="21489"/>
                  </a:lnTo>
                  <a:lnTo>
                    <a:pt x="381681" y="9710"/>
                  </a:lnTo>
                  <a:lnTo>
                    <a:pt x="429148" y="2467"/>
                  </a:lnTo>
                  <a:lnTo>
                    <a:pt x="478027" y="0"/>
                  </a:lnTo>
                  <a:lnTo>
                    <a:pt x="2390139" y="0"/>
                  </a:lnTo>
                  <a:lnTo>
                    <a:pt x="2439019" y="2467"/>
                  </a:lnTo>
                  <a:lnTo>
                    <a:pt x="2486486" y="9710"/>
                  </a:lnTo>
                  <a:lnTo>
                    <a:pt x="2532300" y="21489"/>
                  </a:lnTo>
                  <a:lnTo>
                    <a:pt x="2576220" y="37562"/>
                  </a:lnTo>
                  <a:lnTo>
                    <a:pt x="2618007" y="57690"/>
                  </a:lnTo>
                  <a:lnTo>
                    <a:pt x="2657421" y="81632"/>
                  </a:lnTo>
                  <a:lnTo>
                    <a:pt x="2694220" y="109150"/>
                  </a:lnTo>
                  <a:lnTo>
                    <a:pt x="2728166" y="140001"/>
                  </a:lnTo>
                  <a:lnTo>
                    <a:pt x="2759017" y="173947"/>
                  </a:lnTo>
                  <a:lnTo>
                    <a:pt x="2786535" y="210746"/>
                  </a:lnTo>
                  <a:lnTo>
                    <a:pt x="2810477" y="250160"/>
                  </a:lnTo>
                  <a:lnTo>
                    <a:pt x="2830605" y="291947"/>
                  </a:lnTo>
                  <a:lnTo>
                    <a:pt x="2846678" y="335867"/>
                  </a:lnTo>
                  <a:lnTo>
                    <a:pt x="2858457" y="381681"/>
                  </a:lnTo>
                  <a:lnTo>
                    <a:pt x="2865700" y="429148"/>
                  </a:lnTo>
                  <a:lnTo>
                    <a:pt x="2868167" y="478027"/>
                  </a:lnTo>
                  <a:lnTo>
                    <a:pt x="2868167" y="2844279"/>
                  </a:lnTo>
                  <a:lnTo>
                    <a:pt x="2865700" y="2893157"/>
                  </a:lnTo>
                  <a:lnTo>
                    <a:pt x="2858457" y="2940622"/>
                  </a:lnTo>
                  <a:lnTo>
                    <a:pt x="2846678" y="2986436"/>
                  </a:lnTo>
                  <a:lnTo>
                    <a:pt x="2830605" y="3030356"/>
                  </a:lnTo>
                  <a:lnTo>
                    <a:pt x="2810477" y="3072144"/>
                  </a:lnTo>
                  <a:lnTo>
                    <a:pt x="2786535" y="3111558"/>
                  </a:lnTo>
                  <a:lnTo>
                    <a:pt x="2759017" y="3148359"/>
                  </a:lnTo>
                  <a:lnTo>
                    <a:pt x="2728166" y="3182307"/>
                  </a:lnTo>
                  <a:lnTo>
                    <a:pt x="2694220" y="3213160"/>
                  </a:lnTo>
                  <a:lnTo>
                    <a:pt x="2657421" y="3240679"/>
                  </a:lnTo>
                  <a:lnTo>
                    <a:pt x="2618007" y="3264624"/>
                  </a:lnTo>
                  <a:lnTo>
                    <a:pt x="2576220" y="3284753"/>
                  </a:lnTo>
                  <a:lnTo>
                    <a:pt x="2532300" y="3300828"/>
                  </a:lnTo>
                  <a:lnTo>
                    <a:pt x="2486486" y="3312608"/>
                  </a:lnTo>
                  <a:lnTo>
                    <a:pt x="2439019" y="3319851"/>
                  </a:lnTo>
                  <a:lnTo>
                    <a:pt x="2390139" y="3322320"/>
                  </a:lnTo>
                  <a:lnTo>
                    <a:pt x="478027" y="3322320"/>
                  </a:lnTo>
                  <a:lnTo>
                    <a:pt x="429148" y="3319851"/>
                  </a:lnTo>
                  <a:lnTo>
                    <a:pt x="381681" y="3312608"/>
                  </a:lnTo>
                  <a:lnTo>
                    <a:pt x="335867" y="3300828"/>
                  </a:lnTo>
                  <a:lnTo>
                    <a:pt x="291947" y="3284753"/>
                  </a:lnTo>
                  <a:lnTo>
                    <a:pt x="250160" y="3264624"/>
                  </a:lnTo>
                  <a:lnTo>
                    <a:pt x="210746" y="3240679"/>
                  </a:lnTo>
                  <a:lnTo>
                    <a:pt x="173947" y="3213160"/>
                  </a:lnTo>
                  <a:lnTo>
                    <a:pt x="140001" y="3182307"/>
                  </a:lnTo>
                  <a:lnTo>
                    <a:pt x="109150" y="3148359"/>
                  </a:lnTo>
                  <a:lnTo>
                    <a:pt x="81632" y="3111558"/>
                  </a:lnTo>
                  <a:lnTo>
                    <a:pt x="57690" y="3072144"/>
                  </a:lnTo>
                  <a:lnTo>
                    <a:pt x="37562" y="3030356"/>
                  </a:lnTo>
                  <a:lnTo>
                    <a:pt x="21489" y="2986436"/>
                  </a:lnTo>
                  <a:lnTo>
                    <a:pt x="9710" y="2940622"/>
                  </a:lnTo>
                  <a:lnTo>
                    <a:pt x="2467" y="2893157"/>
                  </a:lnTo>
                  <a:lnTo>
                    <a:pt x="0" y="2844279"/>
                  </a:lnTo>
                  <a:lnTo>
                    <a:pt x="0" y="478027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30174" y="3560254"/>
            <a:ext cx="1933575" cy="222609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122396">
              <a:spcBef>
                <a:spcPts val="79"/>
              </a:spcBef>
            </a:pPr>
            <a:r>
              <a:rPr sz="1200" spc="-8" dirty="0">
                <a:latin typeface="Times New Roman"/>
                <a:cs typeface="Times New Roman"/>
              </a:rPr>
              <a:t>Международная </a:t>
            </a:r>
            <a:r>
              <a:rPr sz="1200" dirty="0">
                <a:latin typeface="Times New Roman"/>
                <a:cs typeface="Times New Roman"/>
              </a:rPr>
              <a:t>программа </a:t>
            </a:r>
            <a:r>
              <a:rPr sz="1200" spc="-293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 </a:t>
            </a:r>
            <a:r>
              <a:rPr sz="1200" spc="-8" dirty="0">
                <a:latin typeface="Times New Roman"/>
                <a:cs typeface="Times New Roman"/>
              </a:rPr>
              <a:t>оценке образовательных </a:t>
            </a:r>
            <a:r>
              <a:rPr sz="1200" spc="-28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достижений</a:t>
            </a:r>
            <a:r>
              <a:rPr sz="1200" spc="300" dirty="0">
                <a:latin typeface="Times New Roman"/>
                <a:cs typeface="Times New Roman"/>
              </a:rPr>
              <a:t> </a:t>
            </a:r>
            <a:r>
              <a:rPr sz="1200" spc="-8" dirty="0">
                <a:latin typeface="Times New Roman"/>
                <a:cs typeface="Times New Roman"/>
              </a:rPr>
              <a:t>учащихся </a:t>
            </a:r>
            <a:r>
              <a:rPr sz="1200" spc="-4" dirty="0">
                <a:latin typeface="Times New Roman"/>
                <a:cs typeface="Times New Roman"/>
              </a:rPr>
              <a:t> </a:t>
            </a:r>
            <a:r>
              <a:rPr sz="1200" spc="-11" dirty="0">
                <a:latin typeface="Times New Roman"/>
                <a:cs typeface="Times New Roman"/>
              </a:rPr>
              <a:t>PISA </a:t>
            </a:r>
            <a:r>
              <a:rPr sz="1200" spc="-8" dirty="0">
                <a:latin typeface="Times New Roman"/>
                <a:cs typeface="Times New Roman"/>
              </a:rPr>
              <a:t>исследуются </a:t>
            </a:r>
            <a:r>
              <a:rPr sz="1200" dirty="0">
                <a:latin typeface="Times New Roman"/>
                <a:cs typeface="Times New Roman"/>
              </a:rPr>
              <a:t>знания и </a:t>
            </a:r>
            <a:r>
              <a:rPr sz="1200" spc="-289" dirty="0">
                <a:latin typeface="Times New Roman"/>
                <a:cs typeface="Times New Roman"/>
              </a:rPr>
              <a:t> </a:t>
            </a:r>
            <a:r>
              <a:rPr sz="1200" spc="4" dirty="0">
                <a:latin typeface="Times New Roman"/>
                <a:cs typeface="Times New Roman"/>
              </a:rPr>
              <a:t>навыки </a:t>
            </a:r>
            <a:r>
              <a:rPr sz="1200" spc="-11" dirty="0">
                <a:latin typeface="Times New Roman"/>
                <a:cs typeface="Times New Roman"/>
              </a:rPr>
              <a:t>школьников </a:t>
            </a:r>
            <a:r>
              <a:rPr sz="1200" dirty="0">
                <a:latin typeface="Times New Roman"/>
                <a:cs typeface="Times New Roman"/>
              </a:rPr>
              <a:t>в </a:t>
            </a:r>
            <a:r>
              <a:rPr sz="1200" spc="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возрасте </a:t>
            </a:r>
            <a:r>
              <a:rPr sz="1200" spc="4" dirty="0">
                <a:latin typeface="Times New Roman"/>
                <a:cs typeface="Times New Roman"/>
              </a:rPr>
              <a:t>15 </a:t>
            </a:r>
            <a:r>
              <a:rPr sz="1200" spc="-8" dirty="0">
                <a:latin typeface="Times New Roman"/>
                <a:cs typeface="Times New Roman"/>
              </a:rPr>
              <a:t>лет </a:t>
            </a:r>
            <a:r>
              <a:rPr sz="1200" dirty="0">
                <a:latin typeface="Times New Roman"/>
                <a:cs typeface="Times New Roman"/>
              </a:rPr>
              <a:t>по </a:t>
            </a:r>
            <a:r>
              <a:rPr sz="1200" spc="-4" dirty="0">
                <a:latin typeface="Times New Roman"/>
                <a:cs typeface="Times New Roman"/>
              </a:rPr>
              <a:t>четырём </a:t>
            </a:r>
            <a:r>
              <a:rPr sz="1200" spc="-289" dirty="0">
                <a:latin typeface="Times New Roman"/>
                <a:cs typeface="Times New Roman"/>
              </a:rPr>
              <a:t> </a:t>
            </a:r>
            <a:r>
              <a:rPr sz="1200" spc="4" dirty="0">
                <a:latin typeface="Times New Roman"/>
                <a:cs typeface="Times New Roman"/>
              </a:rPr>
              <a:t>основным </a:t>
            </a:r>
            <a:r>
              <a:rPr sz="1200" spc="-4" dirty="0">
                <a:latin typeface="Times New Roman"/>
                <a:cs typeface="Times New Roman"/>
              </a:rPr>
              <a:t>направлениям: </a:t>
            </a:r>
            <a:r>
              <a:rPr sz="1200" dirty="0">
                <a:latin typeface="Times New Roman"/>
                <a:cs typeface="Times New Roman"/>
              </a:rPr>
              <a:t> грамотность</a:t>
            </a:r>
            <a:r>
              <a:rPr sz="1200" spc="-11" dirty="0">
                <a:latin typeface="Times New Roman"/>
                <a:cs typeface="Times New Roman"/>
              </a:rPr>
              <a:t> </a:t>
            </a:r>
            <a:r>
              <a:rPr sz="1200" spc="-4" dirty="0">
                <a:latin typeface="Times New Roman"/>
                <a:cs typeface="Times New Roman"/>
              </a:rPr>
              <a:t>чтения,</a:t>
            </a:r>
            <a:endParaRPr sz="1200">
              <a:latin typeface="Times New Roman"/>
              <a:cs typeface="Times New Roman"/>
            </a:endParaRPr>
          </a:p>
          <a:p>
            <a:pPr marL="9525" marR="3810">
              <a:spcBef>
                <a:spcPts val="8"/>
              </a:spcBef>
            </a:pPr>
            <a:r>
              <a:rPr sz="1200" spc="-8" dirty="0">
                <a:latin typeface="Times New Roman"/>
                <a:cs typeface="Times New Roman"/>
              </a:rPr>
              <a:t>математическая </a:t>
            </a:r>
            <a:r>
              <a:rPr sz="1200" dirty="0">
                <a:latin typeface="Times New Roman"/>
                <a:cs typeface="Times New Roman"/>
              </a:rPr>
              <a:t>грамотность, </a:t>
            </a:r>
            <a:r>
              <a:rPr sz="1200" spc="-289" dirty="0">
                <a:latin typeface="Times New Roman"/>
                <a:cs typeface="Times New Roman"/>
              </a:rPr>
              <a:t> </a:t>
            </a:r>
            <a:r>
              <a:rPr sz="1200" spc="-4" dirty="0">
                <a:latin typeface="Times New Roman"/>
                <a:cs typeface="Times New Roman"/>
              </a:rPr>
              <a:t>естественнонаучная </a:t>
            </a:r>
            <a:r>
              <a:rPr sz="1200" dirty="0">
                <a:latin typeface="Times New Roman"/>
                <a:cs typeface="Times New Roman"/>
              </a:rPr>
              <a:t> грамотность и </a:t>
            </a:r>
            <a:r>
              <a:rPr sz="1200" spc="-8" dirty="0">
                <a:latin typeface="Times New Roman"/>
                <a:cs typeface="Times New Roman"/>
              </a:rPr>
              <a:t>компьютерная </a:t>
            </a:r>
            <a:r>
              <a:rPr sz="1200" spc="-28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грамотность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44754" y="3658839"/>
            <a:ext cx="1848326" cy="167161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179546">
              <a:spcBef>
                <a:spcPts val="75"/>
              </a:spcBef>
            </a:pPr>
            <a:r>
              <a:rPr sz="1350" spc="-8" dirty="0">
                <a:latin typeface="Times New Roman"/>
                <a:cs typeface="Times New Roman"/>
              </a:rPr>
              <a:t>Международное </a:t>
            </a:r>
            <a:r>
              <a:rPr sz="1350" spc="-4" dirty="0">
                <a:latin typeface="Times New Roman"/>
                <a:cs typeface="Times New Roman"/>
              </a:rPr>
              <a:t> </a:t>
            </a:r>
            <a:r>
              <a:rPr sz="1350" spc="-11" dirty="0">
                <a:latin typeface="Times New Roman"/>
                <a:cs typeface="Times New Roman"/>
              </a:rPr>
              <a:t>исследование</a:t>
            </a:r>
            <a:r>
              <a:rPr sz="1350" spc="23" dirty="0">
                <a:latin typeface="Times New Roman"/>
                <a:cs typeface="Times New Roman"/>
              </a:rPr>
              <a:t> </a:t>
            </a:r>
            <a:r>
              <a:rPr sz="1350" spc="-15" dirty="0">
                <a:latin typeface="Times New Roman"/>
                <a:cs typeface="Times New Roman"/>
              </a:rPr>
              <a:t>качества </a:t>
            </a:r>
            <a:r>
              <a:rPr sz="1350" spc="-326" dirty="0">
                <a:latin typeface="Times New Roman"/>
                <a:cs typeface="Times New Roman"/>
              </a:rPr>
              <a:t> </a:t>
            </a:r>
            <a:r>
              <a:rPr sz="1350" spc="-4" dirty="0">
                <a:latin typeface="Times New Roman"/>
                <a:cs typeface="Times New Roman"/>
              </a:rPr>
              <a:t>чтения </a:t>
            </a:r>
            <a:r>
              <a:rPr sz="1350" dirty="0">
                <a:latin typeface="Times New Roman"/>
                <a:cs typeface="Times New Roman"/>
              </a:rPr>
              <a:t>и </a:t>
            </a:r>
            <a:r>
              <a:rPr sz="1350" spc="-8" dirty="0">
                <a:latin typeface="Times New Roman"/>
                <a:cs typeface="Times New Roman"/>
              </a:rPr>
              <a:t>понимания </a:t>
            </a:r>
            <a:r>
              <a:rPr sz="1350" spc="-4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текста</a:t>
            </a:r>
            <a:r>
              <a:rPr sz="1350" spc="8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PIRLS</a:t>
            </a:r>
            <a:endParaRPr sz="1350">
              <a:latin typeface="Times New Roman"/>
              <a:cs typeface="Times New Roman"/>
            </a:endParaRPr>
          </a:p>
          <a:p>
            <a:pPr marL="9525" marR="3810">
              <a:spcBef>
                <a:spcPts val="4"/>
              </a:spcBef>
            </a:pPr>
            <a:r>
              <a:rPr sz="1350" spc="-8" dirty="0">
                <a:latin typeface="Times New Roman"/>
                <a:cs typeface="Times New Roman"/>
              </a:rPr>
              <a:t>оценивает</a:t>
            </a:r>
            <a:r>
              <a:rPr sz="1350" spc="-4" dirty="0">
                <a:latin typeface="Times New Roman"/>
                <a:cs typeface="Times New Roman"/>
              </a:rPr>
              <a:t> </a:t>
            </a:r>
            <a:r>
              <a:rPr sz="1350" spc="-11" dirty="0">
                <a:latin typeface="Times New Roman"/>
                <a:cs typeface="Times New Roman"/>
              </a:rPr>
              <a:t>читательскую </a:t>
            </a:r>
            <a:r>
              <a:rPr sz="1350" spc="-8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грамотность</a:t>
            </a:r>
            <a:r>
              <a:rPr sz="1350" spc="-45" dirty="0">
                <a:latin typeface="Times New Roman"/>
                <a:cs typeface="Times New Roman"/>
              </a:rPr>
              <a:t> </a:t>
            </a:r>
            <a:r>
              <a:rPr sz="1350" spc="-23" dirty="0">
                <a:latin typeface="Times New Roman"/>
                <a:cs typeface="Times New Roman"/>
              </a:rPr>
              <a:t>школьников </a:t>
            </a:r>
            <a:r>
              <a:rPr sz="1350" spc="-326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заканчивающих</a:t>
            </a:r>
            <a:r>
              <a:rPr sz="1350" spc="26" dirty="0">
                <a:latin typeface="Times New Roman"/>
                <a:cs typeface="Times New Roman"/>
              </a:rPr>
              <a:t> </a:t>
            </a:r>
            <a:r>
              <a:rPr sz="1350" spc="4" dirty="0">
                <a:latin typeface="Times New Roman"/>
                <a:cs typeface="Times New Roman"/>
              </a:rPr>
              <a:t>4-й </a:t>
            </a:r>
            <a:r>
              <a:rPr sz="1350" spc="8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класс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49510" y="3625177"/>
            <a:ext cx="1744980" cy="146386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spc="-8" dirty="0">
                <a:latin typeface="Times New Roman"/>
                <a:cs typeface="Times New Roman"/>
              </a:rPr>
              <a:t>Международное</a:t>
            </a:r>
            <a:endParaRPr sz="1350">
              <a:latin typeface="Times New Roman"/>
              <a:cs typeface="Times New Roman"/>
            </a:endParaRPr>
          </a:p>
          <a:p>
            <a:pPr marL="9525" marR="3810">
              <a:spcBef>
                <a:spcPts val="4"/>
              </a:spcBef>
            </a:pPr>
            <a:r>
              <a:rPr sz="1350" spc="-11" dirty="0">
                <a:latin typeface="Times New Roman"/>
                <a:cs typeface="Times New Roman"/>
              </a:rPr>
              <a:t>исследование</a:t>
            </a:r>
            <a:r>
              <a:rPr sz="1350" spc="8" dirty="0">
                <a:latin typeface="Times New Roman"/>
                <a:cs typeface="Times New Roman"/>
              </a:rPr>
              <a:t> </a:t>
            </a:r>
            <a:r>
              <a:rPr sz="1350" spc="-4" dirty="0">
                <a:latin typeface="Times New Roman"/>
                <a:cs typeface="Times New Roman"/>
              </a:rPr>
              <a:t>TIMSS </a:t>
            </a:r>
            <a:r>
              <a:rPr sz="1350" dirty="0">
                <a:latin typeface="Times New Roman"/>
                <a:cs typeface="Times New Roman"/>
              </a:rPr>
              <a:t> </a:t>
            </a:r>
            <a:r>
              <a:rPr sz="1350" spc="-11" dirty="0">
                <a:latin typeface="Times New Roman"/>
                <a:cs typeface="Times New Roman"/>
              </a:rPr>
              <a:t>рассматривает</a:t>
            </a:r>
            <a:r>
              <a:rPr sz="1350" spc="30" dirty="0">
                <a:latin typeface="Times New Roman"/>
                <a:cs typeface="Times New Roman"/>
              </a:rPr>
              <a:t> </a:t>
            </a:r>
            <a:r>
              <a:rPr sz="1350" spc="-15" dirty="0">
                <a:latin typeface="Times New Roman"/>
                <a:cs typeface="Times New Roman"/>
              </a:rPr>
              <a:t>качество </a:t>
            </a:r>
            <a:r>
              <a:rPr sz="1350" spc="-326" dirty="0">
                <a:latin typeface="Times New Roman"/>
                <a:cs typeface="Times New Roman"/>
              </a:rPr>
              <a:t> </a:t>
            </a:r>
            <a:r>
              <a:rPr sz="1350" spc="-19" dirty="0">
                <a:latin typeface="Times New Roman"/>
                <a:cs typeface="Times New Roman"/>
              </a:rPr>
              <a:t>школьного </a:t>
            </a:r>
            <a:r>
              <a:rPr sz="1350" spc="-15" dirty="0">
                <a:latin typeface="Times New Roman"/>
                <a:cs typeface="Times New Roman"/>
              </a:rPr>
              <a:t> </a:t>
            </a:r>
            <a:r>
              <a:rPr sz="1350" spc="-19" dirty="0">
                <a:latin typeface="Times New Roman"/>
                <a:cs typeface="Times New Roman"/>
              </a:rPr>
              <a:t>математического</a:t>
            </a:r>
            <a:r>
              <a:rPr sz="1350" spc="41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и </a:t>
            </a:r>
            <a:r>
              <a:rPr sz="1350" spc="4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естественно-научного </a:t>
            </a:r>
            <a:r>
              <a:rPr sz="1350" spc="-4" dirty="0">
                <a:latin typeface="Times New Roman"/>
                <a:cs typeface="Times New Roman"/>
              </a:rPr>
              <a:t> образования</a:t>
            </a:r>
            <a:endParaRPr sz="1350">
              <a:latin typeface="Times New Roman"/>
              <a:cs typeface="Times New Roman"/>
            </a:endParaRPr>
          </a:p>
        </p:txBody>
      </p: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95577" y="3250691"/>
            <a:ext cx="118872" cy="18288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37709" y="3264408"/>
            <a:ext cx="141732" cy="17373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584949" y="3255263"/>
            <a:ext cx="137159" cy="19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04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ЕНГ 26.01_вебинар_Итог.pdf - Foxit PDF Read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0" t="16041" r="16750" b="8564"/>
          <a:stretch/>
        </p:blipFill>
        <p:spPr>
          <a:xfrm>
            <a:off x="35496" y="44624"/>
            <a:ext cx="9073008" cy="6768752"/>
          </a:xfrm>
        </p:spPr>
      </p:pic>
    </p:spTree>
    <p:extLst>
      <p:ext uri="{BB962C8B-B14F-4D97-AF65-F5344CB8AC3E}">
        <p14:creationId xmlns:p14="http://schemas.microsoft.com/office/powerpoint/2010/main" val="117090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ЕНГ 26.01_вебинар_Итог.pdf - Foxit PDF Read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5" t="16265" r="16752" b="6736"/>
          <a:stretch/>
        </p:blipFill>
        <p:spPr>
          <a:xfrm>
            <a:off x="539552" y="548680"/>
            <a:ext cx="8280920" cy="5832648"/>
          </a:xfrm>
        </p:spPr>
      </p:pic>
    </p:spTree>
    <p:extLst>
      <p:ext uri="{BB962C8B-B14F-4D97-AF65-F5344CB8AC3E}">
        <p14:creationId xmlns:p14="http://schemas.microsoft.com/office/powerpoint/2010/main" val="269804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Интернет ресурсы</a:t>
            </a:r>
            <a:endParaRPr lang="ru-RU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 ФГБНУ «Институт стратегии развития образования РАО». – Режим доступа: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skiv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instrao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zadaniy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(дата обращения: 16.12.2021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514350" indent="-514350" algn="just"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ru-RU" spc="-5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</a:t>
            </a:r>
            <a:r>
              <a:rPr lang="ru-RU" spc="-4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</a:t>
            </a:r>
            <a:r>
              <a:rPr lang="ru-RU" spc="-2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</a:t>
            </a:r>
            <a:r>
              <a:rPr lang="ru-RU" spc="-5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функциональной </a:t>
            </a:r>
            <a:r>
              <a:rPr lang="ru-RU" spc="-54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</a:t>
            </a:r>
            <a:r>
              <a:rPr lang="ru-RU" spc="-5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u="heavy" spc="-5" dirty="0" smtClean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resh.edu.ru/</a:t>
            </a:r>
            <a:endParaRPr lang="ru-RU" u="heavy" spc="-5" dirty="0" smtClean="0">
              <a:solidFill>
                <a:srgbClr val="0000FF"/>
              </a:solidFill>
              <a:uFill>
                <a:solidFill>
                  <a:srgbClr val="0000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Arial" pitchFamily="34" charset="0"/>
              <a:buAutoNum type="arabicPeriod"/>
            </a:pPr>
            <a:endParaRPr lang="ru-RU" u="heavy" spc="-5" dirty="0" smtClean="0">
              <a:solidFill>
                <a:srgbClr val="0000FF"/>
              </a:solidFill>
              <a:uFill>
                <a:solidFill>
                  <a:srgbClr val="0000FF"/>
                </a:solidFill>
              </a:uFill>
              <a:latin typeface="Arial"/>
              <a:cs typeface="Arial"/>
            </a:endParaRP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 по функциональной грамотности Издательство «Просвещение». Режим доступа: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ttps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/?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situations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 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обращения: 16.12.2021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514350" indent="-514350" algn="just">
              <a:buFont typeface="Arial" pitchFamily="34" charset="0"/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 заданий для оценки естественнонаучной грамотности ФГБНУ «ФИПИ». Режим доступа: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fipi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ru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otkrytyy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bank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zadaniy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dlya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otsenki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yestestvennonauchnoy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gramotnosti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(дата обращения: 16.12.2021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514350" indent="-514350" algn="just">
              <a:buFont typeface="Arial" pitchFamily="34" charset="0"/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естественнонаучной грамотности при изучении химии.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://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.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edu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54.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ru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upload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iblock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/86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f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EG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_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Novosibirsk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.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pdf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(дата обращения: 16.12.2021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854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86001"/>
            <a:ext cx="8748464" cy="167639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8000" dirty="0" smtClean="0">
                <a:solidFill>
                  <a:srgbClr val="FF0000"/>
                </a:solidFill>
                <a:latin typeface="Monotype Corsiva" pitchFamily="66" charset="0"/>
              </a:rPr>
              <a:t>Спасибо за внимание</a:t>
            </a:r>
            <a:endParaRPr lang="ru-RU" sz="8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025" y="4403179"/>
            <a:ext cx="2432447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1783370" cy="1929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593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1. Функциональная грамотность ВЫЗОВЫ И ЭФФЕКТИВНЫЕ ПРАКТИКИ_Креативное мышление.pdf - Adobe Acrobat Reader DC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1" t="18128" r="8024" b="1756"/>
          <a:stretch/>
        </p:blipFill>
        <p:spPr>
          <a:xfrm>
            <a:off x="0" y="44624"/>
            <a:ext cx="9144000" cy="6623595"/>
          </a:xfrm>
        </p:spPr>
      </p:pic>
      <p:sp>
        <p:nvSpPr>
          <p:cNvPr id="3" name="Прямоугольник 2"/>
          <p:cNvSpPr/>
          <p:nvPr/>
        </p:nvSpPr>
        <p:spPr>
          <a:xfrm>
            <a:off x="6516216" y="6309320"/>
            <a:ext cx="244827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52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1. Функциональная грамотность ВЫЗОВЫ И ЭФФЕКТИВНЫЕ ПРАКТИКИ_Креативное мышление.pdf - Adobe Acrobat Reader DC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28"/>
          <a:stretch/>
        </p:blipFill>
        <p:spPr>
          <a:xfrm>
            <a:off x="69250" y="116632"/>
            <a:ext cx="9108504" cy="6741368"/>
          </a:xfrm>
        </p:spPr>
      </p:pic>
      <p:sp>
        <p:nvSpPr>
          <p:cNvPr id="5" name="Прямоугольник 4"/>
          <p:cNvSpPr/>
          <p:nvPr/>
        </p:nvSpPr>
        <p:spPr>
          <a:xfrm>
            <a:off x="5868144" y="6467592"/>
            <a:ext cx="244827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5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4414" y="649207"/>
            <a:ext cx="7094696" cy="1364797"/>
          </a:xfrm>
          <a:prstGeom prst="rect">
            <a:avLst/>
          </a:prstGeom>
        </p:spPr>
        <p:txBody>
          <a:bodyPr vert="horz" wrap="square" lIns="0" tIns="10478" rIns="0" bIns="0" rtlCol="0" anchor="ctr">
            <a:spAutoFit/>
          </a:bodyPr>
          <a:lstStyle/>
          <a:p>
            <a:pPr marL="9525">
              <a:spcBef>
                <a:spcPts val="83"/>
              </a:spcBef>
            </a:pPr>
            <a:r>
              <a:rPr b="1" dirty="0">
                <a:latin typeface="Georgia"/>
                <a:cs typeface="Georgia"/>
              </a:rPr>
              <a:t>Естественно-научная</a:t>
            </a:r>
            <a:r>
              <a:rPr b="1" spc="-71" dirty="0">
                <a:latin typeface="Georgia"/>
                <a:cs typeface="Georgia"/>
              </a:rPr>
              <a:t> </a:t>
            </a:r>
            <a:r>
              <a:rPr b="1" dirty="0">
                <a:latin typeface="Georgia"/>
                <a:cs typeface="Georgia"/>
              </a:rPr>
              <a:t>грамотность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3528" y="2118187"/>
            <a:ext cx="8425339" cy="2395849"/>
          </a:xfrm>
          <a:prstGeom prst="rect">
            <a:avLst/>
          </a:prstGeom>
        </p:spPr>
        <p:txBody>
          <a:bodyPr vert="horz" wrap="square" lIns="0" tIns="40958" rIns="0" bIns="0" rtlCol="0">
            <a:spAutoFit/>
          </a:bodyPr>
          <a:lstStyle/>
          <a:p>
            <a:pPr marL="9525" marR="3810" indent="61436" algn="just">
              <a:lnSpc>
                <a:spcPts val="2325"/>
              </a:lnSpc>
              <a:spcBef>
                <a:spcPts val="323"/>
              </a:spcBef>
            </a:pPr>
            <a:r>
              <a:rPr sz="2100" dirty="0">
                <a:latin typeface="Times New Roman"/>
                <a:cs typeface="Times New Roman"/>
              </a:rPr>
              <a:t>-</a:t>
            </a:r>
            <a:r>
              <a:rPr sz="2100" spc="-8" dirty="0">
                <a:latin typeface="Times New Roman"/>
                <a:cs typeface="Times New Roman"/>
              </a:rPr>
              <a:t> </a:t>
            </a:r>
            <a:r>
              <a:rPr sz="2100" spc="-15" dirty="0">
                <a:latin typeface="Times New Roman"/>
                <a:cs typeface="Times New Roman"/>
              </a:rPr>
              <a:t>это</a:t>
            </a:r>
            <a:r>
              <a:rPr sz="2100" spc="4" dirty="0">
                <a:latin typeface="Times New Roman"/>
                <a:cs typeface="Times New Roman"/>
              </a:rPr>
              <a:t> </a:t>
            </a:r>
            <a:r>
              <a:rPr sz="2100" spc="11" dirty="0">
                <a:latin typeface="Times New Roman"/>
                <a:cs typeface="Times New Roman"/>
              </a:rPr>
              <a:t>способность</a:t>
            </a:r>
            <a:r>
              <a:rPr sz="2100" spc="-68" dirty="0">
                <a:latin typeface="Times New Roman"/>
                <a:cs typeface="Times New Roman"/>
              </a:rPr>
              <a:t> </a:t>
            </a:r>
            <a:r>
              <a:rPr sz="2100" spc="-4" dirty="0">
                <a:latin typeface="Times New Roman"/>
                <a:cs typeface="Times New Roman"/>
              </a:rPr>
              <a:t>человека</a:t>
            </a:r>
            <a:r>
              <a:rPr sz="2100" spc="-23" dirty="0">
                <a:latin typeface="Times New Roman"/>
                <a:cs typeface="Times New Roman"/>
              </a:rPr>
              <a:t> </a:t>
            </a:r>
            <a:r>
              <a:rPr sz="2100" spc="-8" dirty="0">
                <a:latin typeface="Times New Roman"/>
                <a:cs typeface="Times New Roman"/>
              </a:rPr>
              <a:t>занимать</a:t>
            </a:r>
            <a:r>
              <a:rPr sz="2100" spc="-53" dirty="0">
                <a:latin typeface="Times New Roman"/>
                <a:cs typeface="Times New Roman"/>
              </a:rPr>
              <a:t> </a:t>
            </a:r>
            <a:r>
              <a:rPr sz="2100" spc="-4" dirty="0">
                <a:latin typeface="Times New Roman"/>
                <a:cs typeface="Times New Roman"/>
              </a:rPr>
              <a:t>активную</a:t>
            </a:r>
            <a:r>
              <a:rPr sz="2100" spc="4" dirty="0">
                <a:latin typeface="Times New Roman"/>
                <a:cs typeface="Times New Roman"/>
              </a:rPr>
              <a:t> </a:t>
            </a:r>
            <a:r>
              <a:rPr sz="2100" spc="-4" dirty="0">
                <a:latin typeface="Times New Roman"/>
                <a:cs typeface="Times New Roman"/>
              </a:rPr>
              <a:t>гражданскую</a:t>
            </a:r>
            <a:r>
              <a:rPr sz="2100" spc="-34" dirty="0">
                <a:latin typeface="Times New Roman"/>
                <a:cs typeface="Times New Roman"/>
              </a:rPr>
              <a:t> </a:t>
            </a:r>
            <a:r>
              <a:rPr sz="2100" spc="4" dirty="0">
                <a:latin typeface="Times New Roman"/>
                <a:cs typeface="Times New Roman"/>
              </a:rPr>
              <a:t>позицию</a:t>
            </a:r>
            <a:r>
              <a:rPr sz="2100" spc="-68" dirty="0">
                <a:latin typeface="Times New Roman"/>
                <a:cs typeface="Times New Roman"/>
              </a:rPr>
              <a:t> </a:t>
            </a:r>
            <a:r>
              <a:rPr sz="2100" spc="4" dirty="0">
                <a:latin typeface="Times New Roman"/>
                <a:cs typeface="Times New Roman"/>
              </a:rPr>
              <a:t>по </a:t>
            </a:r>
            <a:r>
              <a:rPr sz="2100" spc="-514" dirty="0">
                <a:latin typeface="Times New Roman"/>
                <a:cs typeface="Times New Roman"/>
              </a:rPr>
              <a:t> </a:t>
            </a:r>
            <a:r>
              <a:rPr sz="2100" spc="8" dirty="0">
                <a:latin typeface="Times New Roman"/>
                <a:cs typeface="Times New Roman"/>
              </a:rPr>
              <a:t>вопросам,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связанным</a:t>
            </a:r>
            <a:r>
              <a:rPr sz="2100" spc="-38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с</a:t>
            </a:r>
            <a:r>
              <a:rPr sz="2100" spc="-23" dirty="0">
                <a:latin typeface="Times New Roman"/>
                <a:cs typeface="Times New Roman"/>
              </a:rPr>
              <a:t> </a:t>
            </a:r>
            <a:r>
              <a:rPr sz="2100" spc="8" dirty="0">
                <a:latin typeface="Times New Roman"/>
                <a:cs typeface="Times New Roman"/>
              </a:rPr>
              <a:t>естественными</a:t>
            </a:r>
            <a:r>
              <a:rPr sz="2100" spc="-49" dirty="0">
                <a:latin typeface="Times New Roman"/>
                <a:cs typeface="Times New Roman"/>
              </a:rPr>
              <a:t> </a:t>
            </a:r>
            <a:r>
              <a:rPr sz="2100" spc="-19" dirty="0">
                <a:latin typeface="Times New Roman"/>
                <a:cs typeface="Times New Roman"/>
              </a:rPr>
              <a:t>науками,</a:t>
            </a:r>
            <a:r>
              <a:rPr sz="2100" dirty="0">
                <a:latin typeface="Times New Roman"/>
                <a:cs typeface="Times New Roman"/>
              </a:rPr>
              <a:t> </a:t>
            </a:r>
            <a:r>
              <a:rPr sz="2100" spc="4" dirty="0">
                <a:latin typeface="Times New Roman"/>
                <a:cs typeface="Times New Roman"/>
              </a:rPr>
              <a:t>и</a:t>
            </a:r>
            <a:r>
              <a:rPr sz="2100" spc="-23" dirty="0">
                <a:latin typeface="Times New Roman"/>
                <a:cs typeface="Times New Roman"/>
              </a:rPr>
              <a:t> </a:t>
            </a:r>
            <a:r>
              <a:rPr sz="2100" spc="-19" dirty="0" err="1">
                <a:latin typeface="Times New Roman"/>
                <a:cs typeface="Times New Roman"/>
              </a:rPr>
              <a:t>его</a:t>
            </a:r>
            <a:r>
              <a:rPr sz="2100" spc="-11" dirty="0">
                <a:latin typeface="Times New Roman"/>
                <a:cs typeface="Times New Roman"/>
              </a:rPr>
              <a:t> </a:t>
            </a:r>
            <a:r>
              <a:rPr sz="2100" spc="-4" dirty="0" err="1" smtClean="0">
                <a:latin typeface="Times New Roman"/>
                <a:cs typeface="Times New Roman"/>
              </a:rPr>
              <a:t>готовность</a:t>
            </a:r>
            <a:r>
              <a:rPr lang="ru-RU" sz="2100" spc="-4" dirty="0" smtClean="0">
                <a:latin typeface="Times New Roman"/>
                <a:cs typeface="Times New Roman"/>
              </a:rPr>
              <a:t> </a:t>
            </a:r>
            <a:r>
              <a:rPr sz="2100" spc="-4" dirty="0" err="1" smtClean="0">
                <a:latin typeface="Times New Roman"/>
                <a:cs typeface="Times New Roman"/>
              </a:rPr>
              <a:t>интересоваться</a:t>
            </a:r>
            <a:r>
              <a:rPr sz="2100" spc="-56" dirty="0" smtClean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естественнонаучными</a:t>
            </a:r>
            <a:r>
              <a:rPr sz="2100" spc="-53" dirty="0">
                <a:latin typeface="Times New Roman"/>
                <a:cs typeface="Times New Roman"/>
              </a:rPr>
              <a:t> </a:t>
            </a:r>
            <a:r>
              <a:rPr sz="2100" spc="4" dirty="0">
                <a:latin typeface="Times New Roman"/>
                <a:cs typeface="Times New Roman"/>
              </a:rPr>
              <a:t>идеями.</a:t>
            </a:r>
            <a:r>
              <a:rPr sz="2100" spc="-8" dirty="0">
                <a:latin typeface="Times New Roman"/>
                <a:cs typeface="Times New Roman"/>
              </a:rPr>
              <a:t> </a:t>
            </a:r>
            <a:r>
              <a:rPr sz="2100" spc="-8" dirty="0" err="1" smtClean="0">
                <a:latin typeface="Times New Roman"/>
                <a:cs typeface="Times New Roman"/>
              </a:rPr>
              <a:t>Естественнонаучно</a:t>
            </a:r>
            <a:r>
              <a:rPr lang="ru-RU" sz="2100" spc="-8" dirty="0" smtClean="0">
                <a:latin typeface="Times New Roman"/>
                <a:cs typeface="Times New Roman"/>
              </a:rPr>
              <a:t> </a:t>
            </a:r>
            <a:r>
              <a:rPr sz="2100" dirty="0" err="1" smtClean="0">
                <a:latin typeface="Times New Roman"/>
                <a:cs typeface="Times New Roman"/>
              </a:rPr>
              <a:t>грамотный</a:t>
            </a:r>
            <a:r>
              <a:rPr sz="2100" spc="-60" dirty="0" smtClean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человек</a:t>
            </a:r>
            <a:r>
              <a:rPr sz="2100" spc="-8" dirty="0">
                <a:latin typeface="Times New Roman"/>
                <a:cs typeface="Times New Roman"/>
              </a:rPr>
              <a:t> </a:t>
            </a:r>
            <a:r>
              <a:rPr sz="2100" spc="-4" dirty="0">
                <a:latin typeface="Times New Roman"/>
                <a:cs typeface="Times New Roman"/>
              </a:rPr>
              <a:t>обладает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8" dirty="0">
                <a:latin typeface="Times New Roman"/>
                <a:cs typeface="Times New Roman"/>
              </a:rPr>
              <a:t>следующими</a:t>
            </a:r>
            <a:r>
              <a:rPr sz="2100" spc="-23" dirty="0">
                <a:latin typeface="Times New Roman"/>
                <a:cs typeface="Times New Roman"/>
              </a:rPr>
              <a:t> </a:t>
            </a:r>
            <a:r>
              <a:rPr sz="2100" spc="-8" dirty="0">
                <a:latin typeface="Times New Roman"/>
                <a:cs typeface="Times New Roman"/>
              </a:rPr>
              <a:t>компетенциями:</a:t>
            </a:r>
            <a:endParaRPr sz="2100" dirty="0">
              <a:latin typeface="Times New Roman"/>
              <a:cs typeface="Times New Roman"/>
            </a:endParaRPr>
          </a:p>
          <a:p>
            <a:pPr marL="288131" indent="-279083">
              <a:spcBef>
                <a:spcPts val="488"/>
              </a:spcBef>
              <a:buFont typeface="Wingdings"/>
              <a:buChar char=""/>
              <a:tabLst>
                <a:tab pos="288608" algn="l"/>
              </a:tabLst>
            </a:pPr>
            <a:r>
              <a:rPr sz="2100" spc="-19" dirty="0">
                <a:latin typeface="Times New Roman"/>
                <a:cs typeface="Times New Roman"/>
              </a:rPr>
              <a:t>научно</a:t>
            </a:r>
            <a:r>
              <a:rPr sz="2100" spc="-4" dirty="0">
                <a:latin typeface="Times New Roman"/>
                <a:cs typeface="Times New Roman"/>
              </a:rPr>
              <a:t> объяснять</a:t>
            </a:r>
            <a:r>
              <a:rPr sz="2100" spc="-71" dirty="0">
                <a:latin typeface="Times New Roman"/>
                <a:cs typeface="Times New Roman"/>
              </a:rPr>
              <a:t> </a:t>
            </a:r>
            <a:r>
              <a:rPr sz="2100" spc="-4" dirty="0">
                <a:latin typeface="Times New Roman"/>
                <a:cs typeface="Times New Roman"/>
              </a:rPr>
              <a:t>явления</a:t>
            </a:r>
            <a:endParaRPr sz="2100" dirty="0">
              <a:latin typeface="Times New Roman"/>
              <a:cs typeface="Times New Roman"/>
            </a:endParaRPr>
          </a:p>
          <a:p>
            <a:pPr marL="288131" indent="-279083">
              <a:spcBef>
                <a:spcPts val="506"/>
              </a:spcBef>
              <a:buFont typeface="Wingdings"/>
              <a:buChar char=""/>
              <a:tabLst>
                <a:tab pos="288608" algn="l"/>
              </a:tabLst>
            </a:pPr>
            <a:r>
              <a:rPr sz="2100" spc="-8" dirty="0">
                <a:latin typeface="Times New Roman"/>
                <a:cs typeface="Times New Roman"/>
              </a:rPr>
              <a:t>оценивать</a:t>
            </a:r>
            <a:r>
              <a:rPr sz="2100" spc="-53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и</a:t>
            </a:r>
            <a:r>
              <a:rPr sz="2100" spc="-4" dirty="0">
                <a:latin typeface="Times New Roman"/>
                <a:cs typeface="Times New Roman"/>
              </a:rPr>
              <a:t> </a:t>
            </a:r>
            <a:r>
              <a:rPr sz="2100" spc="-8" dirty="0">
                <a:latin typeface="Times New Roman"/>
                <a:cs typeface="Times New Roman"/>
              </a:rPr>
              <a:t>планировать</a:t>
            </a:r>
            <a:r>
              <a:rPr sz="2100" spc="-71" dirty="0">
                <a:latin typeface="Times New Roman"/>
                <a:cs typeface="Times New Roman"/>
              </a:rPr>
              <a:t> </a:t>
            </a:r>
            <a:r>
              <a:rPr sz="2100" spc="-15" dirty="0">
                <a:latin typeface="Times New Roman"/>
                <a:cs typeface="Times New Roman"/>
              </a:rPr>
              <a:t>научные</a:t>
            </a:r>
            <a:r>
              <a:rPr sz="2100" spc="-4" dirty="0">
                <a:latin typeface="Times New Roman"/>
                <a:cs typeface="Times New Roman"/>
              </a:rPr>
              <a:t> исследования</a:t>
            </a:r>
            <a:endParaRPr sz="2100" dirty="0">
              <a:latin typeface="Times New Roman"/>
              <a:cs typeface="Times New Roman"/>
            </a:endParaRPr>
          </a:p>
          <a:p>
            <a:pPr marL="288131" indent="-279083">
              <a:spcBef>
                <a:spcPts val="503"/>
              </a:spcBef>
              <a:buFont typeface="Wingdings"/>
              <a:buChar char=""/>
              <a:tabLst>
                <a:tab pos="288608" algn="l"/>
              </a:tabLst>
            </a:pPr>
            <a:r>
              <a:rPr sz="2100" spc="-19" dirty="0">
                <a:latin typeface="Times New Roman"/>
                <a:cs typeface="Times New Roman"/>
              </a:rPr>
              <a:t>научно</a:t>
            </a:r>
            <a:r>
              <a:rPr sz="2100" spc="8" dirty="0">
                <a:latin typeface="Times New Roman"/>
                <a:cs typeface="Times New Roman"/>
              </a:rPr>
              <a:t> </a:t>
            </a:r>
            <a:r>
              <a:rPr sz="2100" spc="-8" dirty="0">
                <a:latin typeface="Times New Roman"/>
                <a:cs typeface="Times New Roman"/>
              </a:rPr>
              <a:t>интерпретировать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4" dirty="0">
                <a:latin typeface="Times New Roman"/>
                <a:cs typeface="Times New Roman"/>
              </a:rPr>
              <a:t>данные</a:t>
            </a:r>
            <a:r>
              <a:rPr sz="2100" spc="-56" dirty="0">
                <a:latin typeface="Times New Roman"/>
                <a:cs typeface="Times New Roman"/>
              </a:rPr>
              <a:t> </a:t>
            </a:r>
            <a:r>
              <a:rPr sz="2100" spc="4" dirty="0">
                <a:latin typeface="Times New Roman"/>
                <a:cs typeface="Times New Roman"/>
              </a:rPr>
              <a:t>и</a:t>
            </a:r>
            <a:r>
              <a:rPr sz="2100" spc="8" dirty="0">
                <a:latin typeface="Times New Roman"/>
                <a:cs typeface="Times New Roman"/>
              </a:rPr>
              <a:t> </a:t>
            </a:r>
            <a:r>
              <a:rPr sz="2100" spc="-8" dirty="0">
                <a:latin typeface="Times New Roman"/>
                <a:cs typeface="Times New Roman"/>
              </a:rPr>
              <a:t>приводить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8" dirty="0">
                <a:latin typeface="Times New Roman"/>
                <a:cs typeface="Times New Roman"/>
              </a:rPr>
              <a:t>доказательства</a:t>
            </a:r>
            <a:endParaRPr sz="21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5628" y="4592572"/>
            <a:ext cx="4818888" cy="134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24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ЕНГ 26.01_вебинар_Итог.pdf - Foxit PDF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8" t="18374" r="14563" b="3226"/>
          <a:stretch/>
        </p:blipFill>
        <p:spPr>
          <a:xfrm>
            <a:off x="107504" y="44624"/>
            <a:ext cx="8928992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94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ЕНГ 26.01_вебинар_Итог.pdf - Foxit PDF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1" t="18238" r="11367" b="16794"/>
          <a:stretch/>
        </p:blipFill>
        <p:spPr>
          <a:xfrm>
            <a:off x="0" y="44624"/>
            <a:ext cx="9108504" cy="6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67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ЕНГ 26.01_вебинар_Итог.pdf - Foxit PDF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8" t="18238" r="18500" b="3801"/>
          <a:stretch/>
        </p:blipFill>
        <p:spPr>
          <a:xfrm>
            <a:off x="107504" y="44624"/>
            <a:ext cx="8928992" cy="6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8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2869</TotalTime>
  <Words>351</Words>
  <Application>Microsoft Office PowerPoint</Application>
  <PresentationFormat>Экран (4:3)</PresentationFormat>
  <Paragraphs>64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Презентация PowerPoint</vt:lpstr>
      <vt:lpstr>Презентация PowerPoint</vt:lpstr>
      <vt:lpstr>Международные исследования качества  образования</vt:lpstr>
      <vt:lpstr>Презентация PowerPoint</vt:lpstr>
      <vt:lpstr>Презентация PowerPoint</vt:lpstr>
      <vt:lpstr>Естественно-научная грамотность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Формирование естественнонаучной грамотности в  образовательном пространстве школы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 ресурсы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 по химии</dc:title>
  <dc:creator>Наталья</dc:creator>
  <cp:lastModifiedBy>Калибатова</cp:lastModifiedBy>
  <cp:revision>132</cp:revision>
  <dcterms:created xsi:type="dcterms:W3CDTF">2014-10-17T02:12:13Z</dcterms:created>
  <dcterms:modified xsi:type="dcterms:W3CDTF">2023-11-22T09:20:09Z</dcterms:modified>
</cp:coreProperties>
</file>