
<file path=[Content_Types].xml><?xml version="1.0" encoding="utf-8"?>
<Types xmlns="http://schemas.openxmlformats.org/package/2006/content-types">
  <Default Extension="bin" ContentType="audio/unknown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7" r:id="rId2"/>
    <p:sldId id="258" r:id="rId3"/>
    <p:sldId id="259" r:id="rId4"/>
    <p:sldId id="260" r:id="rId5"/>
    <p:sldId id="279" r:id="rId6"/>
    <p:sldId id="280" r:id="rId7"/>
    <p:sldId id="281" r:id="rId8"/>
    <p:sldId id="264" r:id="rId9"/>
    <p:sldId id="265" r:id="rId10"/>
    <p:sldId id="282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83" r:id="rId23"/>
    <p:sldId id="284" r:id="rId24"/>
    <p:sldId id="285" r:id="rId25"/>
    <p:sldId id="278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E1184-0501-433C-87AD-F89A246F6924}" type="datetimeFigureOut">
              <a:rPr lang="ru-RU" smtClean="0"/>
              <a:pPr/>
              <a:t>18.02.2024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E46D31-893A-4BDF-B78B-09CA8AD316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400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46D31-893A-4BDF-B78B-09CA8AD31659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774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E46D31-893A-4BDF-B78B-09CA8AD31659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939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13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968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26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40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37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15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08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352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13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77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50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18.02.2024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85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Relationship Id="rId6" Type="http://schemas.openxmlformats.org/officeDocument/2006/relationships/audio" Target="../media/audio1.bin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audio" Target="../media/audio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audio" Target="../media/audio1.bin"/><Relationship Id="rId4" Type="http://schemas.openxmlformats.org/officeDocument/2006/relationships/image" Target="../media/image17.jpe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11" Type="http://schemas.openxmlformats.org/officeDocument/2006/relationships/audio" Target="../media/audio2.bin"/><Relationship Id="rId5" Type="http://schemas.openxmlformats.org/officeDocument/2006/relationships/image" Target="../media/image23.png"/><Relationship Id="rId10" Type="http://schemas.openxmlformats.org/officeDocument/2006/relationships/image" Target="../media/image9.png"/><Relationship Id="rId4" Type="http://schemas.openxmlformats.org/officeDocument/2006/relationships/image" Target="../media/image22.pn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eg"/><Relationship Id="rId11" Type="http://schemas.openxmlformats.org/officeDocument/2006/relationships/audio" Target="../media/audio1.bin"/><Relationship Id="rId5" Type="http://schemas.openxmlformats.org/officeDocument/2006/relationships/image" Target="../media/image29.jpeg"/><Relationship Id="rId10" Type="http://schemas.openxmlformats.org/officeDocument/2006/relationships/image" Target="../media/image9.png"/><Relationship Id="rId4" Type="http://schemas.openxmlformats.org/officeDocument/2006/relationships/image" Target="../media/image28.jpeg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4.png"/><Relationship Id="rId7" Type="http://schemas.openxmlformats.org/officeDocument/2006/relationships/image" Target="../media/image37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jpeg"/><Relationship Id="rId5" Type="http://schemas.openxmlformats.org/officeDocument/2006/relationships/image" Target="../media/image35.gif"/><Relationship Id="rId4" Type="http://schemas.openxmlformats.org/officeDocument/2006/relationships/image" Target="../media/image24.png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11" Type="http://schemas.openxmlformats.org/officeDocument/2006/relationships/audio" Target="../media/audio2.bin"/><Relationship Id="rId5" Type="http://schemas.openxmlformats.org/officeDocument/2006/relationships/image" Target="../media/image40.png"/><Relationship Id="rId10" Type="http://schemas.openxmlformats.org/officeDocument/2006/relationships/image" Target="../media/image9.png"/><Relationship Id="rId4" Type="http://schemas.openxmlformats.org/officeDocument/2006/relationships/image" Target="../media/image39.png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audio" Target="../media/audio3.bin"/><Relationship Id="rId4" Type="http://schemas.openxmlformats.org/officeDocument/2006/relationships/image" Target="../media/image45.jpeg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9.jpeg"/><Relationship Id="rId7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jpeg"/><Relationship Id="rId11" Type="http://schemas.openxmlformats.org/officeDocument/2006/relationships/audio" Target="../media/audio1.bin"/><Relationship Id="rId5" Type="http://schemas.openxmlformats.org/officeDocument/2006/relationships/image" Target="../media/image51.png"/><Relationship Id="rId10" Type="http://schemas.openxmlformats.org/officeDocument/2006/relationships/image" Target="../media/image53.jpeg"/><Relationship Id="rId4" Type="http://schemas.openxmlformats.org/officeDocument/2006/relationships/image" Target="../media/image50.jpeg"/><Relationship Id="rId9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13" Type="http://schemas.openxmlformats.org/officeDocument/2006/relationships/audio" Target="../media/audio4.bin"/><Relationship Id="rId3" Type="http://schemas.openxmlformats.org/officeDocument/2006/relationships/image" Target="../media/image54.jpeg"/><Relationship Id="rId7" Type="http://schemas.openxmlformats.org/officeDocument/2006/relationships/image" Target="../media/image58.png"/><Relationship Id="rId12" Type="http://schemas.openxmlformats.org/officeDocument/2006/relationships/image" Target="../media/image61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11" Type="http://schemas.openxmlformats.org/officeDocument/2006/relationships/image" Target="../media/image9.png"/><Relationship Id="rId5" Type="http://schemas.openxmlformats.org/officeDocument/2006/relationships/image" Target="../media/image56.png"/><Relationship Id="rId10" Type="http://schemas.openxmlformats.org/officeDocument/2006/relationships/image" Target="../media/image3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2.png"/><Relationship Id="rId7" Type="http://schemas.openxmlformats.org/officeDocument/2006/relationships/image" Target="../media/image65.jpeg"/><Relationship Id="rId12" Type="http://schemas.openxmlformats.org/officeDocument/2006/relationships/audio" Target="../media/audio1.bin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11" Type="http://schemas.openxmlformats.org/officeDocument/2006/relationships/image" Target="../media/image67.png"/><Relationship Id="rId5" Type="http://schemas.openxmlformats.org/officeDocument/2006/relationships/image" Target="../media/image64.png"/><Relationship Id="rId10" Type="http://schemas.openxmlformats.org/officeDocument/2006/relationships/image" Target="../media/image9.png"/><Relationship Id="rId4" Type="http://schemas.openxmlformats.org/officeDocument/2006/relationships/image" Target="../media/image63.png"/><Relationship Id="rId9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8.jpeg"/><Relationship Id="rId7" Type="http://schemas.openxmlformats.org/officeDocument/2006/relationships/image" Target="../media/image7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70.jpeg"/><Relationship Id="rId10" Type="http://schemas.openxmlformats.org/officeDocument/2006/relationships/image" Target="../media/image67.png"/><Relationship Id="rId4" Type="http://schemas.openxmlformats.org/officeDocument/2006/relationships/image" Target="../media/image69.jpeg"/><Relationship Id="rId9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audio" Target="../media/audio3.bin"/><Relationship Id="rId3" Type="http://schemas.openxmlformats.org/officeDocument/2006/relationships/image" Target="../media/image72.jpeg"/><Relationship Id="rId7" Type="http://schemas.openxmlformats.org/officeDocument/2006/relationships/image" Target="../media/image75.png"/><Relationship Id="rId12" Type="http://schemas.openxmlformats.org/officeDocument/2006/relationships/image" Target="../media/image9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11" Type="http://schemas.openxmlformats.org/officeDocument/2006/relationships/image" Target="../media/image79.png"/><Relationship Id="rId5" Type="http://schemas.openxmlformats.org/officeDocument/2006/relationships/image" Target="../media/image74.png"/><Relationship Id="rId10" Type="http://schemas.openxmlformats.org/officeDocument/2006/relationships/image" Target="../media/image78.png"/><Relationship Id="rId4" Type="http://schemas.openxmlformats.org/officeDocument/2006/relationships/image" Target="../media/image73.jpeg"/><Relationship Id="rId9" Type="http://schemas.openxmlformats.org/officeDocument/2006/relationships/image" Target="../media/image7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80.png"/><Relationship Id="rId7" Type="http://schemas.openxmlformats.org/officeDocument/2006/relationships/image" Target="../media/image84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10" Type="http://schemas.openxmlformats.org/officeDocument/2006/relationships/image" Target="../media/image9.png"/><Relationship Id="rId4" Type="http://schemas.openxmlformats.org/officeDocument/2006/relationships/image" Target="../media/image81.png"/><Relationship Id="rId9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86.jpeg"/><Relationship Id="rId7" Type="http://schemas.openxmlformats.org/officeDocument/2006/relationships/image" Target="../media/image9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Relationship Id="rId9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3" Type="http://schemas.openxmlformats.org/officeDocument/2006/relationships/audio" Target="../media/audio1.wav"/><Relationship Id="rId7" Type="http://schemas.openxmlformats.org/officeDocument/2006/relationships/image" Target="../media/image94.jpeg"/><Relationship Id="rId12" Type="http://schemas.openxmlformats.org/officeDocument/2006/relationships/audio" Target="../media/audio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jpeg"/><Relationship Id="rId11" Type="http://schemas.openxmlformats.org/officeDocument/2006/relationships/image" Target="../media/image9.png"/><Relationship Id="rId5" Type="http://schemas.openxmlformats.org/officeDocument/2006/relationships/image" Target="../media/image92.jpeg"/><Relationship Id="rId10" Type="http://schemas.openxmlformats.org/officeDocument/2006/relationships/image" Target="../media/image3.png"/><Relationship Id="rId4" Type="http://schemas.openxmlformats.org/officeDocument/2006/relationships/image" Target="../media/image91.jpeg"/><Relationship Id="rId9" Type="http://schemas.openxmlformats.org/officeDocument/2006/relationships/image" Target="../media/image96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eg"/><Relationship Id="rId13" Type="http://schemas.openxmlformats.org/officeDocument/2006/relationships/audio" Target="../media/audio5.bin"/><Relationship Id="rId3" Type="http://schemas.openxmlformats.org/officeDocument/2006/relationships/image" Target="../media/image97.jpeg"/><Relationship Id="rId7" Type="http://schemas.openxmlformats.org/officeDocument/2006/relationships/image" Target="../media/image101.jpeg"/><Relationship Id="rId12" Type="http://schemas.openxmlformats.org/officeDocument/2006/relationships/image" Target="../media/image9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0.jpeg"/><Relationship Id="rId11" Type="http://schemas.openxmlformats.org/officeDocument/2006/relationships/image" Target="../media/image3.png"/><Relationship Id="rId5" Type="http://schemas.openxmlformats.org/officeDocument/2006/relationships/image" Target="../media/image99.jpe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image" Target="../media/image105.jpeg"/><Relationship Id="rId7" Type="http://schemas.openxmlformats.org/officeDocument/2006/relationships/image" Target="../media/image10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10" Type="http://schemas.openxmlformats.org/officeDocument/2006/relationships/image" Target="../media/image9.png"/><Relationship Id="rId4" Type="http://schemas.openxmlformats.org/officeDocument/2006/relationships/image" Target="../media/image106.jpeg"/><Relationship Id="rId9" Type="http://schemas.openxmlformats.org/officeDocument/2006/relationships/image" Target="../media/image11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jpeg"/><Relationship Id="rId13" Type="http://schemas.openxmlformats.org/officeDocument/2006/relationships/image" Target="../media/image122.png"/><Relationship Id="rId3" Type="http://schemas.openxmlformats.org/officeDocument/2006/relationships/image" Target="../media/image112.jpeg"/><Relationship Id="rId7" Type="http://schemas.openxmlformats.org/officeDocument/2006/relationships/image" Target="../media/image116.jpeg"/><Relationship Id="rId12" Type="http://schemas.openxmlformats.org/officeDocument/2006/relationships/image" Target="../media/image121.png"/><Relationship Id="rId2" Type="http://schemas.openxmlformats.org/officeDocument/2006/relationships/audio" Target="../media/audio4.wav"/><Relationship Id="rId16" Type="http://schemas.openxmlformats.org/officeDocument/2006/relationships/audio" Target="../media/audio4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5.jpeg"/><Relationship Id="rId11" Type="http://schemas.openxmlformats.org/officeDocument/2006/relationships/image" Target="../media/image120.png"/><Relationship Id="rId5" Type="http://schemas.openxmlformats.org/officeDocument/2006/relationships/image" Target="../media/image114.jpeg"/><Relationship Id="rId15" Type="http://schemas.openxmlformats.org/officeDocument/2006/relationships/image" Target="../media/image9.png"/><Relationship Id="rId10" Type="http://schemas.openxmlformats.org/officeDocument/2006/relationships/image" Target="../media/image119.png"/><Relationship Id="rId4" Type="http://schemas.openxmlformats.org/officeDocument/2006/relationships/image" Target="../media/image113.jpeg"/><Relationship Id="rId9" Type="http://schemas.openxmlformats.org/officeDocument/2006/relationships/image" Target="../media/image118.png"/><Relationship Id="rId14" Type="http://schemas.openxmlformats.org/officeDocument/2006/relationships/image" Target="../media/image12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4.jpeg"/><Relationship Id="rId7" Type="http://schemas.openxmlformats.org/officeDocument/2006/relationships/image" Target="../media/image3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jpeg"/><Relationship Id="rId5" Type="http://schemas.openxmlformats.org/officeDocument/2006/relationships/image" Target="../media/image8.png"/><Relationship Id="rId10" Type="http://schemas.openxmlformats.org/officeDocument/2006/relationships/audio" Target="../media/audio6.bin"/><Relationship Id="rId4" Type="http://schemas.openxmlformats.org/officeDocument/2006/relationships/image" Target="../media/image125.png"/><Relationship Id="rId9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12776" y="-68349"/>
            <a:ext cx="7931224" cy="1810122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sz="3100" dirty="0">
                <a:solidFill>
                  <a:srgbClr val="0070C0"/>
                </a:solidFill>
              </a:rPr>
              <a:t>Здоровьесберегающие технологии в рамках реализации ФГОС.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575050" y="4869160"/>
            <a:ext cx="5111750" cy="1257003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2" name="Picture 2" descr="C:\Documents and Settings\максимус\Рабочий стол\Новая папка (2)\а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602" y="1484784"/>
            <a:ext cx="6710996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69822"/>
            <a:ext cx="1273075" cy="159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9046" y="5805264"/>
            <a:ext cx="624840" cy="560705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19160" y="3220655"/>
            <a:ext cx="624840" cy="560705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3886" y="3501007"/>
            <a:ext cx="624840" cy="560705"/>
          </a:xfrm>
          <a:prstGeom prst="rect">
            <a:avLst/>
          </a:prstGeom>
        </p:spPr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35210F02-5DB7-4473-9F96-3FDAAF87790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62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ndAc>
          <p:stSnd>
            <p:snd r:embed="rId2" name="chimes.wav"/>
          </p:stSnd>
        </p:sndAc>
      </p:transition>
    </mc:Choice>
    <mc:Fallback xmlns="">
      <p:transition>
        <p:sndAc>
          <p:stSnd>
            <p:snd r:embed="rId6" name="chimes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404664"/>
            <a:ext cx="849694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b="1" dirty="0"/>
              <a:t> </a:t>
            </a:r>
            <a:r>
              <a:rPr lang="ru-RU" sz="3200" b="1" dirty="0">
                <a:solidFill>
                  <a:srgbClr val="00B0F0"/>
                </a:solidFill>
              </a:rPr>
              <a:t>Здоровье  -   нормальное состояние правильно функционирующего, неповрежденного организма. </a:t>
            </a:r>
          </a:p>
          <a:p>
            <a:pPr algn="ctr" fontAlgn="t"/>
            <a:r>
              <a:rPr lang="ru-RU" sz="3200" b="1" dirty="0">
                <a:solidFill>
                  <a:srgbClr val="00B0F0"/>
                </a:solidFill>
              </a:rPr>
              <a:t>(Толковый словарь Ушакова).</a:t>
            </a:r>
          </a:p>
          <a:p>
            <a:pPr algn="ctr"/>
            <a:endParaRPr lang="ru-RU" sz="3200" b="1" dirty="0"/>
          </a:p>
          <a:p>
            <a:pPr algn="ctr"/>
            <a:r>
              <a:rPr lang="ru-RU" sz="3200" b="1" dirty="0">
                <a:solidFill>
                  <a:srgbClr val="0070C0"/>
                </a:solidFill>
              </a:rPr>
              <a:t>« Забота о здоровье — это важнейший труд воспитателя. От жизнерадостности, бодрости детей зависит их духовная жизнь, мировоззрение, умственное развитие, прочность знаний, вера в свои силы» </a:t>
            </a:r>
            <a:endParaRPr lang="ru-RU" sz="3200" dirty="0">
              <a:solidFill>
                <a:srgbClr val="0070C0"/>
              </a:solidFill>
            </a:endParaRPr>
          </a:p>
          <a:p>
            <a:pPr algn="ctr" fontAlgn="t"/>
            <a:r>
              <a:rPr lang="ru-RU" sz="3200" b="1" dirty="0">
                <a:solidFill>
                  <a:srgbClr val="0070C0"/>
                </a:solidFill>
              </a:rPr>
              <a:t>В. А. Сухомлинский  </a:t>
            </a:r>
          </a:p>
          <a:p>
            <a:pPr fontAlgn="t"/>
            <a:endParaRPr lang="ru-RU" sz="2400" b="1" dirty="0"/>
          </a:p>
          <a:p>
            <a:pPr fontAlgn="t"/>
            <a:endParaRPr lang="ru-RU" sz="2400" b="1" dirty="0"/>
          </a:p>
        </p:txBody>
      </p:sp>
      <p:pic>
        <p:nvPicPr>
          <p:cNvPr id="2050" name="Picture 2" descr="C:\Documents and Settings\максимус\Рабочий стол\Новая папка (2)\а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7566">
            <a:off x="7904504" y="4941167"/>
            <a:ext cx="1117453" cy="174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/>
          <p:nvPr/>
        </p:nvPicPr>
        <p:blipFill>
          <a:blip r:embed="rId4"/>
          <a:stretch>
            <a:fillRect/>
          </a:stretch>
        </p:blipFill>
        <p:spPr>
          <a:xfrm>
            <a:off x="7650174" y="980728"/>
            <a:ext cx="1031240" cy="1031240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5"/>
          <a:stretch>
            <a:fillRect/>
          </a:stretch>
        </p:blipFill>
        <p:spPr>
          <a:xfrm>
            <a:off x="323528" y="1414821"/>
            <a:ext cx="1523837" cy="1428596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3528" y="5445224"/>
            <a:ext cx="2049076" cy="1207304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7"/>
          <a:stretch>
            <a:fillRect/>
          </a:stretch>
        </p:blipFill>
        <p:spPr>
          <a:xfrm>
            <a:off x="4096390" y="6048876"/>
            <a:ext cx="571500" cy="571500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7"/>
          <a:stretch>
            <a:fillRect/>
          </a:stretch>
        </p:blipFill>
        <p:spPr>
          <a:xfrm>
            <a:off x="4788024" y="5949280"/>
            <a:ext cx="571500" cy="571500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7"/>
          <a:stretch>
            <a:fillRect/>
          </a:stretch>
        </p:blipFill>
        <p:spPr>
          <a:xfrm>
            <a:off x="5220072" y="6198935"/>
            <a:ext cx="571500" cy="571500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7"/>
          <a:stretch>
            <a:fillRect/>
          </a:stretch>
        </p:blipFill>
        <p:spPr>
          <a:xfrm>
            <a:off x="359623" y="260648"/>
            <a:ext cx="571500" cy="571500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8"/>
          <a:stretch>
            <a:fillRect/>
          </a:stretch>
        </p:blipFill>
        <p:spPr>
          <a:xfrm>
            <a:off x="7102919" y="2331072"/>
            <a:ext cx="57150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67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2" name="chimes.wav"/>
          </p:stSnd>
        </p:sndAc>
      </p:transition>
    </mc:Choice>
    <mc:Fallback xmlns="">
      <p:transition spd="slow">
        <p:split orient="vert"/>
        <p:sndAc>
          <p:stSnd>
            <p:snd r:embed="rId9" name="chimes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8563703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</a:rPr>
              <a:t>Нормативно – правовое обеспечение: </a:t>
            </a:r>
            <a:endParaRPr lang="ru-RU" sz="4000" dirty="0">
              <a:solidFill>
                <a:srgbClr val="0070C0"/>
              </a:solidFill>
            </a:endParaRPr>
          </a:p>
          <a:p>
            <a:r>
              <a:rPr lang="ru-RU" b="1" dirty="0">
                <a:solidFill>
                  <a:srgbClr val="00B0F0"/>
                </a:solidFill>
              </a:rPr>
              <a:t>•Закон «Об образовании в РФ» от 29.12.2012 N 273-ФЗ </a:t>
            </a:r>
          </a:p>
          <a:p>
            <a:r>
              <a:rPr lang="ru-RU" b="1" dirty="0">
                <a:solidFill>
                  <a:srgbClr val="00B0F0"/>
                </a:solidFill>
              </a:rPr>
              <a:t> •«О санитарно-эпидемиологическом благополучии населения»                                   (с изменениями на 23 июня 2014 года)</a:t>
            </a:r>
          </a:p>
          <a:p>
            <a:r>
              <a:rPr lang="ru-RU" b="1" dirty="0">
                <a:solidFill>
                  <a:srgbClr val="00B0F0"/>
                </a:solidFill>
              </a:rPr>
              <a:t>Указами Президента России </a:t>
            </a:r>
          </a:p>
          <a:p>
            <a:r>
              <a:rPr lang="ru-RU" b="1" dirty="0">
                <a:solidFill>
                  <a:srgbClr val="00B0F0"/>
                </a:solidFill>
              </a:rPr>
              <a:t>•«О неотложных мерах по обеспечению здоровья населения Российской Федерации» </a:t>
            </a:r>
          </a:p>
          <a:p>
            <a:r>
              <a:rPr lang="ru-RU" b="1" dirty="0">
                <a:solidFill>
                  <a:srgbClr val="00B0F0"/>
                </a:solidFill>
              </a:rPr>
              <a:t>•«Об утверждении основных направлений государственной социальной политики по улучшению положения детей в Российской Федерации» </a:t>
            </a:r>
          </a:p>
          <a:p>
            <a:r>
              <a:rPr lang="ru-RU" b="1" dirty="0">
                <a:solidFill>
                  <a:srgbClr val="00B0F0"/>
                </a:solidFill>
              </a:rPr>
              <a:t>•Постановление Главного государственного санитарного врача РФ от </a:t>
            </a:r>
          </a:p>
          <a:p>
            <a:r>
              <a:rPr lang="ru-RU" b="1" dirty="0">
                <a:solidFill>
                  <a:srgbClr val="00B0F0"/>
                </a:solidFill>
              </a:rPr>
              <a:t>15 мая 2013 г. n 26 «Об утверждении СанПиН 2.4.1.3049-13 </a:t>
            </a:r>
          </a:p>
          <a:p>
            <a:r>
              <a:rPr lang="ru-RU" b="1" dirty="0">
                <a:solidFill>
                  <a:srgbClr val="00B0F0"/>
                </a:solidFill>
              </a:rPr>
              <a:t>"Санитарно-эпидемиологические требования к устройству, содержанию и организации режима работы дошкольных образовательных организаций" </a:t>
            </a:r>
          </a:p>
          <a:p>
            <a:r>
              <a:rPr lang="ru-RU" b="1" dirty="0">
                <a:solidFill>
                  <a:srgbClr val="00B0F0"/>
                </a:solidFill>
              </a:rPr>
              <a:t>•Приказ Минобразования России, Минздрава России, Гос. комитета РФ по физической культуре и спорту, российской Академии образования от 16.07.02 </a:t>
            </a:r>
          </a:p>
          <a:p>
            <a:r>
              <a:rPr lang="ru-RU" b="1" dirty="0">
                <a:solidFill>
                  <a:srgbClr val="00B0F0"/>
                </a:solidFill>
              </a:rPr>
              <a:t>№ 2715/227/166/19 «О совершенствовании процесса физического воспитания в образовательных учреждениях РФ» </a:t>
            </a:r>
          </a:p>
          <a:p>
            <a:r>
              <a:rPr lang="ru-RU" b="1" dirty="0">
                <a:solidFill>
                  <a:srgbClr val="00B0F0"/>
                </a:solidFill>
              </a:rPr>
              <a:t>•Приказ Минздрава РФ «Инструкция по внедрению оздоровительных технологий в деятельность образовательных учреждений» от 04.04.03 г. №139 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7291006" y="502849"/>
            <a:ext cx="1247264" cy="1391279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899592" y="722239"/>
            <a:ext cx="571500" cy="476250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3"/>
          <a:stretch>
            <a:fillRect/>
          </a:stretch>
        </p:blipFill>
        <p:spPr>
          <a:xfrm>
            <a:off x="7952611" y="2110755"/>
            <a:ext cx="571500" cy="476250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7282209" y="3660455"/>
            <a:ext cx="571500" cy="476250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3"/>
          <a:stretch>
            <a:fillRect/>
          </a:stretch>
        </p:blipFill>
        <p:spPr>
          <a:xfrm>
            <a:off x="8252520" y="4399860"/>
            <a:ext cx="57150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4771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2720" y="-243408"/>
            <a:ext cx="8280920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b="1" dirty="0">
                <a:solidFill>
                  <a:srgbClr val="00B0F0"/>
                </a:solidFill>
              </a:rPr>
              <a:t>Здоровьесберегающая технология – </a:t>
            </a:r>
            <a:endParaRPr lang="ru-RU" dirty="0">
              <a:solidFill>
                <a:srgbClr val="00B0F0"/>
              </a:solidFill>
            </a:endParaRPr>
          </a:p>
          <a:p>
            <a:pPr algn="ctr"/>
            <a:r>
              <a:rPr lang="ru-RU" b="1" dirty="0">
                <a:solidFill>
                  <a:srgbClr val="0070C0"/>
                </a:solidFill>
              </a:rPr>
              <a:t>это система мер, включающая взаимосвязь и взаимодействие всех факторов образовательной среды, направленных на сохранение здоровья ребенка на всех этапах его обучения и развития                                                                                 </a:t>
            </a:r>
          </a:p>
          <a:p>
            <a:pPr algn="ctr"/>
            <a:endParaRPr lang="ru-RU" b="1" dirty="0"/>
          </a:p>
          <a:p>
            <a:pPr algn="ctr"/>
            <a:r>
              <a:rPr lang="ru-RU" b="1" dirty="0">
                <a:solidFill>
                  <a:srgbClr val="00B0F0"/>
                </a:solidFill>
              </a:rPr>
              <a:t>Задачи </a:t>
            </a:r>
            <a:r>
              <a:rPr lang="ru-RU" b="1" dirty="0" err="1">
                <a:solidFill>
                  <a:srgbClr val="00B0F0"/>
                </a:solidFill>
              </a:rPr>
              <a:t>здоровьесберегающих</a:t>
            </a:r>
            <a:r>
              <a:rPr lang="ru-RU" b="1" dirty="0">
                <a:solidFill>
                  <a:srgbClr val="00B0F0"/>
                </a:solidFill>
              </a:rPr>
              <a:t>  технологий: </a:t>
            </a:r>
            <a:endParaRPr lang="ru-RU" dirty="0">
              <a:solidFill>
                <a:srgbClr val="00B0F0"/>
              </a:solidFill>
            </a:endParaRPr>
          </a:p>
          <a:p>
            <a:r>
              <a:rPr lang="ru-RU" dirty="0">
                <a:solidFill>
                  <a:srgbClr val="0070C0"/>
                </a:solidFill>
              </a:rPr>
              <a:t>-</a:t>
            </a:r>
            <a:r>
              <a:rPr lang="ru-RU" b="1" dirty="0"/>
              <a:t>    </a:t>
            </a:r>
            <a:r>
              <a:rPr lang="ru-RU" b="1" dirty="0">
                <a:solidFill>
                  <a:srgbClr val="0070C0"/>
                </a:solidFill>
              </a:rPr>
              <a:t>Обеспечить дошкольнику возможность сохранения здоровья 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rgbClr val="0070C0"/>
                </a:solidFill>
              </a:rPr>
              <a:t>Сформировать у него необходимые знания, умения и навыки по здоровому образу жизни 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rgbClr val="0070C0"/>
                </a:solidFill>
              </a:rPr>
              <a:t>Способствовать воспитанию  </a:t>
            </a:r>
            <a:r>
              <a:rPr lang="ru-RU" b="1" dirty="0" err="1">
                <a:solidFill>
                  <a:srgbClr val="0070C0"/>
                </a:solidFill>
              </a:rPr>
              <a:t>валеологической</a:t>
            </a:r>
            <a:r>
              <a:rPr lang="ru-RU" b="1" dirty="0">
                <a:solidFill>
                  <a:srgbClr val="0070C0"/>
                </a:solidFill>
              </a:rPr>
              <a:t> культуры , как совокупности осознанного отношения ребенка к здоровью и жизни человека.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rgbClr val="0070C0"/>
                </a:solidFill>
              </a:rPr>
              <a:t>Научить использовать полученные знания в повседневной жизни. </a:t>
            </a:r>
          </a:p>
          <a:p>
            <a:pPr marL="285750" indent="-285750">
              <a:buFontTx/>
              <a:buChar char="-"/>
            </a:pPr>
            <a:endParaRPr lang="ru-RU" b="1" dirty="0"/>
          </a:p>
          <a:p>
            <a:r>
              <a:rPr lang="ru-RU" b="1" dirty="0"/>
              <a:t>   </a:t>
            </a:r>
            <a:r>
              <a:rPr lang="ru-RU" b="1" dirty="0">
                <a:solidFill>
                  <a:srgbClr val="00B0F0"/>
                </a:solidFill>
              </a:rPr>
              <a:t>Принципы </a:t>
            </a:r>
            <a:r>
              <a:rPr lang="ru-RU" b="1" dirty="0" err="1">
                <a:solidFill>
                  <a:srgbClr val="00B0F0"/>
                </a:solidFill>
              </a:rPr>
              <a:t>здоровьесбережения</a:t>
            </a:r>
            <a:r>
              <a:rPr lang="ru-RU" b="1" dirty="0">
                <a:solidFill>
                  <a:srgbClr val="00B0F0"/>
                </a:solidFill>
              </a:rPr>
              <a:t>: </a:t>
            </a:r>
            <a:endParaRPr lang="ru-RU" dirty="0">
              <a:solidFill>
                <a:srgbClr val="00B0F0"/>
              </a:solidFill>
            </a:endParaRPr>
          </a:p>
          <a:p>
            <a:r>
              <a:rPr lang="ru-RU" b="1" dirty="0">
                <a:solidFill>
                  <a:srgbClr val="0070C0"/>
                </a:solidFill>
              </a:rPr>
              <a:t>-  Непрерывность и преемственность 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b="1" dirty="0">
                <a:solidFill>
                  <a:srgbClr val="0070C0"/>
                </a:solidFill>
              </a:rPr>
              <a:t>-  «Не навреди!» 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b="1" dirty="0">
                <a:solidFill>
                  <a:srgbClr val="0070C0"/>
                </a:solidFill>
              </a:rPr>
              <a:t>-  Соответствие содержания и   организации возрастным и индивидуальным особенностям 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b="1" dirty="0">
                <a:solidFill>
                  <a:srgbClr val="0070C0"/>
                </a:solidFill>
              </a:rPr>
              <a:t>-  Комплексный, междисциплинарный подход </a:t>
            </a:r>
            <a:endParaRPr lang="ru-RU" dirty="0">
              <a:solidFill>
                <a:srgbClr val="0070C0"/>
              </a:solidFill>
            </a:endParaRPr>
          </a:p>
          <a:p>
            <a:endParaRPr lang="ru-RU" dirty="0"/>
          </a:p>
          <a:p>
            <a:r>
              <a:rPr lang="ru-RU" b="1" dirty="0"/>
              <a:t>   </a:t>
            </a:r>
            <a:r>
              <a:rPr lang="ru-RU" b="1" dirty="0">
                <a:solidFill>
                  <a:srgbClr val="00B0F0"/>
                </a:solidFill>
              </a:rPr>
              <a:t>Классификация:</a:t>
            </a:r>
          </a:p>
          <a:p>
            <a:r>
              <a:rPr lang="ru-RU" b="1" dirty="0"/>
              <a:t>   </a:t>
            </a:r>
            <a:r>
              <a:rPr lang="ru-RU" b="1" dirty="0">
                <a:solidFill>
                  <a:srgbClr val="0070C0"/>
                </a:solidFill>
              </a:rPr>
              <a:t>1. Технологии сохранения и  стимулирования здоровья 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dirty="0">
                <a:solidFill>
                  <a:srgbClr val="0070C0"/>
                </a:solidFill>
              </a:rPr>
              <a:t>   </a:t>
            </a:r>
            <a:r>
              <a:rPr lang="ru-RU" b="1" dirty="0">
                <a:solidFill>
                  <a:srgbClr val="0070C0"/>
                </a:solidFill>
              </a:rPr>
              <a:t>2. Технологии обучения здоровому образу жизни 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b="1" dirty="0">
                <a:solidFill>
                  <a:srgbClr val="0070C0"/>
                </a:solidFill>
              </a:rPr>
              <a:t>   3. Коррекционные технологии </a:t>
            </a:r>
            <a:endParaRPr lang="ru-RU" dirty="0">
              <a:solidFill>
                <a:srgbClr val="0070C0"/>
              </a:solidFill>
            </a:endParaRPr>
          </a:p>
          <a:p>
            <a:pPr algn="ctr"/>
            <a:endParaRPr lang="ru-RU" dirty="0"/>
          </a:p>
        </p:txBody>
      </p:sp>
      <p:pic>
        <p:nvPicPr>
          <p:cNvPr id="6146" name="Picture 2" descr="C:\Documents and Settings\максимус\Рабочий стол\Новая папка (2)\а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904" y="4761310"/>
            <a:ext cx="1287736" cy="1867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59632" y="980728"/>
            <a:ext cx="659636" cy="731644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18800" y="1198981"/>
            <a:ext cx="624840" cy="560705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20072" y="3690951"/>
            <a:ext cx="624840" cy="560705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08680" y="3789040"/>
            <a:ext cx="624840" cy="560705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5"/>
          <a:stretch>
            <a:fillRect/>
          </a:stretch>
        </p:blipFill>
        <p:spPr>
          <a:xfrm>
            <a:off x="6130662" y="5211506"/>
            <a:ext cx="285750" cy="238125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5"/>
          <a:stretch>
            <a:fillRect/>
          </a:stretch>
        </p:blipFill>
        <p:spPr>
          <a:xfrm>
            <a:off x="6416412" y="4973380"/>
            <a:ext cx="214312" cy="23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44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 </a:t>
            </a:r>
            <a:r>
              <a:rPr lang="ru-RU" sz="3600" b="1" dirty="0">
                <a:solidFill>
                  <a:srgbClr val="0070C0"/>
                </a:solidFill>
              </a:rPr>
              <a:t>Технологии сохранения и  стимулирования здоровья 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124744"/>
            <a:ext cx="9144000" cy="6192688"/>
          </a:xfrm>
        </p:spPr>
        <p:txBody>
          <a:bodyPr>
            <a:normAutofit fontScale="62500" lnSpcReduction="20000"/>
          </a:bodyPr>
          <a:lstStyle/>
          <a:p>
            <a:r>
              <a:rPr lang="ru-RU" sz="1400" dirty="0"/>
              <a:t> </a:t>
            </a:r>
            <a:endParaRPr lang="ru-RU" sz="1900" dirty="0"/>
          </a:p>
          <a:p>
            <a:r>
              <a:rPr lang="ru-RU" sz="2900" b="1" dirty="0">
                <a:solidFill>
                  <a:srgbClr val="0070C0"/>
                </a:solidFill>
              </a:rPr>
              <a:t>Динамические паузы</a:t>
            </a:r>
            <a:r>
              <a:rPr lang="ru-RU" sz="2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	 </a:t>
            </a:r>
            <a:r>
              <a:rPr lang="ru-RU" sz="2900" b="1" dirty="0">
                <a:solidFill>
                  <a:srgbClr val="00B0F0"/>
                </a:solidFill>
              </a:rPr>
              <a:t>Рекомендуется для всех детей в качестве профилактики утомления. Могут включать в себя элементы гимнастики для глаз, дыхательной гимнастики и других в зависимости от вида занятия</a:t>
            </a:r>
            <a:r>
              <a:rPr lang="ru-RU" sz="2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r>
              <a:rPr lang="ru-RU" sz="2900" b="1" dirty="0">
                <a:solidFill>
                  <a:srgbClr val="0070C0"/>
                </a:solidFill>
              </a:rPr>
              <a:t>Подвижные и спортивные игры </a:t>
            </a:r>
            <a:r>
              <a:rPr lang="ru-RU" sz="2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ru-RU" sz="2900" b="1" dirty="0">
                <a:solidFill>
                  <a:srgbClr val="00B0F0"/>
                </a:solidFill>
              </a:rPr>
              <a:t>Как часть физкультурного занятия, на прогулке, в групповой комнате - малой со средней степенью подвижности. </a:t>
            </a:r>
            <a:r>
              <a:rPr lang="ru-RU" sz="2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</a:p>
          <a:p>
            <a:r>
              <a:rPr lang="ru-RU" sz="2900" b="1" dirty="0">
                <a:solidFill>
                  <a:srgbClr val="0070C0"/>
                </a:solidFill>
              </a:rPr>
              <a:t>Релаксация</a:t>
            </a:r>
            <a:r>
              <a:rPr lang="ru-RU" sz="2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	   </a:t>
            </a:r>
            <a:r>
              <a:rPr lang="ru-RU" sz="2900" b="1" dirty="0">
                <a:solidFill>
                  <a:srgbClr val="00B0F0"/>
                </a:solidFill>
              </a:rPr>
              <a:t>В любом подходящем помещении.   Можно использовать спокойную классическую музыку (Чайковский, Рахманинов), звуки природы</a:t>
            </a:r>
          </a:p>
          <a:p>
            <a:r>
              <a:rPr lang="ru-RU" sz="2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</a:p>
          <a:p>
            <a:r>
              <a:rPr lang="ru-RU" sz="2900" b="1" dirty="0">
                <a:solidFill>
                  <a:srgbClr val="0070C0"/>
                </a:solidFill>
              </a:rPr>
              <a:t>Гимнастика пальчиковая</a:t>
            </a:r>
            <a:r>
              <a:rPr lang="ru-RU" sz="2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ru-RU" sz="2900" b="1" dirty="0">
                <a:solidFill>
                  <a:srgbClr val="00B0F0"/>
                </a:solidFill>
              </a:rPr>
              <a:t>Рекомендуется всем детям, особенно с речевыми проблемами.</a:t>
            </a:r>
          </a:p>
          <a:p>
            <a:r>
              <a:rPr lang="ru-RU" sz="2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900" b="1" dirty="0">
                <a:solidFill>
                  <a:srgbClr val="0070C0"/>
                </a:solidFill>
              </a:rPr>
              <a:t>Гимнастика для глаз</a:t>
            </a:r>
            <a:r>
              <a:rPr lang="ru-RU" sz="2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ru-RU" sz="2900" b="1" dirty="0">
                <a:solidFill>
                  <a:srgbClr val="00B0F0"/>
                </a:solidFill>
              </a:rPr>
              <a:t>Ежедневно по 3-5 мин. в любое свободное время; в зависимости от интенсивности зрительной нагрузки  </a:t>
            </a:r>
            <a:r>
              <a:rPr lang="ru-RU" sz="2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</a:p>
          <a:p>
            <a:r>
              <a:rPr lang="ru-RU" sz="2900" b="1" dirty="0">
                <a:solidFill>
                  <a:srgbClr val="0070C0"/>
                </a:solidFill>
              </a:rPr>
              <a:t>Гимнастика дыхательная    </a:t>
            </a:r>
            <a:r>
              <a:rPr lang="ru-RU" sz="2900" b="1" dirty="0">
                <a:solidFill>
                  <a:srgbClr val="00B0F0"/>
                </a:solidFill>
              </a:rPr>
              <a:t>В различных формах физкультурно-оздоровительной работы</a:t>
            </a:r>
          </a:p>
          <a:p>
            <a:r>
              <a:rPr lang="ru-RU" sz="2900" b="1" dirty="0">
                <a:solidFill>
                  <a:srgbClr val="0070C0"/>
                </a:solidFill>
              </a:rPr>
              <a:t>Гимнастика бодрящая:  </a:t>
            </a:r>
            <a:r>
              <a:rPr lang="ru-RU" sz="2900" b="1" dirty="0">
                <a:solidFill>
                  <a:srgbClr val="00B0F0"/>
                </a:solidFill>
              </a:rPr>
              <a:t>упражнения на кроватках, обширное умывание; ходьба по ребристым дощечкам; легкий бег из спальни в группу с разницей температуры в помещениях </a:t>
            </a:r>
            <a:r>
              <a:rPr lang="ru-RU" sz="2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</a:p>
          <a:p>
            <a:r>
              <a:rPr lang="ru-RU" sz="2900" b="1" dirty="0">
                <a:solidFill>
                  <a:srgbClr val="0070C0"/>
                </a:solidFill>
              </a:rPr>
              <a:t>Гимнастика корригирующая</a:t>
            </a:r>
            <a:r>
              <a:rPr lang="ru-RU" sz="2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ru-RU" sz="2900" b="1" dirty="0">
                <a:solidFill>
                  <a:srgbClr val="00B0F0"/>
                </a:solidFill>
              </a:rPr>
              <a:t>В различных формах физкультурно-оздоровительной работы</a:t>
            </a:r>
          </a:p>
          <a:p>
            <a:r>
              <a:rPr lang="ru-RU" sz="2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</a:p>
          <a:p>
            <a:r>
              <a:rPr lang="ru-RU" sz="2900" b="1" dirty="0">
                <a:solidFill>
                  <a:srgbClr val="0070C0"/>
                </a:solidFill>
              </a:rPr>
              <a:t>Гимнастика ортопедическая</a:t>
            </a:r>
            <a:r>
              <a:rPr lang="ru-RU" sz="2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ru-RU" sz="2900" b="1" dirty="0">
                <a:solidFill>
                  <a:srgbClr val="00B0F0"/>
                </a:solidFill>
              </a:rPr>
              <a:t>В различных формах физкультурно-оздоровительной работы</a:t>
            </a:r>
          </a:p>
        </p:txBody>
      </p:sp>
      <p:pic>
        <p:nvPicPr>
          <p:cNvPr id="4" name="Picture 2" descr="C:\Documents and Settings\максимус\Рабочий стол\Новая папка (2)\а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66" y="224644"/>
            <a:ext cx="726977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4"/>
          <a:stretch>
            <a:fillRect/>
          </a:stretch>
        </p:blipFill>
        <p:spPr>
          <a:xfrm>
            <a:off x="7596336" y="177076"/>
            <a:ext cx="1031240" cy="1031240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5"/>
          <a:stretch>
            <a:fillRect/>
          </a:stretch>
        </p:blipFill>
        <p:spPr>
          <a:xfrm>
            <a:off x="245054" y="5229200"/>
            <a:ext cx="571500" cy="571500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5"/>
          <a:stretch>
            <a:fillRect/>
          </a:stretch>
        </p:blipFill>
        <p:spPr>
          <a:xfrm>
            <a:off x="-16834" y="6070600"/>
            <a:ext cx="571500" cy="571500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5"/>
          <a:stretch>
            <a:fillRect/>
          </a:stretch>
        </p:blipFill>
        <p:spPr>
          <a:xfrm>
            <a:off x="1281643" y="6286500"/>
            <a:ext cx="571500" cy="571500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6"/>
          <a:stretch>
            <a:fillRect/>
          </a:stretch>
        </p:blipFill>
        <p:spPr>
          <a:xfrm>
            <a:off x="8111956" y="5753074"/>
            <a:ext cx="415920" cy="23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49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898" y="29943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B0F0"/>
                </a:solidFill>
              </a:rPr>
              <a:t>Технологии обучения здоровому образу жизни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58924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sz="1800" b="1" dirty="0"/>
          </a:p>
          <a:p>
            <a:pPr marL="0" indent="0" algn="ctr">
              <a:buNone/>
            </a:pPr>
            <a:r>
              <a:rPr lang="ru-RU" sz="1800" b="1" dirty="0">
                <a:solidFill>
                  <a:srgbClr val="00B0F0"/>
                </a:solidFill>
              </a:rPr>
              <a:t>Физкультурное занятие</a:t>
            </a:r>
            <a:r>
              <a:rPr lang="ru-RU" sz="1800" b="1" dirty="0"/>
              <a:t>	          </a:t>
            </a:r>
            <a:r>
              <a:rPr lang="ru-RU" sz="1800" b="1" dirty="0">
                <a:solidFill>
                  <a:srgbClr val="0070C0"/>
                </a:solidFill>
              </a:rPr>
              <a:t>2   раза в неделю  на воздухе или музыкальном зале</a:t>
            </a:r>
          </a:p>
          <a:p>
            <a:pPr marL="0" indent="0" algn="ctr">
              <a:buNone/>
            </a:pPr>
            <a:endParaRPr lang="ru-RU" sz="1800" b="1" dirty="0"/>
          </a:p>
          <a:p>
            <a:pPr marL="0" indent="0" algn="ctr">
              <a:buNone/>
            </a:pPr>
            <a:r>
              <a:rPr lang="ru-RU" sz="1800" b="1" dirty="0">
                <a:solidFill>
                  <a:srgbClr val="00B0F0"/>
                </a:solidFill>
              </a:rPr>
              <a:t>Проблемно-игровые </a:t>
            </a:r>
            <a:r>
              <a:rPr lang="ru-RU" sz="1800" b="1" dirty="0">
                <a:solidFill>
                  <a:srgbClr val="0070C0"/>
                </a:solidFill>
              </a:rPr>
              <a:t>(</a:t>
            </a:r>
            <a:r>
              <a:rPr lang="ru-RU" sz="1800" b="1" dirty="0" err="1">
                <a:solidFill>
                  <a:srgbClr val="0070C0"/>
                </a:solidFill>
              </a:rPr>
              <a:t>игротреннинги</a:t>
            </a:r>
            <a:r>
              <a:rPr lang="ru-RU" sz="1800" b="1" dirty="0">
                <a:solidFill>
                  <a:srgbClr val="0070C0"/>
                </a:solidFill>
              </a:rPr>
              <a:t> и </a:t>
            </a:r>
            <a:r>
              <a:rPr lang="ru-RU" sz="1800" b="1" dirty="0" err="1">
                <a:solidFill>
                  <a:srgbClr val="0070C0"/>
                </a:solidFill>
              </a:rPr>
              <a:t>игротерапия</a:t>
            </a:r>
            <a:r>
              <a:rPr lang="ru-RU" sz="1800" b="1" dirty="0">
                <a:solidFill>
                  <a:srgbClr val="0070C0"/>
                </a:solidFill>
              </a:rPr>
              <a:t>)В свободное время, можно во второй половине дня. Время строго не фиксировано, в зависимости от задач, поставленных педагогом.  Занятие может быть организовано не заметно для ребенка, посредством включения педагога в процесс игровой деятельности</a:t>
            </a:r>
          </a:p>
          <a:p>
            <a:pPr marL="0" indent="0" algn="ctr">
              <a:buNone/>
            </a:pPr>
            <a:endParaRPr lang="ru-RU" sz="1800" b="1" dirty="0"/>
          </a:p>
          <a:p>
            <a:pPr marL="0" indent="0" algn="ctr">
              <a:buNone/>
            </a:pPr>
            <a:r>
              <a:rPr lang="ru-RU" sz="1800" b="1" dirty="0">
                <a:solidFill>
                  <a:srgbClr val="00B0F0"/>
                </a:solidFill>
              </a:rPr>
              <a:t>Коммуникативные игры</a:t>
            </a:r>
            <a:r>
              <a:rPr lang="ru-RU" sz="1800" b="1" dirty="0"/>
              <a:t>	</a:t>
            </a:r>
            <a:r>
              <a:rPr lang="ru-RU" sz="1800" b="1" dirty="0">
                <a:solidFill>
                  <a:srgbClr val="0070C0"/>
                </a:solidFill>
              </a:rPr>
              <a:t>В них входят беседы, этюды и игры разной степени подвижности, занятия рисованием, лепкой и др.</a:t>
            </a:r>
          </a:p>
          <a:p>
            <a:pPr marL="0" indent="0" algn="ctr">
              <a:buNone/>
            </a:pPr>
            <a:endParaRPr lang="ru-RU" sz="1800" b="1" dirty="0"/>
          </a:p>
          <a:p>
            <a:pPr marL="0" indent="0" algn="ctr">
              <a:buNone/>
            </a:pPr>
            <a:r>
              <a:rPr lang="ru-RU" sz="1800" b="1" dirty="0">
                <a:solidFill>
                  <a:srgbClr val="00B0F0"/>
                </a:solidFill>
              </a:rPr>
              <a:t>Занятия из серии «Здоровье»</a:t>
            </a:r>
            <a:r>
              <a:rPr lang="ru-RU" sz="1800" b="1" dirty="0"/>
              <a:t>	</a:t>
            </a:r>
            <a:r>
              <a:rPr lang="ru-RU" sz="1800" b="1" dirty="0">
                <a:solidFill>
                  <a:srgbClr val="0070C0"/>
                </a:solidFill>
              </a:rPr>
              <a:t>включены в сетку занятий в качестве познавательного развития</a:t>
            </a:r>
          </a:p>
          <a:p>
            <a:pPr marL="0" indent="0" algn="ctr">
              <a:buNone/>
            </a:pPr>
            <a:r>
              <a:rPr lang="ru-RU" sz="1800" b="1" dirty="0">
                <a:solidFill>
                  <a:srgbClr val="00B0F0"/>
                </a:solidFill>
              </a:rPr>
              <a:t>Самомассаж </a:t>
            </a:r>
            <a:r>
              <a:rPr lang="ru-RU" sz="1800" b="1" dirty="0"/>
              <a:t>              </a:t>
            </a:r>
            <a:r>
              <a:rPr lang="ru-RU" sz="1800" b="1" dirty="0">
                <a:solidFill>
                  <a:srgbClr val="0070C0"/>
                </a:solidFill>
              </a:rPr>
              <a:t>Необходимо объяснить ребенку серьезность процедуры и дать детям элементарные знания о том, как не нанести вред своему организму</a:t>
            </a:r>
          </a:p>
          <a:p>
            <a:pPr marL="0" indent="0" algn="ctr">
              <a:buNone/>
            </a:pPr>
            <a:endParaRPr lang="ru-RU" sz="1800" b="1" dirty="0"/>
          </a:p>
          <a:p>
            <a:pPr marL="0" indent="0" algn="ctr">
              <a:buNone/>
            </a:pPr>
            <a:r>
              <a:rPr lang="ru-RU" sz="1800" b="1" dirty="0">
                <a:solidFill>
                  <a:srgbClr val="00B0F0"/>
                </a:solidFill>
              </a:rPr>
              <a:t>Точечный самомассаж    </a:t>
            </a:r>
            <a:r>
              <a:rPr lang="ru-RU" sz="1800" b="1" dirty="0">
                <a:solidFill>
                  <a:srgbClr val="0070C0"/>
                </a:solidFill>
              </a:rPr>
              <a:t>для профилактики простудных заболеваний</a:t>
            </a:r>
          </a:p>
          <a:p>
            <a:pPr marL="0" indent="0" algn="ctr">
              <a:buNone/>
            </a:pPr>
            <a:r>
              <a:rPr lang="ru-RU" sz="1800" b="1" dirty="0">
                <a:solidFill>
                  <a:srgbClr val="00B0F0"/>
                </a:solidFill>
              </a:rPr>
              <a:t>Занятия в бассейне      </a:t>
            </a:r>
            <a:r>
              <a:rPr lang="ru-RU" sz="1800" b="1" dirty="0">
                <a:solidFill>
                  <a:srgbClr val="0070C0"/>
                </a:solidFill>
              </a:rPr>
              <a:t>два раза в неделю</a:t>
            </a:r>
            <a:r>
              <a:rPr lang="ru-RU" sz="1800" b="1" dirty="0"/>
              <a:t>	</a:t>
            </a:r>
          </a:p>
          <a:p>
            <a:pPr marL="0" indent="0" algn="ctr">
              <a:buNone/>
            </a:pPr>
            <a:r>
              <a:rPr lang="ru-RU" sz="1800" b="1" dirty="0">
                <a:solidFill>
                  <a:srgbClr val="00B0F0"/>
                </a:solidFill>
              </a:rPr>
              <a:t>Самостоятельная деятельность, досуги, соревнования</a:t>
            </a:r>
          </a:p>
        </p:txBody>
      </p:sp>
      <p:pic>
        <p:nvPicPr>
          <p:cNvPr id="4" name="Picture 2" descr="C:\Documents and Settings\максимус\Рабочий стол\Новая папка (2)\а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5301208"/>
            <a:ext cx="726977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107504" y="411197"/>
            <a:ext cx="1031240" cy="1031240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4"/>
          <a:stretch>
            <a:fillRect/>
          </a:stretch>
        </p:blipFill>
        <p:spPr>
          <a:xfrm>
            <a:off x="337374" y="5270955"/>
            <a:ext cx="571500" cy="571500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4"/>
          <a:stretch>
            <a:fillRect/>
          </a:stretch>
        </p:blipFill>
        <p:spPr>
          <a:xfrm>
            <a:off x="107504" y="6284218"/>
            <a:ext cx="571500" cy="571500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4"/>
          <a:stretch>
            <a:fillRect/>
          </a:stretch>
        </p:blipFill>
        <p:spPr>
          <a:xfrm>
            <a:off x="1138744" y="5918572"/>
            <a:ext cx="571500" cy="571500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4"/>
          <a:stretch>
            <a:fillRect/>
          </a:stretch>
        </p:blipFill>
        <p:spPr>
          <a:xfrm>
            <a:off x="8327877" y="125447"/>
            <a:ext cx="571500" cy="571500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5"/>
          <a:stretch>
            <a:fillRect/>
          </a:stretch>
        </p:blipFill>
        <p:spPr>
          <a:xfrm>
            <a:off x="6657950" y="1052735"/>
            <a:ext cx="285750" cy="16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25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Коррекционные технологии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800" b="1" dirty="0" err="1">
                <a:solidFill>
                  <a:srgbClr val="0070C0"/>
                </a:solidFill>
              </a:rPr>
              <a:t>Арттерапия</a:t>
            </a:r>
            <a:r>
              <a:rPr lang="ru-RU" sz="2800" b="1" dirty="0"/>
              <a:t> </a:t>
            </a:r>
            <a:r>
              <a:rPr lang="ru-RU" sz="2000" b="1" dirty="0"/>
              <a:t>    </a:t>
            </a:r>
            <a:r>
              <a:rPr lang="ru-RU" sz="2000" b="1" dirty="0">
                <a:solidFill>
                  <a:srgbClr val="00B0F0"/>
                </a:solidFill>
              </a:rPr>
              <a:t>специализированная форма психотерапии, основанная на искусстве, в первую очередь изобразительном и творческой деятельности.</a:t>
            </a:r>
          </a:p>
          <a:p>
            <a:pPr marL="0" indent="0">
              <a:buNone/>
            </a:pPr>
            <a:r>
              <a:rPr lang="ru-RU" sz="2600" b="1" dirty="0">
                <a:solidFill>
                  <a:srgbClr val="0070C0"/>
                </a:solidFill>
              </a:rPr>
              <a:t>Технологии музыкального воздействия  </a:t>
            </a:r>
            <a:r>
              <a:rPr lang="ru-RU" sz="2600" b="1" dirty="0">
                <a:solidFill>
                  <a:srgbClr val="00B0F0"/>
                </a:solidFill>
              </a:rPr>
              <a:t>  </a:t>
            </a:r>
            <a:r>
              <a:rPr lang="ru-RU" sz="2000" b="1" dirty="0">
                <a:solidFill>
                  <a:srgbClr val="00B0F0"/>
                </a:solidFill>
              </a:rPr>
              <a:t>используются в качестве вспомогательного средства как часть других технологий; для снятия напряжения, повышения эмоционального настроя и пр.</a:t>
            </a:r>
          </a:p>
          <a:p>
            <a:pPr marL="0" indent="0">
              <a:buNone/>
            </a:pPr>
            <a:r>
              <a:rPr lang="ru-RU" sz="2600" b="1" dirty="0" err="1">
                <a:solidFill>
                  <a:srgbClr val="0070C0"/>
                </a:solidFill>
              </a:rPr>
              <a:t>Сказкотерапия</a:t>
            </a:r>
            <a:r>
              <a:rPr lang="ru-RU" sz="2600" b="1" dirty="0"/>
              <a:t> </a:t>
            </a:r>
            <a:r>
              <a:rPr lang="ru-RU" sz="2000" b="1" dirty="0"/>
              <a:t> </a:t>
            </a:r>
            <a:r>
              <a:rPr lang="ru-RU" sz="2000" b="1" dirty="0">
                <a:solidFill>
                  <a:srgbClr val="00B0F0"/>
                </a:solidFill>
              </a:rPr>
              <a:t>  занятия используют для психологической терапевтической и развивающей работы. Сказку может рассказывать взрослый, либо это может быть групповое рассказывание, где рассказчиком является не один человек, а группа детей</a:t>
            </a:r>
            <a:r>
              <a:rPr lang="ru-RU" sz="2000" b="1" dirty="0"/>
              <a:t>	</a:t>
            </a:r>
          </a:p>
          <a:p>
            <a:pPr marL="0" indent="0">
              <a:buNone/>
            </a:pPr>
            <a:r>
              <a:rPr lang="ru-RU" sz="2600" b="1" dirty="0">
                <a:solidFill>
                  <a:srgbClr val="0070C0"/>
                </a:solidFill>
              </a:rPr>
              <a:t>Технологии воздействия цветом</a:t>
            </a:r>
            <a:r>
              <a:rPr lang="ru-RU" sz="2000" b="1" dirty="0"/>
              <a:t>	</a:t>
            </a:r>
            <a:r>
              <a:rPr lang="ru-RU" sz="2000" b="1" dirty="0">
                <a:solidFill>
                  <a:srgbClr val="00B0F0"/>
                </a:solidFill>
              </a:rPr>
              <a:t>необходимо уделять особое внимание цветовой гамме интерьеров ДОУ. Правильно подобранные цвета снимают напряжение и повышают эмоциональный настрой ребенка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0070C0"/>
                </a:solidFill>
              </a:rPr>
              <a:t>Психогимнастика</a:t>
            </a:r>
            <a:r>
              <a:rPr lang="ru-RU" sz="2400" b="1" dirty="0"/>
              <a:t>	</a:t>
            </a:r>
            <a:r>
              <a:rPr lang="ru-RU" sz="2000" b="1" dirty="0">
                <a:solidFill>
                  <a:srgbClr val="00B0F0"/>
                </a:solidFill>
              </a:rPr>
              <a:t>занятия проводятся по специальным методикам</a:t>
            </a:r>
            <a:r>
              <a:rPr lang="ru-RU" sz="2000" b="1" dirty="0"/>
              <a:t>	</a:t>
            </a:r>
          </a:p>
          <a:p>
            <a:pPr marL="0" indent="0">
              <a:buNone/>
            </a:pPr>
            <a:r>
              <a:rPr lang="ru-RU" sz="2800" b="1" dirty="0">
                <a:solidFill>
                  <a:srgbClr val="0070C0"/>
                </a:solidFill>
              </a:rPr>
              <a:t>Артикуляционная гимнастика   </a:t>
            </a:r>
            <a:r>
              <a:rPr lang="ru-RU" sz="2000" b="1" dirty="0">
                <a:solidFill>
                  <a:srgbClr val="00B0F0"/>
                </a:solidFill>
              </a:rPr>
              <a:t>как основа формирования правильного произношения звуков.</a:t>
            </a:r>
            <a:r>
              <a:rPr lang="ru-RU" sz="1400" b="1" dirty="0"/>
              <a:t>	</a:t>
            </a:r>
          </a:p>
          <a:p>
            <a:pPr marL="0" indent="0">
              <a:buNone/>
            </a:pPr>
            <a:r>
              <a:rPr lang="ru-RU" sz="1400" b="1" dirty="0"/>
              <a:t>		</a:t>
            </a:r>
          </a:p>
          <a:p>
            <a:pPr marL="0" indent="0">
              <a:buNone/>
            </a:pPr>
            <a:endParaRPr lang="ru-RU" sz="1400" dirty="0"/>
          </a:p>
        </p:txBody>
      </p:sp>
      <p:pic>
        <p:nvPicPr>
          <p:cNvPr id="4" name="Picture 2" descr="C:\Documents and Settings\максимус\Рабочий стол\Новая папка (2)\а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457" y="404664"/>
            <a:ext cx="812007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527158"/>
            <a:ext cx="1628488" cy="1257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251520" y="620688"/>
            <a:ext cx="1031240" cy="1031240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04048" y="988407"/>
            <a:ext cx="624840" cy="560705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15238" y="6155754"/>
            <a:ext cx="624840" cy="560705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6"/>
          <a:stretch>
            <a:fillRect/>
          </a:stretch>
        </p:blipFill>
        <p:spPr>
          <a:xfrm>
            <a:off x="8176964" y="4221088"/>
            <a:ext cx="571500" cy="476250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6"/>
          <a:stretch>
            <a:fillRect/>
          </a:stretch>
        </p:blipFill>
        <p:spPr>
          <a:xfrm>
            <a:off x="1907704" y="5971888"/>
            <a:ext cx="57150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40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75815" y="-99392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sz="3600" b="1" dirty="0">
                <a:solidFill>
                  <a:srgbClr val="00B0F0"/>
                </a:solidFill>
              </a:rPr>
              <a:t>Подвижные и спортивные игры подбираются в соответствии с возрастом ребёнка, местом и временем их проведения </a:t>
            </a:r>
            <a:endParaRPr lang="ru-RU" sz="3600" dirty="0">
              <a:solidFill>
                <a:srgbClr val="00B0F0"/>
              </a:solidFill>
            </a:endParaRPr>
          </a:p>
        </p:txBody>
      </p:sp>
      <p:pic>
        <p:nvPicPr>
          <p:cNvPr id="11" name="Объект 10"/>
          <p:cNvPicPr>
            <a:picLocks noGrp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427985" y="1988841"/>
            <a:ext cx="2520280" cy="2304256"/>
          </a:xfrm>
          <a:prstGeom prst="rect">
            <a:avLst/>
          </a:prstGeom>
        </p:spPr>
      </p:pic>
      <p:pic>
        <p:nvPicPr>
          <p:cNvPr id="3076" name="Picture 4" descr="C:\Documents and Settings\максимус\Рабочий стол\Новая папка (2)\ц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420673"/>
            <a:ext cx="2162175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Documents and Settings\максимус\Рабочий стол\Новая папка (2)\а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013176"/>
            <a:ext cx="2281436" cy="171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Documents and Settings\максимус\Рабочий стол\Новая папка (2)\а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607" y="1628800"/>
            <a:ext cx="1043607" cy="145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максимус\Рабочий стол\зож\Фото077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9315" y="2784748"/>
            <a:ext cx="3952800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/>
          <p:nvPr/>
        </p:nvPicPr>
        <p:blipFill>
          <a:blip r:embed="rId8"/>
          <a:stretch>
            <a:fillRect/>
          </a:stretch>
        </p:blipFill>
        <p:spPr>
          <a:xfrm>
            <a:off x="8103714" y="3429000"/>
            <a:ext cx="571500" cy="571500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8"/>
          <a:stretch>
            <a:fillRect/>
          </a:stretch>
        </p:blipFill>
        <p:spPr>
          <a:xfrm>
            <a:off x="6444208" y="6200879"/>
            <a:ext cx="571500" cy="571500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8"/>
          <a:stretch>
            <a:fillRect/>
          </a:stretch>
        </p:blipFill>
        <p:spPr>
          <a:xfrm>
            <a:off x="179512" y="188640"/>
            <a:ext cx="571500" cy="571500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9"/>
          <a:stretch>
            <a:fillRect/>
          </a:stretch>
        </p:blipFill>
        <p:spPr>
          <a:xfrm>
            <a:off x="8389464" y="236265"/>
            <a:ext cx="571500" cy="476250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9"/>
          <a:stretch>
            <a:fillRect/>
          </a:stretch>
        </p:blipFill>
        <p:spPr>
          <a:xfrm>
            <a:off x="2267744" y="1688958"/>
            <a:ext cx="57150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376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ndAc>
          <p:stSnd>
            <p:snd r:embed="rId2" name="chimes.wav"/>
          </p:stSnd>
        </p:sndAc>
      </p:transition>
    </mc:Choice>
    <mc:Fallback xmlns="">
      <p:transition>
        <p:sndAc>
          <p:stSnd>
            <p:snd r:embed="rId10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8493" y="-17532"/>
            <a:ext cx="7211144" cy="1143000"/>
          </a:xfrm>
        </p:spPr>
        <p:txBody>
          <a:bodyPr>
            <a:noAutofit/>
          </a:bodyPr>
          <a:lstStyle/>
          <a:p>
            <a:br>
              <a:rPr lang="ru-RU" sz="3200" dirty="0">
                <a:solidFill>
                  <a:srgbClr val="00B0F0"/>
                </a:solidFill>
              </a:rPr>
            </a:br>
            <a:r>
              <a:rPr lang="ru-RU" sz="3200" b="1" dirty="0">
                <a:solidFill>
                  <a:srgbClr val="0070C0"/>
                </a:solidFill>
              </a:rPr>
              <a:t>Релаксация </a:t>
            </a:r>
            <a:r>
              <a:rPr lang="ru-RU" sz="3200" b="1" dirty="0">
                <a:solidFill>
                  <a:srgbClr val="00B0F0"/>
                </a:solidFill>
              </a:rPr>
              <a:t>      используется спокойная классическая музыка (Чайковский, Рахманинов), звуки природы </a:t>
            </a:r>
            <a:endParaRPr lang="ru-RU" sz="3200" dirty="0">
              <a:solidFill>
                <a:srgbClr val="00B0F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5868144" y="2708919"/>
            <a:ext cx="2040631" cy="79208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653136"/>
            <a:ext cx="2931448" cy="1893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651308"/>
            <a:ext cx="3265761" cy="2446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984" y="4965247"/>
            <a:ext cx="1535582" cy="1535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/>
          <p:cNvPicPr/>
          <p:nvPr/>
        </p:nvPicPr>
        <p:blipFill>
          <a:blip r:embed="rId6"/>
          <a:stretch>
            <a:fillRect/>
          </a:stretch>
        </p:blipFill>
        <p:spPr>
          <a:xfrm rot="20127332">
            <a:off x="195788" y="188663"/>
            <a:ext cx="1257300" cy="1216149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7"/>
          <a:stretch>
            <a:fillRect/>
          </a:stretch>
        </p:blipFill>
        <p:spPr>
          <a:xfrm>
            <a:off x="3635896" y="4783878"/>
            <a:ext cx="2736304" cy="1762847"/>
          </a:xfrm>
          <a:prstGeom prst="rect">
            <a:avLst/>
          </a:prstGeom>
        </p:spPr>
      </p:pic>
      <p:pic>
        <p:nvPicPr>
          <p:cNvPr id="2051" name="Picture 3" descr="C:\Documents and Settings\максимус\Рабочий стол\зож\Фото077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86858"/>
            <a:ext cx="3744416" cy="275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/>
          <p:nvPr/>
        </p:nvPicPr>
        <p:blipFill>
          <a:blip r:embed="rId9"/>
          <a:stretch>
            <a:fillRect/>
          </a:stretch>
        </p:blipFill>
        <p:spPr>
          <a:xfrm>
            <a:off x="4211960" y="2303210"/>
            <a:ext cx="571500" cy="571500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9"/>
          <a:stretch>
            <a:fillRect/>
          </a:stretch>
        </p:blipFill>
        <p:spPr>
          <a:xfrm>
            <a:off x="4857750" y="3526612"/>
            <a:ext cx="571500" cy="571500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9"/>
          <a:stretch>
            <a:fillRect/>
          </a:stretch>
        </p:blipFill>
        <p:spPr>
          <a:xfrm>
            <a:off x="3052364" y="4989492"/>
            <a:ext cx="571500" cy="571500"/>
          </a:xfrm>
          <a:prstGeom prst="rect">
            <a:avLst/>
          </a:prstGeom>
        </p:spPr>
      </p:pic>
      <p:pic>
        <p:nvPicPr>
          <p:cNvPr id="15" name="Рисунок 14"/>
          <p:cNvPicPr/>
          <p:nvPr/>
        </p:nvPicPr>
        <p:blipFill>
          <a:blip r:embed="rId9"/>
          <a:stretch>
            <a:fillRect/>
          </a:stretch>
        </p:blipFill>
        <p:spPr>
          <a:xfrm>
            <a:off x="6569484" y="5929329"/>
            <a:ext cx="571500" cy="571500"/>
          </a:xfrm>
          <a:prstGeom prst="rect">
            <a:avLst/>
          </a:prstGeom>
        </p:spPr>
      </p:pic>
      <p:pic>
        <p:nvPicPr>
          <p:cNvPr id="16" name="Рисунок 15"/>
          <p:cNvPicPr/>
          <p:nvPr/>
        </p:nvPicPr>
        <p:blipFill>
          <a:blip r:embed="rId10"/>
          <a:stretch>
            <a:fillRect/>
          </a:stretch>
        </p:blipFill>
        <p:spPr>
          <a:xfrm>
            <a:off x="6569484" y="4415011"/>
            <a:ext cx="571500" cy="476250"/>
          </a:xfrm>
          <a:prstGeom prst="rect">
            <a:avLst/>
          </a:prstGeom>
        </p:spPr>
      </p:pic>
      <p:pic>
        <p:nvPicPr>
          <p:cNvPr id="17" name="Рисунок 16"/>
          <p:cNvPicPr/>
          <p:nvPr/>
        </p:nvPicPr>
        <p:blipFill>
          <a:blip r:embed="rId10"/>
          <a:stretch>
            <a:fillRect/>
          </a:stretch>
        </p:blipFill>
        <p:spPr>
          <a:xfrm>
            <a:off x="8390816" y="1086631"/>
            <a:ext cx="571500" cy="476250"/>
          </a:xfrm>
          <a:prstGeom prst="rect">
            <a:avLst/>
          </a:prstGeom>
        </p:spPr>
      </p:pic>
      <p:pic>
        <p:nvPicPr>
          <p:cNvPr id="18" name="Рисунок 17"/>
          <p:cNvPicPr/>
          <p:nvPr/>
        </p:nvPicPr>
        <p:blipFill>
          <a:blip r:embed="rId10"/>
          <a:stretch>
            <a:fillRect/>
          </a:stretch>
        </p:blipFill>
        <p:spPr>
          <a:xfrm>
            <a:off x="4195364" y="3336112"/>
            <a:ext cx="57150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99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ndAc>
          <p:stSnd>
            <p:snd r:embed="rId2" name="wind.wav"/>
          </p:stSnd>
        </p:sndAc>
      </p:transition>
    </mc:Choice>
    <mc:Fallback xmlns="">
      <p:transition>
        <p:sndAc>
          <p:stSnd>
            <p:snd r:embed="rId11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915816" y="283781"/>
            <a:ext cx="5770984" cy="706090"/>
          </a:xfrm>
        </p:spPr>
        <p:txBody>
          <a:bodyPr>
            <a:normAutofit fontScale="90000"/>
          </a:bodyPr>
          <a:lstStyle/>
          <a:p>
            <a:r>
              <a:rPr lang="ru-RU" sz="2200" dirty="0"/>
              <a:t> </a:t>
            </a:r>
            <a:r>
              <a:rPr lang="ru-RU" sz="2200" b="1" dirty="0">
                <a:solidFill>
                  <a:srgbClr val="0070C0"/>
                </a:solidFill>
              </a:rPr>
              <a:t>Пальчиковая гимнастика        </a:t>
            </a:r>
            <a:r>
              <a:rPr lang="ru-RU" sz="2200" b="1" dirty="0">
                <a:solidFill>
                  <a:srgbClr val="00B0F0"/>
                </a:solidFill>
              </a:rPr>
              <a:t>рекомендуется всем детям, особенно с речевыми проблемами. Проводиться в любой удобный отрезок времени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5836568" y="3861048"/>
            <a:ext cx="3312368" cy="864095"/>
          </a:xfrm>
        </p:spPr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Су – </a:t>
            </a:r>
            <a:r>
              <a:rPr lang="ru-RU" dirty="0" err="1">
                <a:solidFill>
                  <a:srgbClr val="0070C0"/>
                </a:solidFill>
              </a:rPr>
              <a:t>Джок</a:t>
            </a:r>
            <a:r>
              <a:rPr lang="ru-RU" dirty="0">
                <a:solidFill>
                  <a:srgbClr val="0070C0"/>
                </a:solidFill>
              </a:rPr>
              <a:t> терапия</a:t>
            </a:r>
          </a:p>
        </p:txBody>
      </p:sp>
      <p:pic>
        <p:nvPicPr>
          <p:cNvPr id="3074" name="Picture 2" descr="D:\папка\су джок\Фото065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89040"/>
            <a:ext cx="3381772" cy="253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611560" y="2708920"/>
            <a:ext cx="4041775" cy="927794"/>
          </a:xfrm>
        </p:spPr>
        <p:txBody>
          <a:bodyPr>
            <a:normAutofit/>
          </a:bodyPr>
          <a:lstStyle/>
          <a:p>
            <a:r>
              <a:rPr lang="ru-RU" sz="2000" dirty="0"/>
              <a:t> </a:t>
            </a:r>
            <a:r>
              <a:rPr lang="ru-RU" dirty="0">
                <a:solidFill>
                  <a:srgbClr val="0070C0"/>
                </a:solidFill>
              </a:rPr>
              <a:t>Развитие мелкой моторики</a:t>
            </a:r>
          </a:p>
        </p:txBody>
      </p:sp>
      <p:pic>
        <p:nvPicPr>
          <p:cNvPr id="3075" name="Picture 3" descr="D:\папка\су джок\Фото066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620812"/>
            <a:ext cx="3394720" cy="254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Documents and Settings\максимус\Рабочий стол\Новая папка (2)\кккк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0837">
            <a:off x="321646" y="620687"/>
            <a:ext cx="2819400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Documents and Settings\максимус\Рабочий стол\Новая папка (2)\а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4941168"/>
            <a:ext cx="1072896" cy="178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максимус\Рабочий стол\Новая папка (2)\кккккк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620812"/>
            <a:ext cx="1800200" cy="1507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максимус\Рабочий стол\Новая папка (2)\к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941168"/>
            <a:ext cx="2304256" cy="1540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8428" y="33010"/>
            <a:ext cx="624840" cy="560705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052772" y="1060107"/>
            <a:ext cx="624840" cy="560705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10"/>
          <a:stretch>
            <a:fillRect/>
          </a:stretch>
        </p:blipFill>
        <p:spPr>
          <a:xfrm>
            <a:off x="4322345" y="4149080"/>
            <a:ext cx="571500" cy="476250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10"/>
          <a:stretch>
            <a:fillRect/>
          </a:stretch>
        </p:blipFill>
        <p:spPr>
          <a:xfrm>
            <a:off x="2783690" y="2541751"/>
            <a:ext cx="57150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0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1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5956"/>
            <a:ext cx="8229600" cy="1143000"/>
          </a:xfrm>
        </p:spPr>
        <p:txBody>
          <a:bodyPr>
            <a:noAutofit/>
          </a:bodyPr>
          <a:lstStyle/>
          <a:p>
            <a:br>
              <a:rPr lang="ru-RU" sz="3600" dirty="0">
                <a:solidFill>
                  <a:srgbClr val="0070C0"/>
                </a:solidFill>
              </a:rPr>
            </a:br>
            <a:r>
              <a:rPr lang="ru-RU" sz="3600" b="1" dirty="0">
                <a:solidFill>
                  <a:srgbClr val="00B0F0"/>
                </a:solidFill>
              </a:rPr>
              <a:t>Гимнастика для глаз       </a:t>
            </a:r>
            <a:r>
              <a:rPr lang="ru-RU" sz="3600" b="1" dirty="0">
                <a:solidFill>
                  <a:srgbClr val="0070C0"/>
                </a:solidFill>
              </a:rPr>
              <a:t>рекомендуется использовать наглядный материал (ориентиры), показ педагога </a:t>
            </a:r>
            <a:endParaRPr lang="ru-RU" sz="3600" dirty="0">
              <a:solidFill>
                <a:srgbClr val="0070C0"/>
              </a:solidFill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425300"/>
            <a:ext cx="2627784" cy="1132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5220072" y="4293096"/>
            <a:ext cx="3795395" cy="2264410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4"/>
          <a:stretch>
            <a:fillRect/>
          </a:stretch>
        </p:blipFill>
        <p:spPr>
          <a:xfrm rot="1035753">
            <a:off x="8027311" y="159613"/>
            <a:ext cx="1023123" cy="805844"/>
          </a:xfrm>
          <a:prstGeom prst="rect">
            <a:avLst/>
          </a:prstGeom>
        </p:spPr>
      </p:pic>
      <p:pic>
        <p:nvPicPr>
          <p:cNvPr id="1026" name="Picture 2" descr="C:\Documents and Settings\максимус\Рабочий стол\Новая папка (2)\а13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5071">
            <a:off x="323132" y="1499515"/>
            <a:ext cx="1044456" cy="1575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Documents and Settings\максимус\Рабочий стол\зож\Фото077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208" y="2564903"/>
            <a:ext cx="3647118" cy="273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максимус\Рабочий стол\зож\Фото078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664894"/>
            <a:ext cx="3528392" cy="2646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23528" y="4899879"/>
            <a:ext cx="624840" cy="560705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11960" y="6165304"/>
            <a:ext cx="624840" cy="560705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51700" y="1689577"/>
            <a:ext cx="624840" cy="560705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9"/>
          <a:stretch>
            <a:fillRect/>
          </a:stretch>
        </p:blipFill>
        <p:spPr>
          <a:xfrm>
            <a:off x="952520" y="3804814"/>
            <a:ext cx="571500" cy="476250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9"/>
          <a:stretch>
            <a:fillRect/>
          </a:stretch>
        </p:blipFill>
        <p:spPr>
          <a:xfrm>
            <a:off x="3201566" y="2208053"/>
            <a:ext cx="285750" cy="23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56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1239009"/>
            <a:ext cx="8229600" cy="3010346"/>
          </a:xfrm>
        </p:spPr>
        <p:txBody>
          <a:bodyPr>
            <a:normAutofit/>
          </a:bodyPr>
          <a:lstStyle/>
          <a:p>
            <a:br>
              <a:rPr lang="ru-RU" dirty="0"/>
            </a:br>
            <a:r>
              <a:rPr lang="ru-RU" sz="2400" b="1" dirty="0">
                <a:solidFill>
                  <a:srgbClr val="00B0F0"/>
                </a:solidFill>
              </a:rPr>
              <a:t>Дыхательная гимнастика </a:t>
            </a:r>
            <a:r>
              <a:rPr lang="ru-RU" sz="2400" b="1" dirty="0">
                <a:solidFill>
                  <a:srgbClr val="0070C0"/>
                </a:solidFill>
              </a:rPr>
              <a:t>проводится в различных формах </a:t>
            </a:r>
            <a:r>
              <a:rPr lang="ru-RU" sz="2400" b="1" dirty="0" err="1">
                <a:solidFill>
                  <a:srgbClr val="0070C0"/>
                </a:solidFill>
              </a:rPr>
              <a:t>физкультурно</a:t>
            </a:r>
            <a:r>
              <a:rPr lang="ru-RU" sz="2400" b="1" dirty="0">
                <a:solidFill>
                  <a:srgbClr val="0070C0"/>
                </a:solidFill>
              </a:rPr>
              <a:t> – оздоровительной работы 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71600" y="5013176"/>
            <a:ext cx="864096" cy="1112987"/>
          </a:xfrm>
        </p:spPr>
        <p:txBody>
          <a:bodyPr>
            <a:normAutofit/>
          </a:bodyPr>
          <a:lstStyle/>
          <a:p>
            <a:endParaRPr lang="ru-RU" sz="900" dirty="0"/>
          </a:p>
        </p:txBody>
      </p:sp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6228184" y="981060"/>
            <a:ext cx="2771800" cy="2276872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/>
          <a:stretch>
            <a:fillRect/>
          </a:stretch>
        </p:blipFill>
        <p:spPr>
          <a:xfrm>
            <a:off x="159299" y="981060"/>
            <a:ext cx="2992760" cy="3148065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5" cstate="print"/>
          <a:stretch>
            <a:fillRect/>
          </a:stretch>
        </p:blipFill>
        <p:spPr>
          <a:xfrm rot="629584">
            <a:off x="7204552" y="4682971"/>
            <a:ext cx="1715491" cy="1830478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6" cstate="print"/>
          <a:stretch>
            <a:fillRect/>
          </a:stretch>
        </p:blipFill>
        <p:spPr>
          <a:xfrm rot="20790103">
            <a:off x="371156" y="4458419"/>
            <a:ext cx="1944209" cy="1967607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67944" y="1141038"/>
            <a:ext cx="1403350" cy="1343025"/>
          </a:xfrm>
          <a:prstGeom prst="rect">
            <a:avLst/>
          </a:prstGeom>
        </p:spPr>
      </p:pic>
      <p:pic>
        <p:nvPicPr>
          <p:cNvPr id="4098" name="Picture 2" descr="C:\Documents and Settings\максимус\Рабочий стол\зож\Фото078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444" y="3093348"/>
            <a:ext cx="3903920" cy="292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915764" y="2119496"/>
            <a:ext cx="624840" cy="560705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769619" y="6237312"/>
            <a:ext cx="624840" cy="560705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062297" y="3429000"/>
            <a:ext cx="624840" cy="560705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10"/>
          <a:stretch>
            <a:fillRect/>
          </a:stretch>
        </p:blipFill>
        <p:spPr>
          <a:xfrm>
            <a:off x="8440516" y="742935"/>
            <a:ext cx="571500" cy="476250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10"/>
          <a:stretch>
            <a:fillRect/>
          </a:stretch>
        </p:blipFill>
        <p:spPr>
          <a:xfrm>
            <a:off x="3419872" y="2484063"/>
            <a:ext cx="571500" cy="476250"/>
          </a:xfrm>
          <a:prstGeom prst="rect">
            <a:avLst/>
          </a:prstGeom>
        </p:spPr>
      </p:pic>
      <p:pic>
        <p:nvPicPr>
          <p:cNvPr id="15" name="Рисунок 14"/>
          <p:cNvPicPr/>
          <p:nvPr/>
        </p:nvPicPr>
        <p:blipFill>
          <a:blip r:embed="rId10"/>
          <a:stretch>
            <a:fillRect/>
          </a:stretch>
        </p:blipFill>
        <p:spPr>
          <a:xfrm>
            <a:off x="2542212" y="4365104"/>
            <a:ext cx="57150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49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ndAc>
          <p:stSnd>
            <p:snd r:embed="rId2" name="wind.wav"/>
          </p:stSnd>
        </p:sndAc>
      </p:transition>
    </mc:Choice>
    <mc:Fallback xmlns="">
      <p:transition>
        <p:sndAc>
          <p:stSnd>
            <p:snd r:embed="rId11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935" y="0"/>
            <a:ext cx="3538736" cy="1143000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sz="2700" b="1" dirty="0">
                <a:solidFill>
                  <a:srgbClr val="00B0F0"/>
                </a:solidFill>
              </a:rPr>
              <a:t>Бодрящая гимнастика </a:t>
            </a:r>
            <a:r>
              <a:rPr lang="ru-RU" sz="2700" b="1" dirty="0">
                <a:solidFill>
                  <a:srgbClr val="0070C0"/>
                </a:solidFill>
              </a:rPr>
              <a:t>проводится ежедневно после дневного сна </a:t>
            </a:r>
            <a:endParaRPr lang="ru-RU" sz="2700" dirty="0">
              <a:solidFill>
                <a:srgbClr val="0070C0"/>
              </a:solidFill>
            </a:endParaRPr>
          </a:p>
        </p:txBody>
      </p:sp>
      <p:pic>
        <p:nvPicPr>
          <p:cNvPr id="5" name="Picture 2" descr="C:\Documents and Settings\максимус\Рабочий стол\Фото055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48547" y="2220894"/>
            <a:ext cx="422446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56176" y="251000"/>
            <a:ext cx="3826768" cy="9657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 </a:t>
            </a:r>
            <a:r>
              <a:rPr lang="ru-RU" sz="2400" b="1" dirty="0">
                <a:solidFill>
                  <a:srgbClr val="00B0F0"/>
                </a:solidFill>
              </a:rPr>
              <a:t>занятия в бассейне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00B0F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два раза в неделю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440844"/>
            <a:ext cx="2448272" cy="1988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675" y="3009900"/>
            <a:ext cx="762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10074">
            <a:off x="3632674" y="4935150"/>
            <a:ext cx="762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02530">
            <a:off x="1460634" y="5974920"/>
            <a:ext cx="762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62983" y="733890"/>
            <a:ext cx="1733153" cy="1413907"/>
          </a:xfrm>
          <a:prstGeom prst="rect">
            <a:avLst/>
          </a:prstGeom>
        </p:spPr>
      </p:pic>
      <p:pic>
        <p:nvPicPr>
          <p:cNvPr id="9218" name="Picture 2" descr="C:\Documents and Settings\максимус\Рабочий стол\зож\Фото079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306" y="3501009"/>
            <a:ext cx="4099365" cy="307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08843" y="2715274"/>
            <a:ext cx="624840" cy="560705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635633" y="6026047"/>
            <a:ext cx="624840" cy="560705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447328" y="173185"/>
            <a:ext cx="624840" cy="560705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9"/>
          <a:stretch>
            <a:fillRect/>
          </a:stretch>
        </p:blipFill>
        <p:spPr>
          <a:xfrm>
            <a:off x="5642904" y="453537"/>
            <a:ext cx="571500" cy="476250"/>
          </a:xfrm>
          <a:prstGeom prst="rect">
            <a:avLst/>
          </a:prstGeom>
        </p:spPr>
      </p:pic>
      <p:pic>
        <p:nvPicPr>
          <p:cNvPr id="15" name="Рисунок 14"/>
          <p:cNvPicPr/>
          <p:nvPr/>
        </p:nvPicPr>
        <p:blipFill>
          <a:blip r:embed="rId9"/>
          <a:stretch>
            <a:fillRect/>
          </a:stretch>
        </p:blipFill>
        <p:spPr>
          <a:xfrm>
            <a:off x="3714750" y="2239024"/>
            <a:ext cx="571500" cy="476250"/>
          </a:xfrm>
          <a:prstGeom prst="rect">
            <a:avLst/>
          </a:prstGeom>
        </p:spPr>
      </p:pic>
      <p:pic>
        <p:nvPicPr>
          <p:cNvPr id="16" name="Рисунок 15"/>
          <p:cNvPicPr/>
          <p:nvPr/>
        </p:nvPicPr>
        <p:blipFill>
          <a:blip r:embed="rId9"/>
          <a:stretch>
            <a:fillRect/>
          </a:stretch>
        </p:blipFill>
        <p:spPr>
          <a:xfrm>
            <a:off x="395536" y="6155895"/>
            <a:ext cx="57150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4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sndAc>
          <p:stSnd>
            <p:snd r:embed="rId2" name="coin.wav"/>
          </p:stSnd>
        </p:sndAc>
      </p:transition>
    </mc:Choice>
    <mc:Fallback xmlns="">
      <p:transition>
        <p:sndAc>
          <p:stSnd>
            <p:snd r:embed="rId10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948264" y="836712"/>
            <a:ext cx="1738536" cy="504056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endParaRPr lang="ru-RU" sz="27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67544" y="-171400"/>
            <a:ext cx="3744416" cy="1224135"/>
          </a:xfrm>
        </p:spPr>
        <p:txBody>
          <a:bodyPr>
            <a:normAutofit lnSpcReduction="10000"/>
          </a:bodyPr>
          <a:lstStyle/>
          <a:p>
            <a:endParaRPr lang="ru-RU" b="0" dirty="0"/>
          </a:p>
          <a:p>
            <a:r>
              <a:rPr lang="ru-RU" dirty="0">
                <a:solidFill>
                  <a:srgbClr val="00B0F0"/>
                </a:solidFill>
              </a:rPr>
              <a:t>Утренняя гимнастика </a:t>
            </a:r>
            <a:r>
              <a:rPr lang="ru-RU" dirty="0">
                <a:solidFill>
                  <a:srgbClr val="0070C0"/>
                </a:solidFill>
              </a:rPr>
              <a:t>проводится ежедневно 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 rot="10800000" flipV="1">
            <a:off x="5004048" y="31867"/>
            <a:ext cx="3816424" cy="2088232"/>
          </a:xfrm>
        </p:spPr>
        <p:txBody>
          <a:bodyPr>
            <a:normAutofit fontScale="40000" lnSpcReduction="20000"/>
          </a:bodyPr>
          <a:lstStyle/>
          <a:p>
            <a:endParaRPr lang="ru-RU" b="0" dirty="0"/>
          </a:p>
          <a:p>
            <a:pPr algn="ctr"/>
            <a:r>
              <a:rPr lang="ru-RU" sz="6000" dirty="0">
                <a:solidFill>
                  <a:srgbClr val="00B0F0"/>
                </a:solidFill>
              </a:rPr>
              <a:t>Физкультурные занятия </a:t>
            </a:r>
            <a:r>
              <a:rPr lang="ru-RU" sz="6000" dirty="0">
                <a:solidFill>
                  <a:srgbClr val="0070C0"/>
                </a:solidFill>
              </a:rPr>
              <a:t>проводятся в соответствии с программой и направлены на обучение двигательным умениям и навыкам </a:t>
            </a:r>
          </a:p>
        </p:txBody>
      </p:sp>
      <p:pic>
        <p:nvPicPr>
          <p:cNvPr id="6147" name="Picture 3" descr="C:\Documents and Settings\максимус\Рабочий стол\Фото055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2463">
            <a:off x="4716016" y="2312169"/>
            <a:ext cx="3889375" cy="291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Documents and Settings\максимус\Рабочий стол\Новая папка (2)\а3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62" y="1138160"/>
            <a:ext cx="2172512" cy="151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38176" y="5229200"/>
            <a:ext cx="2670180" cy="1473076"/>
          </a:xfrm>
          <a:prstGeom prst="rect">
            <a:avLst/>
          </a:prstGeom>
        </p:spPr>
      </p:pic>
      <p:pic>
        <p:nvPicPr>
          <p:cNvPr id="1026" name="Picture 2" descr="C:\Documents and Settings\максимус\Рабочий стол\картинки\ц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7323" y="5605506"/>
            <a:ext cx="979190" cy="109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/>
          <p:nvPr/>
        </p:nvPicPr>
        <p:blipFill>
          <a:blip r:embed="rId7"/>
          <a:stretch>
            <a:fillRect/>
          </a:stretch>
        </p:blipFill>
        <p:spPr>
          <a:xfrm>
            <a:off x="3786939" y="1340768"/>
            <a:ext cx="571500" cy="571500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7"/>
          <a:stretch>
            <a:fillRect/>
          </a:stretch>
        </p:blipFill>
        <p:spPr>
          <a:xfrm>
            <a:off x="6876256" y="5868141"/>
            <a:ext cx="571500" cy="571500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7"/>
          <a:stretch>
            <a:fillRect/>
          </a:stretch>
        </p:blipFill>
        <p:spPr>
          <a:xfrm>
            <a:off x="4211960" y="2127887"/>
            <a:ext cx="571500" cy="571500"/>
          </a:xfrm>
          <a:prstGeom prst="rect">
            <a:avLst/>
          </a:prstGeom>
        </p:spPr>
      </p:pic>
      <p:pic>
        <p:nvPicPr>
          <p:cNvPr id="15" name="Рисунок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72759" y="71377"/>
            <a:ext cx="624840" cy="560705"/>
          </a:xfrm>
          <a:prstGeom prst="rect">
            <a:avLst/>
          </a:prstGeom>
        </p:spPr>
      </p:pic>
      <p:pic>
        <p:nvPicPr>
          <p:cNvPr id="16" name="Рисунок 15"/>
          <p:cNvPicPr/>
          <p:nvPr/>
        </p:nvPicPr>
        <p:blipFill>
          <a:blip r:embed="rId9"/>
          <a:stretch>
            <a:fillRect/>
          </a:stretch>
        </p:blipFill>
        <p:spPr>
          <a:xfrm>
            <a:off x="191544" y="1102643"/>
            <a:ext cx="571500" cy="476250"/>
          </a:xfrm>
          <a:prstGeom prst="rect">
            <a:avLst/>
          </a:prstGeom>
        </p:spPr>
      </p:pic>
      <p:pic>
        <p:nvPicPr>
          <p:cNvPr id="17" name="Рисунок 16"/>
          <p:cNvPicPr/>
          <p:nvPr/>
        </p:nvPicPr>
        <p:blipFill>
          <a:blip r:embed="rId9"/>
          <a:stretch>
            <a:fillRect/>
          </a:stretch>
        </p:blipFill>
        <p:spPr>
          <a:xfrm>
            <a:off x="1769168" y="5965738"/>
            <a:ext cx="571500" cy="476250"/>
          </a:xfrm>
          <a:prstGeom prst="rect">
            <a:avLst/>
          </a:prstGeom>
        </p:spPr>
      </p:pic>
      <p:pic>
        <p:nvPicPr>
          <p:cNvPr id="18" name="Рисунок 17"/>
          <p:cNvPicPr/>
          <p:nvPr/>
        </p:nvPicPr>
        <p:blipFill>
          <a:blip r:embed="rId9"/>
          <a:stretch>
            <a:fillRect/>
          </a:stretch>
        </p:blipFill>
        <p:spPr>
          <a:xfrm>
            <a:off x="8586917" y="1772815"/>
            <a:ext cx="489595" cy="377577"/>
          </a:xfrm>
          <a:prstGeom prst="rect">
            <a:avLst/>
          </a:prstGeom>
        </p:spPr>
      </p:pic>
      <p:pic>
        <p:nvPicPr>
          <p:cNvPr id="3" name="Content Placeholder 2" descr="C:\Documents and Settings\максимус\Рабочий стол\Егор\Фото082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6440">
            <a:off x="429843" y="2896439"/>
            <a:ext cx="3638176" cy="272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59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2" name="chimes.wav"/>
          </p:stSnd>
        </p:sndAc>
      </p:transition>
    </mc:Choice>
    <mc:Fallback xmlns="">
      <p:transition spd="slow">
        <p:split orient="vert"/>
        <p:sndAc>
          <p:stSnd>
            <p:snd r:embed="rId11" name="chimes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7365" y="-668461"/>
            <a:ext cx="5482952" cy="1858218"/>
          </a:xfrm>
        </p:spPr>
        <p:txBody>
          <a:bodyPr>
            <a:normAutofit fontScale="90000"/>
          </a:bodyPr>
          <a:lstStyle/>
          <a:p>
            <a:br>
              <a:rPr lang="ru-RU" b="1" dirty="0"/>
            </a:br>
            <a:r>
              <a:rPr lang="ru-RU" sz="2700" b="1" dirty="0">
                <a:solidFill>
                  <a:srgbClr val="0070C0"/>
                </a:solidFill>
              </a:rPr>
              <a:t>Самомассаж, массаж, выполняемый самим ребенком в игровой форме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79712" y="2678600"/>
            <a:ext cx="2486830" cy="124015"/>
          </a:xfrm>
        </p:spPr>
        <p:txBody>
          <a:bodyPr>
            <a:normAutofit fontScale="25000" lnSpcReduction="20000"/>
          </a:bodyPr>
          <a:lstStyle/>
          <a:p>
            <a:endParaRPr lang="ru-RU" b="0" dirty="0"/>
          </a:p>
        </p:txBody>
      </p:sp>
      <p:pic>
        <p:nvPicPr>
          <p:cNvPr id="4098" name="Picture 2" descr="C:\Documents and Settings\максимус\Рабочий стол\Фото056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66135"/>
            <a:ext cx="3822757" cy="2867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59494" cy="572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756" y="2472215"/>
            <a:ext cx="968895" cy="867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5210056"/>
            <a:ext cx="1424186" cy="1424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0485">
            <a:off x="6313810" y="1293183"/>
            <a:ext cx="1009278" cy="1044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02" y="5481771"/>
            <a:ext cx="1497696" cy="1123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79680">
            <a:off x="1812357" y="4320614"/>
            <a:ext cx="95250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3116" y="2202382"/>
            <a:ext cx="624840" cy="560705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771925" y="4722290"/>
            <a:ext cx="624840" cy="560705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013204" y="260648"/>
            <a:ext cx="624840" cy="560705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11"/>
          <a:stretch>
            <a:fillRect/>
          </a:stretch>
        </p:blipFill>
        <p:spPr>
          <a:xfrm>
            <a:off x="189302" y="3427006"/>
            <a:ext cx="285750" cy="238125"/>
          </a:xfrm>
          <a:prstGeom prst="rect">
            <a:avLst/>
          </a:prstGeom>
        </p:spPr>
      </p:pic>
      <p:pic>
        <p:nvPicPr>
          <p:cNvPr id="15" name="Рисунок 14"/>
          <p:cNvPicPr/>
          <p:nvPr/>
        </p:nvPicPr>
        <p:blipFill>
          <a:blip r:embed="rId11"/>
          <a:stretch>
            <a:fillRect/>
          </a:stretch>
        </p:blipFill>
        <p:spPr>
          <a:xfrm>
            <a:off x="5373216" y="2234090"/>
            <a:ext cx="571500" cy="476250"/>
          </a:xfrm>
          <a:prstGeom prst="rect">
            <a:avLst/>
          </a:prstGeom>
        </p:spPr>
      </p:pic>
      <p:pic>
        <p:nvPicPr>
          <p:cNvPr id="16" name="Рисунок 15"/>
          <p:cNvPicPr/>
          <p:nvPr/>
        </p:nvPicPr>
        <p:blipFill>
          <a:blip r:embed="rId11"/>
          <a:stretch>
            <a:fillRect/>
          </a:stretch>
        </p:blipFill>
        <p:spPr>
          <a:xfrm>
            <a:off x="1480764" y="1710352"/>
            <a:ext cx="285750" cy="238125"/>
          </a:xfrm>
          <a:prstGeom prst="rect">
            <a:avLst/>
          </a:prstGeom>
        </p:spPr>
      </p:pic>
      <p:pic>
        <p:nvPicPr>
          <p:cNvPr id="17" name="Picture 3" descr="C:\Documents and Settings\максимус\Рабочий стол\зож\Фото0802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046" y="1052734"/>
            <a:ext cx="3906973" cy="2930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69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13" name="push.wav"/>
          </p:stSnd>
        </p:sndAc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537798" y="-141853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sz="2700" b="1" dirty="0">
                <a:solidFill>
                  <a:srgbClr val="00B0F0"/>
                </a:solidFill>
              </a:rPr>
              <a:t>Точечный массаж      </a:t>
            </a:r>
            <a:r>
              <a:rPr lang="ru-RU" sz="2700" b="1" dirty="0">
                <a:solidFill>
                  <a:srgbClr val="0070C0"/>
                </a:solidFill>
              </a:rPr>
              <a:t>проводится по специальной методике с использованием наглядного материала </a:t>
            </a:r>
            <a:endParaRPr lang="ru-RU" sz="2700" dirty="0">
              <a:solidFill>
                <a:srgbClr val="0070C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677" y="4792588"/>
            <a:ext cx="1546035" cy="155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012" y="1519625"/>
            <a:ext cx="1141314" cy="133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7048" y="1032324"/>
            <a:ext cx="692845" cy="974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91880" y="5300423"/>
            <a:ext cx="624840" cy="560705"/>
          </a:xfrm>
          <a:prstGeom prst="rect">
            <a:avLst/>
          </a:prstGeom>
        </p:spPr>
      </p:pic>
      <p:pic>
        <p:nvPicPr>
          <p:cNvPr id="6146" name="Picture 2" descr="C:\Documents and Settings\максимус\Рабочий стол\зож\Фото080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8006">
            <a:off x="4731228" y="3278112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Documents and Settings\максимус\Рабочий стол\зож\Фото08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9415">
            <a:off x="495747" y="1416795"/>
            <a:ext cx="4120058" cy="3090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/>
          <p:nvPr/>
        </p:nvPicPr>
        <p:blipFill>
          <a:blip r:embed="rId9"/>
          <a:stretch>
            <a:fillRect/>
          </a:stretch>
        </p:blipFill>
        <p:spPr>
          <a:xfrm>
            <a:off x="6703214" y="3153160"/>
            <a:ext cx="571500" cy="571500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9"/>
          <a:stretch>
            <a:fillRect/>
          </a:stretch>
        </p:blipFill>
        <p:spPr>
          <a:xfrm>
            <a:off x="8077721" y="3935338"/>
            <a:ext cx="571500" cy="571500"/>
          </a:xfrm>
          <a:prstGeom prst="rect">
            <a:avLst/>
          </a:prstGeom>
        </p:spPr>
      </p:pic>
      <p:pic>
        <p:nvPicPr>
          <p:cNvPr id="15" name="Рисунок 14"/>
          <p:cNvPicPr/>
          <p:nvPr/>
        </p:nvPicPr>
        <p:blipFill>
          <a:blip r:embed="rId10"/>
          <a:stretch>
            <a:fillRect/>
          </a:stretch>
        </p:blipFill>
        <p:spPr>
          <a:xfrm>
            <a:off x="7322028" y="2312721"/>
            <a:ext cx="571500" cy="476250"/>
          </a:xfrm>
          <a:prstGeom prst="rect">
            <a:avLst/>
          </a:prstGeom>
        </p:spPr>
      </p:pic>
      <p:pic>
        <p:nvPicPr>
          <p:cNvPr id="16" name="Рисунок 15"/>
          <p:cNvPicPr/>
          <p:nvPr/>
        </p:nvPicPr>
        <p:blipFill>
          <a:blip r:embed="rId10"/>
          <a:stretch>
            <a:fillRect/>
          </a:stretch>
        </p:blipFill>
        <p:spPr>
          <a:xfrm>
            <a:off x="287973" y="6112483"/>
            <a:ext cx="571500" cy="476250"/>
          </a:xfrm>
          <a:prstGeom prst="rect">
            <a:avLst/>
          </a:prstGeom>
        </p:spPr>
      </p:pic>
      <p:pic>
        <p:nvPicPr>
          <p:cNvPr id="17" name="Рисунок 16"/>
          <p:cNvPicPr/>
          <p:nvPr/>
        </p:nvPicPr>
        <p:blipFill>
          <a:blip r:embed="rId10"/>
          <a:stretch>
            <a:fillRect/>
          </a:stretch>
        </p:blipFill>
        <p:spPr>
          <a:xfrm rot="1068266">
            <a:off x="8271098" y="3486535"/>
            <a:ext cx="571500" cy="476250"/>
          </a:xfrm>
          <a:prstGeom prst="rect">
            <a:avLst/>
          </a:prstGeom>
        </p:spPr>
      </p:pic>
      <p:pic>
        <p:nvPicPr>
          <p:cNvPr id="18" name="Рисунок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520753" y="0"/>
            <a:ext cx="440690" cy="395605"/>
          </a:xfrm>
          <a:prstGeom prst="rect">
            <a:avLst/>
          </a:prstGeom>
        </p:spPr>
      </p:pic>
      <p:pic>
        <p:nvPicPr>
          <p:cNvPr id="19" name="Рисунок 18"/>
          <p:cNvPicPr/>
          <p:nvPr/>
        </p:nvPicPr>
        <p:blipFill>
          <a:blip r:embed="rId11" cstate="print"/>
          <a:stretch>
            <a:fillRect/>
          </a:stretch>
        </p:blipFill>
        <p:spPr>
          <a:xfrm rot="902585">
            <a:off x="123994" y="197802"/>
            <a:ext cx="440690" cy="395605"/>
          </a:xfrm>
          <a:prstGeom prst="rect">
            <a:avLst/>
          </a:prstGeom>
        </p:spPr>
      </p:pic>
      <p:pic>
        <p:nvPicPr>
          <p:cNvPr id="20" name="Рисунок 19"/>
          <p:cNvPicPr/>
          <p:nvPr/>
        </p:nvPicPr>
        <p:blipFill>
          <a:blip r:embed="rId9"/>
          <a:stretch>
            <a:fillRect/>
          </a:stretch>
        </p:blipFill>
        <p:spPr>
          <a:xfrm>
            <a:off x="271035" y="1583586"/>
            <a:ext cx="571500" cy="571500"/>
          </a:xfrm>
          <a:prstGeom prst="rect">
            <a:avLst/>
          </a:prstGeom>
        </p:spPr>
      </p:pic>
      <p:pic>
        <p:nvPicPr>
          <p:cNvPr id="21" name="Рисунок 20"/>
          <p:cNvPicPr/>
          <p:nvPr/>
        </p:nvPicPr>
        <p:blipFill>
          <a:blip r:embed="rId9"/>
          <a:stretch>
            <a:fillRect/>
          </a:stretch>
        </p:blipFill>
        <p:spPr>
          <a:xfrm>
            <a:off x="6750528" y="1519624"/>
            <a:ext cx="571500" cy="571500"/>
          </a:xfrm>
          <a:prstGeom prst="rect">
            <a:avLst/>
          </a:prstGeom>
        </p:spPr>
      </p:pic>
      <p:pic>
        <p:nvPicPr>
          <p:cNvPr id="22" name="Рисунок 21"/>
          <p:cNvPicPr/>
          <p:nvPr/>
        </p:nvPicPr>
        <p:blipFill>
          <a:blip r:embed="rId9"/>
          <a:stretch>
            <a:fillRect/>
          </a:stretch>
        </p:blipFill>
        <p:spPr>
          <a:xfrm>
            <a:off x="573723" y="4660268"/>
            <a:ext cx="571500" cy="571500"/>
          </a:xfrm>
          <a:prstGeom prst="rect">
            <a:avLst/>
          </a:prstGeom>
        </p:spPr>
      </p:pic>
      <p:pic>
        <p:nvPicPr>
          <p:cNvPr id="23" name="Рисунок 22"/>
          <p:cNvPicPr/>
          <p:nvPr/>
        </p:nvPicPr>
        <p:blipFill>
          <a:blip r:embed="rId9"/>
          <a:stretch>
            <a:fillRect/>
          </a:stretch>
        </p:blipFill>
        <p:spPr>
          <a:xfrm>
            <a:off x="2555776" y="4992748"/>
            <a:ext cx="571500" cy="571500"/>
          </a:xfrm>
          <a:prstGeom prst="rect">
            <a:avLst/>
          </a:prstGeom>
        </p:spPr>
      </p:pic>
      <p:pic>
        <p:nvPicPr>
          <p:cNvPr id="24" name="Рисунок 23"/>
          <p:cNvPicPr/>
          <p:nvPr/>
        </p:nvPicPr>
        <p:blipFill>
          <a:blip r:embed="rId9"/>
          <a:stretch>
            <a:fillRect/>
          </a:stretch>
        </p:blipFill>
        <p:spPr>
          <a:xfrm>
            <a:off x="3923928" y="5846570"/>
            <a:ext cx="571500" cy="571500"/>
          </a:xfrm>
          <a:prstGeom prst="rect">
            <a:avLst/>
          </a:prstGeom>
        </p:spPr>
      </p:pic>
      <p:pic>
        <p:nvPicPr>
          <p:cNvPr id="25" name="Рисунок 24"/>
          <p:cNvPicPr/>
          <p:nvPr/>
        </p:nvPicPr>
        <p:blipFill>
          <a:blip r:embed="rId9"/>
          <a:stretch>
            <a:fillRect/>
          </a:stretch>
        </p:blipFill>
        <p:spPr>
          <a:xfrm>
            <a:off x="3923928" y="4585428"/>
            <a:ext cx="571500" cy="571500"/>
          </a:xfrm>
          <a:prstGeom prst="rect">
            <a:avLst/>
          </a:prstGeom>
        </p:spPr>
      </p:pic>
      <p:pic>
        <p:nvPicPr>
          <p:cNvPr id="26" name="Рисунок 25"/>
          <p:cNvPicPr/>
          <p:nvPr/>
        </p:nvPicPr>
        <p:blipFill>
          <a:blip r:embed="rId9"/>
          <a:stretch>
            <a:fillRect/>
          </a:stretch>
        </p:blipFill>
        <p:spPr>
          <a:xfrm>
            <a:off x="7274714" y="3438910"/>
            <a:ext cx="5715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53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  <p:sndAc>
          <p:stSnd>
            <p:snd r:embed="rId2" name="chimes.wav"/>
          </p:stSnd>
        </p:sndAc>
      </p:transition>
    </mc:Choice>
    <mc:Fallback xmlns="">
      <p:transition spd="slow">
        <p:checker/>
        <p:sndAc>
          <p:stSnd>
            <p:snd r:embed="rId12" name="chimes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sz="2400" b="1" dirty="0">
                <a:solidFill>
                  <a:srgbClr val="0070C0"/>
                </a:solidFill>
              </a:rPr>
              <a:t>Совместная деятельность познавательного характера </a:t>
            </a:r>
            <a:br>
              <a:rPr lang="ru-RU" sz="2400" dirty="0"/>
            </a:br>
            <a:endParaRPr lang="ru-RU" sz="2700" dirty="0"/>
          </a:p>
        </p:txBody>
      </p:sp>
      <p:pic>
        <p:nvPicPr>
          <p:cNvPr id="14339" name="Picture 3" descr="C:\Documents and Settings\максимус\Рабочий стол\Новая папка (2)\а2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346934"/>
            <a:ext cx="3096343" cy="218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Documents and Settings\максимус\Рабочий стол\Новая папка (2)\а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499132"/>
            <a:ext cx="3024336" cy="214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C:\Documents and Settings\максимус\Рабочий стол\Новая папка (2)\а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77072"/>
            <a:ext cx="3591856" cy="2607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78143" y="332655"/>
            <a:ext cx="624840" cy="560705"/>
          </a:xfrm>
          <a:prstGeom prst="rect">
            <a:avLst/>
          </a:prstGeom>
        </p:spPr>
      </p:pic>
      <p:pic>
        <p:nvPicPr>
          <p:cNvPr id="7170" name="Picture 2" descr="C:\Documents and Settings\максимус\Рабочий стол\зож\Фото078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950017"/>
            <a:ext cx="4463551" cy="334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/>
          <p:nvPr/>
        </p:nvPicPr>
        <p:blipFill>
          <a:blip r:embed="rId8"/>
          <a:stretch>
            <a:fillRect/>
          </a:stretch>
        </p:blipFill>
        <p:spPr>
          <a:xfrm>
            <a:off x="4857750" y="4581128"/>
            <a:ext cx="571500" cy="571500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8"/>
          <a:stretch>
            <a:fillRect/>
          </a:stretch>
        </p:blipFill>
        <p:spPr>
          <a:xfrm>
            <a:off x="323528" y="5733256"/>
            <a:ext cx="571500" cy="571500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8"/>
          <a:stretch>
            <a:fillRect/>
          </a:stretch>
        </p:blipFill>
        <p:spPr>
          <a:xfrm>
            <a:off x="4286250" y="6125052"/>
            <a:ext cx="571500" cy="571500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8"/>
          <a:stretch>
            <a:fillRect/>
          </a:stretch>
        </p:blipFill>
        <p:spPr>
          <a:xfrm>
            <a:off x="609278" y="476672"/>
            <a:ext cx="571500" cy="571500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9"/>
          <a:stretch>
            <a:fillRect/>
          </a:stretch>
        </p:blipFill>
        <p:spPr>
          <a:xfrm>
            <a:off x="85904" y="3727283"/>
            <a:ext cx="571500" cy="476250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9"/>
          <a:stretch>
            <a:fillRect/>
          </a:stretch>
        </p:blipFill>
        <p:spPr>
          <a:xfrm>
            <a:off x="4857750" y="5334587"/>
            <a:ext cx="571500" cy="476250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9"/>
          <a:stretch>
            <a:fillRect/>
          </a:stretch>
        </p:blipFill>
        <p:spPr>
          <a:xfrm>
            <a:off x="8417233" y="2204864"/>
            <a:ext cx="571500" cy="476250"/>
          </a:xfrm>
          <a:prstGeom prst="rect">
            <a:avLst/>
          </a:prstGeom>
        </p:spPr>
      </p:pic>
      <p:pic>
        <p:nvPicPr>
          <p:cNvPr id="15" name="Рисунок 1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059832" y="3638833"/>
            <a:ext cx="440690" cy="39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694450"/>
      </p:ext>
    </p:extLst>
  </p:cSld>
  <p:clrMapOvr>
    <a:masterClrMapping/>
  </p:clrMapOvr>
  <p:transition spd="slow">
    <p:push dir="u"/>
    <p:sndAc>
      <p:stSnd>
        <p:snd r:embed="rId2" name="wind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43408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b="1" dirty="0">
                <a:solidFill>
                  <a:srgbClr val="0070C0"/>
                </a:solidFill>
              </a:rPr>
              <a:t>досуги ,праздники, соревнования 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5" name="Picture 2" descr="C:\Documents and Settings\максимус\Рабочий стол\Images\SAM_218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114121">
            <a:off x="694137" y="1198275"/>
            <a:ext cx="3260383" cy="24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Documents and Settings\максимус\Рабочий стол\_DSC489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5465">
            <a:off x="5090019" y="1307601"/>
            <a:ext cx="3465847" cy="230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005064"/>
            <a:ext cx="4622304" cy="2600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65192" y="764704"/>
            <a:ext cx="624840" cy="560705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55576" y="5805264"/>
            <a:ext cx="624840" cy="560705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7"/>
          <a:stretch>
            <a:fillRect/>
          </a:stretch>
        </p:blipFill>
        <p:spPr>
          <a:xfrm>
            <a:off x="179512" y="3813767"/>
            <a:ext cx="560327" cy="690355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59632" y="4941167"/>
            <a:ext cx="473525" cy="543941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19673" y="4005064"/>
            <a:ext cx="576064" cy="523078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10"/>
          <a:stretch>
            <a:fillRect/>
          </a:stretch>
        </p:blipFill>
        <p:spPr>
          <a:xfrm>
            <a:off x="7596335" y="5296619"/>
            <a:ext cx="1170811" cy="1257300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11"/>
          <a:stretch>
            <a:fillRect/>
          </a:stretch>
        </p:blipFill>
        <p:spPr>
          <a:xfrm>
            <a:off x="4045010" y="1065355"/>
            <a:ext cx="821918" cy="918989"/>
          </a:xfrm>
          <a:prstGeom prst="rect">
            <a:avLst/>
          </a:prstGeom>
        </p:spPr>
      </p:pic>
      <p:pic>
        <p:nvPicPr>
          <p:cNvPr id="15" name="Рисунок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740352" y="4230678"/>
            <a:ext cx="624840" cy="560705"/>
          </a:xfrm>
          <a:prstGeom prst="rect">
            <a:avLst/>
          </a:prstGeom>
        </p:spPr>
      </p:pic>
      <p:pic>
        <p:nvPicPr>
          <p:cNvPr id="16" name="Рисунок 15"/>
          <p:cNvPicPr/>
          <p:nvPr/>
        </p:nvPicPr>
        <p:blipFill>
          <a:blip r:embed="rId12"/>
          <a:stretch>
            <a:fillRect/>
          </a:stretch>
        </p:blipFill>
        <p:spPr>
          <a:xfrm>
            <a:off x="204434" y="188640"/>
            <a:ext cx="571500" cy="476250"/>
          </a:xfrm>
          <a:prstGeom prst="rect">
            <a:avLst/>
          </a:prstGeom>
        </p:spPr>
      </p:pic>
      <p:pic>
        <p:nvPicPr>
          <p:cNvPr id="17" name="Рисунок 16"/>
          <p:cNvPicPr/>
          <p:nvPr/>
        </p:nvPicPr>
        <p:blipFill>
          <a:blip r:embed="rId12"/>
          <a:stretch>
            <a:fillRect/>
          </a:stretch>
        </p:blipFill>
        <p:spPr>
          <a:xfrm>
            <a:off x="4286250" y="3190875"/>
            <a:ext cx="57150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52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coin.wav"/>
          </p:stSnd>
        </p:sndAc>
      </p:transition>
    </mc:Choice>
    <mc:Fallback xmlns="">
      <p:transition spd="slow">
        <p:circle/>
        <p:sndAc>
          <p:stSnd>
            <p:snd r:embed="rId13" name="coin.wav"/>
          </p:stSnd>
        </p:sndAc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1858218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sz="3100" b="1" dirty="0">
                <a:solidFill>
                  <a:srgbClr val="0070C0"/>
                </a:solidFill>
              </a:rPr>
              <a:t>Артикуляционная гимнастика  -  упражнения для тренировки органов артикуляции </a:t>
            </a:r>
            <a:br>
              <a:rPr lang="ru-RU" dirty="0"/>
            </a:br>
            <a:endParaRPr lang="ru-RU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878" y="2060476"/>
            <a:ext cx="7905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585" y="1707718"/>
            <a:ext cx="1412050" cy="1353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243" y="5373216"/>
            <a:ext cx="1647825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88024" y="5199372"/>
            <a:ext cx="1756120" cy="1021552"/>
          </a:xfrm>
          <a:prstGeom prst="rect">
            <a:avLst/>
          </a:prstGeom>
        </p:spPr>
      </p:pic>
      <p:pic>
        <p:nvPicPr>
          <p:cNvPr id="8194" name="Picture 2" descr="C:\Documents and Settings\максимус\Рабочий стол\зож\Фото079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4" y="3789040"/>
            <a:ext cx="3674348" cy="275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Documents and Settings\максимус\Рабочий стол\зож\Фото079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916832"/>
            <a:ext cx="3599857" cy="2699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987824" y="2780580"/>
            <a:ext cx="624840" cy="560705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7504" y="1340768"/>
            <a:ext cx="624840" cy="560705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485779" y="3950325"/>
            <a:ext cx="624840" cy="560705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052772" y="980728"/>
            <a:ext cx="624840" cy="560705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804248" y="4919019"/>
            <a:ext cx="624840" cy="560705"/>
          </a:xfrm>
          <a:prstGeom prst="rect">
            <a:avLst/>
          </a:prstGeom>
        </p:spPr>
      </p:pic>
      <p:pic>
        <p:nvPicPr>
          <p:cNvPr id="15" name="Рисунок 14"/>
          <p:cNvPicPr/>
          <p:nvPr/>
        </p:nvPicPr>
        <p:blipFill>
          <a:blip r:embed="rId10"/>
          <a:stretch>
            <a:fillRect/>
          </a:stretch>
        </p:blipFill>
        <p:spPr>
          <a:xfrm>
            <a:off x="684218" y="3190875"/>
            <a:ext cx="571500" cy="476250"/>
          </a:xfrm>
          <a:prstGeom prst="rect">
            <a:avLst/>
          </a:prstGeom>
        </p:spPr>
      </p:pic>
      <p:pic>
        <p:nvPicPr>
          <p:cNvPr id="16" name="Рисунок 15"/>
          <p:cNvPicPr/>
          <p:nvPr/>
        </p:nvPicPr>
        <p:blipFill>
          <a:blip r:embed="rId10"/>
          <a:stretch>
            <a:fillRect/>
          </a:stretch>
        </p:blipFill>
        <p:spPr>
          <a:xfrm>
            <a:off x="3326914" y="1584226"/>
            <a:ext cx="571500" cy="476250"/>
          </a:xfrm>
          <a:prstGeom prst="rect">
            <a:avLst/>
          </a:prstGeom>
        </p:spPr>
      </p:pic>
      <p:pic>
        <p:nvPicPr>
          <p:cNvPr id="17" name="Рисунок 16"/>
          <p:cNvPicPr/>
          <p:nvPr/>
        </p:nvPicPr>
        <p:blipFill>
          <a:blip r:embed="rId10"/>
          <a:stretch>
            <a:fillRect/>
          </a:stretch>
        </p:blipFill>
        <p:spPr>
          <a:xfrm>
            <a:off x="5940152" y="6434985"/>
            <a:ext cx="345558" cy="23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847743"/>
      </p:ext>
    </p:extLst>
  </p:cSld>
  <p:clrMapOvr>
    <a:masterClrMapping/>
  </p:clrMapOvr>
  <p:transition spd="slow">
    <p:pull/>
    <p:sndAc>
      <p:stSnd>
        <p:snd r:embed="rId2" name="push.wav"/>
      </p:stSnd>
    </p:sndAc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88640"/>
            <a:ext cx="432048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2400" b="1" dirty="0">
                <a:solidFill>
                  <a:srgbClr val="0070C0"/>
                </a:solidFill>
              </a:rPr>
              <a:t>Технологии музыкального воздействия </a:t>
            </a:r>
            <a:r>
              <a:rPr lang="ru-RU" b="1" dirty="0">
                <a:solidFill>
                  <a:srgbClr val="0070C0"/>
                </a:solidFill>
              </a:rPr>
              <a:t>используется в качестве вспомогательного средства, как часть других технологий, для снятия напряжения, повышения эмоционального настроя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5436096" y="2780928"/>
            <a:ext cx="3238128" cy="1470025"/>
          </a:xfrm>
        </p:spPr>
        <p:txBody>
          <a:bodyPr>
            <a:normAutofit/>
          </a:bodyPr>
          <a:lstStyle/>
          <a:p>
            <a:r>
              <a:rPr lang="ru-RU" sz="2400" b="1" dirty="0" err="1">
                <a:solidFill>
                  <a:srgbClr val="0070C0"/>
                </a:solidFill>
              </a:rPr>
              <a:t>Арттерапия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3651992" y="5627580"/>
            <a:ext cx="4280520" cy="1046184"/>
          </a:xfrm>
        </p:spPr>
        <p:txBody>
          <a:bodyPr/>
          <a:lstStyle/>
          <a:p>
            <a:r>
              <a:rPr lang="ru-RU" b="1" dirty="0" err="1">
                <a:solidFill>
                  <a:srgbClr val="0070C0"/>
                </a:solidFill>
              </a:rPr>
              <a:t>цветотерапия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4098" name="Picture 2" descr="D:\папка\су джок\Фото06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056" y="188640"/>
            <a:ext cx="4105224" cy="2996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89310">
            <a:off x="316798" y="2631714"/>
            <a:ext cx="4000500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018733"/>
            <a:ext cx="190500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/>
          <p:nvPr/>
        </p:nvPicPr>
        <p:blipFill>
          <a:blip r:embed="rId6"/>
          <a:stretch>
            <a:fillRect/>
          </a:stretch>
        </p:blipFill>
        <p:spPr>
          <a:xfrm>
            <a:off x="1535002" y="5018733"/>
            <a:ext cx="3007618" cy="1753228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7"/>
          <a:stretch>
            <a:fillRect/>
          </a:stretch>
        </p:blipFill>
        <p:spPr>
          <a:xfrm>
            <a:off x="4139952" y="3933056"/>
            <a:ext cx="2464738" cy="1512168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740352" y="4230678"/>
            <a:ext cx="624840" cy="560705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11560" y="5809308"/>
            <a:ext cx="624840" cy="560705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946795" y="1613941"/>
            <a:ext cx="624840" cy="560705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9"/>
          <a:stretch>
            <a:fillRect/>
          </a:stretch>
        </p:blipFill>
        <p:spPr>
          <a:xfrm>
            <a:off x="3973465" y="236766"/>
            <a:ext cx="571500" cy="476250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9"/>
          <a:stretch>
            <a:fillRect/>
          </a:stretch>
        </p:blipFill>
        <p:spPr>
          <a:xfrm>
            <a:off x="6472654" y="6131888"/>
            <a:ext cx="571500" cy="476250"/>
          </a:xfrm>
          <a:prstGeom prst="rect">
            <a:avLst/>
          </a:prstGeom>
        </p:spPr>
      </p:pic>
      <p:pic>
        <p:nvPicPr>
          <p:cNvPr id="15" name="Рисунок 14"/>
          <p:cNvPicPr/>
          <p:nvPr/>
        </p:nvPicPr>
        <p:blipFill>
          <a:blip r:embed="rId9"/>
          <a:stretch>
            <a:fillRect/>
          </a:stretch>
        </p:blipFill>
        <p:spPr>
          <a:xfrm>
            <a:off x="258235" y="2492896"/>
            <a:ext cx="57150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130679"/>
      </p:ext>
    </p:extLst>
  </p:cSld>
  <p:clrMapOvr>
    <a:masterClrMapping/>
  </p:clrMapOvr>
  <p:transition spd="slow">
    <p:cover/>
    <p:sndAc>
      <p:stSnd>
        <p:snd r:embed="rId2" name="chimes.wav"/>
      </p:stSnd>
    </p:sndAc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424936" cy="1512168"/>
          </a:xfrm>
        </p:spPr>
        <p:txBody>
          <a:bodyPr>
            <a:normAutofit fontScale="90000"/>
          </a:bodyPr>
          <a:lstStyle/>
          <a:p>
            <a:br>
              <a:rPr lang="ru-RU" sz="2200" dirty="0"/>
            </a:br>
            <a:r>
              <a:rPr lang="ru-RU" sz="2200" b="1" dirty="0">
                <a:solidFill>
                  <a:srgbClr val="0070C0"/>
                </a:solidFill>
              </a:rPr>
              <a:t>Взаимодействие ДОУ с семьей </a:t>
            </a:r>
            <a:br>
              <a:rPr lang="ru-RU" sz="2000" b="1" dirty="0"/>
            </a:br>
            <a:r>
              <a:rPr lang="ru-RU" sz="2000" b="1" dirty="0">
                <a:solidFill>
                  <a:srgbClr val="00B0F0"/>
                </a:solidFill>
              </a:rPr>
              <a:t>Формы работы: - открытые мероприятия с детьми для родителей - педагогические беседы на родительских собраниях , консультации , участие родителей в подготовке и проведении досугов, праздников , анкетирование , наглядные стенды , информация в родительских уголках, в папках-передвижках </a:t>
            </a:r>
            <a:endParaRPr lang="ru-RU" sz="2000" dirty="0">
              <a:solidFill>
                <a:srgbClr val="00B0F0"/>
              </a:solidFill>
            </a:endParaRPr>
          </a:p>
        </p:txBody>
      </p:sp>
      <p:pic>
        <p:nvPicPr>
          <p:cNvPr id="16390" name="Picture 6" descr="C:\Documents and Settings\максимус\Рабочий стол\Новая папка (2)\а25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618468">
            <a:off x="5652120" y="4756678"/>
            <a:ext cx="2751513" cy="1891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Documents and Settings\максимус\Рабочий стол\Новая папка (2)\а3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8650">
            <a:off x="6804248" y="1879973"/>
            <a:ext cx="1944216" cy="275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Documents and Settings\максимус\Рабочий стол\Новая папка (2)\а4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732985"/>
            <a:ext cx="3562491" cy="258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7" descr="C:\Documents and Settings\максимус\Рабочий стол\Новая папка (2)\а2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6089">
            <a:off x="507693" y="4834304"/>
            <a:ext cx="1576252" cy="184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C:\Documents and Settings\максимус\Рабочий стол\Новая папка (2)\а3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390511"/>
            <a:ext cx="2088232" cy="232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максимус\Рабочий стол\Новая папка (2)\а30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24969">
            <a:off x="583258" y="1921008"/>
            <a:ext cx="1991717" cy="282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372617" y="188640"/>
            <a:ext cx="624840" cy="560705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411760" y="4699477"/>
            <a:ext cx="624840" cy="560705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11"/>
          <a:stretch>
            <a:fillRect/>
          </a:stretch>
        </p:blipFill>
        <p:spPr>
          <a:xfrm>
            <a:off x="179512" y="188640"/>
            <a:ext cx="571500" cy="476250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11"/>
          <a:stretch>
            <a:fillRect/>
          </a:stretch>
        </p:blipFill>
        <p:spPr>
          <a:xfrm>
            <a:off x="8359351" y="6243537"/>
            <a:ext cx="571500" cy="476250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11"/>
          <a:stretch>
            <a:fillRect/>
          </a:stretch>
        </p:blipFill>
        <p:spPr>
          <a:xfrm>
            <a:off x="171409" y="4732615"/>
            <a:ext cx="57150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55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12" name="chimes.wav"/>
          </p:stSnd>
        </p:sndAc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108520" y="0"/>
            <a:ext cx="3744416" cy="1143000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00B0F0"/>
                </a:solidFill>
              </a:rPr>
              <a:t>Пословицы о здоровье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51520" y="908720"/>
            <a:ext cx="4245868" cy="3168352"/>
          </a:xfrm>
        </p:spPr>
        <p:txBody>
          <a:bodyPr>
            <a:normAutofit fontScale="92500" lnSpcReduction="20000"/>
          </a:bodyPr>
          <a:lstStyle/>
          <a:p>
            <a:r>
              <a:rPr lang="ru-RU" sz="1200" dirty="0"/>
              <a:t> </a:t>
            </a:r>
          </a:p>
          <a:p>
            <a:r>
              <a:rPr lang="ru-RU" sz="1700" dirty="0">
                <a:solidFill>
                  <a:srgbClr val="0070C0"/>
                </a:solidFill>
              </a:rPr>
              <a:t>Чистота — залог здоровья.</a:t>
            </a:r>
          </a:p>
          <a:p>
            <a:r>
              <a:rPr lang="ru-RU" sz="1700" dirty="0">
                <a:solidFill>
                  <a:srgbClr val="0070C0"/>
                </a:solidFill>
              </a:rPr>
              <a:t>Двигайся больше, проживёшь дольше.</a:t>
            </a:r>
          </a:p>
          <a:p>
            <a:r>
              <a:rPr lang="ru-RU" sz="1700" dirty="0">
                <a:solidFill>
                  <a:srgbClr val="0070C0"/>
                </a:solidFill>
              </a:rPr>
              <a:t>Здоровье дороже богатства.</a:t>
            </a:r>
          </a:p>
          <a:p>
            <a:r>
              <a:rPr lang="ru-RU" sz="1700" dirty="0">
                <a:solidFill>
                  <a:srgbClr val="0070C0"/>
                </a:solidFill>
              </a:rPr>
              <a:t>Доброе слово лечит, а злое калечит.</a:t>
            </a:r>
          </a:p>
          <a:p>
            <a:r>
              <a:rPr lang="ru-RU" sz="1700" dirty="0">
                <a:solidFill>
                  <a:srgbClr val="0070C0"/>
                </a:solidFill>
              </a:rPr>
              <a:t>Самого себя лечить, только портить.</a:t>
            </a:r>
          </a:p>
          <a:p>
            <a:r>
              <a:rPr lang="ru-RU" sz="1700" dirty="0">
                <a:solidFill>
                  <a:srgbClr val="0070C0"/>
                </a:solidFill>
              </a:rPr>
              <a:t>Сидеть да лежать, болезни поджидать.</a:t>
            </a:r>
          </a:p>
          <a:p>
            <a:r>
              <a:rPr lang="ru-RU" sz="1700" dirty="0">
                <a:solidFill>
                  <a:srgbClr val="0070C0"/>
                </a:solidFill>
              </a:rPr>
              <a:t>Здоровье на болезнь не меняй.</a:t>
            </a:r>
          </a:p>
          <a:p>
            <a:r>
              <a:rPr lang="ru-RU" sz="1700" dirty="0">
                <a:solidFill>
                  <a:srgbClr val="0070C0"/>
                </a:solidFill>
              </a:rPr>
              <a:t>Добрым быть — долго жить.</a:t>
            </a:r>
          </a:p>
          <a:p>
            <a:r>
              <a:rPr lang="ru-RU" sz="1700" dirty="0">
                <a:solidFill>
                  <a:srgbClr val="0070C0"/>
                </a:solidFill>
              </a:rPr>
              <a:t>Ходи больше, жить будешь дольше.</a:t>
            </a:r>
          </a:p>
          <a:p>
            <a:r>
              <a:rPr lang="ru-RU" sz="1700" dirty="0">
                <a:solidFill>
                  <a:srgbClr val="0070C0"/>
                </a:solidFill>
              </a:rPr>
              <a:t>Желание выздороветь помогает лечению.</a:t>
            </a:r>
          </a:p>
          <a:p>
            <a:r>
              <a:rPr lang="ru-RU" sz="1700" dirty="0">
                <a:solidFill>
                  <a:srgbClr val="0070C0"/>
                </a:solidFill>
              </a:rPr>
              <a:t>Не спрашивай здоровья, а глянь на лицо.</a:t>
            </a:r>
          </a:p>
          <a:p>
            <a:endParaRPr lang="ru-RU" sz="1200" dirty="0"/>
          </a:p>
        </p:txBody>
      </p:sp>
      <p:pic>
        <p:nvPicPr>
          <p:cNvPr id="18442" name="Picture 10" descr="C:\Documents and Settings\максимус\Рабочий стол\Новая папка (2)\а3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4775">
            <a:off x="497372" y="3984340"/>
            <a:ext cx="1973584" cy="2659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4723184" y="2642119"/>
            <a:ext cx="4041775" cy="639762"/>
          </a:xfrm>
        </p:spPr>
        <p:txBody>
          <a:bodyPr>
            <a:normAutofit/>
          </a:bodyPr>
          <a:lstStyle/>
          <a:p>
            <a:r>
              <a:rPr lang="ru-RU" sz="2000" dirty="0"/>
              <a:t> </a:t>
            </a:r>
            <a:r>
              <a:rPr lang="ru-RU" sz="2000" dirty="0">
                <a:solidFill>
                  <a:srgbClr val="00B0F0"/>
                </a:solidFill>
              </a:rPr>
              <a:t>художественная литература</a:t>
            </a:r>
          </a:p>
        </p:txBody>
      </p:sp>
      <p:pic>
        <p:nvPicPr>
          <p:cNvPr id="20" name="Объект 19"/>
          <p:cNvPicPr>
            <a:picLocks noGrp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4012591" y="305580"/>
            <a:ext cx="2267694" cy="2596309"/>
          </a:xfrm>
          <a:prstGeom prst="rect">
            <a:avLst/>
          </a:prstGeom>
        </p:spPr>
      </p:pic>
      <p:pic>
        <p:nvPicPr>
          <p:cNvPr id="18435" name="Picture 3" descr="C:\Documents and Settings\максимус\Рабочий стол\Новая папка (2)\а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7300">
            <a:off x="7020272" y="3744848"/>
            <a:ext cx="1800200" cy="262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Documents and Settings\максимус\Рабочий стол\Новая папка (2)\а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1" y="4556756"/>
            <a:ext cx="14001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0" name="Picture 8" descr="C:\Documents and Settings\максимус\Рабочий стол\Новая папка (2)\п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44848"/>
            <a:ext cx="1524000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3" name="Picture 11" descr="C:\Documents and Settings\максимус\Рабочий стол\Новая папка (2)\а2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9053">
            <a:off x="6918142" y="332656"/>
            <a:ext cx="1713110" cy="2421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436096" y="6297295"/>
            <a:ext cx="426348" cy="372065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135078" y="620688"/>
            <a:ext cx="428810" cy="416689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365192" y="3094838"/>
            <a:ext cx="624840" cy="560705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12"/>
          <a:stretch>
            <a:fillRect/>
          </a:stretch>
        </p:blipFill>
        <p:spPr>
          <a:xfrm>
            <a:off x="251520" y="692696"/>
            <a:ext cx="571500" cy="476250"/>
          </a:xfrm>
          <a:prstGeom prst="rect">
            <a:avLst/>
          </a:prstGeom>
        </p:spPr>
      </p:pic>
      <p:pic>
        <p:nvPicPr>
          <p:cNvPr id="15" name="Рисунок 14"/>
          <p:cNvPicPr/>
          <p:nvPr/>
        </p:nvPicPr>
        <p:blipFill>
          <a:blip r:embed="rId12"/>
          <a:stretch>
            <a:fillRect/>
          </a:stretch>
        </p:blipFill>
        <p:spPr>
          <a:xfrm>
            <a:off x="3584241" y="3933056"/>
            <a:ext cx="571500" cy="476250"/>
          </a:xfrm>
          <a:prstGeom prst="rect">
            <a:avLst/>
          </a:prstGeom>
        </p:spPr>
      </p:pic>
      <p:pic>
        <p:nvPicPr>
          <p:cNvPr id="16" name="Рисунок 15"/>
          <p:cNvPicPr/>
          <p:nvPr/>
        </p:nvPicPr>
        <p:blipFill>
          <a:blip r:embed="rId12"/>
          <a:stretch>
            <a:fillRect/>
          </a:stretch>
        </p:blipFill>
        <p:spPr>
          <a:xfrm>
            <a:off x="6405562" y="382563"/>
            <a:ext cx="57150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18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  <p:sndAc>
          <p:stSnd>
            <p:snd r:embed="rId2" name="breeze.wav"/>
          </p:stSnd>
        </p:sndAc>
      </p:transition>
    </mc:Choice>
    <mc:Fallback xmlns="">
      <p:transition spd="slow">
        <p:dissolve/>
        <p:sndAc>
          <p:stSnd>
            <p:snd r:embed="rId13" name="breeze.wav"/>
          </p:stSnd>
        </p:sndAc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8626" y="-243408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экскурсии в спорткомплекс и ледовый дворец</a:t>
            </a:r>
          </a:p>
        </p:txBody>
      </p:sp>
      <p:pic>
        <p:nvPicPr>
          <p:cNvPr id="1027" name="Picture 3" descr="C:\Documents and Settings\максимус\Рабочий стол\Фото0633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70958">
            <a:off x="666134" y="4592628"/>
            <a:ext cx="2387600" cy="178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максимус\Рабочий стол\Фото063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73107">
            <a:off x="357585" y="1840115"/>
            <a:ext cx="2376264" cy="1782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максимус\Рабочий стол\Фото071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1034">
            <a:off x="6415849" y="1999591"/>
            <a:ext cx="2446910" cy="1835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максимус\Рабочий стол\Фото063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450" y="3356992"/>
            <a:ext cx="2453374" cy="1840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максимус\Рабочий стол\Фото070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403" y="986983"/>
            <a:ext cx="2325642" cy="1744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Documents and Settings\максимус\Рабочий стол\Фото070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7932">
            <a:off x="6187299" y="4580484"/>
            <a:ext cx="2275739" cy="1706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/>
          <p:cNvPicPr/>
          <p:nvPr/>
        </p:nvPicPr>
        <p:blipFill>
          <a:blip r:embed="rId9"/>
          <a:stretch>
            <a:fillRect/>
          </a:stretch>
        </p:blipFill>
        <p:spPr>
          <a:xfrm>
            <a:off x="7639304" y="764704"/>
            <a:ext cx="1184244" cy="1094396"/>
          </a:xfrm>
          <a:prstGeom prst="rect">
            <a:avLst/>
          </a:prstGeom>
        </p:spPr>
      </p:pic>
      <p:pic>
        <p:nvPicPr>
          <p:cNvPr id="19" name="Рисунок 18"/>
          <p:cNvPicPr/>
          <p:nvPr/>
        </p:nvPicPr>
        <p:blipFill>
          <a:blip r:embed="rId10"/>
          <a:stretch>
            <a:fillRect/>
          </a:stretch>
        </p:blipFill>
        <p:spPr>
          <a:xfrm>
            <a:off x="2626173" y="1582731"/>
            <a:ext cx="571500" cy="476250"/>
          </a:xfrm>
          <a:prstGeom prst="rect">
            <a:avLst/>
          </a:prstGeom>
        </p:spPr>
      </p:pic>
      <p:pic>
        <p:nvPicPr>
          <p:cNvPr id="20" name="Рисунок 19"/>
          <p:cNvPicPr/>
          <p:nvPr/>
        </p:nvPicPr>
        <p:blipFill>
          <a:blip r:embed="rId10"/>
          <a:stretch>
            <a:fillRect/>
          </a:stretch>
        </p:blipFill>
        <p:spPr>
          <a:xfrm>
            <a:off x="323528" y="773171"/>
            <a:ext cx="571500" cy="476250"/>
          </a:xfrm>
          <a:prstGeom prst="rect">
            <a:avLst/>
          </a:prstGeom>
        </p:spPr>
      </p:pic>
      <p:pic>
        <p:nvPicPr>
          <p:cNvPr id="21" name="Рисунок 20"/>
          <p:cNvPicPr/>
          <p:nvPr/>
        </p:nvPicPr>
        <p:blipFill>
          <a:blip r:embed="rId10"/>
          <a:stretch>
            <a:fillRect/>
          </a:stretch>
        </p:blipFill>
        <p:spPr>
          <a:xfrm>
            <a:off x="2340423" y="3800757"/>
            <a:ext cx="571500" cy="476250"/>
          </a:xfrm>
          <a:prstGeom prst="rect">
            <a:avLst/>
          </a:prstGeom>
        </p:spPr>
      </p:pic>
      <p:pic>
        <p:nvPicPr>
          <p:cNvPr id="22" name="Рисунок 21"/>
          <p:cNvPicPr/>
          <p:nvPr/>
        </p:nvPicPr>
        <p:blipFill>
          <a:blip r:embed="rId10"/>
          <a:stretch>
            <a:fillRect/>
          </a:stretch>
        </p:blipFill>
        <p:spPr>
          <a:xfrm>
            <a:off x="4269317" y="5903239"/>
            <a:ext cx="571500" cy="476250"/>
          </a:xfrm>
          <a:prstGeom prst="rect">
            <a:avLst/>
          </a:prstGeom>
        </p:spPr>
      </p:pic>
      <p:pic>
        <p:nvPicPr>
          <p:cNvPr id="23" name="Рисунок 22"/>
          <p:cNvPicPr/>
          <p:nvPr/>
        </p:nvPicPr>
        <p:blipFill>
          <a:blip r:embed="rId10"/>
          <a:stretch>
            <a:fillRect/>
          </a:stretch>
        </p:blipFill>
        <p:spPr>
          <a:xfrm>
            <a:off x="6876256" y="4038882"/>
            <a:ext cx="57150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44277"/>
      </p:ext>
    </p:extLst>
  </p:cSld>
  <p:clrMapOvr>
    <a:masterClrMapping/>
  </p:clrMapOvr>
  <p:transition spd="slow">
    <p:wheel spokes="1"/>
    <p:sndAc>
      <p:stSnd>
        <p:snd r:embed="rId2" name="chimes.wav"/>
      </p:stSnd>
    </p:sndAc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7053"/>
            <a:ext cx="8229600" cy="1143000"/>
          </a:xfrm>
        </p:spPr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Прогулки на свежем воздухе</a:t>
            </a:r>
          </a:p>
        </p:txBody>
      </p:sp>
      <p:pic>
        <p:nvPicPr>
          <p:cNvPr id="3074" name="Picture 2" descr="C:\Documents and Settings\максимус\Рабочий стол\Фото07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13066">
            <a:off x="263189" y="1135562"/>
            <a:ext cx="2708041" cy="203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максимус\Рабочий стол\Фото07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084" y="3933056"/>
            <a:ext cx="2949085" cy="221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Documents and Settings\максимус\Рабочий стол\Фото055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0646">
            <a:off x="384163" y="4213327"/>
            <a:ext cx="2360903" cy="1770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Documents and Settings\максимус\Рабочий стол\Фото060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240" y="1315662"/>
            <a:ext cx="2732052" cy="204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Documents and Settings\максимус\Рабочий стол\Фото074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5865">
            <a:off x="6428210" y="4215793"/>
            <a:ext cx="2354328" cy="176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Documents and Settings\максимус\Рабочий стол\Фото061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6501">
            <a:off x="6341293" y="1360373"/>
            <a:ext cx="2527985" cy="1895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/>
          <p:nvPr/>
        </p:nvPicPr>
        <p:blipFill>
          <a:blip r:embed="rId9"/>
          <a:stretch>
            <a:fillRect/>
          </a:stretch>
        </p:blipFill>
        <p:spPr>
          <a:xfrm>
            <a:off x="2139150" y="5879851"/>
            <a:ext cx="936105" cy="792088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244407" y="388061"/>
            <a:ext cx="724031" cy="784173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85715" y="3429860"/>
            <a:ext cx="648072" cy="712093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956376" y="3466238"/>
            <a:ext cx="637936" cy="675716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228054" y="6144870"/>
            <a:ext cx="831341" cy="729442"/>
          </a:xfrm>
          <a:prstGeom prst="rect">
            <a:avLst/>
          </a:prstGeom>
        </p:spPr>
      </p:pic>
      <p:pic>
        <p:nvPicPr>
          <p:cNvPr id="15" name="Рисунок 1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78866" y="388061"/>
            <a:ext cx="648718" cy="768452"/>
          </a:xfrm>
          <a:prstGeom prst="rect">
            <a:avLst/>
          </a:prstGeom>
        </p:spPr>
      </p:pic>
      <p:pic>
        <p:nvPicPr>
          <p:cNvPr id="16" name="Рисунок 15"/>
          <p:cNvPicPr/>
          <p:nvPr/>
        </p:nvPicPr>
        <p:blipFill>
          <a:blip r:embed="rId15"/>
          <a:stretch>
            <a:fillRect/>
          </a:stretch>
        </p:blipFill>
        <p:spPr>
          <a:xfrm>
            <a:off x="2771799" y="3365844"/>
            <a:ext cx="388379" cy="238125"/>
          </a:xfrm>
          <a:prstGeom prst="rect">
            <a:avLst/>
          </a:prstGeom>
        </p:spPr>
      </p:pic>
      <p:pic>
        <p:nvPicPr>
          <p:cNvPr id="17" name="Рисунок 16"/>
          <p:cNvPicPr/>
          <p:nvPr/>
        </p:nvPicPr>
        <p:blipFill>
          <a:blip r:embed="rId15"/>
          <a:stretch>
            <a:fillRect/>
          </a:stretch>
        </p:blipFill>
        <p:spPr>
          <a:xfrm>
            <a:off x="8733039" y="6509590"/>
            <a:ext cx="285750" cy="23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7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push.wav"/>
          </p:stSnd>
        </p:sndAc>
      </p:transition>
    </mc:Choice>
    <mc:Fallback xmlns="">
      <p:transition spd="slow">
        <p:fade/>
        <p:sndAc>
          <p:stSnd>
            <p:snd r:embed="rId16" name="push.wav"/>
          </p:stSnd>
        </p:sndAc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59" y="-64789"/>
            <a:ext cx="885698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sz="3600" b="1" dirty="0">
                <a:solidFill>
                  <a:srgbClr val="0070C0"/>
                </a:solidFill>
              </a:rPr>
              <a:t>Будьте добрыми, если захотите; </a:t>
            </a:r>
            <a:endParaRPr lang="ru-RU" sz="3600" dirty="0">
              <a:solidFill>
                <a:srgbClr val="0070C0"/>
              </a:solidFill>
            </a:endParaRPr>
          </a:p>
          <a:p>
            <a:pPr algn="ctr"/>
            <a:r>
              <a:rPr lang="ru-RU" sz="3600" b="1" dirty="0">
                <a:solidFill>
                  <a:srgbClr val="0070C0"/>
                </a:solidFill>
              </a:rPr>
              <a:t>Будьте мудрыми, если сможете; </a:t>
            </a:r>
            <a:endParaRPr lang="ru-RU" sz="3600" dirty="0">
              <a:solidFill>
                <a:srgbClr val="0070C0"/>
              </a:solidFill>
            </a:endParaRPr>
          </a:p>
          <a:p>
            <a:pPr algn="ctr"/>
            <a:r>
              <a:rPr lang="ru-RU" sz="3600" b="1" dirty="0">
                <a:solidFill>
                  <a:srgbClr val="0070C0"/>
                </a:solidFill>
              </a:rPr>
              <a:t>Но здоровыми вы должны быть всегда ! </a:t>
            </a:r>
            <a:endParaRPr lang="ru-RU" sz="3600" dirty="0">
              <a:solidFill>
                <a:srgbClr val="0070C0"/>
              </a:solidFill>
            </a:endParaRPr>
          </a:p>
          <a:p>
            <a:pPr algn="ctr"/>
            <a:r>
              <a:rPr lang="ru-RU" sz="3600" b="1" dirty="0">
                <a:solidFill>
                  <a:srgbClr val="0070C0"/>
                </a:solidFill>
              </a:rPr>
              <a:t>Конфуций </a:t>
            </a:r>
            <a:endParaRPr lang="ru-RU" sz="3600" dirty="0">
              <a:solidFill>
                <a:srgbClr val="0070C0"/>
              </a:solidFill>
            </a:endParaRPr>
          </a:p>
        </p:txBody>
      </p:sp>
      <p:pic>
        <p:nvPicPr>
          <p:cNvPr id="17410" name="Picture 2" descr="C:\Documents and Settings\максимус\Рабочий стол\Новая папка (2)\а20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2990">
            <a:off x="390875" y="3507641"/>
            <a:ext cx="2656753" cy="1730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4" cstate="print"/>
          <a:stretch>
            <a:fillRect/>
          </a:stretch>
        </p:blipFill>
        <p:spPr>
          <a:xfrm rot="956643">
            <a:off x="7948245" y="478291"/>
            <a:ext cx="997948" cy="784805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5"/>
          <a:stretch>
            <a:fillRect/>
          </a:stretch>
        </p:blipFill>
        <p:spPr>
          <a:xfrm>
            <a:off x="164982" y="200854"/>
            <a:ext cx="571500" cy="571500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5"/>
          <a:stretch>
            <a:fillRect/>
          </a:stretch>
        </p:blipFill>
        <p:spPr>
          <a:xfrm>
            <a:off x="736482" y="1949034"/>
            <a:ext cx="571500" cy="571500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5"/>
          <a:stretch>
            <a:fillRect/>
          </a:stretch>
        </p:blipFill>
        <p:spPr>
          <a:xfrm>
            <a:off x="2915816" y="6210300"/>
            <a:ext cx="571500" cy="571500"/>
          </a:xfrm>
          <a:prstGeom prst="rect">
            <a:avLst/>
          </a:prstGeom>
        </p:spPr>
      </p:pic>
      <p:pic>
        <p:nvPicPr>
          <p:cNvPr id="10242" name="Picture 2" descr="G:\Images\Фото059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677">
            <a:off x="3444400" y="2635969"/>
            <a:ext cx="4902691" cy="3677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94411" y="5649595"/>
            <a:ext cx="624840" cy="560705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39337" y="2705300"/>
            <a:ext cx="624840" cy="560705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8"/>
          <a:stretch>
            <a:fillRect/>
          </a:stretch>
        </p:blipFill>
        <p:spPr>
          <a:xfrm>
            <a:off x="1383766" y="2699527"/>
            <a:ext cx="571500" cy="476250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>
          <a:blip r:embed="rId8"/>
          <a:stretch>
            <a:fillRect/>
          </a:stretch>
        </p:blipFill>
        <p:spPr>
          <a:xfrm>
            <a:off x="8400092" y="5411470"/>
            <a:ext cx="571500" cy="476250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8"/>
          <a:stretch>
            <a:fillRect/>
          </a:stretch>
        </p:blipFill>
        <p:spPr>
          <a:xfrm>
            <a:off x="164982" y="6210660"/>
            <a:ext cx="571500" cy="476250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16216" y="2234783"/>
            <a:ext cx="440690" cy="395605"/>
          </a:xfrm>
          <a:prstGeom prst="rect">
            <a:avLst/>
          </a:prstGeom>
        </p:spPr>
      </p:pic>
      <p:pic>
        <p:nvPicPr>
          <p:cNvPr id="15" name="Рисунок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465497" y="4372908"/>
            <a:ext cx="440690" cy="39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22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10" name="applause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1367</TotalTime>
  <Words>1119</Words>
  <Application>Microsoft Office PowerPoint</Application>
  <PresentationFormat>Экран (4:3)</PresentationFormat>
  <Paragraphs>122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Arial</vt:lpstr>
      <vt:lpstr>Calibri</vt:lpstr>
      <vt:lpstr>Тема Office</vt:lpstr>
      <vt:lpstr>     Здоровьесберегающие технологии в рамках реализации ФГОС.  </vt:lpstr>
      <vt:lpstr>Презентация PowerPoint</vt:lpstr>
      <vt:lpstr>Презентация PowerPoint</vt:lpstr>
      <vt:lpstr>Презентация PowerPoint</vt:lpstr>
      <vt:lpstr> Технологии сохранения и  стимулирования здоровья  </vt:lpstr>
      <vt:lpstr>Технологии обучения здоровому образу жизни  </vt:lpstr>
      <vt:lpstr>Коррекционные технологии  </vt:lpstr>
      <vt:lpstr> Подвижные и спортивные игры подбираются в соответствии с возрастом ребёнка, местом и временем их проведения </vt:lpstr>
      <vt:lpstr> Релаксация       используется спокойная классическая музыка (Чайковский, Рахманинов), звуки природы </vt:lpstr>
      <vt:lpstr> Пальчиковая гимнастика        рекомендуется всем детям, особенно с речевыми проблемами. Проводиться в любой удобный отрезок времени</vt:lpstr>
      <vt:lpstr> Гимнастика для глаз       рекомендуется использовать наглядный материал (ориентиры), показ педагога </vt:lpstr>
      <vt:lpstr> Дыхательная гимнастика проводится в различных формах физкультурно – оздоровительной работы </vt:lpstr>
      <vt:lpstr> Бодрящая гимнастика проводится ежедневно после дневного сна </vt:lpstr>
      <vt:lpstr> </vt:lpstr>
      <vt:lpstr> Самомассаж, массаж, выполняемый самим ребенком в игровой форме </vt:lpstr>
      <vt:lpstr> Точечный массаж      проводится по специальной методике с использованием наглядного материала </vt:lpstr>
      <vt:lpstr> Совместная деятельность познавательного характера  </vt:lpstr>
      <vt:lpstr> досуги ,праздники, соревнования </vt:lpstr>
      <vt:lpstr> Артикуляционная гимнастика  -  упражнения для тренировки органов артикуляции  </vt:lpstr>
      <vt:lpstr>Арттерапия</vt:lpstr>
      <vt:lpstr> Взаимодействие ДОУ с семьей  Формы работы: - открытые мероприятия с детьми для родителей - педагогические беседы на родительских собраниях , консультации , участие родителей в подготовке и проведении досугов, праздников , анкетирование , наглядные стенды , информация в родительских уголках, в папках-передвижках </vt:lpstr>
      <vt:lpstr>Пословицы о здоровье</vt:lpstr>
      <vt:lpstr>экскурсии в спорткомплекс и ледовый дворец</vt:lpstr>
      <vt:lpstr>Прогулки на свежем воздухе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здоровьесберегающих технологий в ДОУ</dc:title>
  <dc:creator>Светлана</dc:creator>
  <cp:lastModifiedBy>Батыр</cp:lastModifiedBy>
  <cp:revision>112</cp:revision>
  <dcterms:modified xsi:type="dcterms:W3CDTF">2024-02-18T17:37:18Z</dcterms:modified>
</cp:coreProperties>
</file>