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4400" b="1">
                <a:solidFill>
                  <a:srgbClr val="FFFFFF"/>
                </a:solidFill>
                <a:latin typeface="Arial"/>
              </a:defRPr>
            </a:pPr>
            <a:r>
              <a:t>Проектное обучение</a:t>
            </a:r>
            <a:br/>
            <a:r>
              <a:t>в дополнительном образовании</a:t>
            </a:r>
          </a:p>
          <a:p>
            <a:pPr>
              <a:defRPr sz="2000">
                <a:solidFill>
                  <a:srgbClr val="94A3B8"/>
                </a:solidFill>
                <a:latin typeface="Arial"/>
              </a:defRPr>
            </a:pPr>
            <a:r>
              <a:t>Технология формирования компетенций будущего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  <a:latin typeface="Arial"/>
              </a:defRPr>
            </a:pPr>
            <a:r>
              <a:t>Почему проектное обучение идеально для ДО?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• Отсутствие жестких стандартов: </a:t>
            </a:r>
            <a:r>
              <a:rPr b="0">
                <a:solidFill>
                  <a:srgbClr val="0F172A"/>
                </a:solidFill>
              </a:rPr>
              <a:t>Свобода в выборе тем, форматов и сроков реализации проектов.</a:t>
            </a:r>
          </a:p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• Практикоориентированность: </a:t>
            </a:r>
            <a:r>
              <a:rPr b="0">
                <a:solidFill>
                  <a:srgbClr val="0F172A"/>
                </a:solidFill>
              </a:rPr>
              <a:t>Фокус на создании реального, осязаемого продукта (робот, сайт, спектакль).</a:t>
            </a:r>
          </a:p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• Добровольность и мотивация: </a:t>
            </a:r>
            <a:r>
              <a:rPr b="0">
                <a:solidFill>
                  <a:srgbClr val="0F172A"/>
                </a:solidFill>
              </a:rPr>
              <a:t>Дети выбирают проекты, исходя из личных интересов и увлечений.</a:t>
            </a:r>
          </a:p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• Развитие Soft Skills: </a:t>
            </a:r>
            <a:r>
              <a:rPr b="0">
                <a:solidFill>
                  <a:srgbClr val="0F172A"/>
                </a:solidFill>
              </a:rPr>
              <a:t>Активная работа в команде, коммуникация, лидерство и самоорганизация.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  <a:latin typeface="Arial"/>
              </a:defRPr>
            </a:pPr>
            <a:r>
              <a:t>Типы проектов в дополнительном образовании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b="1" sz="2000">
                <a:solidFill>
                  <a:srgbClr val="2563EB"/>
                </a:solidFill>
                <a:latin typeface="Arial"/>
              </a:defRPr>
            </a:pPr>
            <a:r>
              <a:t>Исследовательские</a:t>
            </a:r>
          </a:p>
          <a:p>
            <a:pPr>
              <a:spcAft>
                <a:spcPts val="2000"/>
              </a:spcAft>
              <a:defRPr sz="1600">
                <a:solidFill>
                  <a:srgbClr val="0F172A"/>
                </a:solidFill>
                <a:latin typeface="Arial"/>
              </a:defRPr>
            </a:pPr>
            <a:r>
              <a:t>Доказательство или опровержение гипотезы, научный поиск.</a:t>
            </a:r>
          </a:p>
          <a:p>
            <a:pPr>
              <a:defRPr b="1" sz="2000">
                <a:solidFill>
                  <a:srgbClr val="2563EB"/>
                </a:solidFill>
                <a:latin typeface="Arial"/>
              </a:defRPr>
            </a:pPr>
            <a:r>
              <a:t>Творческие</a:t>
            </a:r>
          </a:p>
          <a:p>
            <a:pPr>
              <a:spcAft>
                <a:spcPts val="2000"/>
              </a:spcAft>
              <a:defRPr sz="1600">
                <a:solidFill>
                  <a:srgbClr val="0F172A"/>
                </a:solidFill>
                <a:latin typeface="Arial"/>
              </a:defRPr>
            </a:pPr>
            <a:r>
              <a:t>Спектакли, видеоролики, арт-объекты, выставки.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164592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b="1" sz="2000">
                <a:solidFill>
                  <a:srgbClr val="2563EB"/>
                </a:solidFill>
                <a:latin typeface="Arial"/>
              </a:defRPr>
            </a:pPr>
            <a:r>
              <a:t>Практико-ориентированные</a:t>
            </a:r>
          </a:p>
          <a:p>
            <a:pPr>
              <a:spcAft>
                <a:spcPts val="2000"/>
              </a:spcAft>
              <a:defRPr sz="1600">
                <a:solidFill>
                  <a:srgbClr val="0F172A"/>
                </a:solidFill>
                <a:latin typeface="Arial"/>
              </a:defRPr>
            </a:pPr>
            <a:r>
              <a:t>Решение конкретной прикладной задачи (софт, устройство).</a:t>
            </a:r>
          </a:p>
          <a:p>
            <a:pPr>
              <a:defRPr b="1" sz="2000">
                <a:solidFill>
                  <a:srgbClr val="2563EB"/>
                </a:solidFill>
                <a:latin typeface="Arial"/>
              </a:defRPr>
            </a:pPr>
            <a:r>
              <a:t>Социальные</a:t>
            </a:r>
          </a:p>
          <a:p>
            <a:pPr>
              <a:spcAft>
                <a:spcPts val="2000"/>
              </a:spcAft>
              <a:defRPr sz="1600">
                <a:solidFill>
                  <a:srgbClr val="0F172A"/>
                </a:solidFill>
                <a:latin typeface="Arial"/>
              </a:defRPr>
            </a:pPr>
            <a:r>
              <a:t>Благотворительность, волонтерство, экологические акции.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  <a:latin typeface="Arial"/>
              </a:defRPr>
            </a:pPr>
            <a:r>
              <a:t>Этапы работы над проектом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200"/>
              </a:spcAft>
              <a:defRPr b="1" sz="1800">
                <a:solidFill>
                  <a:srgbClr val="0F172A"/>
                </a:solidFill>
                <a:latin typeface="Arial"/>
              </a:defRPr>
            </a:pPr>
            <a:r>
              <a:t>1. Погружение — </a:t>
            </a:r>
            <a:r>
              <a:rPr b="0">
                <a:solidFill>
                  <a:srgbClr val="64748B"/>
                </a:solidFill>
              </a:rPr>
              <a:t>Выявление проблемы, определение темы, целей и задач.</a:t>
            </a:r>
          </a:p>
          <a:p>
            <a:pPr>
              <a:spcAft>
                <a:spcPts val="1200"/>
              </a:spcAft>
              <a:defRPr b="1" sz="1800">
                <a:solidFill>
                  <a:srgbClr val="0F172A"/>
                </a:solidFill>
                <a:latin typeface="Arial"/>
              </a:defRPr>
            </a:pPr>
            <a:r>
              <a:t>2. Планирование — </a:t>
            </a:r>
            <a:r>
              <a:rPr b="0">
                <a:solidFill>
                  <a:srgbClr val="64748B"/>
                </a:solidFill>
              </a:rPr>
              <a:t>Разбивка на задачи, распределение ролей в команде, определение сроков.</a:t>
            </a:r>
          </a:p>
          <a:p>
            <a:pPr>
              <a:spcAft>
                <a:spcPts val="1200"/>
              </a:spcAft>
              <a:defRPr b="1" sz="1800">
                <a:solidFill>
                  <a:srgbClr val="0F172A"/>
                </a:solidFill>
                <a:latin typeface="Arial"/>
              </a:defRPr>
            </a:pPr>
            <a:r>
              <a:t>3. Реализация — </a:t>
            </a:r>
            <a:r>
              <a:rPr b="0">
                <a:solidFill>
                  <a:srgbClr val="64748B"/>
                </a:solidFill>
              </a:rPr>
              <a:t>Самостоятельная работа, сбор данных, создание прототипа/продукта.</a:t>
            </a:r>
          </a:p>
          <a:p>
            <a:pPr>
              <a:spcAft>
                <a:spcPts val="1200"/>
              </a:spcAft>
              <a:defRPr b="1" sz="1800">
                <a:solidFill>
                  <a:srgbClr val="0F172A"/>
                </a:solidFill>
                <a:latin typeface="Arial"/>
              </a:defRPr>
            </a:pPr>
            <a:r>
              <a:t>4. Защита (Презентация) — </a:t>
            </a:r>
            <a:r>
              <a:rPr b="0">
                <a:solidFill>
                  <a:srgbClr val="64748B"/>
                </a:solidFill>
              </a:rPr>
              <a:t>Демонстрация результатов перед экспертами или сверстниками.</a:t>
            </a:r>
          </a:p>
          <a:p>
            <a:pPr>
              <a:spcAft>
                <a:spcPts val="1200"/>
              </a:spcAft>
              <a:defRPr b="1" sz="1800">
                <a:solidFill>
                  <a:srgbClr val="0F172A"/>
                </a:solidFill>
                <a:latin typeface="Arial"/>
              </a:defRPr>
            </a:pPr>
            <a:r>
              <a:t>5. Рефлексия — </a:t>
            </a:r>
            <a:r>
              <a:rPr b="0">
                <a:solidFill>
                  <a:srgbClr val="64748B"/>
                </a:solidFill>
              </a:rPr>
              <a:t>Анализ успехов, ошибок и личного вклада каждого участника.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  <a:latin typeface="Arial"/>
              </a:defRPr>
            </a:pPr>
            <a:r>
              <a:t>Роль педагога: от учителя к наставнику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✔ Фасилитатор: </a:t>
            </a:r>
            <a:r>
              <a:rPr b="0">
                <a:solidFill>
                  <a:srgbClr val="0F172A"/>
                </a:solidFill>
              </a:rPr>
              <a:t>Помогает организовать процесс, не навязывая готовых решений.</a:t>
            </a:r>
          </a:p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✔ Консультант: </a:t>
            </a:r>
            <a:r>
              <a:rPr b="0">
                <a:solidFill>
                  <a:srgbClr val="0F172A"/>
                </a:solidFill>
              </a:rPr>
              <a:t>Отвечает на сложные вопросы, направляет информационный поиск.</a:t>
            </a:r>
          </a:p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✔ Модератор: </a:t>
            </a:r>
            <a:r>
              <a:rPr b="0">
                <a:solidFill>
                  <a:srgbClr val="0F172A"/>
                </a:solidFill>
              </a:rPr>
              <a:t>Помогает разрешать внутренние конфликты в командах.</a:t>
            </a:r>
          </a:p>
          <a:p>
            <a:pPr>
              <a:spcAft>
                <a:spcPts val="1400"/>
              </a:spcAft>
              <a:defRPr b="1" sz="1800">
                <a:solidFill>
                  <a:srgbClr val="2563EB"/>
                </a:solidFill>
                <a:latin typeface="Arial"/>
              </a:defRPr>
            </a:pPr>
            <a:r>
              <a:t>✔ Эксперт: </a:t>
            </a:r>
            <a:r>
              <a:rPr b="0">
                <a:solidFill>
                  <a:srgbClr val="0F172A"/>
                </a:solidFill>
              </a:rPr>
              <a:t>Оценивает качество итогового продукта и прогресс учащихся.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  <a:latin typeface="Arial"/>
              </a:defRPr>
            </a:pPr>
            <a:r>
              <a:t>Результаты проектного обучения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1600"/>
              </a:spcAft>
              <a:defRPr sz="1800">
                <a:solidFill>
                  <a:srgbClr val="0F172A"/>
                </a:solidFill>
                <a:latin typeface="Arial"/>
              </a:defRPr>
            </a:pPr>
            <a:r>
              <a:t>• Формирование устойчивого интереса к выбранному направлению деятельности.</a:t>
            </a:r>
          </a:p>
          <a:p>
            <a:pPr>
              <a:spcAft>
                <a:spcPts val="1600"/>
              </a:spcAft>
              <a:defRPr sz="1800">
                <a:solidFill>
                  <a:srgbClr val="0F172A"/>
                </a:solidFill>
                <a:latin typeface="Arial"/>
              </a:defRPr>
            </a:pPr>
            <a:r>
              <a:t>• Высокий уровень самостоятельности и ответственности за результат.</a:t>
            </a:r>
          </a:p>
          <a:p>
            <a:pPr>
              <a:spcAft>
                <a:spcPts val="1600"/>
              </a:spcAft>
              <a:defRPr sz="1800">
                <a:solidFill>
                  <a:srgbClr val="0F172A"/>
                </a:solidFill>
                <a:latin typeface="Arial"/>
              </a:defRPr>
            </a:pPr>
            <a:r>
              <a:t>• Готовое портфолио проектов для конкурсов, олимпиад и будущей профессии.</a:t>
            </a:r>
          </a:p>
          <a:p>
            <a:pPr>
              <a:spcAft>
                <a:spcPts val="1600"/>
              </a:spcAft>
              <a:defRPr sz="1800">
                <a:solidFill>
                  <a:srgbClr val="0F172A"/>
                </a:solidFill>
                <a:latin typeface="Arial"/>
              </a:defRPr>
            </a:pPr>
            <a:r>
              <a:t>• Умение работать в условиях неопределенности и решать открытые задачи.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