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3" r:id="rId6"/>
    <p:sldId id="267" r:id="rId7"/>
    <p:sldId id="266" r:id="rId8"/>
    <p:sldId id="268" r:id="rId9"/>
    <p:sldId id="270" r:id="rId10"/>
    <p:sldId id="271" r:id="rId11"/>
    <p:sldId id="269" r:id="rId12"/>
    <p:sldId id="261" r:id="rId13"/>
    <p:sldId id="265" r:id="rId14"/>
    <p:sldId id="272" r:id="rId15"/>
    <p:sldId id="273" r:id="rId16"/>
    <p:sldId id="275" r:id="rId17"/>
    <p:sldId id="278" r:id="rId18"/>
    <p:sldId id="274" r:id="rId19"/>
    <p:sldId id="277" r:id="rId20"/>
    <p:sldId id="264" r:id="rId21"/>
    <p:sldId id="279" r:id="rId22"/>
    <p:sldId id="280" r:id="rId23"/>
    <p:sldId id="281" r:id="rId24"/>
    <p:sldId id="282" r:id="rId25"/>
    <p:sldId id="283" r:id="rId26"/>
    <p:sldId id="284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FFFF"/>
    <a:srgbClr val="FFFFFF"/>
    <a:srgbClr val="99FFCC"/>
    <a:srgbClr val="CCECFF"/>
    <a:srgbClr val="66FFFF"/>
    <a:srgbClr val="FF66FF"/>
    <a:srgbClr val="FF00FF"/>
    <a:srgbClr val="00FF00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D5CD44-BDA8-4FE6-8E89-8F80845D7770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BD062626-2329-47E6-9A0C-34589975A784}">
      <dgm:prSet phldrT="[Текст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 w="28575"/>
      </dgm:spPr>
      <dgm:t>
        <a:bodyPr/>
        <a:lstStyle/>
        <a:p>
          <a:r>
            <a:rPr lang="ru-RU" sz="3600" b="1" dirty="0" smtClean="0">
              <a:solidFill>
                <a:schemeClr val="tx1"/>
              </a:solidFill>
            </a:rPr>
            <a:t>ЗУН</a:t>
          </a:r>
          <a:endParaRPr lang="ru-RU" sz="3600" b="1" dirty="0">
            <a:solidFill>
              <a:schemeClr val="tx1"/>
            </a:solidFill>
          </a:endParaRPr>
        </a:p>
      </dgm:t>
    </dgm:pt>
    <dgm:pt modelId="{3E1C8554-DF70-4520-935B-01C9895D6ADA}" type="parTrans" cxnId="{C8AA7436-B2E7-4AC1-8777-3A812B3918EB}">
      <dgm:prSet/>
      <dgm:spPr/>
      <dgm:t>
        <a:bodyPr/>
        <a:lstStyle/>
        <a:p>
          <a:endParaRPr lang="ru-RU"/>
        </a:p>
      </dgm:t>
    </dgm:pt>
    <dgm:pt modelId="{2182B380-D710-4482-8C95-8DD4028FEBA0}" type="sibTrans" cxnId="{C8AA7436-B2E7-4AC1-8777-3A812B3918EB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78F8A379-F689-4A1B-BE6A-35F228478813}">
      <dgm:prSet phldrT="[Текст]" custT="1"/>
      <dgm:spPr>
        <a:solidFill>
          <a:srgbClr val="FF0066"/>
        </a:solidFill>
        <a:ln w="28575">
          <a:solidFill>
            <a:schemeClr val="tx1"/>
          </a:solidFill>
        </a:ln>
      </dgm:spPr>
      <dgm:t>
        <a:bodyPr/>
        <a:lstStyle/>
        <a:p>
          <a:r>
            <a:rPr lang="ru-RU" sz="2000" b="1" cap="none" spc="0" dirty="0" smtClean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/>
            </a:rPr>
            <a:t> Деятельность</a:t>
          </a:r>
          <a:endParaRPr lang="ru-RU" sz="2000" b="1" cap="none" spc="0" dirty="0">
            <a:ln w="18415" cmpd="sng">
              <a:solidFill>
                <a:schemeClr val="tx1"/>
              </a:solidFill>
              <a:prstDash val="solid"/>
            </a:ln>
            <a:solidFill>
              <a:schemeClr val="tx1"/>
            </a:solidFill>
            <a:effectLst/>
          </a:endParaRPr>
        </a:p>
      </dgm:t>
    </dgm:pt>
    <dgm:pt modelId="{FAD7E77B-A15F-448C-AC56-1440493AE530}" type="parTrans" cxnId="{180C1304-3418-41D9-B9B9-0481E8165FA7}">
      <dgm:prSet/>
      <dgm:spPr/>
      <dgm:t>
        <a:bodyPr/>
        <a:lstStyle/>
        <a:p>
          <a:endParaRPr lang="ru-RU"/>
        </a:p>
      </dgm:t>
    </dgm:pt>
    <dgm:pt modelId="{1B6D7BF9-9762-454D-BF73-28806C356829}" type="sibTrans" cxnId="{180C1304-3418-41D9-B9B9-0481E8165FA7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96A51782-194E-47AF-A4E6-E879D7329D81}">
      <dgm:prSet phldrT="[Текст]"/>
      <dgm:spPr>
        <a:solidFill>
          <a:srgbClr val="00FF00"/>
        </a:solidFill>
        <a:ln w="28575"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Содержание образования </a:t>
          </a:r>
          <a:endParaRPr lang="ru-RU" b="1" dirty="0">
            <a:solidFill>
              <a:schemeClr val="tx1"/>
            </a:solidFill>
          </a:endParaRPr>
        </a:p>
      </dgm:t>
    </dgm:pt>
    <dgm:pt modelId="{E842C9FF-D188-43C1-8F05-DB1C1602A7A8}" type="parTrans" cxnId="{B5C276EF-BE96-42B4-A40D-1DE46C294A6A}">
      <dgm:prSet/>
      <dgm:spPr/>
      <dgm:t>
        <a:bodyPr/>
        <a:lstStyle/>
        <a:p>
          <a:endParaRPr lang="ru-RU"/>
        </a:p>
      </dgm:t>
    </dgm:pt>
    <dgm:pt modelId="{CE886767-C064-41DA-AA83-26FC17D27E30}" type="sibTrans" cxnId="{B5C276EF-BE96-42B4-A40D-1DE46C294A6A}">
      <dgm:prSet/>
      <dgm:spPr/>
      <dgm:t>
        <a:bodyPr/>
        <a:lstStyle/>
        <a:p>
          <a:endParaRPr lang="ru-RU"/>
        </a:p>
      </dgm:t>
    </dgm:pt>
    <dgm:pt modelId="{DB98D937-AD30-4884-92B3-9DAD53F0E73A}" type="pres">
      <dgm:prSet presAssocID="{4AD5CD44-BDA8-4FE6-8E89-8F80845D7770}" presName="Name0" presStyleCnt="0">
        <dgm:presLayoutVars>
          <dgm:dir/>
          <dgm:resizeHandles val="exact"/>
        </dgm:presLayoutVars>
      </dgm:prSet>
      <dgm:spPr/>
    </dgm:pt>
    <dgm:pt modelId="{A737E568-8ED2-4EBC-A010-961F82448685}" type="pres">
      <dgm:prSet presAssocID="{4AD5CD44-BDA8-4FE6-8E89-8F80845D7770}" presName="vNodes" presStyleCnt="0"/>
      <dgm:spPr/>
    </dgm:pt>
    <dgm:pt modelId="{4EF6BF8A-74CE-43C3-8E35-069D27D31FB4}" type="pres">
      <dgm:prSet presAssocID="{BD062626-2329-47E6-9A0C-34589975A784}" presName="node" presStyleLbl="node1" presStyleIdx="0" presStyleCnt="3" custScaleX="193393" custLinFactY="-12236" custLinFactNeighborX="-66620" custLinFactNeighborY="-1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CCB9B7C-B68C-4233-B07B-9D1FD96CF9AA}" type="pres">
      <dgm:prSet presAssocID="{2182B380-D710-4482-8C95-8DD4028FEBA0}" presName="spacerT" presStyleCnt="0"/>
      <dgm:spPr/>
    </dgm:pt>
    <dgm:pt modelId="{57C0DDB7-F0AD-4820-BEE4-A7DBFF468C56}" type="pres">
      <dgm:prSet presAssocID="{2182B380-D710-4482-8C95-8DD4028FEBA0}" presName="sibTrans" presStyleLbl="sibTrans2D1" presStyleIdx="0" presStyleCnt="2" custLinFactX="-1690" custLinFactNeighborX="-100000" custLinFactNeighborY="-30293"/>
      <dgm:spPr/>
      <dgm:t>
        <a:bodyPr/>
        <a:lstStyle/>
        <a:p>
          <a:endParaRPr lang="ru-RU"/>
        </a:p>
      </dgm:t>
    </dgm:pt>
    <dgm:pt modelId="{07CDC2D1-1F1B-48D7-8785-8E61588AC00C}" type="pres">
      <dgm:prSet presAssocID="{2182B380-D710-4482-8C95-8DD4028FEBA0}" presName="spacerB" presStyleCnt="0"/>
      <dgm:spPr/>
    </dgm:pt>
    <dgm:pt modelId="{05C316E8-843D-4CA6-8F83-357AF751B17E}" type="pres">
      <dgm:prSet presAssocID="{78F8A379-F689-4A1B-BE6A-35F228478813}" presName="node" presStyleLbl="node1" presStyleIdx="1" presStyleCnt="3" custScaleX="196113" custLinFactNeighborX="-67980" custLinFactNeighborY="-3136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2A0D858-5556-42AC-8A9C-799ABC08A70E}" type="pres">
      <dgm:prSet presAssocID="{4AD5CD44-BDA8-4FE6-8E89-8F80845D7770}" presName="sibTransLast" presStyleLbl="sibTrans2D1" presStyleIdx="1" presStyleCnt="2" custScaleX="197534" custLinFactNeighborX="-12463" custLinFactNeighborY="-3394"/>
      <dgm:spPr/>
      <dgm:t>
        <a:bodyPr/>
        <a:lstStyle/>
        <a:p>
          <a:endParaRPr lang="ru-RU"/>
        </a:p>
      </dgm:t>
    </dgm:pt>
    <dgm:pt modelId="{E1F37BAD-2BE1-4848-B33E-190E373F9D38}" type="pres">
      <dgm:prSet presAssocID="{4AD5CD44-BDA8-4FE6-8E89-8F80845D7770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40427F15-A847-4C9F-836C-55F186A8DD75}" type="pres">
      <dgm:prSet presAssocID="{4AD5CD44-BDA8-4FE6-8E89-8F80845D7770}" presName="lastNode" presStyleLbl="node1" presStyleIdx="2" presStyleCnt="3" custLinFactX="20431" custLinFactNeighborX="100000" custLinFactNeighborY="-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3C824-721E-4A60-B925-5DE5EA167488}" type="presOf" srcId="{1B6D7BF9-9762-454D-BF73-28806C356829}" destId="{B2A0D858-5556-42AC-8A9C-799ABC08A70E}" srcOrd="0" destOrd="0" presId="urn:microsoft.com/office/officeart/2005/8/layout/equation2"/>
    <dgm:cxn modelId="{FF05CD29-D50E-4D73-B217-3A56ABB0E68F}" type="presOf" srcId="{4AD5CD44-BDA8-4FE6-8E89-8F80845D7770}" destId="{DB98D937-AD30-4884-92B3-9DAD53F0E73A}" srcOrd="0" destOrd="0" presId="urn:microsoft.com/office/officeart/2005/8/layout/equation2"/>
    <dgm:cxn modelId="{C8AA7436-B2E7-4AC1-8777-3A812B3918EB}" srcId="{4AD5CD44-BDA8-4FE6-8E89-8F80845D7770}" destId="{BD062626-2329-47E6-9A0C-34589975A784}" srcOrd="0" destOrd="0" parTransId="{3E1C8554-DF70-4520-935B-01C9895D6ADA}" sibTransId="{2182B380-D710-4482-8C95-8DD4028FEBA0}"/>
    <dgm:cxn modelId="{70C93B02-56C8-45BF-AF66-28DD7AEAF045}" type="presOf" srcId="{BD062626-2329-47E6-9A0C-34589975A784}" destId="{4EF6BF8A-74CE-43C3-8E35-069D27D31FB4}" srcOrd="0" destOrd="0" presId="urn:microsoft.com/office/officeart/2005/8/layout/equation2"/>
    <dgm:cxn modelId="{572016FD-7A8B-46AE-96EC-12C9632D4572}" type="presOf" srcId="{1B6D7BF9-9762-454D-BF73-28806C356829}" destId="{E1F37BAD-2BE1-4848-B33E-190E373F9D38}" srcOrd="1" destOrd="0" presId="urn:microsoft.com/office/officeart/2005/8/layout/equation2"/>
    <dgm:cxn modelId="{38CF54AF-A7F4-4A6B-9490-67E96B7AF17D}" type="presOf" srcId="{78F8A379-F689-4A1B-BE6A-35F228478813}" destId="{05C316E8-843D-4CA6-8F83-357AF751B17E}" srcOrd="0" destOrd="0" presId="urn:microsoft.com/office/officeart/2005/8/layout/equation2"/>
    <dgm:cxn modelId="{A090C69B-1DCD-49FF-BD78-B13F40E29A37}" type="presOf" srcId="{96A51782-194E-47AF-A4E6-E879D7329D81}" destId="{40427F15-A847-4C9F-836C-55F186A8DD75}" srcOrd="0" destOrd="0" presId="urn:microsoft.com/office/officeart/2005/8/layout/equation2"/>
    <dgm:cxn modelId="{180C1304-3418-41D9-B9B9-0481E8165FA7}" srcId="{4AD5CD44-BDA8-4FE6-8E89-8F80845D7770}" destId="{78F8A379-F689-4A1B-BE6A-35F228478813}" srcOrd="1" destOrd="0" parTransId="{FAD7E77B-A15F-448C-AC56-1440493AE530}" sibTransId="{1B6D7BF9-9762-454D-BF73-28806C356829}"/>
    <dgm:cxn modelId="{614076B2-4EC7-40D6-A834-7F9631F8FD48}" type="presOf" srcId="{2182B380-D710-4482-8C95-8DD4028FEBA0}" destId="{57C0DDB7-F0AD-4820-BEE4-A7DBFF468C56}" srcOrd="0" destOrd="0" presId="urn:microsoft.com/office/officeart/2005/8/layout/equation2"/>
    <dgm:cxn modelId="{B5C276EF-BE96-42B4-A40D-1DE46C294A6A}" srcId="{4AD5CD44-BDA8-4FE6-8E89-8F80845D7770}" destId="{96A51782-194E-47AF-A4E6-E879D7329D81}" srcOrd="2" destOrd="0" parTransId="{E842C9FF-D188-43C1-8F05-DB1C1602A7A8}" sibTransId="{CE886767-C064-41DA-AA83-26FC17D27E30}"/>
    <dgm:cxn modelId="{48BD5E4D-07C9-4C38-AA45-A034BC6B7ADF}" type="presParOf" srcId="{DB98D937-AD30-4884-92B3-9DAD53F0E73A}" destId="{A737E568-8ED2-4EBC-A010-961F82448685}" srcOrd="0" destOrd="0" presId="urn:microsoft.com/office/officeart/2005/8/layout/equation2"/>
    <dgm:cxn modelId="{A3434DDE-C4BD-4AB3-98E7-DA68F5276AF7}" type="presParOf" srcId="{A737E568-8ED2-4EBC-A010-961F82448685}" destId="{4EF6BF8A-74CE-43C3-8E35-069D27D31FB4}" srcOrd="0" destOrd="0" presId="urn:microsoft.com/office/officeart/2005/8/layout/equation2"/>
    <dgm:cxn modelId="{DF65D96F-E530-4E4D-B448-D1292D9B806E}" type="presParOf" srcId="{A737E568-8ED2-4EBC-A010-961F82448685}" destId="{BCCB9B7C-B68C-4233-B07B-9D1FD96CF9AA}" srcOrd="1" destOrd="0" presId="urn:microsoft.com/office/officeart/2005/8/layout/equation2"/>
    <dgm:cxn modelId="{6B728261-85CB-4637-91AF-3634915B4E72}" type="presParOf" srcId="{A737E568-8ED2-4EBC-A010-961F82448685}" destId="{57C0DDB7-F0AD-4820-BEE4-A7DBFF468C56}" srcOrd="2" destOrd="0" presId="urn:microsoft.com/office/officeart/2005/8/layout/equation2"/>
    <dgm:cxn modelId="{568C8599-94B7-4832-B661-A4E65123153D}" type="presParOf" srcId="{A737E568-8ED2-4EBC-A010-961F82448685}" destId="{07CDC2D1-1F1B-48D7-8785-8E61588AC00C}" srcOrd="3" destOrd="0" presId="urn:microsoft.com/office/officeart/2005/8/layout/equation2"/>
    <dgm:cxn modelId="{AEB53027-C2B5-4904-9D2E-EDF310A62146}" type="presParOf" srcId="{A737E568-8ED2-4EBC-A010-961F82448685}" destId="{05C316E8-843D-4CA6-8F83-357AF751B17E}" srcOrd="4" destOrd="0" presId="urn:microsoft.com/office/officeart/2005/8/layout/equation2"/>
    <dgm:cxn modelId="{5BC04702-9C56-47FE-BFEA-871611648C6D}" type="presParOf" srcId="{DB98D937-AD30-4884-92B3-9DAD53F0E73A}" destId="{B2A0D858-5556-42AC-8A9C-799ABC08A70E}" srcOrd="1" destOrd="0" presId="urn:microsoft.com/office/officeart/2005/8/layout/equation2"/>
    <dgm:cxn modelId="{356D62E0-4E4C-42D7-B549-2C945CA03CA0}" type="presParOf" srcId="{B2A0D858-5556-42AC-8A9C-799ABC08A70E}" destId="{E1F37BAD-2BE1-4848-B33E-190E373F9D38}" srcOrd="0" destOrd="0" presId="urn:microsoft.com/office/officeart/2005/8/layout/equation2"/>
    <dgm:cxn modelId="{184EB3B5-D70E-4799-9252-00DD313F7837}" type="presParOf" srcId="{DB98D937-AD30-4884-92B3-9DAD53F0E73A}" destId="{40427F15-A847-4C9F-836C-55F186A8DD75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62089F-E506-416F-9832-688E28C1DE2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72805B8-B773-4355-A6D1-3EA269E821B7}">
      <dgm:prSet phldrT="[Текст]" custT="1"/>
      <dgm:spPr>
        <a:solidFill>
          <a:srgbClr val="FFFF0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800" b="1" dirty="0" smtClean="0">
            <a:solidFill>
              <a:schemeClr val="tx1"/>
            </a:solidFill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dirty="0" smtClean="0">
              <a:solidFill>
                <a:schemeClr val="tx1"/>
              </a:solidFill>
            </a:rPr>
            <a:t>Системно-</a:t>
          </a:r>
          <a:r>
            <a:rPr lang="ru-RU" sz="2800" b="1" dirty="0" err="1" smtClean="0">
              <a:solidFill>
                <a:schemeClr val="tx1"/>
              </a:solidFill>
            </a:rPr>
            <a:t>деятельностный</a:t>
          </a:r>
          <a:r>
            <a:rPr lang="ru-RU" sz="2800" b="1" dirty="0" smtClean="0">
              <a:solidFill>
                <a:schemeClr val="tx1"/>
              </a:solidFill>
            </a:rPr>
            <a:t>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dirty="0" smtClean="0">
              <a:solidFill>
                <a:schemeClr val="tx1"/>
              </a:solidFill>
            </a:rPr>
            <a:t>подход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dirty="0" smtClean="0">
              <a:solidFill>
                <a:schemeClr val="tx1"/>
              </a:solidFill>
            </a:rPr>
            <a:t>позволяет :</a:t>
          </a:r>
        </a:p>
        <a:p>
          <a:pPr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2090CE78-832A-42D9-8CDE-1B6D8693076A}" type="parTrans" cxnId="{6A7903B1-F315-4808-A632-3F24E41468E3}">
      <dgm:prSet/>
      <dgm:spPr/>
      <dgm:t>
        <a:bodyPr/>
        <a:lstStyle/>
        <a:p>
          <a:endParaRPr lang="ru-RU"/>
        </a:p>
      </dgm:t>
    </dgm:pt>
    <dgm:pt modelId="{7D40F9A6-9E1F-4D48-81F7-367AD536AE13}" type="sibTrans" cxnId="{6A7903B1-F315-4808-A632-3F24E41468E3}">
      <dgm:prSet/>
      <dgm:spPr/>
      <dgm:t>
        <a:bodyPr/>
        <a:lstStyle/>
        <a:p>
          <a:endParaRPr lang="ru-RU"/>
        </a:p>
      </dgm:t>
    </dgm:pt>
    <dgm:pt modelId="{94018F1C-0B5C-4B2F-A8F6-1EFE2E811C9A}">
      <dgm:prSet phldrT="[Текст]"/>
      <dgm:spPr>
        <a:solidFill>
          <a:srgbClr val="FF99FF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Представить цели образования;</a:t>
          </a:r>
          <a:endParaRPr lang="ru-RU" dirty="0"/>
        </a:p>
      </dgm:t>
    </dgm:pt>
    <dgm:pt modelId="{19116C47-307A-4A1C-9B03-98E51F389532}" type="parTrans" cxnId="{FF40A0EB-64B0-47E4-AF72-4B716E7F737C}">
      <dgm:prSet/>
      <dgm:spPr>
        <a:ln w="76200"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F5AE1854-C0F7-4C80-9A68-8D1D311E00F1}" type="sibTrans" cxnId="{FF40A0EB-64B0-47E4-AF72-4B716E7F737C}">
      <dgm:prSet/>
      <dgm:spPr/>
      <dgm:t>
        <a:bodyPr/>
        <a:lstStyle/>
        <a:p>
          <a:endParaRPr lang="ru-RU"/>
        </a:p>
      </dgm:t>
    </dgm:pt>
    <dgm:pt modelId="{66533D1C-76B2-4C44-82AF-4ABD26A46828}">
      <dgm:prSet phldrT="[Текст]"/>
      <dgm:spPr>
        <a:solidFill>
          <a:srgbClr val="FF99FF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Обосновать способы действий и содержание обучения в их взаимосвязи;</a:t>
          </a:r>
          <a:endParaRPr lang="ru-RU" dirty="0"/>
        </a:p>
      </dgm:t>
    </dgm:pt>
    <dgm:pt modelId="{3B06E472-118A-42AB-B2D0-F243C75B7DB7}" type="parTrans" cxnId="{E2F68A6B-4873-4114-A89E-0AA5081D83F5}">
      <dgm:prSet/>
      <dgm:spPr>
        <a:ln w="76200"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43E4FD54-D4EA-4B46-9E45-D23A3A781044}" type="sibTrans" cxnId="{E2F68A6B-4873-4114-A89E-0AA5081D83F5}">
      <dgm:prSet/>
      <dgm:spPr/>
      <dgm:t>
        <a:bodyPr/>
        <a:lstStyle/>
        <a:p>
          <a:endParaRPr lang="ru-RU"/>
        </a:p>
      </dgm:t>
    </dgm:pt>
    <dgm:pt modelId="{D7B699AD-FD5E-4A84-8BDC-25E61143C22B}">
      <dgm:prSet phldrT="[Текст]"/>
      <dgm:spPr>
        <a:solidFill>
          <a:srgbClr val="FF99FF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Выделить основные результаты обучения и воспитания;</a:t>
          </a:r>
          <a:endParaRPr lang="ru-RU" dirty="0"/>
        </a:p>
      </dgm:t>
    </dgm:pt>
    <dgm:pt modelId="{B0D3D6CB-6CA1-40E9-83CF-E0CEF22052FB}" type="parTrans" cxnId="{120F7907-BC35-4012-8DC5-49129AD545D6}">
      <dgm:prSet/>
      <dgm:spPr>
        <a:ln w="76200"/>
      </dgm:spPr>
      <dgm:t>
        <a:bodyPr/>
        <a:lstStyle/>
        <a:p>
          <a:endParaRPr lang="ru-RU"/>
        </a:p>
      </dgm:t>
    </dgm:pt>
    <dgm:pt modelId="{8D993B13-96DF-4B35-BDA5-022619372161}" type="sibTrans" cxnId="{120F7907-BC35-4012-8DC5-49129AD545D6}">
      <dgm:prSet/>
      <dgm:spPr/>
      <dgm:t>
        <a:bodyPr/>
        <a:lstStyle/>
        <a:p>
          <a:endParaRPr lang="ru-RU"/>
        </a:p>
      </dgm:t>
    </dgm:pt>
    <dgm:pt modelId="{895FCB46-920E-4141-B8C1-F48672BB54CB}" type="pres">
      <dgm:prSet presAssocID="{F662089F-E506-416F-9832-688E28C1DE2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FA5AFF5-7028-4445-B1FD-FA2DFE76DC18}" type="pres">
      <dgm:prSet presAssocID="{272805B8-B773-4355-A6D1-3EA269E821B7}" presName="hierRoot1" presStyleCnt="0">
        <dgm:presLayoutVars>
          <dgm:hierBranch val="init"/>
        </dgm:presLayoutVars>
      </dgm:prSet>
      <dgm:spPr/>
    </dgm:pt>
    <dgm:pt modelId="{6E19889B-80C2-43C7-953A-43A614D4C483}" type="pres">
      <dgm:prSet presAssocID="{272805B8-B773-4355-A6D1-3EA269E821B7}" presName="rootComposite1" presStyleCnt="0"/>
      <dgm:spPr/>
    </dgm:pt>
    <dgm:pt modelId="{21CCE845-E900-44BF-996C-69C592A0FD26}" type="pres">
      <dgm:prSet presAssocID="{272805B8-B773-4355-A6D1-3EA269E821B7}" presName="rootText1" presStyleLbl="node0" presStyleIdx="0" presStyleCnt="1" custScaleX="266664" custScaleY="171455" custLinFactY="-484" custLinFactNeighborX="5515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EBAABC-93E9-4081-8AA8-166A83071F2F}" type="pres">
      <dgm:prSet presAssocID="{272805B8-B773-4355-A6D1-3EA269E821B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F4691F7-271F-419A-9B8F-CE4D298F630C}" type="pres">
      <dgm:prSet presAssocID="{272805B8-B773-4355-A6D1-3EA269E821B7}" presName="hierChild2" presStyleCnt="0"/>
      <dgm:spPr/>
    </dgm:pt>
    <dgm:pt modelId="{1086168A-5A17-4AE1-9197-03C8294159D8}" type="pres">
      <dgm:prSet presAssocID="{19116C47-307A-4A1C-9B03-98E51F389532}" presName="Name37" presStyleLbl="parChTrans1D2" presStyleIdx="0" presStyleCnt="3"/>
      <dgm:spPr/>
      <dgm:t>
        <a:bodyPr/>
        <a:lstStyle/>
        <a:p>
          <a:endParaRPr lang="ru-RU"/>
        </a:p>
      </dgm:t>
    </dgm:pt>
    <dgm:pt modelId="{E22B199E-155E-4146-9A9F-216B9F614A53}" type="pres">
      <dgm:prSet presAssocID="{94018F1C-0B5C-4B2F-A8F6-1EFE2E811C9A}" presName="hierRoot2" presStyleCnt="0">
        <dgm:presLayoutVars>
          <dgm:hierBranch val="init"/>
        </dgm:presLayoutVars>
      </dgm:prSet>
      <dgm:spPr/>
    </dgm:pt>
    <dgm:pt modelId="{F6DEAC76-CD60-4C62-B70D-F64F8CFE5668}" type="pres">
      <dgm:prSet presAssocID="{94018F1C-0B5C-4B2F-A8F6-1EFE2E811C9A}" presName="rootComposite" presStyleCnt="0"/>
      <dgm:spPr/>
    </dgm:pt>
    <dgm:pt modelId="{7B6E128D-9C74-4E86-80C7-F390B68D5568}" type="pres">
      <dgm:prSet presAssocID="{94018F1C-0B5C-4B2F-A8F6-1EFE2E811C9A}" presName="rootText" presStyleLbl="node2" presStyleIdx="0" presStyleCnt="3" custScaleX="113116" custScaleY="1794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96ACA7-680B-42C2-9C4F-1DCA5D55A909}" type="pres">
      <dgm:prSet presAssocID="{94018F1C-0B5C-4B2F-A8F6-1EFE2E811C9A}" presName="rootConnector" presStyleLbl="node2" presStyleIdx="0" presStyleCnt="3"/>
      <dgm:spPr/>
      <dgm:t>
        <a:bodyPr/>
        <a:lstStyle/>
        <a:p>
          <a:endParaRPr lang="ru-RU"/>
        </a:p>
      </dgm:t>
    </dgm:pt>
    <dgm:pt modelId="{4402B23F-8E27-487D-AD61-9B6962792E1C}" type="pres">
      <dgm:prSet presAssocID="{94018F1C-0B5C-4B2F-A8F6-1EFE2E811C9A}" presName="hierChild4" presStyleCnt="0"/>
      <dgm:spPr/>
    </dgm:pt>
    <dgm:pt modelId="{03827542-5B87-4AEB-9018-C2289583F791}" type="pres">
      <dgm:prSet presAssocID="{94018F1C-0B5C-4B2F-A8F6-1EFE2E811C9A}" presName="hierChild5" presStyleCnt="0"/>
      <dgm:spPr/>
    </dgm:pt>
    <dgm:pt modelId="{6AA8B35B-2A83-43E1-AA90-D3566D69420A}" type="pres">
      <dgm:prSet presAssocID="{3B06E472-118A-42AB-B2D0-F243C75B7DB7}" presName="Name37" presStyleLbl="parChTrans1D2" presStyleIdx="1" presStyleCnt="3"/>
      <dgm:spPr/>
      <dgm:t>
        <a:bodyPr/>
        <a:lstStyle/>
        <a:p>
          <a:endParaRPr lang="ru-RU"/>
        </a:p>
      </dgm:t>
    </dgm:pt>
    <dgm:pt modelId="{46080438-76A4-45A1-9598-318AC9C48708}" type="pres">
      <dgm:prSet presAssocID="{66533D1C-76B2-4C44-82AF-4ABD26A46828}" presName="hierRoot2" presStyleCnt="0">
        <dgm:presLayoutVars>
          <dgm:hierBranch val="init"/>
        </dgm:presLayoutVars>
      </dgm:prSet>
      <dgm:spPr/>
    </dgm:pt>
    <dgm:pt modelId="{CD3F210A-129D-4906-B3C4-5D48AB574C0C}" type="pres">
      <dgm:prSet presAssocID="{66533D1C-76B2-4C44-82AF-4ABD26A46828}" presName="rootComposite" presStyleCnt="0"/>
      <dgm:spPr/>
    </dgm:pt>
    <dgm:pt modelId="{FC12723F-6689-4496-886F-F375D7BC52DD}" type="pres">
      <dgm:prSet presAssocID="{66533D1C-76B2-4C44-82AF-4ABD26A46828}" presName="rootText" presStyleLbl="node2" presStyleIdx="1" presStyleCnt="3" custScaleX="153270" custScaleY="241902" custLinFactNeighborX="2752" custLinFactNeighborY="107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FF44DB-8D65-4F73-95AD-596F8AF8E664}" type="pres">
      <dgm:prSet presAssocID="{66533D1C-76B2-4C44-82AF-4ABD26A46828}" presName="rootConnector" presStyleLbl="node2" presStyleIdx="1" presStyleCnt="3"/>
      <dgm:spPr/>
      <dgm:t>
        <a:bodyPr/>
        <a:lstStyle/>
        <a:p>
          <a:endParaRPr lang="ru-RU"/>
        </a:p>
      </dgm:t>
    </dgm:pt>
    <dgm:pt modelId="{17B5C1F4-7DC8-4488-8872-3D50F34EA2C2}" type="pres">
      <dgm:prSet presAssocID="{66533D1C-76B2-4C44-82AF-4ABD26A46828}" presName="hierChild4" presStyleCnt="0"/>
      <dgm:spPr/>
    </dgm:pt>
    <dgm:pt modelId="{9638BCC1-736C-456B-959E-902465715456}" type="pres">
      <dgm:prSet presAssocID="{66533D1C-76B2-4C44-82AF-4ABD26A46828}" presName="hierChild5" presStyleCnt="0"/>
      <dgm:spPr/>
    </dgm:pt>
    <dgm:pt modelId="{2BFF00F5-B158-42E1-A811-FCC403CD22D0}" type="pres">
      <dgm:prSet presAssocID="{B0D3D6CB-6CA1-40E9-83CF-E0CEF22052FB}" presName="Name37" presStyleLbl="parChTrans1D2" presStyleIdx="2" presStyleCnt="3"/>
      <dgm:spPr/>
      <dgm:t>
        <a:bodyPr/>
        <a:lstStyle/>
        <a:p>
          <a:endParaRPr lang="ru-RU"/>
        </a:p>
      </dgm:t>
    </dgm:pt>
    <dgm:pt modelId="{5141A319-F28B-4C50-9E60-D80766ECB586}" type="pres">
      <dgm:prSet presAssocID="{D7B699AD-FD5E-4A84-8BDC-25E61143C22B}" presName="hierRoot2" presStyleCnt="0">
        <dgm:presLayoutVars>
          <dgm:hierBranch val="init"/>
        </dgm:presLayoutVars>
      </dgm:prSet>
      <dgm:spPr/>
    </dgm:pt>
    <dgm:pt modelId="{9809B391-6524-47C0-94D9-28913AC13F23}" type="pres">
      <dgm:prSet presAssocID="{D7B699AD-FD5E-4A84-8BDC-25E61143C22B}" presName="rootComposite" presStyleCnt="0"/>
      <dgm:spPr/>
    </dgm:pt>
    <dgm:pt modelId="{DB070121-7CAF-4084-9456-5EE2942BCF78}" type="pres">
      <dgm:prSet presAssocID="{D7B699AD-FD5E-4A84-8BDC-25E61143C22B}" presName="rootText" presStyleLbl="node2" presStyleIdx="2" presStyleCnt="3" custScaleX="107550" custScaleY="1759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832CB5-E9FE-4FE0-A390-50DE3A286097}" type="pres">
      <dgm:prSet presAssocID="{D7B699AD-FD5E-4A84-8BDC-25E61143C22B}" presName="rootConnector" presStyleLbl="node2" presStyleIdx="2" presStyleCnt="3"/>
      <dgm:spPr/>
      <dgm:t>
        <a:bodyPr/>
        <a:lstStyle/>
        <a:p>
          <a:endParaRPr lang="ru-RU"/>
        </a:p>
      </dgm:t>
    </dgm:pt>
    <dgm:pt modelId="{EF647E54-D289-4CF3-9872-A7C1A2CB128B}" type="pres">
      <dgm:prSet presAssocID="{D7B699AD-FD5E-4A84-8BDC-25E61143C22B}" presName="hierChild4" presStyleCnt="0"/>
      <dgm:spPr/>
    </dgm:pt>
    <dgm:pt modelId="{BB4E004D-276D-4100-A806-68EEC1112AAC}" type="pres">
      <dgm:prSet presAssocID="{D7B699AD-FD5E-4A84-8BDC-25E61143C22B}" presName="hierChild5" presStyleCnt="0"/>
      <dgm:spPr/>
    </dgm:pt>
    <dgm:pt modelId="{FDE9E49B-8F34-4CD7-B142-114E83080196}" type="pres">
      <dgm:prSet presAssocID="{272805B8-B773-4355-A6D1-3EA269E821B7}" presName="hierChild3" presStyleCnt="0"/>
      <dgm:spPr/>
    </dgm:pt>
  </dgm:ptLst>
  <dgm:cxnLst>
    <dgm:cxn modelId="{100895EF-C3DD-46BD-A9B8-FADA5EB85196}" type="presOf" srcId="{B0D3D6CB-6CA1-40E9-83CF-E0CEF22052FB}" destId="{2BFF00F5-B158-42E1-A811-FCC403CD22D0}" srcOrd="0" destOrd="0" presId="urn:microsoft.com/office/officeart/2005/8/layout/orgChart1"/>
    <dgm:cxn modelId="{7BFBC71D-ECD6-494F-BD77-19D83921C7B4}" type="presOf" srcId="{94018F1C-0B5C-4B2F-A8F6-1EFE2E811C9A}" destId="{3D96ACA7-680B-42C2-9C4F-1DCA5D55A909}" srcOrd="1" destOrd="0" presId="urn:microsoft.com/office/officeart/2005/8/layout/orgChart1"/>
    <dgm:cxn modelId="{6A7903B1-F315-4808-A632-3F24E41468E3}" srcId="{F662089F-E506-416F-9832-688E28C1DE2A}" destId="{272805B8-B773-4355-A6D1-3EA269E821B7}" srcOrd="0" destOrd="0" parTransId="{2090CE78-832A-42D9-8CDE-1B6D8693076A}" sibTransId="{7D40F9A6-9E1F-4D48-81F7-367AD536AE13}"/>
    <dgm:cxn modelId="{FB4F27D9-7B2D-46D9-9FCD-05D24DC9FEE1}" type="presOf" srcId="{94018F1C-0B5C-4B2F-A8F6-1EFE2E811C9A}" destId="{7B6E128D-9C74-4E86-80C7-F390B68D5568}" srcOrd="0" destOrd="0" presId="urn:microsoft.com/office/officeart/2005/8/layout/orgChart1"/>
    <dgm:cxn modelId="{8B7109A3-6D53-4AFD-9A32-83F11BFB7CD0}" type="presOf" srcId="{D7B699AD-FD5E-4A84-8BDC-25E61143C22B}" destId="{B5832CB5-E9FE-4FE0-A390-50DE3A286097}" srcOrd="1" destOrd="0" presId="urn:microsoft.com/office/officeart/2005/8/layout/orgChart1"/>
    <dgm:cxn modelId="{E2F68A6B-4873-4114-A89E-0AA5081D83F5}" srcId="{272805B8-B773-4355-A6D1-3EA269E821B7}" destId="{66533D1C-76B2-4C44-82AF-4ABD26A46828}" srcOrd="1" destOrd="0" parTransId="{3B06E472-118A-42AB-B2D0-F243C75B7DB7}" sibTransId="{43E4FD54-D4EA-4B46-9E45-D23A3A781044}"/>
    <dgm:cxn modelId="{CB4CA599-24D9-4790-8484-5CE77DE89C75}" type="presOf" srcId="{272805B8-B773-4355-A6D1-3EA269E821B7}" destId="{89EBAABC-93E9-4081-8AA8-166A83071F2F}" srcOrd="1" destOrd="0" presId="urn:microsoft.com/office/officeart/2005/8/layout/orgChart1"/>
    <dgm:cxn modelId="{FF40A0EB-64B0-47E4-AF72-4B716E7F737C}" srcId="{272805B8-B773-4355-A6D1-3EA269E821B7}" destId="{94018F1C-0B5C-4B2F-A8F6-1EFE2E811C9A}" srcOrd="0" destOrd="0" parTransId="{19116C47-307A-4A1C-9B03-98E51F389532}" sibTransId="{F5AE1854-C0F7-4C80-9A68-8D1D311E00F1}"/>
    <dgm:cxn modelId="{2872A96D-B6F2-41A2-88E5-6627F4BB0E58}" type="presOf" srcId="{D7B699AD-FD5E-4A84-8BDC-25E61143C22B}" destId="{DB070121-7CAF-4084-9456-5EE2942BCF78}" srcOrd="0" destOrd="0" presId="urn:microsoft.com/office/officeart/2005/8/layout/orgChart1"/>
    <dgm:cxn modelId="{57FFC2A5-FF61-4588-9AAD-C9B685237C08}" type="presOf" srcId="{19116C47-307A-4A1C-9B03-98E51F389532}" destId="{1086168A-5A17-4AE1-9197-03C8294159D8}" srcOrd="0" destOrd="0" presId="urn:microsoft.com/office/officeart/2005/8/layout/orgChart1"/>
    <dgm:cxn modelId="{120F7907-BC35-4012-8DC5-49129AD545D6}" srcId="{272805B8-B773-4355-A6D1-3EA269E821B7}" destId="{D7B699AD-FD5E-4A84-8BDC-25E61143C22B}" srcOrd="2" destOrd="0" parTransId="{B0D3D6CB-6CA1-40E9-83CF-E0CEF22052FB}" sibTransId="{8D993B13-96DF-4B35-BDA5-022619372161}"/>
    <dgm:cxn modelId="{A20035E9-ED29-4C30-9455-41C007F38B83}" type="presOf" srcId="{F662089F-E506-416F-9832-688E28C1DE2A}" destId="{895FCB46-920E-4141-B8C1-F48672BB54CB}" srcOrd="0" destOrd="0" presId="urn:microsoft.com/office/officeart/2005/8/layout/orgChart1"/>
    <dgm:cxn modelId="{4EDC7A3E-91F2-47E1-A545-6546F0FF192B}" type="presOf" srcId="{3B06E472-118A-42AB-B2D0-F243C75B7DB7}" destId="{6AA8B35B-2A83-43E1-AA90-D3566D69420A}" srcOrd="0" destOrd="0" presId="urn:microsoft.com/office/officeart/2005/8/layout/orgChart1"/>
    <dgm:cxn modelId="{9C305D08-1CA3-4742-BB4E-55EBB06778CC}" type="presOf" srcId="{66533D1C-76B2-4C44-82AF-4ABD26A46828}" destId="{FC12723F-6689-4496-886F-F375D7BC52DD}" srcOrd="0" destOrd="0" presId="urn:microsoft.com/office/officeart/2005/8/layout/orgChart1"/>
    <dgm:cxn modelId="{CE86FA6F-BA91-4010-99DC-022BCB0123B2}" type="presOf" srcId="{272805B8-B773-4355-A6D1-3EA269E821B7}" destId="{21CCE845-E900-44BF-996C-69C592A0FD26}" srcOrd="0" destOrd="0" presId="urn:microsoft.com/office/officeart/2005/8/layout/orgChart1"/>
    <dgm:cxn modelId="{C02D8880-4F63-4813-B307-9F7C5857E21A}" type="presOf" srcId="{66533D1C-76B2-4C44-82AF-4ABD26A46828}" destId="{C3FF44DB-8D65-4F73-95AD-596F8AF8E664}" srcOrd="1" destOrd="0" presId="urn:microsoft.com/office/officeart/2005/8/layout/orgChart1"/>
    <dgm:cxn modelId="{70A9CAD2-2E76-4ABE-B941-D0FAA251CCB6}" type="presParOf" srcId="{895FCB46-920E-4141-B8C1-F48672BB54CB}" destId="{BFA5AFF5-7028-4445-B1FD-FA2DFE76DC18}" srcOrd="0" destOrd="0" presId="urn:microsoft.com/office/officeart/2005/8/layout/orgChart1"/>
    <dgm:cxn modelId="{584A5212-D5C2-48C2-858C-6051EDBA66CE}" type="presParOf" srcId="{BFA5AFF5-7028-4445-B1FD-FA2DFE76DC18}" destId="{6E19889B-80C2-43C7-953A-43A614D4C483}" srcOrd="0" destOrd="0" presId="urn:microsoft.com/office/officeart/2005/8/layout/orgChart1"/>
    <dgm:cxn modelId="{885F5434-FDEC-4548-A3FB-3C0E6C211F69}" type="presParOf" srcId="{6E19889B-80C2-43C7-953A-43A614D4C483}" destId="{21CCE845-E900-44BF-996C-69C592A0FD26}" srcOrd="0" destOrd="0" presId="urn:microsoft.com/office/officeart/2005/8/layout/orgChart1"/>
    <dgm:cxn modelId="{B62C5C5E-E457-466D-8310-E0AC02F85CBE}" type="presParOf" srcId="{6E19889B-80C2-43C7-953A-43A614D4C483}" destId="{89EBAABC-93E9-4081-8AA8-166A83071F2F}" srcOrd="1" destOrd="0" presId="urn:microsoft.com/office/officeart/2005/8/layout/orgChart1"/>
    <dgm:cxn modelId="{E8EC256E-49D1-484E-94C5-DA3D23167A17}" type="presParOf" srcId="{BFA5AFF5-7028-4445-B1FD-FA2DFE76DC18}" destId="{9F4691F7-271F-419A-9B8F-CE4D298F630C}" srcOrd="1" destOrd="0" presId="urn:microsoft.com/office/officeart/2005/8/layout/orgChart1"/>
    <dgm:cxn modelId="{588637AD-1C5E-41CA-9E16-3D16EA231B54}" type="presParOf" srcId="{9F4691F7-271F-419A-9B8F-CE4D298F630C}" destId="{1086168A-5A17-4AE1-9197-03C8294159D8}" srcOrd="0" destOrd="0" presId="urn:microsoft.com/office/officeart/2005/8/layout/orgChart1"/>
    <dgm:cxn modelId="{3C8DDE7B-493D-4B6F-B84E-676716BBF532}" type="presParOf" srcId="{9F4691F7-271F-419A-9B8F-CE4D298F630C}" destId="{E22B199E-155E-4146-9A9F-216B9F614A53}" srcOrd="1" destOrd="0" presId="urn:microsoft.com/office/officeart/2005/8/layout/orgChart1"/>
    <dgm:cxn modelId="{6C4D5A8F-6E64-4E05-B21E-13FB1FD842E0}" type="presParOf" srcId="{E22B199E-155E-4146-9A9F-216B9F614A53}" destId="{F6DEAC76-CD60-4C62-B70D-F64F8CFE5668}" srcOrd="0" destOrd="0" presId="urn:microsoft.com/office/officeart/2005/8/layout/orgChart1"/>
    <dgm:cxn modelId="{06C87367-84E5-4207-B5D3-9F3ED072491F}" type="presParOf" srcId="{F6DEAC76-CD60-4C62-B70D-F64F8CFE5668}" destId="{7B6E128D-9C74-4E86-80C7-F390B68D5568}" srcOrd="0" destOrd="0" presId="urn:microsoft.com/office/officeart/2005/8/layout/orgChart1"/>
    <dgm:cxn modelId="{FCAB2A27-A840-4222-8CD4-CF2C53A6B4E6}" type="presParOf" srcId="{F6DEAC76-CD60-4C62-B70D-F64F8CFE5668}" destId="{3D96ACA7-680B-42C2-9C4F-1DCA5D55A909}" srcOrd="1" destOrd="0" presId="urn:microsoft.com/office/officeart/2005/8/layout/orgChart1"/>
    <dgm:cxn modelId="{9991E64E-F4C2-436A-A60F-CF6E436BD209}" type="presParOf" srcId="{E22B199E-155E-4146-9A9F-216B9F614A53}" destId="{4402B23F-8E27-487D-AD61-9B6962792E1C}" srcOrd="1" destOrd="0" presId="urn:microsoft.com/office/officeart/2005/8/layout/orgChart1"/>
    <dgm:cxn modelId="{18EE81FA-3F76-4232-8570-F0340E74FC9D}" type="presParOf" srcId="{E22B199E-155E-4146-9A9F-216B9F614A53}" destId="{03827542-5B87-4AEB-9018-C2289583F791}" srcOrd="2" destOrd="0" presId="urn:microsoft.com/office/officeart/2005/8/layout/orgChart1"/>
    <dgm:cxn modelId="{65182BDD-736F-44C6-BE2C-07E98D933807}" type="presParOf" srcId="{9F4691F7-271F-419A-9B8F-CE4D298F630C}" destId="{6AA8B35B-2A83-43E1-AA90-D3566D69420A}" srcOrd="2" destOrd="0" presId="urn:microsoft.com/office/officeart/2005/8/layout/orgChart1"/>
    <dgm:cxn modelId="{B986EC59-B4CD-4CB3-8D41-50D7828DC575}" type="presParOf" srcId="{9F4691F7-271F-419A-9B8F-CE4D298F630C}" destId="{46080438-76A4-45A1-9598-318AC9C48708}" srcOrd="3" destOrd="0" presId="urn:microsoft.com/office/officeart/2005/8/layout/orgChart1"/>
    <dgm:cxn modelId="{31929D2A-B557-4716-9D4E-8B7C36CF7D4B}" type="presParOf" srcId="{46080438-76A4-45A1-9598-318AC9C48708}" destId="{CD3F210A-129D-4906-B3C4-5D48AB574C0C}" srcOrd="0" destOrd="0" presId="urn:microsoft.com/office/officeart/2005/8/layout/orgChart1"/>
    <dgm:cxn modelId="{839C3FD4-0E12-46F5-8CE7-59AB257572C8}" type="presParOf" srcId="{CD3F210A-129D-4906-B3C4-5D48AB574C0C}" destId="{FC12723F-6689-4496-886F-F375D7BC52DD}" srcOrd="0" destOrd="0" presId="urn:microsoft.com/office/officeart/2005/8/layout/orgChart1"/>
    <dgm:cxn modelId="{E95D4CA6-F5D0-4496-BE4F-3EF522988B01}" type="presParOf" srcId="{CD3F210A-129D-4906-B3C4-5D48AB574C0C}" destId="{C3FF44DB-8D65-4F73-95AD-596F8AF8E664}" srcOrd="1" destOrd="0" presId="urn:microsoft.com/office/officeart/2005/8/layout/orgChart1"/>
    <dgm:cxn modelId="{C9EE5B3B-BD25-4221-83DC-9A1B6201A022}" type="presParOf" srcId="{46080438-76A4-45A1-9598-318AC9C48708}" destId="{17B5C1F4-7DC8-4488-8872-3D50F34EA2C2}" srcOrd="1" destOrd="0" presId="urn:microsoft.com/office/officeart/2005/8/layout/orgChart1"/>
    <dgm:cxn modelId="{35695100-916A-4EE2-9CC8-650E642A99BB}" type="presParOf" srcId="{46080438-76A4-45A1-9598-318AC9C48708}" destId="{9638BCC1-736C-456B-959E-902465715456}" srcOrd="2" destOrd="0" presId="urn:microsoft.com/office/officeart/2005/8/layout/orgChart1"/>
    <dgm:cxn modelId="{F0D0B7BA-AA79-466F-B3B1-6DC74F062B85}" type="presParOf" srcId="{9F4691F7-271F-419A-9B8F-CE4D298F630C}" destId="{2BFF00F5-B158-42E1-A811-FCC403CD22D0}" srcOrd="4" destOrd="0" presId="urn:microsoft.com/office/officeart/2005/8/layout/orgChart1"/>
    <dgm:cxn modelId="{FC69502A-2636-4503-AEEA-64D4869B7753}" type="presParOf" srcId="{9F4691F7-271F-419A-9B8F-CE4D298F630C}" destId="{5141A319-F28B-4C50-9E60-D80766ECB586}" srcOrd="5" destOrd="0" presId="urn:microsoft.com/office/officeart/2005/8/layout/orgChart1"/>
    <dgm:cxn modelId="{94336C3D-3B29-4E6F-BCE3-FC4431E1C72B}" type="presParOf" srcId="{5141A319-F28B-4C50-9E60-D80766ECB586}" destId="{9809B391-6524-47C0-94D9-28913AC13F23}" srcOrd="0" destOrd="0" presId="urn:microsoft.com/office/officeart/2005/8/layout/orgChart1"/>
    <dgm:cxn modelId="{999E9E3D-0B4C-45E4-8DEF-AAA7F6F5ECFB}" type="presParOf" srcId="{9809B391-6524-47C0-94D9-28913AC13F23}" destId="{DB070121-7CAF-4084-9456-5EE2942BCF78}" srcOrd="0" destOrd="0" presId="urn:microsoft.com/office/officeart/2005/8/layout/orgChart1"/>
    <dgm:cxn modelId="{7442CC51-1843-435E-8CF2-DB52AB0FB4B2}" type="presParOf" srcId="{9809B391-6524-47C0-94D9-28913AC13F23}" destId="{B5832CB5-E9FE-4FE0-A390-50DE3A286097}" srcOrd="1" destOrd="0" presId="urn:microsoft.com/office/officeart/2005/8/layout/orgChart1"/>
    <dgm:cxn modelId="{E9BE8833-EDBB-459D-9C3A-4C368AA7AE9A}" type="presParOf" srcId="{5141A319-F28B-4C50-9E60-D80766ECB586}" destId="{EF647E54-D289-4CF3-9872-A7C1A2CB128B}" srcOrd="1" destOrd="0" presId="urn:microsoft.com/office/officeart/2005/8/layout/orgChart1"/>
    <dgm:cxn modelId="{BD8A328E-21C5-4BCF-81C2-851918045B91}" type="presParOf" srcId="{5141A319-F28B-4C50-9E60-D80766ECB586}" destId="{BB4E004D-276D-4100-A806-68EEC1112AAC}" srcOrd="2" destOrd="0" presId="urn:microsoft.com/office/officeart/2005/8/layout/orgChart1"/>
    <dgm:cxn modelId="{4337FD83-2CD5-4FE0-B082-600A4400CE8E}" type="presParOf" srcId="{BFA5AFF5-7028-4445-B1FD-FA2DFE76DC18}" destId="{FDE9E49B-8F34-4CD7-B142-114E8308019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F6BF8A-74CE-43C3-8E35-069D27D31FB4}">
      <dsp:nvSpPr>
        <dsp:cNvPr id="0" name=""/>
        <dsp:cNvSpPr/>
      </dsp:nvSpPr>
      <dsp:spPr>
        <a:xfrm>
          <a:off x="17093" y="0"/>
          <a:ext cx="2431179" cy="1257118"/>
        </a:xfrm>
        <a:prstGeom prst="roundRect">
          <a:avLst/>
        </a:prstGeom>
        <a:solidFill>
          <a:schemeClr val="accent6"/>
        </a:solidFill>
        <a:ln w="28575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chemeClr val="tx1"/>
              </a:solidFill>
            </a:rPr>
            <a:t>ЗУН</a:t>
          </a:r>
          <a:endParaRPr lang="ru-RU" sz="3600" b="1" kern="1200" dirty="0">
            <a:solidFill>
              <a:schemeClr val="tx1"/>
            </a:solidFill>
          </a:endParaRPr>
        </a:p>
      </dsp:txBody>
      <dsp:txXfrm>
        <a:off x="78460" y="61367"/>
        <a:ext cx="2308445" cy="1134384"/>
      </dsp:txXfrm>
    </dsp:sp>
    <dsp:sp modelId="{57C0DDB7-F0AD-4820-BEE4-A7DBFF468C56}">
      <dsp:nvSpPr>
        <dsp:cNvPr id="0" name=""/>
        <dsp:cNvSpPr/>
      </dsp:nvSpPr>
      <dsp:spPr>
        <a:xfrm>
          <a:off x="964160" y="1330125"/>
          <a:ext cx="729128" cy="729128"/>
        </a:xfrm>
        <a:prstGeom prst="mathPlus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1060806" y="1608944"/>
        <a:ext cx="535836" cy="171490"/>
      </dsp:txXfrm>
    </dsp:sp>
    <dsp:sp modelId="{05C316E8-843D-4CA6-8F83-357AF751B17E}">
      <dsp:nvSpPr>
        <dsp:cNvPr id="0" name=""/>
        <dsp:cNvSpPr/>
      </dsp:nvSpPr>
      <dsp:spPr>
        <a:xfrm>
          <a:off x="0" y="2160240"/>
          <a:ext cx="2465373" cy="1257118"/>
        </a:xfrm>
        <a:prstGeom prst="roundRect">
          <a:avLst/>
        </a:prstGeom>
        <a:solidFill>
          <a:srgbClr val="FF0066"/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cap="none" spc="0" dirty="0" smtClean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/>
            </a:rPr>
            <a:t> Деятельность</a:t>
          </a:r>
          <a:endParaRPr lang="ru-RU" sz="2000" b="1" kern="1200" cap="none" spc="0" dirty="0">
            <a:ln w="18415" cmpd="sng">
              <a:solidFill>
                <a:schemeClr val="tx1"/>
              </a:solidFill>
              <a:prstDash val="solid"/>
            </a:ln>
            <a:solidFill>
              <a:schemeClr val="tx1"/>
            </a:solidFill>
            <a:effectLst/>
          </a:endParaRPr>
        </a:p>
      </dsp:txBody>
      <dsp:txXfrm>
        <a:off x="61367" y="2221607"/>
        <a:ext cx="2342639" cy="1134384"/>
      </dsp:txXfrm>
    </dsp:sp>
    <dsp:sp modelId="{B2A0D858-5556-42AC-8A9C-799ABC08A70E}">
      <dsp:nvSpPr>
        <dsp:cNvPr id="0" name=""/>
        <dsp:cNvSpPr/>
      </dsp:nvSpPr>
      <dsp:spPr>
        <a:xfrm rot="10112">
          <a:off x="2284341" y="1466289"/>
          <a:ext cx="2543272" cy="467648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2284341" y="1559613"/>
        <a:ext cx="2402978" cy="280588"/>
      </dsp:txXfrm>
    </dsp:sp>
    <dsp:sp modelId="{40427F15-A847-4C9F-836C-55F186A8DD75}">
      <dsp:nvSpPr>
        <dsp:cNvPr id="0" name=""/>
        <dsp:cNvSpPr/>
      </dsp:nvSpPr>
      <dsp:spPr>
        <a:xfrm>
          <a:off x="4894624" y="466029"/>
          <a:ext cx="2514237" cy="2514237"/>
        </a:xfrm>
        <a:prstGeom prst="ellipse">
          <a:avLst/>
        </a:prstGeom>
        <a:solidFill>
          <a:srgbClr val="00FF00"/>
        </a:solidFill>
        <a:ln w="28575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tx1"/>
              </a:solidFill>
            </a:rPr>
            <a:t>Содержание образования </a:t>
          </a:r>
          <a:endParaRPr lang="ru-RU" sz="2300" b="1" kern="1200" dirty="0">
            <a:solidFill>
              <a:schemeClr val="tx1"/>
            </a:solidFill>
          </a:endParaRPr>
        </a:p>
      </dsp:txBody>
      <dsp:txXfrm>
        <a:off x="5262825" y="834230"/>
        <a:ext cx="1777835" cy="17778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FF00F5-B158-42E1-A811-FCC403CD22D0}">
      <dsp:nvSpPr>
        <dsp:cNvPr id="0" name=""/>
        <dsp:cNvSpPr/>
      </dsp:nvSpPr>
      <dsp:spPr>
        <a:xfrm>
          <a:off x="4490110" y="1801261"/>
          <a:ext cx="3123944" cy="965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5013"/>
              </a:lnTo>
              <a:lnTo>
                <a:pt x="3123944" y="745013"/>
              </a:lnTo>
              <a:lnTo>
                <a:pt x="3123944" y="965634"/>
              </a:lnTo>
            </a:path>
          </a:pathLst>
        </a:custGeom>
        <a:noFill/>
        <a:ln w="762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A8B35B-2A83-43E1-AA90-D3566D69420A}">
      <dsp:nvSpPr>
        <dsp:cNvPr id="0" name=""/>
        <dsp:cNvSpPr/>
      </dsp:nvSpPr>
      <dsp:spPr>
        <a:xfrm>
          <a:off x="4444390" y="1801261"/>
          <a:ext cx="91440" cy="10790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58433"/>
              </a:lnTo>
              <a:lnTo>
                <a:pt x="46140" y="858433"/>
              </a:lnTo>
              <a:lnTo>
                <a:pt x="46140" y="1079054"/>
              </a:lnTo>
            </a:path>
          </a:pathLst>
        </a:custGeom>
        <a:noFill/>
        <a:ln w="76200" cap="flat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86168A-5A17-4AE1-9197-03C8294159D8}">
      <dsp:nvSpPr>
        <dsp:cNvPr id="0" name=""/>
        <dsp:cNvSpPr/>
      </dsp:nvSpPr>
      <dsp:spPr>
        <a:xfrm>
          <a:off x="1192884" y="1801261"/>
          <a:ext cx="3297226" cy="965634"/>
        </a:xfrm>
        <a:custGeom>
          <a:avLst/>
          <a:gdLst/>
          <a:ahLst/>
          <a:cxnLst/>
          <a:rect l="0" t="0" r="0" b="0"/>
          <a:pathLst>
            <a:path>
              <a:moveTo>
                <a:pt x="3297226" y="0"/>
              </a:moveTo>
              <a:lnTo>
                <a:pt x="3297226" y="745013"/>
              </a:lnTo>
              <a:lnTo>
                <a:pt x="0" y="745013"/>
              </a:lnTo>
              <a:lnTo>
                <a:pt x="0" y="965634"/>
              </a:lnTo>
            </a:path>
          </a:pathLst>
        </a:custGeom>
        <a:noFill/>
        <a:ln w="76200" cap="flat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CCE845-E900-44BF-996C-69C592A0FD26}">
      <dsp:nvSpPr>
        <dsp:cNvPr id="0" name=""/>
        <dsp:cNvSpPr/>
      </dsp:nvSpPr>
      <dsp:spPr>
        <a:xfrm>
          <a:off x="1688607" y="0"/>
          <a:ext cx="5603004" cy="1801261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800" b="1" kern="1200" dirty="0" smtClean="0">
            <a:solidFill>
              <a:schemeClr val="tx1"/>
            </a:solidFill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kern="1200" dirty="0" smtClean="0">
              <a:solidFill>
                <a:schemeClr val="tx1"/>
              </a:solidFill>
            </a:rPr>
            <a:t>Системно-</a:t>
          </a:r>
          <a:r>
            <a:rPr lang="ru-RU" sz="2800" b="1" kern="1200" dirty="0" err="1" smtClean="0">
              <a:solidFill>
                <a:schemeClr val="tx1"/>
              </a:solidFill>
            </a:rPr>
            <a:t>деятельностный</a:t>
          </a:r>
          <a:r>
            <a:rPr lang="ru-RU" sz="2800" b="1" kern="1200" dirty="0" smtClean="0">
              <a:solidFill>
                <a:schemeClr val="tx1"/>
              </a:solidFill>
            </a:rPr>
            <a:t>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kern="1200" dirty="0" smtClean="0">
              <a:solidFill>
                <a:schemeClr val="tx1"/>
              </a:solidFill>
            </a:rPr>
            <a:t>подход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kern="1200" dirty="0" smtClean="0">
              <a:solidFill>
                <a:schemeClr val="tx1"/>
              </a:solidFill>
            </a:rPr>
            <a:t>позволяет :</a:t>
          </a:r>
        </a:p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kern="1200" dirty="0"/>
        </a:p>
      </dsp:txBody>
      <dsp:txXfrm>
        <a:off x="1688607" y="0"/>
        <a:ext cx="5603004" cy="1801261"/>
      </dsp:txXfrm>
    </dsp:sp>
    <dsp:sp modelId="{7B6E128D-9C74-4E86-80C7-F390B68D5568}">
      <dsp:nvSpPr>
        <dsp:cNvPr id="0" name=""/>
        <dsp:cNvSpPr/>
      </dsp:nvSpPr>
      <dsp:spPr>
        <a:xfrm>
          <a:off x="4516" y="2766895"/>
          <a:ext cx="2376734" cy="1885181"/>
        </a:xfrm>
        <a:prstGeom prst="rect">
          <a:avLst/>
        </a:prstGeom>
        <a:solidFill>
          <a:srgbClr val="FF9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/>
              </a:solidFill>
            </a:rPr>
            <a:t>Представить цели образования;</a:t>
          </a:r>
          <a:endParaRPr lang="ru-RU" sz="2600" kern="1200" dirty="0"/>
        </a:p>
      </dsp:txBody>
      <dsp:txXfrm>
        <a:off x="4516" y="2766895"/>
        <a:ext cx="2376734" cy="1885181"/>
      </dsp:txXfrm>
    </dsp:sp>
    <dsp:sp modelId="{FC12723F-6689-4496-886F-F375D7BC52DD}">
      <dsp:nvSpPr>
        <dsp:cNvPr id="0" name=""/>
        <dsp:cNvSpPr/>
      </dsp:nvSpPr>
      <dsp:spPr>
        <a:xfrm>
          <a:off x="2880315" y="2880315"/>
          <a:ext cx="3220429" cy="2541359"/>
        </a:xfrm>
        <a:prstGeom prst="rect">
          <a:avLst/>
        </a:prstGeom>
        <a:solidFill>
          <a:srgbClr val="FF9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/>
              </a:solidFill>
            </a:rPr>
            <a:t>Обосновать способы действий и содержание обучения в их взаимосвязи;</a:t>
          </a:r>
          <a:endParaRPr lang="ru-RU" sz="2600" kern="1200" dirty="0"/>
        </a:p>
      </dsp:txBody>
      <dsp:txXfrm>
        <a:off x="2880315" y="2880315"/>
        <a:ext cx="3220429" cy="2541359"/>
      </dsp:txXfrm>
    </dsp:sp>
    <dsp:sp modelId="{DB070121-7CAF-4084-9456-5EE2942BCF78}">
      <dsp:nvSpPr>
        <dsp:cNvPr id="0" name=""/>
        <dsp:cNvSpPr/>
      </dsp:nvSpPr>
      <dsp:spPr>
        <a:xfrm>
          <a:off x="6484162" y="2766895"/>
          <a:ext cx="2259784" cy="1848096"/>
        </a:xfrm>
        <a:prstGeom prst="rect">
          <a:avLst/>
        </a:prstGeom>
        <a:solidFill>
          <a:srgbClr val="FF9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/>
              </a:solidFill>
            </a:rPr>
            <a:t>Выделить основные результаты обучения и воспитания;</a:t>
          </a:r>
          <a:endParaRPr lang="ru-RU" sz="2600" kern="1200" dirty="0"/>
        </a:p>
      </dsp:txBody>
      <dsp:txXfrm>
        <a:off x="6484162" y="2766895"/>
        <a:ext cx="2259784" cy="18480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6E737-F98D-442A-8504-C048AFCFDF63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38C48-E217-45BD-AE1D-D21D0EF08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33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38C48-E217-45BD-AE1D-D21D0EF0881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671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839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368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67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076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053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54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394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432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383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411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84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31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2" Type="http://schemas.openxmlformats.org/officeDocument/2006/relationships/hyperlink" Target="https://sites.google.com/site/prakticeskoeposobiedlaucitela/tehnologia-deatelnostnogo-metoda/effekty-tehnologii/original%20(3).jpg?attredirects=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ites.google.com/site/prakticeskoeposobiedlaucitela/tehnologia-deatelnostnogo-metoda/effekty-tehnologii/illustrate.jpg?attredirects=0" TargetMode="External"/><Relationship Id="rId5" Type="http://schemas.openxmlformats.org/officeDocument/2006/relationships/image" Target="../media/image17.jpeg"/><Relationship Id="rId4" Type="http://schemas.openxmlformats.org/officeDocument/2006/relationships/hyperlink" Target="https://sites.google.com/site/prakticeskoeposobiedlaucitela/tehnologia-deatelnostnogo-metoda/effekty-tehnologii/1285411118_www.blogpic.info-053.jpg?attredirects=0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sites.google.com/site/prakticeskoeposobiedlaucitela/tehnologia-deatelnostnogo-metoda/effekty-tehnologii/original%20(2).jpg?attredirects=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hyperlink" Target="https://sites.google.com/site/prakticeskoeposobiedlaucitela/tehnologia-deatelnostnogo-metoda/effekty-tehnologii/images%20(7).jpg?attredirects=0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timix.nios.ru/sites/default/files/field/image/20718_m.jpg" TargetMode="External"/><Relationship Id="rId3" Type="http://schemas.openxmlformats.org/officeDocument/2006/relationships/hyperlink" Target="http://www.shkola-48.ru/data/objects/140/images/uchenik.jpeg" TargetMode="External"/><Relationship Id="rId7" Type="http://schemas.openxmlformats.org/officeDocument/2006/relationships/hyperlink" Target="http://900igr.net/datai/mkhk/ZHivopis-Rossii-19-veka/0029-054-Domashnee-zadanie-Podgotovit-proekty-po-odnoj-iz-tem-Tretjakovskaja.jpg" TargetMode="External"/><Relationship Id="rId12" Type="http://schemas.openxmlformats.org/officeDocument/2006/relationships/hyperlink" Target="http://www.adversitement.fr/blog_analytics/wp-content/uploads/2011/06/Fotolia_21891698_S.jpg" TargetMode="External"/><Relationship Id="rId2" Type="http://schemas.openxmlformats.org/officeDocument/2006/relationships/hyperlink" Target="http://chu-sch1.ucoz.ru/pic/image4188654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nmc-kemerovo.ucoz.ru/Gerasimova/FGOS.jpg" TargetMode="External"/><Relationship Id="rId11" Type="http://schemas.openxmlformats.org/officeDocument/2006/relationships/hyperlink" Target="http://www.sainte-aldegonde.com/cache/fichs_declinaison/354288_2.jpg" TargetMode="External"/><Relationship Id="rId5" Type="http://schemas.openxmlformats.org/officeDocument/2006/relationships/hyperlink" Target="http://chu-sch1.ucoz.ru/3/7.jpg" TargetMode="External"/><Relationship Id="rId10" Type="http://schemas.openxmlformats.org/officeDocument/2006/relationships/hyperlink" Target="http://im2-tub-ru.yandex.net/i?id=cffeb2170a1a3b4558facaaa31208e34-74-144&amp;n=21" TargetMode="External"/><Relationship Id="rId4" Type="http://schemas.openxmlformats.org/officeDocument/2006/relationships/hyperlink" Target="http://www.edu.cap.ru/home/4671/image/bab_ners/67284108.png" TargetMode="External"/><Relationship Id="rId9" Type="http://schemas.openxmlformats.org/officeDocument/2006/relationships/hyperlink" Target="http://gulyai.ru/uploads/posts/2009-08/1249620050_pic_id464379.jpe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56691"/>
            <a:ext cx="8172400" cy="295232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системно-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деятельностного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подхода на уроках предмета «Основы безопасности жизнедеятельности»</a:t>
            </a:r>
            <a:r>
              <a:rPr lang="ru-RU" b="1" i="1" dirty="0">
                <a:solidFill>
                  <a:schemeClr val="tx1"/>
                </a:solidFill>
              </a:rPr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975338" y="2132856"/>
            <a:ext cx="7879174" cy="27363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endParaRPr lang="ru-RU" sz="3200" b="1" i="1" dirty="0" smtClean="0">
              <a:solidFill>
                <a:schemeClr val="tx1"/>
              </a:solidFill>
            </a:endParaRPr>
          </a:p>
          <a:p>
            <a:pPr algn="r"/>
            <a:r>
              <a:rPr lang="ru-RU" sz="3200" b="1" i="1" dirty="0" smtClean="0">
                <a:solidFill>
                  <a:schemeClr val="tx1"/>
                </a:solidFill>
              </a:rPr>
              <a:t>« </a:t>
            </a:r>
            <a:r>
              <a:rPr lang="ru-RU" sz="3200" b="1" i="1" dirty="0">
                <a:solidFill>
                  <a:schemeClr val="tx1"/>
                </a:solidFill>
              </a:rPr>
              <a:t>Единственный путь, </a:t>
            </a:r>
            <a:r>
              <a:rPr lang="ru-RU" sz="3200" b="1" i="1" dirty="0" smtClean="0">
                <a:solidFill>
                  <a:schemeClr val="tx1"/>
                </a:solidFill>
              </a:rPr>
              <a:t>ведущий к </a:t>
            </a:r>
            <a:r>
              <a:rPr lang="ru-RU" sz="3200" b="1" i="1" dirty="0">
                <a:solidFill>
                  <a:schemeClr val="tx1"/>
                </a:solidFill>
              </a:rPr>
              <a:t>знанию – это деятельность</a:t>
            </a:r>
            <a:r>
              <a:rPr lang="ru-RU" sz="3200" b="1" i="1" dirty="0" smtClean="0">
                <a:solidFill>
                  <a:schemeClr val="tx1"/>
                </a:solidFill>
              </a:rPr>
              <a:t>»</a:t>
            </a:r>
            <a:r>
              <a:rPr lang="ru-RU" sz="3200" b="1" i="1" dirty="0">
                <a:solidFill>
                  <a:schemeClr val="tx1"/>
                </a:solidFill>
              </a:rPr>
              <a:t> </a:t>
            </a:r>
            <a:endParaRPr lang="ru-RU" sz="3200" b="1" i="1" dirty="0" smtClean="0">
              <a:solidFill>
                <a:schemeClr val="tx1"/>
              </a:solidFill>
            </a:endParaRPr>
          </a:p>
          <a:p>
            <a:pPr algn="r"/>
            <a:r>
              <a:rPr lang="ru-RU" sz="3200" b="1" i="1" dirty="0" smtClean="0">
                <a:solidFill>
                  <a:schemeClr val="tx1"/>
                </a:solidFill>
              </a:rPr>
              <a:t>Б</a:t>
            </a:r>
            <a:r>
              <a:rPr lang="ru-RU" sz="3200" b="1" i="1" dirty="0">
                <a:solidFill>
                  <a:schemeClr val="tx1"/>
                </a:solidFill>
              </a:rPr>
              <a:t>. Шоу </a:t>
            </a:r>
          </a:p>
        </p:txBody>
      </p:sp>
      <p:pic>
        <p:nvPicPr>
          <p:cNvPr id="5" name="Picture 10" descr="http://edu.mari.ru/mouo-volzhskij/sh3/DocLib/%D0%9D%D0%BE%D0%B2%D0%BE%D1%81%D1%82%D0%BD%D1%8B%D0%B5%20%D1%84%D0%BE%D1%82%D0%BE/standart_jpg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717032"/>
            <a:ext cx="2461478" cy="297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32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2093291"/>
            <a:ext cx="2088232" cy="648072"/>
          </a:xfrm>
          <a:prstGeom prst="round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Факты 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1285819"/>
            <a:ext cx="2088232" cy="648072"/>
          </a:xfrm>
          <a:prstGeom prst="round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Имена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512676"/>
            <a:ext cx="2088232" cy="648072"/>
          </a:xfrm>
          <a:prstGeom prst="round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Понятия 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7" name="Стрелка вверх 6"/>
          <p:cNvSpPr/>
          <p:nvPr/>
        </p:nvSpPr>
        <p:spPr>
          <a:xfrm>
            <a:off x="2992331" y="512676"/>
            <a:ext cx="576064" cy="2228687"/>
          </a:xfrm>
          <a:prstGeom prst="up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44208" y="3107466"/>
            <a:ext cx="2088232" cy="64807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Применение знаний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44208" y="3953218"/>
            <a:ext cx="2088232" cy="77192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Задания в нестандартной форме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444208" y="4868939"/>
            <a:ext cx="2088232" cy="64807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Анализ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В</a:t>
            </a:r>
            <a:r>
              <a:rPr lang="ru-RU" b="1" dirty="0" smtClean="0">
                <a:solidFill>
                  <a:schemeClr val="tx1"/>
                </a:solidFill>
              </a:rPr>
              <a:t>ыводы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Стрелка вверх 10"/>
          <p:cNvSpPr/>
          <p:nvPr/>
        </p:nvSpPr>
        <p:spPr>
          <a:xfrm>
            <a:off x="5740761" y="3201610"/>
            <a:ext cx="576064" cy="2359205"/>
          </a:xfrm>
          <a:prstGeom prst="upArrow">
            <a:avLst/>
          </a:prstGeom>
          <a:solidFill>
            <a:srgbClr val="0070C0"/>
          </a:solidFill>
          <a:ln>
            <a:solidFill>
              <a:schemeClr val="tx2">
                <a:lumMod val="75000"/>
              </a:schemeClr>
            </a:solidFill>
          </a:ln>
          <a:scene3d>
            <a:camera prst="orthographicFront">
              <a:rot lat="21299999" lon="0" rev="107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28575">
                <a:solidFill>
                  <a:schemeClr val="bg2">
                    <a:lumMod val="10000"/>
                  </a:schemeClr>
                </a:solidFill>
              </a:ln>
            </a:endParaRPr>
          </a:p>
        </p:txBody>
      </p:sp>
      <p:pic>
        <p:nvPicPr>
          <p:cNvPr id="4098" name="Picture 2" descr="http://www.lvivpost.net/application/images/uploads/stories/2013/1336/1036w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597" y="1074066"/>
            <a:ext cx="2952328" cy="425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19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ТалановаСА\Desktop\1329290845_konferenciya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04864"/>
            <a:ext cx="341007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Выноска со стрелкой вправо 5"/>
          <p:cNvSpPr/>
          <p:nvPr/>
        </p:nvSpPr>
        <p:spPr>
          <a:xfrm>
            <a:off x="323528" y="3645024"/>
            <a:ext cx="2592288" cy="864095"/>
          </a:xfrm>
          <a:prstGeom prst="rightArrowCallout">
            <a:avLst>
              <a:gd name="adj1" fmla="val 20690"/>
              <a:gd name="adj2" fmla="val 22845"/>
              <a:gd name="adj3" fmla="val 29309"/>
              <a:gd name="adj4" fmla="val 86195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Телевидение </a:t>
            </a:r>
            <a:endParaRPr lang="ru-RU" sz="2800" dirty="0"/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3394235" y="764704"/>
            <a:ext cx="2088232" cy="1265017"/>
          </a:xfrm>
          <a:prstGeom prst="downArrowCallout">
            <a:avLst>
              <a:gd name="adj1" fmla="val 23371"/>
              <a:gd name="adj2" fmla="val 25000"/>
              <a:gd name="adj3" fmla="val 25000"/>
              <a:gd name="adj4" fmla="val 58459"/>
            </a:avLst>
          </a:prstGeom>
          <a:solidFill>
            <a:srgbClr val="FF00FF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Интернет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Выноска со стрелкой влево 7"/>
          <p:cNvSpPr/>
          <p:nvPr/>
        </p:nvSpPr>
        <p:spPr>
          <a:xfrm>
            <a:off x="6372200" y="3718164"/>
            <a:ext cx="2376264" cy="790955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503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Печать 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651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058366" y="1412776"/>
            <a:ext cx="4886139" cy="64807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Результат = знания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84394" y="4005064"/>
            <a:ext cx="4886139" cy="64807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Результат = умения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4278038" y="2276872"/>
            <a:ext cx="498853" cy="1584176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42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Новые требования к результатам освоения </a:t>
            </a:r>
            <a:r>
              <a:rPr lang="ru-RU" sz="3200" b="1" dirty="0">
                <a:solidFill>
                  <a:schemeClr val="tx1"/>
                </a:solidFill>
              </a:rPr>
              <a:t>основных образовательных программ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355976" y="2420888"/>
            <a:ext cx="3924424" cy="34506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</a:rPr>
              <a:t>Предметные знания</a:t>
            </a:r>
            <a:endParaRPr lang="ru-RU" sz="32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7200" b="1" dirty="0" smtClean="0">
                <a:solidFill>
                  <a:schemeClr val="tx1"/>
                </a:solidFill>
              </a:rPr>
              <a:t>+</a:t>
            </a:r>
            <a:endParaRPr lang="ru-RU" sz="72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</a:rPr>
              <a:t>Универсальные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>
                <a:solidFill>
                  <a:schemeClr val="tx1"/>
                </a:solidFill>
              </a:rPr>
              <a:t>способы действий</a:t>
            </a:r>
          </a:p>
        </p:txBody>
      </p:sp>
      <p:pic>
        <p:nvPicPr>
          <p:cNvPr id="3074" name="Picture 2" descr="http://bookcube.ru/uploads/taginator/Feb-2013/kak-napisat-plan-raboty-na-fevral-tema-zima-po-fg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2994196" cy="400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26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Системно-</a:t>
            </a:r>
            <a:r>
              <a:rPr lang="ru-RU" sz="3200" b="1" dirty="0" err="1">
                <a:solidFill>
                  <a:schemeClr val="tx1"/>
                </a:solidFill>
              </a:rPr>
              <a:t>деятельностный</a:t>
            </a:r>
            <a:r>
              <a:rPr lang="ru-RU" sz="3200" b="1" dirty="0">
                <a:solidFill>
                  <a:schemeClr val="tx1"/>
                </a:solidFill>
              </a:rPr>
              <a:t>  подход </a:t>
            </a:r>
            <a:r>
              <a:rPr lang="ru-RU" sz="3200" b="1" dirty="0" smtClean="0">
                <a:solidFill>
                  <a:schemeClr val="tx1"/>
                </a:solidFill>
              </a:rPr>
              <a:t>- методологическая </a:t>
            </a:r>
            <a:r>
              <a:rPr lang="ru-RU" sz="3200" b="1" dirty="0">
                <a:solidFill>
                  <a:schemeClr val="tx1"/>
                </a:solidFill>
              </a:rPr>
              <a:t>основа ФГОС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817763" y="1790131"/>
            <a:ext cx="6928260" cy="457287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Концепция «учения </a:t>
            </a:r>
            <a:r>
              <a:rPr lang="ru-RU" b="1" dirty="0">
                <a:solidFill>
                  <a:schemeClr val="tx1"/>
                </a:solidFill>
              </a:rPr>
              <a:t>через деятельность</a:t>
            </a:r>
            <a:r>
              <a:rPr lang="ru-RU" b="1" dirty="0" smtClean="0">
                <a:solidFill>
                  <a:schemeClr val="tx1"/>
                </a:solidFill>
              </a:rPr>
              <a:t>»</a:t>
            </a:r>
          </a:p>
          <a:p>
            <a:pPr marL="0" indent="0">
              <a:buNone/>
            </a:pPr>
            <a:endParaRPr lang="ru-RU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П</a:t>
            </a:r>
            <a:r>
              <a:rPr lang="ru-RU" b="1" dirty="0" smtClean="0">
                <a:solidFill>
                  <a:schemeClr val="tx1"/>
                </a:solidFill>
              </a:rPr>
              <a:t>ринцип </a:t>
            </a:r>
            <a:r>
              <a:rPr lang="ru-RU" b="1" dirty="0">
                <a:solidFill>
                  <a:schemeClr val="tx1"/>
                </a:solidFill>
              </a:rPr>
              <a:t>развивающего </a:t>
            </a:r>
            <a:r>
              <a:rPr lang="ru-RU" b="1" dirty="0" smtClean="0">
                <a:solidFill>
                  <a:schemeClr val="tx1"/>
                </a:solidFill>
              </a:rPr>
              <a:t>обучения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                      </a:t>
            </a:r>
            <a:r>
              <a:rPr lang="ru-RU" b="1" dirty="0" smtClean="0">
                <a:solidFill>
                  <a:schemeClr val="tx1"/>
                </a:solidFill>
              </a:rPr>
              <a:t>Теория </a:t>
            </a:r>
            <a:r>
              <a:rPr lang="ru-RU" b="1" dirty="0">
                <a:solidFill>
                  <a:schemeClr val="tx1"/>
                </a:solidFill>
              </a:rPr>
              <a:t>развивающего обучения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41326" y="988030"/>
            <a:ext cx="1476026" cy="1761140"/>
            <a:chOff x="441326" y="988030"/>
            <a:chExt cx="1476026" cy="1761140"/>
          </a:xfrm>
        </p:grpSpPr>
        <p:pic>
          <p:nvPicPr>
            <p:cNvPr id="6146" name="Picture 2" descr="http://thelib.ru/books/00/10/53/00105394/i010-001-25516255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698" y="988030"/>
              <a:ext cx="924175" cy="124888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6" name="Объект 1"/>
            <p:cNvSpPr txBox="1">
              <a:spLocks/>
            </p:cNvSpPr>
            <p:nvPr/>
          </p:nvSpPr>
          <p:spPr>
            <a:xfrm>
              <a:off x="441326" y="2236915"/>
              <a:ext cx="1476026" cy="51225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74320" indent="-27432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76263" indent="-27432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5663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1430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46304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78308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10312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42316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74320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b="1" dirty="0" smtClean="0">
                  <a:solidFill>
                    <a:schemeClr val="tx1"/>
                  </a:solidFill>
                </a:rPr>
                <a:t>Д. </a:t>
              </a:r>
              <a:r>
                <a:rPr lang="ru-RU" sz="2000" b="1" dirty="0" err="1" smtClean="0">
                  <a:solidFill>
                    <a:schemeClr val="tx1"/>
                  </a:solidFill>
                </a:rPr>
                <a:t>Дьюи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21608" y="2713796"/>
            <a:ext cx="1943708" cy="1829858"/>
            <a:chOff x="21608" y="2713796"/>
            <a:chExt cx="1943708" cy="1829858"/>
          </a:xfrm>
        </p:grpSpPr>
        <p:pic>
          <p:nvPicPr>
            <p:cNvPr id="6148" name="Picture 4" descr="http://www.rustoys.ru/pics/vigotskiy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857" y="2713796"/>
              <a:ext cx="924175" cy="141556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7" name="Объект 1"/>
            <p:cNvSpPr txBox="1">
              <a:spLocks/>
            </p:cNvSpPr>
            <p:nvPr/>
          </p:nvSpPr>
          <p:spPr>
            <a:xfrm>
              <a:off x="21608" y="4146140"/>
              <a:ext cx="1943708" cy="39751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74320" indent="-27432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76263" indent="-27432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5663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1430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46304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78308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10312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42316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74320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b="1" dirty="0" smtClean="0">
                  <a:solidFill>
                    <a:schemeClr val="tx1"/>
                  </a:solidFill>
                </a:rPr>
                <a:t>Л.С. Выготский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237124" y="4579841"/>
            <a:ext cx="3487509" cy="2007798"/>
            <a:chOff x="237124" y="4579841"/>
            <a:chExt cx="3487509" cy="2007798"/>
          </a:xfrm>
        </p:grpSpPr>
        <p:pic>
          <p:nvPicPr>
            <p:cNvPr id="6150" name="Picture 6" descr="http://maakovets.narod.ru/alb/11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19" t="1177" b="-1177"/>
            <a:stretch/>
          </p:blipFill>
          <p:spPr bwMode="auto">
            <a:xfrm>
              <a:off x="465864" y="4579841"/>
              <a:ext cx="1007287" cy="146621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9" name="Объект 1"/>
            <p:cNvSpPr txBox="1">
              <a:spLocks/>
            </p:cNvSpPr>
            <p:nvPr/>
          </p:nvSpPr>
          <p:spPr>
            <a:xfrm>
              <a:off x="237124" y="6046058"/>
              <a:ext cx="1728192" cy="51225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274320" indent="-27432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76263" indent="-27432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5663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1430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46304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78308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10312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42316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74320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000" b="1" dirty="0" smtClean="0">
                  <a:solidFill>
                    <a:schemeClr val="tx1"/>
                  </a:solidFill>
                </a:rPr>
                <a:t>Д.Б. </a:t>
              </a:r>
              <a:r>
                <a:rPr lang="ru-RU" sz="2000" b="1" dirty="0" err="1" smtClean="0">
                  <a:solidFill>
                    <a:schemeClr val="tx1"/>
                  </a:solidFill>
                </a:rPr>
                <a:t>Эльконин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  <p:pic>
          <p:nvPicPr>
            <p:cNvPr id="6152" name="Picture 8" descr="http://www.vvd.interro.ru/davidov7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996441" y="4579841"/>
              <a:ext cx="982767" cy="140990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1" name="Объект 1"/>
            <p:cNvSpPr txBox="1">
              <a:spLocks/>
            </p:cNvSpPr>
            <p:nvPr/>
          </p:nvSpPr>
          <p:spPr>
            <a:xfrm>
              <a:off x="1996441" y="6075384"/>
              <a:ext cx="1728192" cy="51225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85000" lnSpcReduction="10000"/>
            </a:bodyPr>
            <a:lstStyle>
              <a:lvl1pPr marL="274320" indent="-27432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76263" indent="-27432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5663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14300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46304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78308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10312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42316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743200" indent="-228600" algn="l" defTabSz="914400" rtl="0" eaLnBrk="1" latinLnBrk="0" hangingPunct="1">
                <a:spcBef>
                  <a:spcPts val="384"/>
                </a:spcBef>
                <a:buClr>
                  <a:schemeClr val="accent1"/>
                </a:buClr>
                <a:buFont typeface="Symbol" pitchFamily="18" charset="2"/>
                <a:buChar char="*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b="1" dirty="0" err="1" smtClean="0">
                  <a:solidFill>
                    <a:schemeClr val="tx1"/>
                  </a:solidFill>
                </a:rPr>
                <a:t>В.В.Давыдов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2" name="Picture 2" descr="http://img11.proshkolu.ru/content/media/pic/std/5000000/4035000/4034122-69e7898e5093ca6c.jpg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63272" y="978180"/>
            <a:ext cx="1980728" cy="80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12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89717" y="4581128"/>
            <a:ext cx="3528392" cy="1224136"/>
          </a:xfrm>
          <a:prstGeom prst="round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П</a:t>
            </a:r>
            <a:r>
              <a:rPr lang="ru-RU" sz="2000" b="1" dirty="0" smtClean="0">
                <a:solidFill>
                  <a:schemeClr val="tx1"/>
                </a:solidFill>
              </a:rPr>
              <a:t>онятие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«системно-</a:t>
            </a:r>
            <a:r>
              <a:rPr lang="ru-RU" sz="2000" b="1" dirty="0" err="1" smtClean="0">
                <a:solidFill>
                  <a:schemeClr val="tx1"/>
                </a:solidFill>
              </a:rPr>
              <a:t>деятельностный</a:t>
            </a:r>
            <a:r>
              <a:rPr lang="ru-RU" sz="2000" b="1" dirty="0" smtClean="0">
                <a:solidFill>
                  <a:schemeClr val="tx1"/>
                </a:solidFill>
              </a:rPr>
              <a:t>» подход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1985г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77768" y="2600908"/>
            <a:ext cx="2880320" cy="122413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Системный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 подход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24128" y="2721011"/>
            <a:ext cx="2880320" cy="122413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Деятельностный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подход</a:t>
            </a:r>
          </a:p>
        </p:txBody>
      </p:sp>
      <p:sp>
        <p:nvSpPr>
          <p:cNvPr id="2" name="Стрелка углом 1"/>
          <p:cNvSpPr/>
          <p:nvPr/>
        </p:nvSpPr>
        <p:spPr>
          <a:xfrm rot="5400000">
            <a:off x="3356110" y="2942946"/>
            <a:ext cx="1368152" cy="1764196"/>
          </a:xfrm>
          <a:prstGeom prst="bentArrow">
            <a:avLst>
              <a:gd name="adj1" fmla="val 16692"/>
              <a:gd name="adj2" fmla="val 25625"/>
              <a:gd name="adj3" fmla="val 17879"/>
              <a:gd name="adj4" fmla="val 40190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Стрелка углом 7"/>
          <p:cNvSpPr/>
          <p:nvPr/>
        </p:nvSpPr>
        <p:spPr>
          <a:xfrm rot="5400000" flipV="1">
            <a:off x="4279090" y="3064081"/>
            <a:ext cx="1368152" cy="1521924"/>
          </a:xfrm>
          <a:prstGeom prst="bentArrow">
            <a:avLst>
              <a:gd name="adj1" fmla="val 16692"/>
              <a:gd name="adj2" fmla="val 25625"/>
              <a:gd name="adj3" fmla="val 17879"/>
              <a:gd name="adj4" fmla="val 40190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2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51920" y="3861048"/>
            <a:ext cx="4853524" cy="166427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— </a:t>
            </a:r>
            <a:r>
              <a:rPr lang="ru-RU" sz="2000" b="1" i="1" dirty="0">
                <a:solidFill>
                  <a:schemeClr val="tx1"/>
                </a:solidFill>
              </a:rPr>
              <a:t>множество элементов, находящихся в отношениях и связях друг с другом, которое образует </a:t>
            </a:r>
            <a:r>
              <a:rPr lang="ru-RU" sz="2000" b="1" i="1" dirty="0" err="1">
                <a:solidFill>
                  <a:schemeClr val="tx1"/>
                </a:solidFill>
              </a:rPr>
              <a:t>определѐнную</a:t>
            </a:r>
            <a:r>
              <a:rPr lang="ru-RU" sz="2000" b="1" i="1" dirty="0">
                <a:solidFill>
                  <a:schemeClr val="tx1"/>
                </a:solidFill>
              </a:rPr>
              <a:t> целостность, единство</a:t>
            </a:r>
            <a:r>
              <a:rPr lang="ru-RU" sz="2000" b="1" dirty="0" smtClean="0">
                <a:solidFill>
                  <a:schemeClr val="tx1"/>
                </a:solidFill>
              </a:rPr>
              <a:t>.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(Википедия</a:t>
            </a:r>
            <a:r>
              <a:rPr lang="ru-RU" sz="2000" dirty="0" smtClean="0">
                <a:solidFill>
                  <a:schemeClr val="tx1"/>
                </a:solidFill>
              </a:rPr>
              <a:t>)</a:t>
            </a: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endParaRPr lang="ru-RU" sz="20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31384" y="2132856"/>
            <a:ext cx="2276520" cy="93610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Деятельность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31384" y="4293096"/>
            <a:ext cx="2284787" cy="93610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      Система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3692900" y="2059077"/>
            <a:ext cx="5211132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200" dirty="0" smtClean="0">
                <a:solidFill>
                  <a:schemeClr val="tx1"/>
                </a:solidFill>
              </a:rPr>
              <a:t>—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</a:rPr>
              <a:t>форма активного отношения к окружающему миру, содержание которой составляет его целесообразное изменение и преобразование.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( Новая философская энциклопедия, 2003) 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8" name="Левая фигурная скобка 7"/>
          <p:cNvSpPr/>
          <p:nvPr/>
        </p:nvSpPr>
        <p:spPr>
          <a:xfrm>
            <a:off x="1111733" y="2533634"/>
            <a:ext cx="288032" cy="2274443"/>
          </a:xfrm>
          <a:prstGeom prst="leftBrac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 rot="16200000">
            <a:off x="-1213577" y="3404065"/>
            <a:ext cx="3672410" cy="697944"/>
          </a:xfrm>
          <a:prstGeom prst="roundRect">
            <a:avLst/>
          </a:prstGeom>
          <a:solidFill>
            <a:srgbClr val="FF00FF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   Общенаучные понятия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2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593139"/>
              </p:ext>
            </p:extLst>
          </p:nvPr>
        </p:nvGraphicFramePr>
        <p:xfrm>
          <a:off x="899592" y="2060848"/>
          <a:ext cx="7408862" cy="345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539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32678138"/>
              </p:ext>
            </p:extLst>
          </p:nvPr>
        </p:nvGraphicFramePr>
        <p:xfrm>
          <a:off x="179512" y="404664"/>
          <a:ext cx="8748464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555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Системно-</a:t>
            </a:r>
            <a:r>
              <a:rPr lang="ru-RU" sz="3200" b="1" dirty="0" err="1">
                <a:solidFill>
                  <a:schemeClr val="tx1"/>
                </a:solidFill>
              </a:rPr>
              <a:t>деятельностный</a:t>
            </a:r>
            <a:r>
              <a:rPr lang="ru-RU" sz="3200" b="1" dirty="0">
                <a:solidFill>
                  <a:schemeClr val="tx1"/>
                </a:solidFill>
              </a:rPr>
              <a:t> подход </a:t>
            </a:r>
            <a:r>
              <a:rPr lang="ru-RU" sz="3200" b="1" dirty="0" smtClean="0">
                <a:solidFill>
                  <a:schemeClr val="tx1"/>
                </a:solidFill>
              </a:rPr>
              <a:t>предполагает: 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556792"/>
            <a:ext cx="8352927" cy="504056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tx1"/>
                </a:solidFill>
              </a:rPr>
              <a:t> воспитание </a:t>
            </a:r>
            <a:r>
              <a:rPr lang="ru-RU" b="1" dirty="0">
                <a:solidFill>
                  <a:schemeClr val="tx1"/>
                </a:solidFill>
              </a:rPr>
              <a:t>и развитие качеств </a:t>
            </a:r>
            <a:r>
              <a:rPr lang="ru-RU" b="1" dirty="0" smtClean="0">
                <a:solidFill>
                  <a:schemeClr val="tx1"/>
                </a:solidFill>
              </a:rPr>
              <a:t>личности;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tx1"/>
                </a:solidFill>
              </a:rPr>
              <a:t> переход </a:t>
            </a:r>
            <a:r>
              <a:rPr lang="ru-RU" b="1" dirty="0">
                <a:solidFill>
                  <a:schemeClr val="tx1"/>
                </a:solidFill>
              </a:rPr>
              <a:t>к стратегии социального проектирования и </a:t>
            </a:r>
            <a:r>
              <a:rPr lang="ru-RU" b="1" dirty="0" smtClean="0">
                <a:solidFill>
                  <a:schemeClr val="tx1"/>
                </a:solidFill>
              </a:rPr>
              <a:t> 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   конструирования;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tx1"/>
                </a:solidFill>
              </a:rPr>
              <a:t> ориентацию </a:t>
            </a:r>
            <a:r>
              <a:rPr lang="ru-RU" b="1" dirty="0">
                <a:solidFill>
                  <a:schemeClr val="tx1"/>
                </a:solidFill>
              </a:rPr>
              <a:t>на результаты </a:t>
            </a:r>
            <a:r>
              <a:rPr lang="ru-RU" b="1" dirty="0" smtClean="0">
                <a:solidFill>
                  <a:schemeClr val="tx1"/>
                </a:solidFill>
              </a:rPr>
              <a:t>образования;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tx1"/>
                </a:solidFill>
              </a:rPr>
              <a:t> признание </a:t>
            </a:r>
            <a:r>
              <a:rPr lang="ru-RU" b="1" dirty="0">
                <a:solidFill>
                  <a:schemeClr val="tx1"/>
                </a:solidFill>
              </a:rPr>
              <a:t>решающей  роли содержания </a:t>
            </a:r>
            <a:r>
              <a:rPr lang="ru-RU" b="1" dirty="0" smtClean="0">
                <a:solidFill>
                  <a:schemeClr val="tx1"/>
                </a:solidFill>
              </a:rPr>
              <a:t>образования;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tx1"/>
                </a:solidFill>
              </a:rPr>
              <a:t> учет </a:t>
            </a:r>
            <a:r>
              <a:rPr lang="ru-RU" b="1" dirty="0">
                <a:solidFill>
                  <a:schemeClr val="tx1"/>
                </a:solidFill>
              </a:rPr>
              <a:t>возрастных, психологических и физиологических </a:t>
            </a:r>
            <a:r>
              <a:rPr lang="ru-RU" b="1" dirty="0" smtClean="0">
                <a:solidFill>
                  <a:schemeClr val="tx1"/>
                </a:solidFill>
              </a:rPr>
              <a:t> особенностей учащихся;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tx1"/>
                </a:solidFill>
              </a:rPr>
              <a:t> обеспечение преемственности;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tx1"/>
                </a:solidFill>
              </a:rPr>
              <a:t> разнообразие </a:t>
            </a:r>
            <a:r>
              <a:rPr lang="ru-RU" b="1" dirty="0">
                <a:solidFill>
                  <a:schemeClr val="tx1"/>
                </a:solidFill>
              </a:rPr>
              <a:t>организационных форм и учет индивидуальных особенностей каждого </a:t>
            </a:r>
            <a:r>
              <a:rPr lang="ru-RU" b="1" dirty="0" smtClean="0">
                <a:solidFill>
                  <a:schemeClr val="tx1"/>
                </a:solidFill>
              </a:rPr>
              <a:t>обучающегося;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tx1"/>
                </a:solidFill>
              </a:rPr>
              <a:t> гарантированность  </a:t>
            </a:r>
            <a:r>
              <a:rPr lang="ru-RU" b="1" dirty="0">
                <a:solidFill>
                  <a:schemeClr val="tx1"/>
                </a:solidFill>
              </a:rPr>
              <a:t>достижения планируемых результатов </a:t>
            </a:r>
            <a:r>
              <a:rPr lang="ru-RU" b="1" dirty="0" smtClean="0">
                <a:solidFill>
                  <a:schemeClr val="tx1"/>
                </a:solidFill>
              </a:rPr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911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09208" y="3140968"/>
            <a:ext cx="8712968" cy="39933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                                               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chemeClr val="tx1"/>
                </a:solidFill>
              </a:rPr>
              <a:t>	</a:t>
            </a:r>
            <a:r>
              <a:rPr lang="ru-RU" sz="3000" b="1" dirty="0" err="1" smtClean="0">
                <a:solidFill>
                  <a:schemeClr val="tx1"/>
                </a:solidFill>
              </a:rPr>
              <a:t>Деятельностный</a:t>
            </a:r>
            <a:r>
              <a:rPr lang="ru-RU" sz="3000" b="1" dirty="0" smtClean="0">
                <a:solidFill>
                  <a:schemeClr val="tx1"/>
                </a:solidFill>
              </a:rPr>
              <a:t> </a:t>
            </a:r>
            <a:r>
              <a:rPr lang="ru-RU" sz="3000" b="1" dirty="0">
                <a:solidFill>
                  <a:schemeClr val="tx1"/>
                </a:solidFill>
              </a:rPr>
              <a:t>метод обучения – </a:t>
            </a:r>
            <a:r>
              <a:rPr lang="ru-RU" sz="3000" i="1" dirty="0">
                <a:solidFill>
                  <a:schemeClr val="tx1"/>
                </a:solidFill>
              </a:rPr>
              <a:t>это организация учебного процесса, в котором главное место отводится активной и разносторонней, в максимальной степени самостоятельной познавательной деятельности школьника, когда  ребенок не получает знания в готовом виде, а добывает их сам в процессе собственной учебно-познавательной деятельности.</a:t>
            </a:r>
          </a:p>
        </p:txBody>
      </p:sp>
      <p:pic>
        <p:nvPicPr>
          <p:cNvPr id="1026" name="Picture 2" descr="C:\Users\ТалановаСА\Desktop\emocii25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05" y="1844824"/>
            <a:ext cx="2808312" cy="180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Выноска со стрелкой вниз 5"/>
          <p:cNvSpPr/>
          <p:nvPr/>
        </p:nvSpPr>
        <p:spPr>
          <a:xfrm>
            <a:off x="683568" y="305533"/>
            <a:ext cx="7920880" cy="2105994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Механизм реализации </a:t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      системно–</a:t>
            </a:r>
            <a:r>
              <a:rPr lang="ru-RU" sz="3200" b="1" dirty="0" err="1">
                <a:solidFill>
                  <a:schemeClr val="tx1"/>
                </a:solidFill>
              </a:rPr>
              <a:t>деятельностного</a:t>
            </a:r>
            <a:r>
              <a:rPr lang="ru-RU" sz="3200" b="1" dirty="0">
                <a:solidFill>
                  <a:schemeClr val="tx1"/>
                </a:solidFill>
              </a:rPr>
              <a:t> подхода -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59832" y="2419067"/>
            <a:ext cx="5832648" cy="936104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i="1" dirty="0" smtClean="0">
              <a:solidFill>
                <a:schemeClr val="tx1"/>
              </a:solidFill>
            </a:endParaRPr>
          </a:p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технология  </a:t>
            </a:r>
            <a:r>
              <a:rPr lang="ru-RU" sz="2400" b="1" i="1" dirty="0" err="1">
                <a:solidFill>
                  <a:schemeClr val="tx1"/>
                </a:solidFill>
              </a:rPr>
              <a:t>деятельностного</a:t>
            </a:r>
            <a:r>
              <a:rPr lang="ru-RU" sz="2400" b="1" i="1" dirty="0">
                <a:solidFill>
                  <a:schemeClr val="tx1"/>
                </a:solidFill>
              </a:rPr>
              <a:t> метода.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001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Суть деятельности </a:t>
            </a:r>
          </a:p>
        </p:txBody>
      </p:sp>
      <p:pic>
        <p:nvPicPr>
          <p:cNvPr id="4098" name="Picture 2" descr="http://dok.opredelim.com/pars_docs/refs/25/24790/img3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0701" y="2093036"/>
            <a:ext cx="4066823" cy="2718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2" descr="http://dok.opredelim.com/pars_docs/refs/25/24790/img3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16016" y="3147571"/>
            <a:ext cx="4084149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Стрелка вверх 5"/>
          <p:cNvSpPr/>
          <p:nvPr/>
        </p:nvSpPr>
        <p:spPr>
          <a:xfrm rot="19108601">
            <a:off x="5454981" y="951952"/>
            <a:ext cx="335913" cy="2356757"/>
          </a:xfrm>
          <a:prstGeom prst="upArrow">
            <a:avLst/>
          </a:prstGeom>
          <a:solidFill>
            <a:srgbClr val="7030A0"/>
          </a:solidFill>
          <a:ln>
            <a:solidFill>
              <a:schemeClr val="tx1"/>
            </a:solidFill>
          </a:ln>
          <a:scene3d>
            <a:camera prst="orthographicFront">
              <a:rot lat="20703502" lon="21289473" rev="10880268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80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Технология  </a:t>
            </a:r>
            <a:r>
              <a:rPr lang="ru-RU" sz="3200" b="1" dirty="0" err="1" smtClean="0">
                <a:solidFill>
                  <a:schemeClr val="tx1"/>
                </a:solidFill>
              </a:rPr>
              <a:t>деятельностного</a:t>
            </a:r>
            <a:r>
              <a:rPr lang="ru-RU" sz="3200" b="1" dirty="0" smtClean="0">
                <a:solidFill>
                  <a:schemeClr val="tx1"/>
                </a:solidFill>
              </a:rPr>
              <a:t>  </a:t>
            </a:r>
            <a:r>
              <a:rPr lang="ru-RU" sz="3200" b="1" dirty="0">
                <a:solidFill>
                  <a:schemeClr val="tx1"/>
                </a:solidFill>
              </a:rPr>
              <a:t>метода позволяет: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1844824"/>
            <a:ext cx="7660373" cy="377728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b="1" dirty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придать </a:t>
            </a:r>
            <a:r>
              <a:rPr lang="ru-RU" dirty="0">
                <a:solidFill>
                  <a:schemeClr val="tx1"/>
                </a:solidFill>
              </a:rPr>
              <a:t>процессу усвоения знаний  </a:t>
            </a:r>
            <a:r>
              <a:rPr lang="ru-RU" dirty="0" err="1">
                <a:solidFill>
                  <a:schemeClr val="tx1"/>
                </a:solidFill>
              </a:rPr>
              <a:t>деятельностный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характер; 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перейти  </a:t>
            </a:r>
            <a:r>
              <a:rPr lang="ru-RU" dirty="0">
                <a:solidFill>
                  <a:schemeClr val="tx1"/>
                </a:solidFill>
              </a:rPr>
              <a:t>от установки на запоминание большого количества информации к освоению новых видов </a:t>
            </a:r>
            <a:r>
              <a:rPr lang="ru-RU" dirty="0" smtClean="0">
                <a:solidFill>
                  <a:schemeClr val="tx1"/>
                </a:solidFill>
              </a:rPr>
              <a:t>деятельности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перенести </a:t>
            </a:r>
            <a:r>
              <a:rPr lang="ru-RU" dirty="0">
                <a:solidFill>
                  <a:schemeClr val="tx1"/>
                </a:solidFill>
              </a:rPr>
              <a:t>упор на развитие самостоятельности и ответственности ученика за результаты своей </a:t>
            </a:r>
            <a:r>
              <a:rPr lang="ru-RU" dirty="0" smtClean="0">
                <a:solidFill>
                  <a:schemeClr val="tx1"/>
                </a:solidFill>
              </a:rPr>
              <a:t>деятельности;</a:t>
            </a:r>
            <a:endParaRPr lang="ru-RU" dirty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усилить  </a:t>
            </a:r>
            <a:r>
              <a:rPr lang="ru-RU" dirty="0">
                <a:solidFill>
                  <a:schemeClr val="tx1"/>
                </a:solidFill>
              </a:rPr>
              <a:t>практическую  направленность  школьного </a:t>
            </a:r>
            <a:r>
              <a:rPr lang="ru-RU" dirty="0" smtClean="0">
                <a:solidFill>
                  <a:schemeClr val="tx1"/>
                </a:solidFill>
              </a:rPr>
              <a:t>образования;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34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Цель </a:t>
            </a:r>
            <a:r>
              <a:rPr lang="ru-RU" sz="2800" b="1" dirty="0" err="1">
                <a:solidFill>
                  <a:schemeClr val="tx1"/>
                </a:solidFill>
              </a:rPr>
              <a:t>деятельностного</a:t>
            </a:r>
            <a:r>
              <a:rPr lang="ru-RU" sz="2800" b="1" dirty="0">
                <a:solidFill>
                  <a:schemeClr val="tx1"/>
                </a:solidFill>
              </a:rPr>
              <a:t> подхода</a:t>
            </a:r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7020272" y="2924944"/>
            <a:ext cx="1692188" cy="302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5" name="Picture 2" descr="http://chu-sch1.ucoz.ru/3/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31214" y="2744659"/>
            <a:ext cx="3970447" cy="2630024"/>
          </a:xfrm>
          <a:prstGeom prst="rect">
            <a:avLst/>
          </a:prstGeom>
          <a:ln w="190500" cap="sq">
            <a:solidFill>
              <a:srgbClr val="7030A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95536" y="2077984"/>
            <a:ext cx="1944216" cy="541792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ученик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020272" y="2149702"/>
            <a:ext cx="1800200" cy="541792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учитель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8" y="2852936"/>
            <a:ext cx="2016224" cy="3096344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воспитание личности ребенка как субъекта </a:t>
            </a:r>
            <a:r>
              <a:rPr lang="ru-RU" sz="2000" b="1" dirty="0" err="1" smtClean="0">
                <a:solidFill>
                  <a:schemeClr val="tx1"/>
                </a:solidFill>
              </a:rPr>
              <a:t>жизнедеяте-льности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020272" y="2924944"/>
            <a:ext cx="1944216" cy="3024336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совместная деятельность (учителя и учащихся) основана на началах сотрудничества и </a:t>
            </a:r>
            <a:r>
              <a:rPr lang="ru-RU" b="1" dirty="0" err="1" smtClean="0">
                <a:solidFill>
                  <a:schemeClr val="tx1"/>
                </a:solidFill>
              </a:rPr>
              <a:t>взаимопони</a:t>
            </a:r>
            <a:r>
              <a:rPr lang="ru-RU" b="1" dirty="0" smtClean="0">
                <a:solidFill>
                  <a:schemeClr val="tx1"/>
                </a:solidFill>
              </a:rPr>
              <a:t>-мания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1259632" y="2619776"/>
            <a:ext cx="180020" cy="233160"/>
          </a:xfrm>
          <a:prstGeom prst="down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7831162" y="2698680"/>
            <a:ext cx="180020" cy="233160"/>
          </a:xfrm>
          <a:prstGeom prst="down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Круговая стрелка 12"/>
          <p:cNvSpPr/>
          <p:nvPr/>
        </p:nvSpPr>
        <p:spPr>
          <a:xfrm rot="319339">
            <a:off x="1252284" y="1182172"/>
            <a:ext cx="7241451" cy="2429404"/>
          </a:xfrm>
          <a:prstGeom prst="circularArrow">
            <a:avLst>
              <a:gd name="adj1" fmla="val 3983"/>
              <a:gd name="adj2" fmla="val 438831"/>
              <a:gd name="adj3" fmla="val 20457681"/>
              <a:gd name="adj4" fmla="val 10816901"/>
              <a:gd name="adj5" fmla="val 9443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Круговая стрелка 14"/>
          <p:cNvSpPr/>
          <p:nvPr/>
        </p:nvSpPr>
        <p:spPr>
          <a:xfrm rot="319339" flipH="1" flipV="1">
            <a:off x="1536554" y="4510757"/>
            <a:ext cx="6359768" cy="2455142"/>
          </a:xfrm>
          <a:prstGeom prst="circularArrow">
            <a:avLst>
              <a:gd name="adj1" fmla="val 6367"/>
              <a:gd name="adj2" fmla="val 616234"/>
              <a:gd name="adj3" fmla="val 20472324"/>
              <a:gd name="adj4" fmla="val 10741479"/>
              <a:gd name="adj5" fmla="val 13298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90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6" grpId="0" animBg="1"/>
      <p:bldP spid="12" grpId="0" animBg="1"/>
      <p:bldP spid="13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65051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Для включения ребёнка в активную познавательную коллективную деятельность необходимо:</a:t>
            </a:r>
            <a:br>
              <a:rPr lang="ru-RU" sz="3200" b="1" dirty="0">
                <a:solidFill>
                  <a:schemeClr val="tx1"/>
                </a:solidFill>
              </a:rPr>
            </a:b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algn="just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связывать </a:t>
            </a:r>
            <a:r>
              <a:rPr lang="ru-RU" dirty="0">
                <a:solidFill>
                  <a:schemeClr val="tx1"/>
                </a:solidFill>
              </a:rPr>
              <a:t>изучаемый материал с повседневной жизнью и с интересами учащихся;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/>
                </a:solidFill>
              </a:rPr>
              <a:t>планировать урок с использованием всего многообразия форм и методов учебной </a:t>
            </a:r>
            <a:r>
              <a:rPr lang="ru-RU" dirty="0" smtClean="0">
                <a:solidFill>
                  <a:schemeClr val="tx1"/>
                </a:solidFill>
              </a:rPr>
              <a:t>работы  и</a:t>
            </a:r>
            <a:r>
              <a:rPr lang="ru-RU" dirty="0">
                <a:solidFill>
                  <a:schemeClr val="tx1"/>
                </a:solidFill>
              </a:rPr>
              <a:t>, прежде всего, всех видов самостоятельной работы, диалогических и проектно-исследовательских методов;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/>
                </a:solidFill>
              </a:rPr>
              <a:t>привлекать для обсуждения прошлый опыт учащихся;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/>
                </a:solidFill>
              </a:rPr>
              <a:t>оценивать достижения учащихся не только отметкой, но и содержательной характеристикой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613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25272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О</a:t>
            </a:r>
            <a:r>
              <a:rPr lang="ru-RU" sz="3200" b="1" dirty="0" smtClean="0">
                <a:solidFill>
                  <a:schemeClr val="tx1"/>
                </a:solidFill>
              </a:rPr>
              <a:t>рганизация </a:t>
            </a:r>
            <a:r>
              <a:rPr lang="ru-RU" sz="3200" b="1" dirty="0">
                <a:solidFill>
                  <a:schemeClr val="tx1"/>
                </a:solidFill>
              </a:rPr>
              <a:t>учебной деятельности на уроке должна быть построена с опорой: </a:t>
            </a:r>
            <a:br>
              <a:rPr lang="ru-RU" sz="3200" b="1" dirty="0">
                <a:solidFill>
                  <a:schemeClr val="tx1"/>
                </a:solidFill>
              </a:rPr>
            </a:b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9" y="1916832"/>
            <a:ext cx="7920880" cy="4209331"/>
          </a:xfrm>
        </p:spPr>
        <p:txBody>
          <a:bodyPr>
            <a:noAutofit/>
          </a:bodyPr>
          <a:lstStyle/>
          <a:p>
            <a:pPr lvl="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chemeClr val="tx1"/>
                </a:solidFill>
              </a:rPr>
              <a:t>на </a:t>
            </a:r>
            <a:r>
              <a:rPr lang="ru-RU" sz="2400" dirty="0">
                <a:solidFill>
                  <a:schemeClr val="tx1"/>
                </a:solidFill>
              </a:rPr>
              <a:t>мысленные и практические действия учащихся в целях поиска и обоснования наиболее оптимальных вариантов разрешения учебной проблемы; 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endParaRPr lang="ru-RU" sz="2400" dirty="0">
              <a:solidFill>
                <a:schemeClr val="tx1"/>
              </a:solidFill>
            </a:endParaRP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</a:rPr>
              <a:t>на значительно возрастающую долю самостоятельной познавательной деятельности учащихся по разрешению проблемных ситуаций; 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</a:rPr>
              <a:t>на усиление интенсивности мышления учащихся в результате поиска новых знаний и новых способов решения учебных задач; 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/>
                </a:solidFill>
              </a:rPr>
              <a:t>на обеспечение прогресса в когнитивном и культурном развитии учащихся, творческом преобразовании мира.</a:t>
            </a:r>
          </a:p>
          <a:p>
            <a:pPr>
              <a:buFont typeface="Wingdings" panose="05000000000000000000" pitchFamily="2" charset="2"/>
              <a:buChar char="q"/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22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hu-sch1.ucoz.ru/3/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68621" y="3000751"/>
            <a:ext cx="4291742" cy="30017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2" descr="http://chu-sch1.ucoz.ru/3/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528" y="1556792"/>
            <a:ext cx="3810000" cy="2311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0666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55776" y="2150820"/>
            <a:ext cx="4114800" cy="1252728"/>
          </a:xfrm>
        </p:spPr>
        <p:txBody>
          <a:bodyPr/>
          <a:lstStyle/>
          <a:p>
            <a:pPr algn="l"/>
            <a:r>
              <a:rPr lang="ru-RU" sz="2800" b="1" dirty="0">
                <a:solidFill>
                  <a:schemeClr val="tx1"/>
                </a:solidFill>
              </a:rPr>
              <a:t>Принцип </a:t>
            </a:r>
            <a:r>
              <a:rPr lang="ru-RU" sz="2800" b="1" dirty="0" smtClean="0">
                <a:solidFill>
                  <a:schemeClr val="tx1"/>
                </a:solidFill>
              </a:rPr>
              <a:t>непрерывности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https://sites.google.com/site/prakticeskoeposobiedlaucitela/_/rsrc/1335744950419/tehnologia-deatelnostnogo-metoda/effekty-tehnologii/original%20%283%29.jpg?height=150&amp;width=200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46" y="764704"/>
            <a:ext cx="1905000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2555776" y="764704"/>
            <a:ext cx="4114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2800" b="1" dirty="0" smtClean="0">
                <a:solidFill>
                  <a:schemeClr val="tx1"/>
                </a:solidFill>
              </a:rPr>
              <a:t>Принцип деятельности 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Заголовок 2"/>
          <p:cNvSpPr txBox="1">
            <a:spLocks/>
          </p:cNvSpPr>
          <p:nvPr/>
        </p:nvSpPr>
        <p:spPr>
          <a:xfrm>
            <a:off x="2555776" y="3543460"/>
            <a:ext cx="4248722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2800" b="1" dirty="0" smtClean="0">
                <a:solidFill>
                  <a:schemeClr val="tx1"/>
                </a:solidFill>
              </a:rPr>
              <a:t>Принцип целостности</a:t>
            </a:r>
            <a:r>
              <a:rPr lang="ru-RU" sz="2800" b="1" dirty="0" smtClean="0"/>
              <a:t> </a:t>
            </a:r>
            <a:endParaRPr lang="ru-RU" sz="2800" b="1" dirty="0"/>
          </a:p>
        </p:txBody>
      </p:sp>
      <p:pic>
        <p:nvPicPr>
          <p:cNvPr id="9" name="Рисунок 8" descr="https://sites.google.com/site/prakticeskoeposobiedlaucitela/_/rsrc/1335745041050/tehnologia-deatelnostnogo-metoda/effekty-tehnologii/1285411118_www.blogpic.info-053.jpg?height=149&amp;width=200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94" y="2284963"/>
            <a:ext cx="1777452" cy="1258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sites.google.com/site/prakticeskoeposobiedlaucitela/_/rsrc/1335745072976/tehnologia-deatelnostnogo-metoda/effekty-tehnologii/illustrate.jpg?height=200&amp;width=198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56" y="3637198"/>
            <a:ext cx="1420728" cy="13135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Заголовок 2"/>
          <p:cNvSpPr txBox="1">
            <a:spLocks/>
          </p:cNvSpPr>
          <p:nvPr/>
        </p:nvSpPr>
        <p:spPr>
          <a:xfrm>
            <a:off x="2699792" y="5088206"/>
            <a:ext cx="3804308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2800" b="1" dirty="0" smtClean="0">
                <a:solidFill>
                  <a:schemeClr val="tx1"/>
                </a:solidFill>
              </a:rPr>
              <a:t>Принцип минимакса 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84116" y="5046496"/>
            <a:ext cx="2008530" cy="1258839"/>
            <a:chOff x="184116" y="5046496"/>
            <a:chExt cx="2008530" cy="1258839"/>
          </a:xfrm>
        </p:grpSpPr>
        <p:pic>
          <p:nvPicPr>
            <p:cNvPr id="12" name="Picture 2" descr="http://stat16.privet.ru/lr/0d23c185275ee12253db7228aee9c91d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42566" y="5052607"/>
              <a:ext cx="1371818" cy="1252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1442120" y="5046496"/>
              <a:ext cx="75052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2400" b="1" cap="none" spc="0" dirty="0" smtClean="0">
                  <a:ln w="11430">
                    <a:solidFill>
                      <a:schemeClr val="tx2">
                        <a:lumMod val="7500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max</a:t>
              </a:r>
              <a:endParaRPr lang="ru-RU" sz="2400" b="1" cap="none" spc="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84116" y="5589240"/>
              <a:ext cx="6190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ln w="11430">
                    <a:solidFill>
                      <a:schemeClr val="tx2">
                        <a:lumMod val="7500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mini</a:t>
              </a:r>
              <a:endParaRPr lang="ru-RU" b="1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255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s://sites.google.com/site/prakticeskoeposobiedlaucitela/_/rsrc/1335745109192/tehnologia-deatelnostnogo-metoda/effekty-tehnologii/original%20%282%29.jpg?height=150&amp;width=200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5" y="764704"/>
            <a:ext cx="1674764" cy="127518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Заголовок 2"/>
          <p:cNvSpPr txBox="1">
            <a:spLocks/>
          </p:cNvSpPr>
          <p:nvPr/>
        </p:nvSpPr>
        <p:spPr>
          <a:xfrm>
            <a:off x="1743361" y="787163"/>
            <a:ext cx="76713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dirty="0">
                <a:solidFill>
                  <a:schemeClr val="tx1"/>
                </a:solidFill>
              </a:rPr>
              <a:t>Принцип психологической комфортности </a:t>
            </a:r>
            <a:r>
              <a:rPr lang="ru-RU" sz="2800" dirty="0" smtClean="0">
                <a:solidFill>
                  <a:schemeClr val="tx1"/>
                </a:solidFill>
              </a:rPr>
              <a:t> 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Заголовок 2"/>
          <p:cNvSpPr txBox="1">
            <a:spLocks/>
          </p:cNvSpPr>
          <p:nvPr/>
        </p:nvSpPr>
        <p:spPr>
          <a:xfrm>
            <a:off x="1885984" y="2456899"/>
            <a:ext cx="51529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dirty="0" smtClean="0">
                <a:solidFill>
                  <a:schemeClr val="tx1"/>
                </a:solidFill>
              </a:rPr>
              <a:t>Принцип </a:t>
            </a:r>
            <a:r>
              <a:rPr lang="ru-RU" sz="2800" b="1" dirty="0">
                <a:solidFill>
                  <a:schemeClr val="tx1"/>
                </a:solidFill>
              </a:rPr>
              <a:t>вариативности</a:t>
            </a:r>
            <a:r>
              <a:rPr lang="ru-RU" sz="2800" dirty="0"/>
              <a:t> </a:t>
            </a:r>
            <a:r>
              <a:rPr lang="ru-RU" sz="2800" dirty="0" smtClean="0">
                <a:solidFill>
                  <a:schemeClr val="tx1"/>
                </a:solidFill>
              </a:rPr>
              <a:t> 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0" name="Рисунок 9" descr="https://sites.google.com/site/prakticeskoeposobiedlaucitela/_/rsrc/1335745186829/tehnologia-deatelnostnogo-metoda/effekty-tehnologii/images%20%287%29.jpg?height=200&amp;width=200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86" y="2276872"/>
            <a:ext cx="1488393" cy="143275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Заголовок 2"/>
          <p:cNvSpPr txBox="1">
            <a:spLocks/>
          </p:cNvSpPr>
          <p:nvPr/>
        </p:nvSpPr>
        <p:spPr>
          <a:xfrm>
            <a:off x="1743361" y="4224759"/>
            <a:ext cx="4824536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dirty="0">
                <a:solidFill>
                  <a:schemeClr val="tx1"/>
                </a:solidFill>
              </a:rPr>
              <a:t>Принцип творчества</a:t>
            </a:r>
            <a:r>
              <a:rPr lang="ru-RU" sz="2800" dirty="0"/>
              <a:t> </a:t>
            </a:r>
            <a:endParaRPr lang="ru-RU" sz="2800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607652" y="4347067"/>
            <a:ext cx="1278332" cy="1432861"/>
            <a:chOff x="461581" y="4869160"/>
            <a:chExt cx="1278332" cy="1432861"/>
          </a:xfrm>
        </p:grpSpPr>
        <p:pic>
          <p:nvPicPr>
            <p:cNvPr id="12" name="Picture 2" descr="http://stat16.privet.ru/lr/0d23c185275ee12253db7228aee9c91d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1581" y="4869160"/>
              <a:ext cx="1278332" cy="14328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Солнце 1"/>
            <p:cNvSpPr/>
            <p:nvPr/>
          </p:nvSpPr>
          <p:spPr>
            <a:xfrm>
              <a:off x="1015837" y="5373216"/>
              <a:ext cx="243795" cy="212374"/>
            </a:xfrm>
            <a:prstGeom prst="sun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Облако 2"/>
            <p:cNvSpPr/>
            <p:nvPr/>
          </p:nvSpPr>
          <p:spPr>
            <a:xfrm rot="20158062">
              <a:off x="584222" y="5495042"/>
              <a:ext cx="384156" cy="216024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81152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915816" y="2636912"/>
            <a:ext cx="3456384" cy="172819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Технологии 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деятельностного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endParaRPr lang="ru-RU" sz="28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>
                <a:solidFill>
                  <a:schemeClr val="tx1"/>
                </a:solidFill>
              </a:rPr>
              <a:t>метода обучения: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  <a:p>
            <a:pPr algn="ctr"/>
            <a:endParaRPr lang="ru-RU" dirty="0"/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1481839" y="548439"/>
            <a:ext cx="2304256" cy="1656184"/>
          </a:xfrm>
          <a:prstGeom prst="wedgeRectCallout">
            <a:avLst>
              <a:gd name="adj1" fmla="val 46508"/>
              <a:gd name="adj2" fmla="val 69192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Технология </a:t>
            </a:r>
            <a:r>
              <a:rPr lang="ru-RU" sz="2000" b="1" dirty="0" err="1">
                <a:solidFill>
                  <a:schemeClr val="tx1"/>
                </a:solidFill>
              </a:rPr>
              <a:t>деятельностного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метода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</a:t>
            </a:r>
            <a:r>
              <a:rPr lang="ru-RU" sz="2000" b="1" dirty="0">
                <a:solidFill>
                  <a:schemeClr val="tx1"/>
                </a:solidFill>
              </a:rPr>
              <a:t>. Г. </a:t>
            </a:r>
            <a:r>
              <a:rPr lang="ru-RU" sz="2000" b="1" dirty="0" err="1">
                <a:solidFill>
                  <a:schemeClr val="tx1"/>
                </a:solidFill>
              </a:rPr>
              <a:t>Петерсон</a:t>
            </a:r>
            <a:endParaRPr lang="ru-RU" sz="2000" dirty="0"/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5220072" y="548439"/>
            <a:ext cx="2304256" cy="1656184"/>
          </a:xfrm>
          <a:prstGeom prst="wedgeRectCallout">
            <a:avLst>
              <a:gd name="adj1" fmla="val -43680"/>
              <a:gd name="adj2" fmla="val 69192"/>
            </a:avLst>
          </a:prstGeom>
          <a:gradFill>
            <a:gsLst>
              <a:gs pos="92100">
                <a:srgbClr val="FFFF00"/>
              </a:gs>
              <a:gs pos="0">
                <a:schemeClr val="bg1"/>
              </a:gs>
              <a:gs pos="17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Технология </a:t>
            </a:r>
            <a:r>
              <a:rPr lang="ru-RU" sz="2000" b="1" dirty="0">
                <a:solidFill>
                  <a:schemeClr val="tx1"/>
                </a:solidFill>
              </a:rPr>
              <a:t>проблемно-диалогического обучения</a:t>
            </a:r>
            <a:endParaRPr lang="ru-RU" sz="2000" dirty="0"/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251520" y="2853858"/>
            <a:ext cx="2304256" cy="1656184"/>
          </a:xfrm>
          <a:prstGeom prst="wedgeRectCallout">
            <a:avLst>
              <a:gd name="adj1" fmla="val 61539"/>
              <a:gd name="adj2" fmla="val 596"/>
            </a:avLst>
          </a:prstGeom>
          <a:gradFill>
            <a:gsLst>
              <a:gs pos="98000">
                <a:srgbClr val="FF5050"/>
              </a:gs>
              <a:gs pos="0">
                <a:schemeClr val="bg1"/>
              </a:gs>
              <a:gs pos="1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И</a:t>
            </a:r>
            <a:r>
              <a:rPr lang="ru-RU" sz="2000" b="1" dirty="0" smtClean="0">
                <a:solidFill>
                  <a:schemeClr val="tx1"/>
                </a:solidFill>
              </a:rPr>
              <a:t>нтегрированное   обучение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1481839" y="4939832"/>
            <a:ext cx="2304256" cy="1656184"/>
          </a:xfrm>
          <a:prstGeom prst="wedgeRectCallout">
            <a:avLst>
              <a:gd name="adj1" fmla="val 51318"/>
              <a:gd name="adj2" fmla="val -79711"/>
            </a:avLst>
          </a:prstGeom>
          <a:gradFill>
            <a:gsLst>
              <a:gs pos="98000">
                <a:srgbClr val="CC66FF"/>
              </a:gs>
              <a:gs pos="0">
                <a:schemeClr val="bg1"/>
              </a:gs>
              <a:gs pos="11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Интерактивные </a:t>
            </a:r>
            <a:r>
              <a:rPr lang="ru-RU" sz="2000" b="1" dirty="0">
                <a:solidFill>
                  <a:schemeClr val="tx1"/>
                </a:solidFill>
              </a:rPr>
              <a:t>методы  обучения</a:t>
            </a:r>
            <a:endParaRPr lang="ru-RU" sz="2000" dirty="0"/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5220072" y="4919941"/>
            <a:ext cx="2304256" cy="1656184"/>
          </a:xfrm>
          <a:prstGeom prst="wedgeRectCallout">
            <a:avLst>
              <a:gd name="adj1" fmla="val -51497"/>
              <a:gd name="adj2" fmla="val -78874"/>
            </a:avLst>
          </a:prstGeom>
          <a:gradFill>
            <a:gsLst>
              <a:gs pos="98000">
                <a:srgbClr val="00FF00"/>
              </a:gs>
              <a:gs pos="0">
                <a:schemeClr val="bg1"/>
              </a:gs>
              <a:gs pos="11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Проектная  </a:t>
            </a:r>
            <a:r>
              <a:rPr lang="ru-RU" sz="2000" b="1" dirty="0">
                <a:solidFill>
                  <a:schemeClr val="tx1"/>
                </a:solidFill>
              </a:rPr>
              <a:t>деятельность</a:t>
            </a:r>
            <a:endParaRPr lang="ru-RU" sz="2000" dirty="0"/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6588224" y="2852936"/>
            <a:ext cx="2304256" cy="1656184"/>
          </a:xfrm>
          <a:prstGeom prst="wedgeRectCallout">
            <a:avLst>
              <a:gd name="adj1" fmla="val -55706"/>
              <a:gd name="adj2" fmla="val -2750"/>
            </a:avLst>
          </a:prstGeom>
          <a:gradFill>
            <a:gsLst>
              <a:gs pos="98000">
                <a:srgbClr val="FF00FF"/>
              </a:gs>
              <a:gs pos="0">
                <a:schemeClr val="bg1"/>
              </a:gs>
              <a:gs pos="11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Технология </a:t>
            </a:r>
            <a:r>
              <a:rPr lang="ru-RU" sz="2000" b="1" dirty="0">
                <a:solidFill>
                  <a:schemeClr val="tx1"/>
                </a:solidFill>
              </a:rPr>
              <a:t>критического мышления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7574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tx1"/>
                </a:solidFill>
              </a:rPr>
              <a:t>П</a:t>
            </a:r>
            <a:r>
              <a:rPr lang="ru-RU" sz="3600" b="1" dirty="0" smtClean="0">
                <a:solidFill>
                  <a:schemeClr val="tx1"/>
                </a:solidFill>
              </a:rPr>
              <a:t>озиция </a:t>
            </a:r>
            <a:r>
              <a:rPr lang="ru-RU" sz="3600" b="1" dirty="0">
                <a:solidFill>
                  <a:schemeClr val="tx1"/>
                </a:solidFill>
              </a:rPr>
              <a:t>учителя и </a:t>
            </a:r>
            <a:r>
              <a:rPr lang="ru-RU" sz="3600" b="1" dirty="0" smtClean="0">
                <a:solidFill>
                  <a:schemeClr val="tx1"/>
                </a:solidFill>
              </a:rPr>
              <a:t>ученика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419872" y="2564904"/>
            <a:ext cx="5220568" cy="118558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b="1" dirty="0" smtClean="0">
                <a:solidFill>
                  <a:schemeClr val="tx1"/>
                </a:solidFill>
              </a:rPr>
              <a:t>-  </a:t>
            </a:r>
            <a:r>
              <a:rPr lang="ru-RU" b="1" dirty="0">
                <a:solidFill>
                  <a:schemeClr val="tx1"/>
                </a:solidFill>
              </a:rPr>
              <a:t>к классу не с </a:t>
            </a:r>
            <a:r>
              <a:rPr lang="ru-RU" b="1" dirty="0" smtClean="0">
                <a:solidFill>
                  <a:schemeClr val="tx1"/>
                </a:solidFill>
              </a:rPr>
              <a:t>ответом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(готовые знания, умения, навыки), </a:t>
            </a:r>
            <a:endParaRPr lang="ru-RU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 а </a:t>
            </a:r>
            <a:r>
              <a:rPr lang="ru-RU" b="1" dirty="0">
                <a:solidFill>
                  <a:schemeClr val="tx1"/>
                </a:solidFill>
              </a:rPr>
              <a:t>с </a:t>
            </a:r>
            <a:r>
              <a:rPr lang="ru-RU" b="1" dirty="0" smtClean="0">
                <a:solidFill>
                  <a:schemeClr val="tx1"/>
                </a:solidFill>
              </a:rPr>
              <a:t>вопросом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971600" y="4941168"/>
            <a:ext cx="4896544" cy="1185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</a:t>
            </a:r>
            <a:r>
              <a:rPr lang="ru-RU" b="1" dirty="0" smtClean="0">
                <a:solidFill>
                  <a:schemeClr val="tx1"/>
                </a:solidFill>
              </a:rPr>
              <a:t>-  познание мира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5" name="Picture 2" descr="http://jpg1.ru/w/2012/12/12/97772dffa68b9862673f7a6ee9e3b62fd27c9903596aeb52e4910c4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573016"/>
            <a:ext cx="2880628" cy="304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timix.nios.ru/sites/default/files/field/image/20718_m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2808312" cy="254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05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sdr5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494" y="1484784"/>
            <a:ext cx="6120680" cy="459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«Образование:  скрытое сокровище»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915816" y="3765743"/>
            <a:ext cx="4032448" cy="2181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-научиться  познавать;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bg1"/>
                </a:solidFill>
              </a:rPr>
              <a:t>-</a:t>
            </a:r>
            <a:r>
              <a:rPr lang="ru-RU" sz="2800" b="1" dirty="0" smtClean="0">
                <a:solidFill>
                  <a:schemeClr val="bg1"/>
                </a:solidFill>
              </a:rPr>
              <a:t>научиться  делать;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-научиться </a:t>
            </a:r>
            <a:r>
              <a:rPr lang="ru-RU" sz="2800" b="1" dirty="0">
                <a:solidFill>
                  <a:schemeClr val="bg1"/>
                </a:solidFill>
              </a:rPr>
              <a:t>жить </a:t>
            </a:r>
            <a:r>
              <a:rPr lang="ru-RU" sz="2800" b="1" dirty="0" smtClean="0">
                <a:solidFill>
                  <a:schemeClr val="bg1"/>
                </a:solidFill>
              </a:rPr>
              <a:t>вместе;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-научиться  быть;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77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979712" y="692696"/>
            <a:ext cx="6696744" cy="489654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</a:rPr>
              <a:t>«Сведений науки не следует сообщать учащемуся готовыми. Но его надо привести к тому, чтобы он сам их находил, сам ими овладевал. Такой метод </a:t>
            </a:r>
            <a:r>
              <a:rPr lang="ru-RU" b="1" dirty="0" smtClean="0">
                <a:solidFill>
                  <a:schemeClr val="tx1"/>
                </a:solidFill>
              </a:rPr>
              <a:t>обучения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                    </a:t>
            </a:r>
            <a:endParaRPr lang="ru-RU" sz="30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3000" b="1" dirty="0" smtClean="0">
                <a:solidFill>
                  <a:schemeClr val="tx1"/>
                </a:solidFill>
              </a:rPr>
              <a:t>                   </a:t>
            </a:r>
            <a:r>
              <a:rPr lang="ru-RU" sz="4100" b="1" i="1" dirty="0" smtClean="0">
                <a:solidFill>
                  <a:schemeClr val="tx1"/>
                </a:solidFill>
              </a:rPr>
              <a:t>наилучший</a:t>
            </a:r>
            <a:r>
              <a:rPr lang="ru-RU" sz="4100" b="1" i="1" dirty="0">
                <a:solidFill>
                  <a:schemeClr val="tx1"/>
                </a:solidFill>
              </a:rPr>
              <a:t>, </a:t>
            </a:r>
            <a:endParaRPr lang="ru-RU" sz="4100" b="1" i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4100" b="1" i="1" dirty="0">
                <a:solidFill>
                  <a:schemeClr val="tx1"/>
                </a:solidFill>
              </a:rPr>
              <a:t> </a:t>
            </a:r>
            <a:r>
              <a:rPr lang="ru-RU" sz="4100" b="1" i="1" dirty="0" smtClean="0">
                <a:solidFill>
                  <a:schemeClr val="tx1"/>
                </a:solidFill>
              </a:rPr>
              <a:t>                      самый </a:t>
            </a:r>
            <a:r>
              <a:rPr lang="ru-RU" sz="4100" b="1" i="1" dirty="0">
                <a:solidFill>
                  <a:schemeClr val="tx1"/>
                </a:solidFill>
              </a:rPr>
              <a:t>трудный, </a:t>
            </a:r>
            <a:r>
              <a:rPr lang="ru-RU" sz="4100" b="1" i="1" dirty="0" smtClean="0">
                <a:solidFill>
                  <a:schemeClr val="tx1"/>
                </a:solidFill>
              </a:rPr>
              <a:t>   </a:t>
            </a:r>
          </a:p>
          <a:p>
            <a:pPr marL="0" indent="0">
              <a:buNone/>
            </a:pPr>
            <a:r>
              <a:rPr lang="ru-RU" sz="4100" b="1" i="1" dirty="0">
                <a:solidFill>
                  <a:schemeClr val="tx1"/>
                </a:solidFill>
              </a:rPr>
              <a:t> </a:t>
            </a:r>
            <a:r>
              <a:rPr lang="ru-RU" sz="4100" b="1" i="1" dirty="0" smtClean="0">
                <a:solidFill>
                  <a:schemeClr val="tx1"/>
                </a:solidFill>
              </a:rPr>
              <a:t>                                   самый редкий</a:t>
            </a:r>
            <a:r>
              <a:rPr lang="ru-RU" sz="4100" b="1" dirty="0" smtClean="0">
                <a:solidFill>
                  <a:schemeClr val="tx1"/>
                </a:solidFill>
              </a:rPr>
              <a:t>»</a:t>
            </a:r>
          </a:p>
          <a:p>
            <a:pPr marL="0" indent="0">
              <a:buNone/>
            </a:pPr>
            <a:r>
              <a:rPr lang="ru-RU" sz="4100" b="1" dirty="0" smtClean="0">
                <a:solidFill>
                  <a:schemeClr val="tx1"/>
                </a:solidFill>
              </a:rPr>
              <a:t>                          </a:t>
            </a:r>
            <a:r>
              <a:rPr lang="ru-RU" b="1" dirty="0" smtClean="0">
                <a:solidFill>
                  <a:schemeClr val="tx1"/>
                </a:solidFill>
              </a:rPr>
              <a:t>          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                                                 Адольф </a:t>
            </a:r>
            <a:r>
              <a:rPr lang="ru-RU" b="1" dirty="0" err="1">
                <a:solidFill>
                  <a:schemeClr val="tx1"/>
                </a:solidFill>
              </a:rPr>
              <a:t>Дистерверг</a:t>
            </a:r>
            <a:r>
              <a:rPr lang="ru-RU" b="1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" name="Picture 2" descr="http://img-fotki.yandex.ru/get/4520/119528728.d94/0_a4efb_a2a96310_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95756"/>
            <a:ext cx="2016224" cy="358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24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2852936"/>
            <a:ext cx="9289032" cy="345069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«</a:t>
            </a:r>
            <a:r>
              <a:rPr lang="ru-RU" b="1" dirty="0">
                <a:solidFill>
                  <a:schemeClr val="tx1"/>
                </a:solidFill>
              </a:rPr>
              <a:t>Посредственный учитель </a:t>
            </a:r>
            <a:r>
              <a:rPr lang="ru-RU" b="1" i="1" dirty="0">
                <a:solidFill>
                  <a:schemeClr val="tx1"/>
                </a:solidFill>
              </a:rPr>
              <a:t>излагает</a:t>
            </a:r>
            <a:r>
              <a:rPr lang="ru-RU" b="1" dirty="0">
                <a:solidFill>
                  <a:schemeClr val="tx1"/>
                </a:solidFill>
              </a:rPr>
              <a:t>. </a:t>
            </a:r>
            <a:endParaRPr lang="ru-RU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                   Хороший </a:t>
            </a:r>
            <a:r>
              <a:rPr lang="ru-RU" b="1" dirty="0">
                <a:solidFill>
                  <a:schemeClr val="tx1"/>
                </a:solidFill>
              </a:rPr>
              <a:t>учитель </a:t>
            </a:r>
            <a:r>
              <a:rPr lang="ru-RU" b="1" i="1" dirty="0">
                <a:solidFill>
                  <a:schemeClr val="tx1"/>
                </a:solidFill>
              </a:rPr>
              <a:t>объясняет</a:t>
            </a:r>
            <a:r>
              <a:rPr lang="ru-RU" b="1" dirty="0">
                <a:solidFill>
                  <a:schemeClr val="tx1"/>
                </a:solidFill>
              </a:rPr>
              <a:t>. </a:t>
            </a:r>
            <a:endParaRPr lang="ru-RU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                                   Выдающийся </a:t>
            </a:r>
            <a:r>
              <a:rPr lang="ru-RU" b="1" dirty="0">
                <a:solidFill>
                  <a:schemeClr val="tx1"/>
                </a:solidFill>
              </a:rPr>
              <a:t>учитель </a:t>
            </a:r>
            <a:r>
              <a:rPr lang="ru-RU" b="1" i="1" dirty="0">
                <a:solidFill>
                  <a:schemeClr val="tx1"/>
                </a:solidFill>
              </a:rPr>
              <a:t>показывает</a:t>
            </a:r>
            <a:r>
              <a:rPr lang="ru-RU" b="1" dirty="0">
                <a:solidFill>
                  <a:schemeClr val="tx1"/>
                </a:solidFill>
              </a:rPr>
              <a:t>. </a:t>
            </a:r>
            <a:endParaRPr lang="ru-RU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                                                Великий </a:t>
            </a:r>
            <a:r>
              <a:rPr lang="ru-RU" b="1" dirty="0">
                <a:solidFill>
                  <a:schemeClr val="tx1"/>
                </a:solidFill>
              </a:rPr>
              <a:t>учитель </a:t>
            </a:r>
            <a:r>
              <a:rPr lang="ru-RU" b="1" i="1" dirty="0">
                <a:solidFill>
                  <a:schemeClr val="tx1"/>
                </a:solidFill>
              </a:rPr>
              <a:t>вдохновляет</a:t>
            </a:r>
            <a:r>
              <a:rPr lang="ru-RU" b="1" dirty="0">
                <a:solidFill>
                  <a:schemeClr val="tx1"/>
                </a:solidFill>
              </a:rPr>
              <a:t>».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                                                                                      </a:t>
            </a:r>
            <a:r>
              <a:rPr lang="ru-RU" sz="2400" b="1" dirty="0" smtClean="0">
                <a:solidFill>
                  <a:schemeClr val="tx1"/>
                </a:solidFill>
              </a:rPr>
              <a:t>Уильям Уорд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                                                                                                                                  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http://zwukowi4ok.ucoz.ru/_ph/2/947761024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0"/>
            <a:ext cx="3384376" cy="345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20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237165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При создании презентации использовались материалы сайтов </a:t>
            </a:r>
            <a:br>
              <a:rPr lang="ru-RU" b="1" dirty="0"/>
            </a:br>
            <a:r>
              <a:rPr lang="ru-RU" b="1" dirty="0"/>
              <a:t>и веб-страниц: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67465" y="932493"/>
            <a:ext cx="4635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chu-sch1.ucoz.ru/pic/image4188654.jpg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6459" y="1301825"/>
            <a:ext cx="70649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www.shkola-48.ru/data/objects/140/images/uchenik.jpeg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67465" y="1671157"/>
            <a:ext cx="65761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www.edu.cap.ru/home/4671/image/bab_ners/67284108.png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25889" y="2049752"/>
            <a:ext cx="3207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chu-sch1.ucoz.ru/3/7.jpg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25889" y="2419084"/>
            <a:ext cx="5454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nmc-kemerovo.ucoz.ru/Gerasimova/FGOS.jpg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25888" y="2788416"/>
            <a:ext cx="7778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900igr.net/datai/mkhk/ZHivopis-Rossii-19-veka/0029-054-Domashnee-zadanie-Podgotovit-proekty-po-odnoj-iz-tem-Tretjakovskaja.jpg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31286" y="3573016"/>
            <a:ext cx="7341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8"/>
              </a:rPr>
              <a:t>http://</a:t>
            </a:r>
            <a:r>
              <a:rPr lang="en-US" dirty="0" smtClean="0">
                <a:hlinkClick r:id="rId8"/>
              </a:rPr>
              <a:t>timix.nios.ru/sites/default/files/field/image/20718_m.jpg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84437" y="3971381"/>
            <a:ext cx="71439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9"/>
              </a:rPr>
              <a:t>http://</a:t>
            </a:r>
            <a:r>
              <a:rPr lang="en-US" dirty="0" smtClean="0">
                <a:hlinkClick r:id="rId9"/>
              </a:rPr>
              <a:t>gulyai.ru/uploads/posts/2009-08/1249620050_pic_id464379.jpeg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84437" y="4437112"/>
            <a:ext cx="72879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0"/>
              </a:rPr>
              <a:t>http://</a:t>
            </a:r>
            <a:r>
              <a:rPr lang="en-US" dirty="0" smtClean="0">
                <a:hlinkClick r:id="rId10"/>
              </a:rPr>
              <a:t>im2-tub-ru.yandex.net/i?id=cffeb2170a1a3b4558facaaa31208e34-74-144&amp;n=21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84437" y="5083443"/>
            <a:ext cx="7287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1"/>
              </a:rPr>
              <a:t>http://</a:t>
            </a:r>
            <a:r>
              <a:rPr lang="en-US" dirty="0" smtClean="0">
                <a:hlinkClick r:id="rId11"/>
              </a:rPr>
              <a:t>www.sainte-aldegonde.com/cache/fichs_declinaison/354288_2.jpg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84436" y="5452775"/>
            <a:ext cx="72879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2"/>
              </a:rPr>
              <a:t>http://</a:t>
            </a:r>
            <a:r>
              <a:rPr lang="en-US" dirty="0" smtClean="0">
                <a:hlinkClick r:id="rId12"/>
              </a:rPr>
              <a:t>www.adversitement.fr/blog_analytics/wp-content/uploads/2011/06/Fotolia_21891698_S.jpg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642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856</TotalTime>
  <Words>630</Words>
  <Application>Microsoft Office PowerPoint</Application>
  <PresentationFormat>Экран (4:3)</PresentationFormat>
  <Paragraphs>151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Symbol</vt:lpstr>
      <vt:lpstr>Times New Roman</vt:lpstr>
      <vt:lpstr>Wingdings</vt:lpstr>
      <vt:lpstr>Тема Office</vt:lpstr>
      <vt:lpstr> Реализация системно-деятельностного подхода на уроках предмета «Основы безопасности жизнедеятельности»  </vt:lpstr>
      <vt:lpstr>Презентация PowerPoint</vt:lpstr>
      <vt:lpstr>Презентация PowerPoint</vt:lpstr>
      <vt:lpstr>Презентация PowerPoint</vt:lpstr>
      <vt:lpstr>Новые требования к результатам освоения основных образовательных программ</vt:lpstr>
      <vt:lpstr>Системно-деятельностный  подход - методологическая основа ФГОС</vt:lpstr>
      <vt:lpstr>Презентация PowerPoint</vt:lpstr>
      <vt:lpstr>  — множество элементов, находящихся в отношениях и связях друг с другом, которое образует определѐнную целостность, единство.  (Википедия) </vt:lpstr>
      <vt:lpstr>Презентация PowerPoint</vt:lpstr>
      <vt:lpstr>Презентация PowerPoint</vt:lpstr>
      <vt:lpstr>Системно-деятельностный подход предполагает: </vt:lpstr>
      <vt:lpstr>Презентация PowerPoint</vt:lpstr>
      <vt:lpstr>Суть деятельности </vt:lpstr>
      <vt:lpstr>Технология  деятельностного  метода позволяет:</vt:lpstr>
      <vt:lpstr>Цель деятельностного подхода</vt:lpstr>
      <vt:lpstr>Для включения ребёнка в активную познавательную коллективную деятельность необходимо: </vt:lpstr>
      <vt:lpstr>Организация учебной деятельности на уроке должна быть построена с опорой:  </vt:lpstr>
      <vt:lpstr>Презентация PowerPoint</vt:lpstr>
      <vt:lpstr>Принцип непрерывности</vt:lpstr>
      <vt:lpstr>Презентация PowerPoint</vt:lpstr>
      <vt:lpstr>Презентация PowerPoint</vt:lpstr>
      <vt:lpstr>Позиция учителя и ученика </vt:lpstr>
      <vt:lpstr>«Образование:  скрытое сокровище»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Системно-деятельностный  подход как методологическая основа ФГОС   </dc:title>
  <dc:creator>User</dc:creator>
  <cp:lastModifiedBy>User</cp:lastModifiedBy>
  <cp:revision>79</cp:revision>
  <dcterms:created xsi:type="dcterms:W3CDTF">2014-03-15T08:45:19Z</dcterms:created>
  <dcterms:modified xsi:type="dcterms:W3CDTF">2024-03-05T14:32:40Z</dcterms:modified>
</cp:coreProperties>
</file>