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A2A7948-6C36-447B-8EB7-96A1802DCFF7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4A6A5D-9E1D-4FFB-9C32-02551B2A3E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484784"/>
            <a:ext cx="6172200" cy="18943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Информационно-библиотечное сопровождение </a:t>
            </a:r>
            <a:br>
              <a:rPr lang="ru-RU" dirty="0" smtClean="0"/>
            </a:br>
            <a:r>
              <a:rPr lang="ru-RU" dirty="0" smtClean="0"/>
              <a:t>учебно-воспитательного процесса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57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>Организация информационно – библиографического сопровождения учебного процесса</a:t>
            </a:r>
            <a:endParaRPr lang="ru-RU" sz="27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772816"/>
            <a:ext cx="3888432" cy="432048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Школьным библиотекам принадлежит особое место в образовательном пространстве. Прежде всего, это учебная библиотека, поскольку обязана обеспечивать информацией и соответствующими документами учебный процесс. В то же время она выполняет функции специальной библиотеки (обслуживает педагогический коллектив школы) и публичной (предоставляет учащимся внепрограммные материалы, поддерживает внеклассную и внешкольную работу).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2896"/>
            <a:ext cx="374145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902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Информационно-библиографическая работа</a:t>
            </a:r>
            <a:endParaRPr lang="ru-RU" sz="2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Информационно-библиографическая работа является одним из направлений деятельности школьной библиотеки.</a:t>
            </a:r>
          </a:p>
          <a:p>
            <a:pPr marL="0" indent="0" algn="just">
              <a:buNone/>
            </a:pPr>
            <a:r>
              <a:rPr lang="ru-RU" dirty="0" smtClean="0"/>
              <a:t>Одним из важнейших элементов информационного обслуживания является информационная среда библиотеки. Не только комфортная и развивающая, но и обучающая правилам пользования библиотекой и книгой, умению самостоятельно организовать информационный поиск.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762" y="2060848"/>
            <a:ext cx="3168352" cy="276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183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Основные направления информационно – библиографической деятельности библиотеки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4402832" cy="45259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2800" dirty="0" smtClean="0"/>
              <a:t>помощь в обеспечении информационной, библиотечно-библиографической поддержки учебно-воспитательного процесса и самообразования;</a:t>
            </a:r>
          </a:p>
          <a:p>
            <a:pPr algn="just"/>
            <a:r>
              <a:rPr lang="ru-RU" sz="2800" dirty="0" smtClean="0"/>
              <a:t>формирование у учащихся навыков независимого библиотечного пользователя, информационной культуры и культуры чтения;</a:t>
            </a:r>
          </a:p>
          <a:p>
            <a:pPr algn="just"/>
            <a:r>
              <a:rPr lang="ru-RU" sz="2800" dirty="0" smtClean="0"/>
              <a:t>информация о литературе в помощь изучения школьных программ; Для успешного решения этих задач учитывается программа развития и особенности организации учебной деятельности школы, а также индивидуальные и возрастные характеристики учащихся.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88840"/>
            <a:ext cx="3826396" cy="2792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411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Информационно-библиографическое обслуживание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200" b="1" dirty="0" smtClean="0"/>
              <a:t>Справочно-информационное обслуживание информационных потребностей читателей разной направленности достигается следующим путем:</a:t>
            </a:r>
          </a:p>
          <a:p>
            <a:pPr marL="0" indent="0" algn="just">
              <a:buNone/>
            </a:pPr>
            <a:endParaRPr lang="ru-RU" sz="2200" b="1" dirty="0" smtClean="0"/>
          </a:p>
          <a:p>
            <a:pPr algn="just"/>
            <a:r>
              <a:rPr lang="ru-RU" sz="2200" dirty="0" smtClean="0"/>
              <a:t>формирования и ведения справочно-библиографического аппарата (СБА);</a:t>
            </a:r>
          </a:p>
          <a:p>
            <a:pPr algn="just"/>
            <a:r>
              <a:rPr lang="ru-RU" sz="2200" dirty="0" smtClean="0"/>
              <a:t>составления для читателей библиотеки разнообразных библиографических пособий – указателей, списков литературы и т.д.;</a:t>
            </a:r>
          </a:p>
          <a:p>
            <a:pPr algn="just"/>
            <a:r>
              <a:rPr lang="ru-RU" sz="2200" dirty="0" smtClean="0"/>
              <a:t>подготовки и проведения устных библиографических обзоров;</a:t>
            </a:r>
          </a:p>
          <a:p>
            <a:pPr algn="just"/>
            <a:r>
              <a:rPr lang="ru-RU" sz="2200" dirty="0" smtClean="0"/>
              <a:t>справочно-библиографического обслуживания;</a:t>
            </a:r>
          </a:p>
          <a:p>
            <a:pPr algn="just"/>
            <a:r>
              <a:rPr lang="ru-RU" sz="2200" dirty="0" smtClean="0"/>
              <a:t>библиографического информирования;</a:t>
            </a:r>
          </a:p>
          <a:p>
            <a:pPr algn="just"/>
            <a:r>
              <a:rPr lang="ru-RU" sz="2200" dirty="0" smtClean="0"/>
              <a:t>информационного (библиографического) обучения.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16195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Формирование информационной культуры пользователей</a:t>
            </a:r>
            <a:endParaRPr lang="ru-RU" sz="2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2252083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Сопровождение учебно-воспитательного процесса информационным, библиотечно-библиографическим обслуживанием: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2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педагогических работников: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 подбор документов в помощь проведению предметных недель и других общешкольных и классных мероприятий, при работе над методической темой школы, для подготовки педсоветов, заседаний </a:t>
            </a:r>
            <a:r>
              <a:rPr lang="ru-RU" sz="22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методобъединений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, обзоры новых поступлений, совместная работа по составлению заказа на учебно-методические документы</a:t>
            </a:r>
            <a:endParaRPr lang="ru-RU" sz="2200" dirty="0" smtClean="0">
              <a:ea typeface="Calibri"/>
              <a:cs typeface="Times New Roman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764704"/>
            <a:ext cx="2222376" cy="1527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157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/>
              <a:t>обучающихся:</a:t>
            </a:r>
            <a:r>
              <a:rPr lang="ru-RU" dirty="0" smtClean="0"/>
              <a:t> подбор литературы для написания рефератов, докладов, подготовки проектной деятельности, научно-исследовательских работ, помощь в подготовке к общешкольным и классным мероприятиям, составление информационных списков литературы «Что читать!?» проведение индивидуальных и групповых библиотечных занятий;</a:t>
            </a:r>
          </a:p>
          <a:p>
            <a:pPr marL="0" indent="0" algn="just">
              <a:buNone/>
            </a:pPr>
            <a:r>
              <a:rPr lang="ru-RU" b="1" dirty="0" smtClean="0"/>
              <a:t>родителей обучающихся: </a:t>
            </a:r>
            <a:r>
              <a:rPr lang="ru-RU" dirty="0" smtClean="0"/>
              <a:t>информирование о пользовании библиотекой их детьми «Что читают ваши дети», оформление выставок литературы «Для, вас, родители!», информационных списков «Круг семейного чтения», выступления на родительских собраниях с информацией о новых поступлениях в фонд библиотеки.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4523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167</TotalTime>
  <Words>369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Информационно-библиотечное сопровождение  учебно-воспитательного процесса</vt:lpstr>
      <vt:lpstr>Организация информационно – библиографического сопровождения учебного процесса</vt:lpstr>
      <vt:lpstr>Информационно-библиографическая работа</vt:lpstr>
      <vt:lpstr>Основные направления информационно – библиографической деятельности библиотеки</vt:lpstr>
      <vt:lpstr>Информационно-библиографическое обслуживание</vt:lpstr>
      <vt:lpstr>Формирование информационной культуры пользователей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Информационно-библиотечное сопровождение учебно-воспитательного процесса</dc:title>
  <dc:creator>Lenovo</dc:creator>
  <cp:lastModifiedBy>Lenovo</cp:lastModifiedBy>
  <cp:revision>6</cp:revision>
  <dcterms:created xsi:type="dcterms:W3CDTF">2024-01-31T09:46:09Z</dcterms:created>
  <dcterms:modified xsi:type="dcterms:W3CDTF">2024-01-31T12:33:17Z</dcterms:modified>
</cp:coreProperties>
</file>