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22"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21" r:id="rId51"/>
    <p:sldId id="305" r:id="rId52"/>
    <p:sldId id="306" r:id="rId53"/>
    <p:sldId id="307" r:id="rId54"/>
    <p:sldId id="308" r:id="rId55"/>
    <p:sldId id="309" r:id="rId56"/>
    <p:sldId id="310" r:id="rId57"/>
    <p:sldId id="315" r:id="rId58"/>
    <p:sldId id="311" r:id="rId59"/>
    <p:sldId id="312" r:id="rId60"/>
    <p:sldId id="313" r:id="rId61"/>
    <p:sldId id="314" r:id="rId62"/>
    <p:sldId id="316" r:id="rId63"/>
    <p:sldId id="317" r:id="rId64"/>
    <p:sldId id="318" r:id="rId65"/>
    <p:sldId id="319" r:id="rId66"/>
    <p:sldId id="320" r:id="rId67"/>
    <p:sldId id="323" r:id="rId68"/>
    <p:sldId id="329" r:id="rId69"/>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6/6/2020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6/6/2020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AF463A-BC7C-46EE-9F1E-7F377CCA4891}" type="datetimeFigureOut">
              <a:rPr lang="en-US" smtClean="0"/>
              <a:pPr/>
              <a:t>6/6/2020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AF463A-BC7C-46EE-9F1E-7F377CCA4891}" type="datetimeFigureOut">
              <a:rPr lang="en-US" smtClean="0"/>
              <a:pPr/>
              <a:t>6/6/2020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AF463A-BC7C-46EE-9F1E-7F377CCA4891}" type="datetimeFigureOut">
              <a:rPr lang="en-US" smtClean="0"/>
              <a:pPr/>
              <a:t>6/6/2020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AF463A-BC7C-46EE-9F1E-7F377CCA4891}" type="datetimeFigureOut">
              <a:rPr lang="en-US" smtClean="0"/>
              <a:pPr/>
              <a:t>6/6/2020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AF463A-BC7C-46EE-9F1E-7F377CCA4891}" type="datetimeFigureOut">
              <a:rPr lang="en-US" smtClean="0"/>
              <a:pPr/>
              <a:t>6/6/2020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6/6/2020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AF463A-BC7C-46EE-9F1E-7F377CCA4891}" type="datetimeFigureOut">
              <a:rPr lang="en-US" smtClean="0"/>
              <a:pPr/>
              <a:t>6/6/2020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6/6/2020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AF463A-BC7C-46EE-9F1E-7F377CCA4891}" type="datetimeFigureOut">
              <a:rPr lang="en-US" smtClean="0"/>
              <a:pPr/>
              <a:t>6/6/2020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F463A-BC7C-46EE-9F1E-7F377CCA4891}" type="datetimeFigureOut">
              <a:rPr lang="en-US" smtClean="0"/>
              <a:pPr/>
              <a:t>6/6/2020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hyperlink" Target="https://studfile.net/preview/5825516/page:10/" TargetMode="Externa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3400" y="0"/>
            <a:ext cx="8077200" cy="830997"/>
          </a:xfrm>
          <a:prstGeom prst="rect">
            <a:avLst/>
          </a:prstGeom>
        </p:spPr>
        <p:txBody>
          <a:bodyPr wrap="square">
            <a:spAutoFit/>
          </a:bodyPr>
          <a:lstStyle/>
          <a:p>
            <a:pPr algn="ctr"/>
            <a:r>
              <a:rPr lang="ru-RU" sz="2400" b="1" dirty="0" smtClean="0"/>
              <a:t>ВРАЧЕБНО-ПЕДАГОГИЧЕСКИЙ КОНТРОЛЬ </a:t>
            </a:r>
          </a:p>
          <a:p>
            <a:pPr algn="ctr"/>
            <a:r>
              <a:rPr lang="ru-RU" sz="2400" b="1" dirty="0" smtClean="0"/>
              <a:t>В ФИЗИЧЕСКОМ ВОСПИТАНИИ И СПОРТЕ</a:t>
            </a:r>
            <a:endParaRPr lang="ru-RU" sz="2400" dirty="0"/>
          </a:p>
        </p:txBody>
      </p:sp>
      <p:pic>
        <p:nvPicPr>
          <p:cNvPr id="3" name="Рисунок 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04800" y="1094504"/>
            <a:ext cx="8648622" cy="576349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304800"/>
            <a:ext cx="8610600" cy="3693319"/>
          </a:xfrm>
          <a:prstGeom prst="rect">
            <a:avLst/>
          </a:prstGeom>
        </p:spPr>
        <p:txBody>
          <a:bodyPr wrap="square">
            <a:spAutoFit/>
          </a:bodyPr>
          <a:lstStyle/>
          <a:p>
            <a:pPr algn="just"/>
            <a:r>
              <a:rPr lang="ru-RU" b="1" dirty="0" smtClean="0"/>
              <a:t>Врачебный контроль (ВК) можно считать основным разделом </a:t>
            </a:r>
            <a:r>
              <a:rPr lang="ru-RU" dirty="0" smtClean="0"/>
              <a:t>спортивной медицины, который представляет собой постоянное врачебное наблюдение и медицинское обеспечение лиц, занимающихся физической культурой и спортом.</a:t>
            </a:r>
          </a:p>
          <a:p>
            <a:pPr algn="just"/>
            <a:r>
              <a:rPr lang="ru-RU" dirty="0" smtClean="0"/>
              <a:t>В содержание врачебного контроля, помимо определения состояния здоровья, физического развития и функционального состояния, входят наблюдение и изучение влияния физической нагрузки на организм занимающихся, разработка и совершенствование методов функционального исследования, диагностика, лечение и предупреждение возможных отрицательных влияний физической нагрузки при нерациональном ее применении.</a:t>
            </a:r>
          </a:p>
          <a:p>
            <a:pPr algn="just"/>
            <a:r>
              <a:rPr lang="ru-RU" b="1" dirty="0" smtClean="0"/>
              <a:t>Основная цель врачебного контроля — содействие эффективно</a:t>
            </a:r>
            <a:r>
              <a:rPr lang="ru-RU" dirty="0" smtClean="0"/>
              <a:t>му использованию средств и методов физического воспитания для укрепления здоровья, повышения физического развития, физической работоспособности и достижения высоких спортивных результатов.</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854765" y="213139"/>
            <a:ext cx="7335078" cy="6520070"/>
          </a:xfrm>
          <a:prstGeom prst="rect">
            <a:avLst/>
          </a:prstGeom>
        </p:spPr>
      </p:pic>
    </p:spTree>
    <p:extLst>
      <p:ext uri="{BB962C8B-B14F-4D97-AF65-F5344CB8AC3E}">
        <p14:creationId xmlns="" xmlns:p14="http://schemas.microsoft.com/office/powerpoint/2010/main" val="2761020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0" y="612845"/>
            <a:ext cx="8382000" cy="2585323"/>
          </a:xfrm>
          <a:prstGeom prst="rect">
            <a:avLst/>
          </a:prstGeom>
        </p:spPr>
        <p:txBody>
          <a:bodyPr wrap="square">
            <a:spAutoFit/>
          </a:bodyPr>
          <a:lstStyle/>
          <a:p>
            <a:pPr algn="just"/>
            <a:r>
              <a:rPr lang="ru-RU" dirty="0" smtClean="0"/>
              <a:t>В соответствии с этой целью задачами врачебного контроля являются: исследование и оценка состояния здоровья, физического развития и функционального состояния лиц, занимающихся физической культурой и спортом, с целью допуска к этим занятиям, рекомендации определенных видов физических упражнений и их рациональной дозировки; систематическое наблюдение за состоянием здоровья и функциональными изменениями, происходящими под влиянием физических упражнений для обеспечения их оздоровительного влияния; выявление, лечение и профилактика состояний и заболеваний, возникающих при нерациональном использовании физических нагрузок.</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1582341"/>
            <a:ext cx="8686800" cy="2585323"/>
          </a:xfrm>
          <a:prstGeom prst="rect">
            <a:avLst/>
          </a:prstGeom>
        </p:spPr>
        <p:txBody>
          <a:bodyPr wrap="square">
            <a:spAutoFit/>
          </a:bodyPr>
          <a:lstStyle/>
          <a:p>
            <a:pPr algn="just"/>
            <a:r>
              <a:rPr lang="ru-RU" b="1" dirty="0" smtClean="0"/>
              <a:t>Врачебно-педагогический контроль включает:</a:t>
            </a:r>
          </a:p>
          <a:p>
            <a:pPr algn="just"/>
            <a:r>
              <a:rPr lang="ru-RU" dirty="0" smtClean="0"/>
              <a:t>1) врачебное обследование;</a:t>
            </a:r>
          </a:p>
          <a:p>
            <a:pPr algn="just"/>
            <a:r>
              <a:rPr lang="ru-RU" dirty="0" smtClean="0"/>
              <a:t>2) врачебно-педагогические наблюдения;</a:t>
            </a:r>
          </a:p>
          <a:p>
            <a:pPr algn="just"/>
            <a:r>
              <a:rPr lang="ru-RU" dirty="0" smtClean="0"/>
              <a:t>3) врачебно-спортивную консультацию;</a:t>
            </a:r>
          </a:p>
          <a:p>
            <a:pPr algn="just"/>
            <a:r>
              <a:rPr lang="ru-RU" dirty="0" smtClean="0"/>
              <a:t>4) санитарно-гигиенический надзор за местами и условиями проведения занятий физкультурой и спортом;</a:t>
            </a:r>
          </a:p>
          <a:p>
            <a:pPr algn="just"/>
            <a:r>
              <a:rPr lang="ru-RU" dirty="0" smtClean="0"/>
              <a:t>5) гигиеническое воспитание физкультурников и спортсменов;</a:t>
            </a:r>
          </a:p>
          <a:p>
            <a:pPr algn="just"/>
            <a:r>
              <a:rPr lang="ru-RU" dirty="0" smtClean="0"/>
              <a:t>6) медико-санитарное обеспечение спортивных соревнований и массовых физкультурно-оздоровительных мероприятий.</a:t>
            </a: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0" y="304800"/>
            <a:ext cx="8305800" cy="3416320"/>
          </a:xfrm>
          <a:prstGeom prst="rect">
            <a:avLst/>
          </a:prstGeom>
        </p:spPr>
        <p:txBody>
          <a:bodyPr wrap="square">
            <a:spAutoFit/>
          </a:bodyPr>
          <a:lstStyle/>
          <a:p>
            <a:pPr algn="just"/>
            <a:r>
              <a:rPr lang="ru-RU" dirty="0" smtClean="0"/>
              <a:t>Основная форма врачебного контроля — врачебные или медицинские осмотры (первичный, повторные и дополнительные). Методика обследования (краткая или расширенная, углубленная) и его периодичность определяются контингентом занимающихся (их возрастом, полом, спортивной квалификацией) и характером занятий (учебная программа, оздоровительная и лечебная физкультура, спортивная тренировка).</a:t>
            </a:r>
          </a:p>
          <a:p>
            <a:pPr algn="just"/>
            <a:r>
              <a:rPr lang="ru-RU" dirty="0" smtClean="0"/>
              <a:t>Врачебный контроль за людьми, занимающимися физической культурой и спортом, требует от врача, помимо знания основ физиологии и анатомии, достаточной клинической квалификации. Он должен быть также достаточно эрудированным в других медицинских специальностях, чтобы уметь правильно оценить заключения различных узких специалистов, принимающих, как правило, участие во всестороннем обследовании спортсменов.</a:t>
            </a:r>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609600"/>
            <a:ext cx="8610600" cy="3416320"/>
          </a:xfrm>
          <a:prstGeom prst="rect">
            <a:avLst/>
          </a:prstGeom>
        </p:spPr>
        <p:txBody>
          <a:bodyPr wrap="square">
            <a:spAutoFit/>
          </a:bodyPr>
          <a:lstStyle/>
          <a:p>
            <a:pPr algn="just"/>
            <a:r>
              <a:rPr lang="ru-RU" dirty="0" smtClean="0"/>
              <a:t>В настоящее время на фоне повышающегося интереса населения к активному образу жизни роль врачебного контроля в оздоровительной физической культуре неуклонно возрастает.</a:t>
            </a:r>
          </a:p>
          <a:p>
            <a:pPr algn="just"/>
            <a:r>
              <a:rPr lang="ru-RU" dirty="0" smtClean="0"/>
              <a:t>Актуальность изучаемого раздела дисциплины ≪ЛФК и врачебный контроль≫ для студентов лечебных и педиатрических факультетов обусловлена тем, что число лиц, занимающихся оздоровительной физической культурой самостоятельно и в физкультурных центрах, постоянно увеличивается. В этой связи очевидно, что в работу по их медицинскому обеспечению непременно должны включаться врачи общей лечебно-профилактической сети. Это определяет необходимость изучения будущими врачами основ спортивной медицины и врачебного контроля, поскольку к любому специалисту может обратиться пациент за рекомендациями по индивидуальному двигательному режиму.</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152400"/>
            <a:ext cx="8763000" cy="5355312"/>
          </a:xfrm>
          <a:prstGeom prst="rect">
            <a:avLst/>
          </a:prstGeom>
        </p:spPr>
        <p:txBody>
          <a:bodyPr wrap="square">
            <a:spAutoFit/>
          </a:bodyPr>
          <a:lstStyle/>
          <a:p>
            <a:pPr algn="just"/>
            <a:r>
              <a:rPr lang="ru-RU" dirty="0" smtClean="0"/>
              <a:t>Необходимость тщательного определения состояния здоровья, функциональных возможностей и способностей желающих заниматься физической культурой и спортом, а также важность систематического врачебного наблюдения за влиянием физических упражнений на организм физкультурника и спортсмена потребовали создания специальной организации медицинского обеспечения, стройной системы медицинского обслуживания физкультурников и спортсменов и ее структуры.</a:t>
            </a:r>
          </a:p>
          <a:p>
            <a:pPr algn="just"/>
            <a:r>
              <a:rPr lang="ru-RU" dirty="0" smtClean="0"/>
              <a:t>Значительная роль в становлении врачебно-физкультурной службы принадлежит созданию в 1951 году врачебно-физкультурных диспансеров (ВФД) — учреждений нового типа, объединяющих решение задач по профилактике и лечению, а также участие в подготовке сборных команд СССР к Олимпийским играм 1952 г. </a:t>
            </a:r>
          </a:p>
          <a:p>
            <a:pPr algn="just"/>
            <a:r>
              <a:rPr lang="ru-RU" dirty="0" smtClean="0"/>
              <a:t>В содержание ВК входят, помимо определения состояния здоровья, физического развития и уровня функционального состояния, наблюдение и изучение влияния физической нагрузки на организм занимающихся, совершенствование и разработка методов функционального исследования, диагностика, лечение и предупреждение возможных отрицательных влияний физической нагрузки при нерациональном ее применении.</a:t>
            </a:r>
          </a:p>
          <a:p>
            <a:pPr algn="just"/>
            <a:r>
              <a:rPr lang="ru-RU" dirty="0" smtClean="0"/>
              <a:t>Только при тщательном и квалифицированном врачебном наблюдении, постоянной помощи и консультации врача может расти и совершенствоваться мастерство физкультурника и спортсмена и развиваться наука о спорте в целом.</a:t>
            </a: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381000"/>
            <a:ext cx="8610600" cy="4801314"/>
          </a:xfrm>
          <a:prstGeom prst="rect">
            <a:avLst/>
          </a:prstGeom>
        </p:spPr>
        <p:txBody>
          <a:bodyPr wrap="square">
            <a:spAutoFit/>
          </a:bodyPr>
          <a:lstStyle/>
          <a:p>
            <a:pPr algn="just"/>
            <a:r>
              <a:rPr lang="ru-RU" dirty="0" smtClean="0"/>
              <a:t>Государственная политика в сфере физической культуры и спорта предусматривает следующие основные направления деятельности в развитии физической культуры и спорта:</a:t>
            </a:r>
          </a:p>
          <a:p>
            <a:pPr algn="just"/>
            <a:r>
              <a:rPr lang="ru-RU" dirty="0" smtClean="0"/>
              <a:t>• формирование у населения понимания необходимости занятий физической культурой и спортом и повышение уровня знаний в этой сфере;</a:t>
            </a:r>
          </a:p>
          <a:p>
            <a:pPr algn="just"/>
            <a:r>
              <a:rPr lang="ru-RU" dirty="0" smtClean="0"/>
              <a:t>• создание условий для достойного выступления российских спортсменов на крупнейших международных спортивных соревнованиях;</a:t>
            </a:r>
          </a:p>
          <a:p>
            <a:pPr algn="just"/>
            <a:r>
              <a:rPr lang="ru-RU" dirty="0" smtClean="0"/>
              <a:t>• развитие спорта высших достижений;</a:t>
            </a:r>
          </a:p>
          <a:p>
            <a:pPr algn="just"/>
            <a:r>
              <a:rPr lang="ru-RU" dirty="0" smtClean="0"/>
              <a:t>• усиление роли Российской Федерации в вопросах регулирования и управления физической культурой и спортом;</a:t>
            </a:r>
          </a:p>
          <a:p>
            <a:pPr algn="just"/>
            <a:r>
              <a:rPr lang="ru-RU" dirty="0" smtClean="0"/>
              <a:t>• совершенствование системы управления и организации физической культуры и спорта, разработка новых организационно-управленческих решений, направленных на создание системы физкультурно-оздоровительной и спортивно-массовой работы среди населения;</a:t>
            </a:r>
          </a:p>
          <a:p>
            <a:pPr algn="just"/>
            <a:r>
              <a:rPr lang="ru-RU" dirty="0" smtClean="0"/>
              <a:t>• развитие спортивной медицины, а также актуальных направлений науки в сфере физической культуры и спорта, использование результатов научных исследований в практике физкультурно-спортивного движения России;</a:t>
            </a: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609600"/>
            <a:ext cx="8610600" cy="5355312"/>
          </a:xfrm>
          <a:prstGeom prst="rect">
            <a:avLst/>
          </a:prstGeom>
        </p:spPr>
        <p:txBody>
          <a:bodyPr wrap="square">
            <a:spAutoFit/>
          </a:bodyPr>
          <a:lstStyle/>
          <a:p>
            <a:pPr algn="just">
              <a:buFont typeface="Arial" pitchFamily="34" charset="0"/>
              <a:buChar char="•"/>
            </a:pPr>
            <a:r>
              <a:rPr lang="ru-RU" dirty="0" smtClean="0"/>
              <a:t>формирование постоянно действующей информационно-пропагандистской и просветительско-образовательной системы, способствующей вовлечению граждан в активные занятия физической культурой и спортом и формирование здорового образа жизни населения, особенно подрастающего поколения;</a:t>
            </a:r>
          </a:p>
          <a:p>
            <a:pPr algn="just">
              <a:buFont typeface="Arial" pitchFamily="34" charset="0"/>
              <a:buChar char="•"/>
            </a:pPr>
            <a:r>
              <a:rPr lang="ru-RU" dirty="0" smtClean="0"/>
              <a:t>• создание льготных условий для занятий физической культурой и спортом;</a:t>
            </a:r>
          </a:p>
          <a:p>
            <a:pPr algn="just"/>
            <a:r>
              <a:rPr lang="ru-RU" dirty="0" smtClean="0"/>
              <a:t>• формирование региональной политики в сфере физической культуры и спорта;</a:t>
            </a:r>
          </a:p>
          <a:p>
            <a:pPr algn="just"/>
            <a:r>
              <a:rPr lang="ru-RU" dirty="0" smtClean="0"/>
              <a:t>• формирование нормативных правовых и организационно-экономических механизмов привлечения и использования внебюджетных источников финансирования;</a:t>
            </a:r>
          </a:p>
          <a:p>
            <a:pPr algn="just"/>
            <a:r>
              <a:rPr lang="ru-RU" dirty="0" smtClean="0"/>
              <a:t>• анализ эффективности использования спортивных сооружений;</a:t>
            </a:r>
          </a:p>
          <a:p>
            <a:pPr algn="just"/>
            <a:r>
              <a:rPr lang="ru-RU" dirty="0" smtClean="0"/>
              <a:t>• развитие инфраструктуры (спортивных сооружений, центров подготовки и спортивных баз) для занятий физической культурой и спортом в соответствии с программами развития физической культуры и спорта всех уровней;</a:t>
            </a:r>
          </a:p>
          <a:p>
            <a:pPr algn="just"/>
            <a:r>
              <a:rPr lang="ru-RU" dirty="0" smtClean="0"/>
              <a:t>• проведение массовых физкультурно-оздоровительных и спортивных мероприятий;</a:t>
            </a:r>
          </a:p>
          <a:p>
            <a:pPr algn="just"/>
            <a:r>
              <a:rPr lang="ru-RU" dirty="0" smtClean="0"/>
              <a:t>• подготовка спортивного резерва путем развития детско-юношеского спорта;</a:t>
            </a:r>
            <a:endParaRPr lang="ru-RU" b="1" dirty="0" smtClean="0"/>
          </a:p>
          <a:p>
            <a:pPr algn="just"/>
            <a:r>
              <a:rPr lang="ru-RU" dirty="0" smtClean="0"/>
              <a:t>• подготовка кадров и повышение квалификации работников сферы физической культуры и спорта, в том числе по вопросам менеджмента, маркетинга и права в области физической культуры и спорта, проведение аттестации управленческих кадров.</a:t>
            </a: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197346"/>
            <a:ext cx="8610600" cy="2862322"/>
          </a:xfrm>
          <a:prstGeom prst="rect">
            <a:avLst/>
          </a:prstGeom>
        </p:spPr>
        <p:txBody>
          <a:bodyPr wrap="square">
            <a:spAutoFit/>
          </a:bodyPr>
          <a:lstStyle/>
          <a:p>
            <a:pPr algn="just"/>
            <a:r>
              <a:rPr lang="ru-RU" dirty="0" smtClean="0"/>
              <a:t>В настоящее время за Министерством здравоохранения и социального развития Российской Федерации и Федеральным медико-биологическим агентством (ФМБА РФ) закреплены полномочия по медико-санитарному и медико-биологическому обеспечению спортивной медицины (рис. 1). В свою очередь в ФМБА РФ образована</a:t>
            </a:r>
          </a:p>
          <a:p>
            <a:pPr algn="just"/>
            <a:r>
              <a:rPr lang="ru-RU" dirty="0" smtClean="0"/>
              <a:t>служба Управления организации спортивной медицины, в которую входит Центр спортивной медицины и лечебной физкультуры, осуществляющий организационно-методическое руководство и координацию деятельности по спортивной медицине Центров лечебной физкультуры и спортивной медицины; врачебно-физкультурных диспансеров; профильных отделений ЛПУ субъектов федерации и муниципальных образований.</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6096000"/>
            <a:ext cx="8686800" cy="369332"/>
          </a:xfrm>
          <a:prstGeom prst="rect">
            <a:avLst/>
          </a:prstGeom>
        </p:spPr>
        <p:txBody>
          <a:bodyPr wrap="square">
            <a:spAutoFit/>
          </a:bodyPr>
          <a:lstStyle/>
          <a:p>
            <a:pPr algn="ctr"/>
            <a:r>
              <a:rPr lang="ru-RU" dirty="0" smtClean="0"/>
              <a:t>Рис. 1. Структура врачебно-физкультурной службы РФ</a:t>
            </a:r>
            <a:endParaRPr lang="ru-RU" dirty="0"/>
          </a:p>
        </p:txBody>
      </p:sp>
      <p:sp>
        <p:nvSpPr>
          <p:cNvPr id="3" name="Скругленный прямоугольник 2"/>
          <p:cNvSpPr/>
          <p:nvPr/>
        </p:nvSpPr>
        <p:spPr>
          <a:xfrm>
            <a:off x="1219200" y="533400"/>
            <a:ext cx="2438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200" dirty="0" smtClean="0"/>
              <a:t>Министерство здравоохранения и социального развития Российской Федерации</a:t>
            </a:r>
          </a:p>
        </p:txBody>
      </p:sp>
      <p:sp>
        <p:nvSpPr>
          <p:cNvPr id="4" name="Скругленный прямоугольник 3"/>
          <p:cNvSpPr/>
          <p:nvPr/>
        </p:nvSpPr>
        <p:spPr>
          <a:xfrm>
            <a:off x="1219200" y="1752600"/>
            <a:ext cx="2438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t>Федеральное медико-биологическое агентство РФ </a:t>
            </a:r>
          </a:p>
          <a:p>
            <a:pPr algn="ctr"/>
            <a:endParaRPr lang="ru-RU" dirty="0"/>
          </a:p>
        </p:txBody>
      </p:sp>
      <p:sp>
        <p:nvSpPr>
          <p:cNvPr id="5" name="Скругленный прямоугольник 4"/>
          <p:cNvSpPr/>
          <p:nvPr/>
        </p:nvSpPr>
        <p:spPr>
          <a:xfrm>
            <a:off x="3657600" y="3886200"/>
            <a:ext cx="21336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200" dirty="0" smtClean="0"/>
              <a:t>Центр лечебной физкультуры и спортивной медицины ФМБА РФ</a:t>
            </a:r>
          </a:p>
        </p:txBody>
      </p:sp>
      <p:sp>
        <p:nvSpPr>
          <p:cNvPr id="6" name="Скругленный прямоугольник 5"/>
          <p:cNvSpPr/>
          <p:nvPr/>
        </p:nvSpPr>
        <p:spPr>
          <a:xfrm>
            <a:off x="3657600" y="2667000"/>
            <a:ext cx="21336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t>Управление организации спортивной медицины</a:t>
            </a:r>
          </a:p>
          <a:p>
            <a:pPr algn="ctr"/>
            <a:endParaRPr lang="ru-RU" dirty="0"/>
          </a:p>
        </p:txBody>
      </p:sp>
      <p:sp>
        <p:nvSpPr>
          <p:cNvPr id="7" name="Скругленный прямоугольник 6"/>
          <p:cNvSpPr/>
          <p:nvPr/>
        </p:nvSpPr>
        <p:spPr>
          <a:xfrm>
            <a:off x="6858000" y="1981200"/>
            <a:ext cx="1676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t>Профильные отделения ЛПУ</a:t>
            </a:r>
          </a:p>
          <a:p>
            <a:pPr algn="ctr"/>
            <a:endParaRPr lang="ru-RU" dirty="0"/>
          </a:p>
        </p:txBody>
      </p:sp>
      <p:sp>
        <p:nvSpPr>
          <p:cNvPr id="8" name="Скругленный прямоугольник 7"/>
          <p:cNvSpPr/>
          <p:nvPr/>
        </p:nvSpPr>
        <p:spPr>
          <a:xfrm>
            <a:off x="6934200" y="3124200"/>
            <a:ext cx="1676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t>Врачебно-физкультурные диспансеры</a:t>
            </a:r>
          </a:p>
          <a:p>
            <a:pPr algn="ctr"/>
            <a:endParaRPr lang="ru-RU" dirty="0"/>
          </a:p>
        </p:txBody>
      </p:sp>
      <p:sp>
        <p:nvSpPr>
          <p:cNvPr id="9" name="Скругленный прямоугольник 8"/>
          <p:cNvSpPr/>
          <p:nvPr/>
        </p:nvSpPr>
        <p:spPr>
          <a:xfrm>
            <a:off x="6934200" y="4267200"/>
            <a:ext cx="1676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t>Центры лечебной физкультуры и спортивной медицины</a:t>
            </a:r>
          </a:p>
          <a:p>
            <a:pPr algn="ctr"/>
            <a:endParaRPr lang="ru-RU" dirty="0"/>
          </a:p>
        </p:txBody>
      </p:sp>
      <p:cxnSp>
        <p:nvCxnSpPr>
          <p:cNvPr id="11" name="Прямая соединительная линия 10"/>
          <p:cNvCxnSpPr>
            <a:stCxn id="3" idx="2"/>
            <a:endCxn id="4" idx="0"/>
          </p:cNvCxnSpPr>
          <p:nvPr/>
        </p:nvCxnSpPr>
        <p:spPr>
          <a:xfrm>
            <a:off x="2438400" y="14478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a:stCxn id="5" idx="3"/>
            <a:endCxn id="9" idx="1"/>
          </p:cNvCxnSpPr>
          <p:nvPr/>
        </p:nvCxnSpPr>
        <p:spPr>
          <a:xfrm>
            <a:off x="5791200" y="4343400"/>
            <a:ext cx="11430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a:stCxn id="5" idx="3"/>
            <a:endCxn id="7" idx="1"/>
          </p:cNvCxnSpPr>
          <p:nvPr/>
        </p:nvCxnSpPr>
        <p:spPr>
          <a:xfrm flipV="1">
            <a:off x="5791200" y="2438400"/>
            <a:ext cx="1066800" cy="1905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a:stCxn id="5" idx="3"/>
            <a:endCxn id="8" idx="1"/>
          </p:cNvCxnSpPr>
          <p:nvPr/>
        </p:nvCxnSpPr>
        <p:spPr>
          <a:xfrm flipV="1">
            <a:off x="5791200" y="3581400"/>
            <a:ext cx="11430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Прямая со стрелкой 26"/>
          <p:cNvCxnSpPr>
            <a:stCxn id="6" idx="2"/>
            <a:endCxn id="5" idx="0"/>
          </p:cNvCxnSpPr>
          <p:nvPr/>
        </p:nvCxnSpPr>
        <p:spPr>
          <a:xfrm>
            <a:off x="4724400" y="3581400"/>
            <a:ext cx="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0" y="0"/>
            <a:ext cx="8534400" cy="6463308"/>
          </a:xfrm>
          <a:prstGeom prst="rect">
            <a:avLst/>
          </a:prstGeom>
        </p:spPr>
        <p:txBody>
          <a:bodyPr wrap="square">
            <a:spAutoFit/>
          </a:bodyPr>
          <a:lstStyle/>
          <a:p>
            <a:pPr algn="ctr"/>
            <a:r>
              <a:rPr lang="ru-RU" b="1" dirty="0" smtClean="0"/>
              <a:t>ПОЛОЖЕНИЕ ОБ ОРГАНИЗАЦИИ МЕДИЦИНСКОГО</a:t>
            </a:r>
          </a:p>
          <a:p>
            <a:pPr algn="ctr"/>
            <a:r>
              <a:rPr lang="ru-RU" b="1" dirty="0" smtClean="0"/>
              <a:t>ОСМОТРА (ОБСЛЕДОВАНИЯ) ЛИЦ, ЗАНИМАЮЩИХСЯ</a:t>
            </a:r>
          </a:p>
          <a:p>
            <a:pPr algn="ctr"/>
            <a:r>
              <a:rPr lang="ru-RU" b="1" dirty="0" smtClean="0"/>
              <a:t>ФИЗИЧЕСКОЙ КУЛЬТУРОЙ И МАССОВЫМИ ВИДАМИ</a:t>
            </a:r>
          </a:p>
          <a:p>
            <a:pPr algn="ctr"/>
            <a:r>
              <a:rPr lang="ru-RU" b="1" dirty="0" smtClean="0"/>
              <a:t>СПОРТА</a:t>
            </a:r>
          </a:p>
          <a:p>
            <a:pPr algn="just"/>
            <a:r>
              <a:rPr lang="ru-RU" dirty="0" smtClean="0"/>
              <a:t>1. Целью медицинского осмотра (обследования) для допуска к занятиям физической культурой и к участию в массовых спортивных соревнованиях является определение состояния здоровья физкультурника, оценка уровня его физического развития и функциональных возможностей с целью его допуска к занятиям массовым спортом и физической культурой.</a:t>
            </a:r>
          </a:p>
          <a:p>
            <a:pPr algn="just"/>
            <a:r>
              <a:rPr lang="ru-RU" dirty="0" smtClean="0"/>
              <a:t>2. Задачи медицинского осмотра (обследования) для допуска к занятиям массовым спортом и физической культурой:</a:t>
            </a:r>
          </a:p>
          <a:p>
            <a:pPr algn="just"/>
            <a:r>
              <a:rPr lang="ru-RU" dirty="0" smtClean="0"/>
              <a:t>• оценка уровня физического развития;</a:t>
            </a:r>
          </a:p>
          <a:p>
            <a:pPr algn="just"/>
            <a:r>
              <a:rPr lang="ru-RU" dirty="0" smtClean="0"/>
              <a:t>• определение уровня общей тренированности;</a:t>
            </a:r>
          </a:p>
          <a:p>
            <a:pPr algn="just"/>
            <a:r>
              <a:rPr lang="ru-RU" dirty="0" smtClean="0"/>
              <a:t>• выявление пограничных состояний как факторов риска возникновения патологии (в том числе угрозы жизни) при занятиях физической культурой;</a:t>
            </a:r>
          </a:p>
          <a:p>
            <a:pPr algn="just"/>
            <a:r>
              <a:rPr lang="ru-RU" dirty="0" smtClean="0"/>
              <a:t>• выявление заболеваний (в том числе хронических в стадии ремиссии) и патологических состояний, являющихся противопоказаниями к занятиям физической культурой;</a:t>
            </a:r>
          </a:p>
          <a:p>
            <a:pPr algn="just"/>
            <a:r>
              <a:rPr lang="ru-RU" dirty="0" smtClean="0"/>
              <a:t>• определение целесообразности занятий избранным видом физической культуры с учетом установленного состояния здоровья и выявленных функциональных изменений;</a:t>
            </a:r>
          </a:p>
          <a:p>
            <a:pPr algn="just"/>
            <a:r>
              <a:rPr lang="ru-RU" dirty="0" smtClean="0"/>
              <a:t>• определение медицинских рекомендаций по планированию занятий физической культурой с учетом выявленных изменений в состоянии здоровья.</a:t>
            </a: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533400"/>
            <a:ext cx="8686800" cy="5909310"/>
          </a:xfrm>
          <a:prstGeom prst="rect">
            <a:avLst/>
          </a:prstGeom>
        </p:spPr>
        <p:txBody>
          <a:bodyPr wrap="square">
            <a:spAutoFit/>
          </a:bodyPr>
          <a:lstStyle/>
          <a:p>
            <a:pPr algn="just"/>
            <a:r>
              <a:rPr lang="ru-RU" dirty="0" smtClean="0"/>
              <a:t>3. Обследование лиц, занимающихся физической культурой и массовыми видами спорта, проводится на основании программы, виды и объем медицинских исследований определяются с учетом:</a:t>
            </a:r>
          </a:p>
          <a:p>
            <a:pPr algn="just"/>
            <a:r>
              <a:rPr lang="ru-RU" dirty="0" smtClean="0"/>
              <a:t>• пола;</a:t>
            </a:r>
          </a:p>
          <a:p>
            <a:pPr algn="just"/>
            <a:r>
              <a:rPr lang="ru-RU" dirty="0" smtClean="0"/>
              <a:t>• возраста;</a:t>
            </a:r>
          </a:p>
          <a:p>
            <a:pPr algn="just"/>
            <a:r>
              <a:rPr lang="ru-RU" dirty="0" smtClean="0"/>
              <a:t>• сбора анамнеза жизни и спортивного анамнеза;</a:t>
            </a:r>
          </a:p>
          <a:p>
            <a:pPr algn="just"/>
            <a:r>
              <a:rPr lang="ru-RU" dirty="0" smtClean="0"/>
              <a:t>• уровня физического развития;</a:t>
            </a:r>
          </a:p>
          <a:p>
            <a:pPr algn="just"/>
            <a:r>
              <a:rPr lang="ru-RU" dirty="0" smtClean="0"/>
              <a:t>• уровня полового созревания (для детей и юношей);</a:t>
            </a:r>
          </a:p>
          <a:p>
            <a:pPr algn="just"/>
            <a:r>
              <a:rPr lang="ru-RU" dirty="0" smtClean="0"/>
              <a:t>• осмотров врачей-специалистов: травматолога-ортопеда, хирурга, невролога, </a:t>
            </a:r>
            <a:r>
              <a:rPr lang="ru-RU" dirty="0" err="1" smtClean="0"/>
              <a:t>оториноларинголога</a:t>
            </a:r>
            <a:r>
              <a:rPr lang="ru-RU" dirty="0" smtClean="0"/>
              <a:t>, офтальмолога, кардиолога, акушера-гинеколога и других врачей-специалистов в соответствии с медицинскими показаниями;</a:t>
            </a:r>
          </a:p>
          <a:p>
            <a:pPr algn="just"/>
            <a:r>
              <a:rPr lang="ru-RU" dirty="0" smtClean="0"/>
              <a:t>исследований электрофизиологических • показателей (ЭКГ, в том числе с нагрузочными пробами);</a:t>
            </a:r>
          </a:p>
          <a:p>
            <a:pPr algn="just"/>
            <a:r>
              <a:rPr lang="ru-RU" dirty="0" smtClean="0"/>
              <a:t>• </a:t>
            </a:r>
            <a:r>
              <a:rPr lang="ru-RU" dirty="0" err="1" smtClean="0"/>
              <a:t>ЭХО-кардиографических</a:t>
            </a:r>
            <a:r>
              <a:rPr lang="ru-RU" dirty="0" smtClean="0"/>
              <a:t> исследований, в том числе с нагрузкой;</a:t>
            </a:r>
          </a:p>
          <a:p>
            <a:pPr algn="just"/>
            <a:r>
              <a:rPr lang="ru-RU" dirty="0" smtClean="0"/>
              <a:t>• рентгенографических исследований органов грудной клетки;</a:t>
            </a:r>
          </a:p>
          <a:p>
            <a:pPr algn="just"/>
            <a:r>
              <a:rPr lang="ru-RU" dirty="0" smtClean="0"/>
              <a:t>• клинических анализов крови и мочи;</a:t>
            </a:r>
          </a:p>
          <a:p>
            <a:pPr algn="just"/>
            <a:r>
              <a:rPr lang="ru-RU" dirty="0" smtClean="0"/>
              <a:t>• осмотра специалистов по лечебной физкультуре и спортивной медицине.</a:t>
            </a:r>
          </a:p>
          <a:p>
            <a:pPr algn="just"/>
            <a:r>
              <a:rPr lang="ru-RU" dirty="0" smtClean="0"/>
              <a:t>4. По результатам медицинского осмотра (обследования) специалистами по лечебной физкультуре и спортивной медицине составляется медицинское заключение, где функциональное состояние оценивается как недостаточное, удовлетворительное, вполне удовлетворительное или хорошее.</a:t>
            </a: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751344"/>
            <a:ext cx="8382000" cy="2862322"/>
          </a:xfrm>
          <a:prstGeom prst="rect">
            <a:avLst/>
          </a:prstGeom>
        </p:spPr>
        <p:txBody>
          <a:bodyPr wrap="square">
            <a:spAutoFit/>
          </a:bodyPr>
          <a:lstStyle/>
          <a:p>
            <a:pPr algn="just"/>
            <a:r>
              <a:rPr lang="ru-RU" dirty="0" smtClean="0"/>
              <a:t>5. На основании медицинского заключения специалистами по лечебной физкультуре и по спортивной медицине определяется принадлежность к функциональной группе:</a:t>
            </a:r>
          </a:p>
          <a:p>
            <a:pPr algn="just"/>
            <a:r>
              <a:rPr lang="ru-RU" dirty="0" smtClean="0"/>
              <a:t>• 1 группа — возможны занятия физической культурой без ограничений и участие в соревнованиях, </a:t>
            </a:r>
          </a:p>
          <a:p>
            <a:pPr algn="just"/>
            <a:r>
              <a:rPr lang="ru-RU" dirty="0" smtClean="0"/>
              <a:t>• 2 группа — возможны занятия физической культурой с незначительными ограничениями физических нагрузок без участия в соревнованиях,</a:t>
            </a:r>
          </a:p>
          <a:p>
            <a:pPr algn="just"/>
            <a:r>
              <a:rPr lang="ru-RU" dirty="0" smtClean="0"/>
              <a:t>• 3 группа — возможны занятия физической культурой со значительными ограничениями физических нагрузок,</a:t>
            </a:r>
          </a:p>
          <a:p>
            <a:pPr algn="just"/>
            <a:r>
              <a:rPr lang="ru-RU" dirty="0" smtClean="0"/>
              <a:t>• 4 группа — возможны занятия лечебной физической культурой.</a:t>
            </a:r>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1443841"/>
            <a:ext cx="8382000" cy="2031325"/>
          </a:xfrm>
          <a:prstGeom prst="rect">
            <a:avLst/>
          </a:prstGeom>
        </p:spPr>
        <p:txBody>
          <a:bodyPr wrap="square">
            <a:spAutoFit/>
          </a:bodyPr>
          <a:lstStyle/>
          <a:p>
            <a:pPr algn="just"/>
            <a:r>
              <a:rPr lang="ru-RU" dirty="0" smtClean="0"/>
              <a:t>6. По результатам медицинского осмотра (обследования) физкультурника даются рекомендации о необходимости дополнительного обследования. </a:t>
            </a:r>
          </a:p>
          <a:p>
            <a:pPr algn="just"/>
            <a:r>
              <a:rPr lang="ru-RU" dirty="0" smtClean="0"/>
              <a:t>Лица, отнесенные к 3 и 4 группам, подлежат дополнительному обследованию не реже 1 раза в 3 месяца.</a:t>
            </a:r>
          </a:p>
          <a:p>
            <a:pPr algn="just"/>
            <a:r>
              <a:rPr lang="ru-RU" dirty="0" smtClean="0"/>
              <a:t>7. Результаты медицинского осмотра (обследования) заносятся во врачебно-контрольную карту физкультурника и спортсмена или во врачебно-контрольную карту диспансерного наблюдения спортсмена.</a:t>
            </a:r>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0" y="228600"/>
            <a:ext cx="8458200" cy="5355312"/>
          </a:xfrm>
          <a:prstGeom prst="rect">
            <a:avLst/>
          </a:prstGeom>
        </p:spPr>
        <p:txBody>
          <a:bodyPr wrap="square">
            <a:spAutoFit/>
          </a:bodyPr>
          <a:lstStyle/>
          <a:p>
            <a:pPr algn="ctr"/>
            <a:r>
              <a:rPr lang="ru-RU" dirty="0" smtClean="0"/>
              <a:t>ФИЗИЧЕСКОЕ РАЗВИТИЕ ЧЕЛОВЕКА</a:t>
            </a:r>
          </a:p>
          <a:p>
            <a:pPr algn="just"/>
            <a:r>
              <a:rPr lang="ru-RU" dirty="0" smtClean="0"/>
              <a:t>Под физическим развитием понимается комплекс морфофункциональных показателей, которые определяют уровень возрастного биологического развития индивидуума в момент обследования. Физическое развитие отражает процессы роста и развития организма на отдельных этапах его жизни.</a:t>
            </a:r>
          </a:p>
          <a:p>
            <a:pPr algn="just"/>
            <a:r>
              <a:rPr lang="ru-RU" dirty="0" smtClean="0"/>
              <a:t>Размеры тела зависят от его длины и массы, окружности грудной клетки. Пропорции тела определяются соотношением размеров туловища, конечностей и их сегментов.</a:t>
            </a:r>
          </a:p>
          <a:p>
            <a:pPr algn="just"/>
            <a:r>
              <a:rPr lang="ru-RU" dirty="0" smtClean="0"/>
              <a:t>Под телосложением понимают размеры, формы, пропорции и особенности взаимного расположения частей тела, а также особенности развития костной, жировой и мышечной тканей.</a:t>
            </a:r>
          </a:p>
          <a:p>
            <a:pPr algn="just"/>
            <a:r>
              <a:rPr lang="ru-RU" dirty="0" smtClean="0"/>
              <a:t>Особенности физического развития и телосложения человека в значительной мере зависят от его конституции. </a:t>
            </a:r>
            <a:r>
              <a:rPr lang="ru-RU" b="1" dirty="0" smtClean="0"/>
              <a:t>Конституция</a:t>
            </a:r>
            <a:r>
              <a:rPr lang="ru-RU" dirty="0" smtClean="0"/>
              <a:t> — это совокупность морфологических особенностей организма, сложившихся на основе наследственных и приобретенных свойств. Из факторов внешней среды, под влиянием которых складываются конституциональные особенности (социально-экономических условий, питания, перенесенных болезней, занятий физической культурой и спортом), существенное значение имеют занятия физической культурой и спортом, особенно в детском возрасте.</a:t>
            </a:r>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0" y="304800"/>
            <a:ext cx="8534400" cy="4247317"/>
          </a:xfrm>
          <a:prstGeom prst="rect">
            <a:avLst/>
          </a:prstGeom>
        </p:spPr>
        <p:txBody>
          <a:bodyPr wrap="square">
            <a:spAutoFit/>
          </a:bodyPr>
          <a:lstStyle/>
          <a:p>
            <a:pPr algn="just"/>
            <a:r>
              <a:rPr lang="ru-RU" dirty="0" smtClean="0"/>
              <a:t>Конституция как обобщенная морфофункциональная характеристика индивидуума отражает особенности не только телосложения, но также психической деятельности, метаболизма и функционирования вегетативных систем, адаптационных, компенсаторных и патологических реакций человека. Хотя проблема конституции имеет многовековую историю, до настоящего времени нет общепринятой формулировки этого понятия, пригодной для лиц разного пола и возраста. Различные методические подходы к выделению конституциональных типов (</a:t>
            </a:r>
            <a:r>
              <a:rPr lang="ru-RU" dirty="0" err="1" smtClean="0"/>
              <a:t>соматоскопия</a:t>
            </a:r>
            <a:r>
              <a:rPr lang="ru-RU" dirty="0" smtClean="0"/>
              <a:t>, антропометрия и их комбинация), неоднозначное толкование самого понятия «конституция» — все это привело к созданию многочисленных схем</a:t>
            </a:r>
          </a:p>
          <a:p>
            <a:pPr algn="just"/>
            <a:r>
              <a:rPr lang="ru-RU" dirty="0" smtClean="0"/>
              <a:t>конституциональной диагностики. Трудность разработки универсальной схемы связана с отсутствием общепринятых представлений о роли генотипа и фенотипа в формировании конституции.</a:t>
            </a:r>
          </a:p>
          <a:p>
            <a:pPr algn="just"/>
            <a:r>
              <a:rPr lang="ru-RU" dirty="0" smtClean="0"/>
              <a:t>Длительное время конституциональные типы изучали в связи с предрасположенностью к определенным заболеваниям, затем их стали рассматривать как нормальные варианты строения и функционирования организма.</a:t>
            </a:r>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381000"/>
            <a:ext cx="8305800" cy="3139321"/>
          </a:xfrm>
          <a:prstGeom prst="rect">
            <a:avLst/>
          </a:prstGeom>
        </p:spPr>
        <p:txBody>
          <a:bodyPr wrap="square">
            <a:spAutoFit/>
          </a:bodyPr>
          <a:lstStyle/>
          <a:p>
            <a:pPr algn="just"/>
            <a:r>
              <a:rPr lang="ru-RU" dirty="0" smtClean="0"/>
              <a:t>В нашей стране в медицинской практике применяется схема конституциональных типов М.В. </a:t>
            </a:r>
            <a:r>
              <a:rPr lang="ru-RU" dirty="0" err="1" smtClean="0"/>
              <a:t>Черноруцкого</a:t>
            </a:r>
            <a:r>
              <a:rPr lang="ru-RU" dirty="0" smtClean="0"/>
              <a:t>. При этом выделяются следующие три типа:</a:t>
            </a:r>
          </a:p>
          <a:p>
            <a:pPr algn="just"/>
            <a:r>
              <a:rPr lang="ru-RU" dirty="0" smtClean="0"/>
              <a:t>1) </a:t>
            </a:r>
            <a:r>
              <a:rPr lang="ru-RU" dirty="0" err="1" smtClean="0"/>
              <a:t>нормостенический</a:t>
            </a:r>
            <a:r>
              <a:rPr lang="ru-RU" dirty="0" smtClean="0"/>
              <a:t> тип, характеризующийся пропорциональными размерами тела и гармоничным развитием костно-мышечной системы;</a:t>
            </a:r>
          </a:p>
          <a:p>
            <a:pPr algn="just"/>
            <a:r>
              <a:rPr lang="ru-RU" dirty="0" smtClean="0"/>
              <a:t>2) астенический тип, который отличается стройным телом, слабым развитием мышечной системы, преобладанием (по сравнению с </a:t>
            </a:r>
            <a:r>
              <a:rPr lang="ru-RU" dirty="0" err="1" smtClean="0"/>
              <a:t>нормостеническим</a:t>
            </a:r>
            <a:r>
              <a:rPr lang="ru-RU" dirty="0" smtClean="0"/>
              <a:t>) продольных размеров тела и размеров грудной клетки над размерами живота; длины конечностей — над длиной туловища;</a:t>
            </a:r>
          </a:p>
          <a:p>
            <a:pPr algn="just"/>
            <a:r>
              <a:rPr lang="ru-RU" dirty="0" smtClean="0"/>
              <a:t>3) </a:t>
            </a:r>
            <a:r>
              <a:rPr lang="ru-RU" dirty="0" err="1" smtClean="0"/>
              <a:t>гиперстенический</a:t>
            </a:r>
            <a:r>
              <a:rPr lang="ru-RU" dirty="0" smtClean="0"/>
              <a:t> тип, отличающийся от </a:t>
            </a:r>
            <a:r>
              <a:rPr lang="ru-RU" dirty="0" err="1" smtClean="0"/>
              <a:t>нормостенического</a:t>
            </a:r>
            <a:r>
              <a:rPr lang="ru-RU" dirty="0" smtClean="0"/>
              <a:t> избыточной упитанностью, относительным преобладанием поперечного размера грудной клетки над продольным.</a:t>
            </a:r>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228600"/>
            <a:ext cx="8610600" cy="4801314"/>
          </a:xfrm>
          <a:prstGeom prst="rect">
            <a:avLst/>
          </a:prstGeom>
        </p:spPr>
        <p:txBody>
          <a:bodyPr wrap="square">
            <a:spAutoFit/>
          </a:bodyPr>
          <a:lstStyle/>
          <a:p>
            <a:pPr algn="just"/>
            <a:r>
              <a:rPr lang="ru-RU" dirty="0" smtClean="0"/>
              <a:t>Показатели физического развития у взрослых людей зависят от режима двигательной активности, характера питания, возраста.</a:t>
            </a:r>
          </a:p>
          <a:p>
            <a:pPr algn="just"/>
            <a:r>
              <a:rPr lang="ru-RU" dirty="0" smtClean="0"/>
              <a:t>Мужчины, как правило, имеют более высокие показатели физического развития, чем женщины, отличаются от них особенностями телосложения.</a:t>
            </a:r>
          </a:p>
          <a:p>
            <a:pPr algn="just"/>
            <a:r>
              <a:rPr lang="ru-RU" dirty="0" smtClean="0"/>
              <a:t>При старении морфофункциональные показатели физического развития существенно изменяются: происходит атрофия мышечной ткани, увеличивается отложение подкожного жира, снижается сила отдельных групп мышц и т. д.</a:t>
            </a:r>
          </a:p>
          <a:p>
            <a:pPr algn="just"/>
            <a:r>
              <a:rPr lang="ru-RU" dirty="0" smtClean="0"/>
              <a:t>Здоровье является важным условием гармоничного физического развития и высокой работоспособности. Известно, что хронические заболевания нередко являются причиной различных нарушений физического развития, особенно у детей и подростков: ретардации, дефектов опорно-двигательной системы (нарушения осанки, формы грудной клетки, ног и стоп), уменьшения тотальных размеров тела, физической работоспособности.</a:t>
            </a:r>
          </a:p>
          <a:p>
            <a:pPr algn="just"/>
            <a:r>
              <a:rPr lang="ru-RU" dirty="0" smtClean="0"/>
              <a:t>Особенности физического развития человека зависят от режима двигательной активности. Некоторые показатели физического развития физкультурников и спортсменов значительно выше, чем у лиц, не занимающихся физической культурой и спортом.</a:t>
            </a:r>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2400" y="152400"/>
            <a:ext cx="8839200" cy="6463308"/>
          </a:xfrm>
          <a:prstGeom prst="rect">
            <a:avLst/>
          </a:prstGeom>
        </p:spPr>
        <p:txBody>
          <a:bodyPr wrap="square">
            <a:spAutoFit/>
          </a:bodyPr>
          <a:lstStyle/>
          <a:p>
            <a:pPr algn="ctr"/>
            <a:r>
              <a:rPr lang="ru-RU" dirty="0" smtClean="0"/>
              <a:t>МЕТОДЫ ИССЛЕДОВАНИЯ ФИЗИЧЕСКОГО РАЗВИТИЯ</a:t>
            </a:r>
          </a:p>
          <a:p>
            <a:pPr algn="just"/>
            <a:r>
              <a:rPr lang="ru-RU" dirty="0" smtClean="0"/>
              <a:t>Основными методами исследования физического развития являются сбор анамнеза, наружный осмотр (</a:t>
            </a:r>
            <a:r>
              <a:rPr lang="ru-RU" dirty="0" err="1" smtClean="0"/>
              <a:t>соматоскопия</a:t>
            </a:r>
            <a:r>
              <a:rPr lang="ru-RU" dirty="0" smtClean="0"/>
              <a:t>) и измерение морфологических и функциональных показателей (антропометрия). При этом применяется целый ряд исследований: фотография, рентгенография, измерение с помощью приборов (</a:t>
            </a:r>
            <a:r>
              <a:rPr lang="ru-RU" dirty="0" err="1" smtClean="0"/>
              <a:t>кифосколиозометров</a:t>
            </a:r>
            <a:r>
              <a:rPr lang="ru-RU" dirty="0" smtClean="0"/>
              <a:t>) физиологических изгибов позвоночного столба, измерение амплитуд движений в суставах с помощью угломера (гониометрия) и другие.</a:t>
            </a:r>
          </a:p>
          <a:p>
            <a:pPr algn="ctr"/>
            <a:r>
              <a:rPr lang="ru-RU" dirty="0" smtClean="0"/>
              <a:t>АНАМНЕЗ</a:t>
            </a:r>
          </a:p>
          <a:p>
            <a:pPr algn="just"/>
            <a:r>
              <a:rPr lang="ru-RU" dirty="0" smtClean="0"/>
              <a:t>Анамнез состоит из 3-х частей: общие сведения, анамнез жизни, спортивный анамнез.</a:t>
            </a:r>
          </a:p>
          <a:p>
            <a:pPr algn="just"/>
            <a:r>
              <a:rPr lang="ru-RU" dirty="0" smtClean="0"/>
              <a:t>Общие сведения включают паспортные данные о человеке: Ф.И.О., дата рождения, образование, социальный и профессиональный статус. Отдельно уточняются сведения о возможных профессиональных вредностях, которые сказываются на образе жизни и физической активности человека (в спорте — это чрезмерные нагрузки и нерациональное восстановление).</a:t>
            </a:r>
          </a:p>
          <a:p>
            <a:pPr algn="just"/>
            <a:r>
              <a:rPr lang="ru-RU" dirty="0" smtClean="0"/>
              <a:t>Необходимо выяснить, каковы условия питания, учебы или труда в настоящее время, наличие вредных привычек. Наряду с этим важно уточнить наследственную патологию в семье.</a:t>
            </a:r>
          </a:p>
          <a:p>
            <a:pPr algn="just"/>
            <a:r>
              <a:rPr lang="ru-RU" dirty="0" smtClean="0"/>
              <a:t>Уточняются перенесенные заболевания и травмы. Акцент делается на вирусный гепатит, детские инфекционные заболевания (скарлатина, ветряная оспа и др.). Выясняется, были ли операции и травмы (какие, когда): если год текущий или предыдущий — уточняется месяц; если месяц текущий или предыдущий — дата.</a:t>
            </a:r>
          </a:p>
          <a:p>
            <a:pPr algn="just"/>
            <a:r>
              <a:rPr lang="ru-RU" dirty="0" smtClean="0"/>
              <a:t>Все указанные сведения помогают опосредованно судить о здоровье индивидуума, важны при определении уровня двигательной нагрузки и ее ориентации.</a:t>
            </a:r>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381000"/>
            <a:ext cx="8610600" cy="3970318"/>
          </a:xfrm>
          <a:prstGeom prst="rect">
            <a:avLst/>
          </a:prstGeom>
        </p:spPr>
        <p:txBody>
          <a:bodyPr wrap="square">
            <a:spAutoFit/>
          </a:bodyPr>
          <a:lstStyle/>
          <a:p>
            <a:pPr algn="just"/>
            <a:r>
              <a:rPr lang="ru-RU" dirty="0" smtClean="0"/>
              <a:t>Двигательная активность:</a:t>
            </a:r>
          </a:p>
          <a:p>
            <a:pPr algn="just"/>
            <a:r>
              <a:rPr lang="ru-RU" dirty="0" smtClean="0"/>
              <a:t>Профессиональная, бытовая ( низкая, умеренная, высокая).</a:t>
            </a:r>
          </a:p>
          <a:p>
            <a:pPr algn="just"/>
            <a:r>
              <a:rPr lang="ru-RU" dirty="0" smtClean="0"/>
              <a:t>Сколько в день проходит пешком (км).</a:t>
            </a:r>
          </a:p>
          <a:p>
            <a:pPr algn="just"/>
            <a:r>
              <a:rPr lang="ru-RU" dirty="0" smtClean="0"/>
              <a:t>Занимается ли утренней гигиенической гимнастикой (УГГ), регулярно или не регулярно?</a:t>
            </a:r>
          </a:p>
          <a:p>
            <a:pPr algn="just"/>
            <a:r>
              <a:rPr lang="ru-RU" dirty="0" smtClean="0"/>
              <a:t>Спортивный анамнез собирается наиболее подробно. К какой медицинской группе относился в школе, академии. Занимается ли физкультурой в последнее время, количество тренировок в неделю, использование дополнительных средств восстановления (сауна, массаж, витамины), закаливание.</a:t>
            </a:r>
          </a:p>
          <a:p>
            <a:pPr algn="just"/>
            <a:r>
              <a:rPr lang="ru-RU" dirty="0" smtClean="0"/>
              <a:t>Заключение по анамнезу делается, исходя из анализа всех его составных частей, и дает определенные представления об общем уровне здоровья и тренированности человека.</a:t>
            </a:r>
          </a:p>
          <a:p>
            <a:pPr algn="just"/>
            <a:r>
              <a:rPr lang="ru-RU" dirty="0" smtClean="0"/>
              <a:t>Данная схема сбора анамнеза применяется при всех видах спортивно-медицинского тестирования различных групп физкультурников и спортсменов.</a:t>
            </a:r>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2400" y="152400"/>
            <a:ext cx="8839200" cy="5355312"/>
          </a:xfrm>
          <a:prstGeom prst="rect">
            <a:avLst/>
          </a:prstGeom>
        </p:spPr>
        <p:txBody>
          <a:bodyPr wrap="square">
            <a:spAutoFit/>
          </a:bodyPr>
          <a:lstStyle/>
          <a:p>
            <a:pPr algn="ctr"/>
            <a:r>
              <a:rPr lang="ru-RU" dirty="0" smtClean="0"/>
              <a:t>СОМАТОСКОПИЯ</a:t>
            </a:r>
          </a:p>
          <a:p>
            <a:pPr algn="just"/>
            <a:r>
              <a:rPr lang="ru-RU" dirty="0" smtClean="0"/>
              <a:t>Наружный осмотр желательно проводить утром, натощак или после легкого завтрака, в светлом и теплом помещении (температура воздуха не ниже 18°). Обследуемый должен быть в трусах или плавках.</a:t>
            </a:r>
          </a:p>
          <a:p>
            <a:pPr algn="ctr"/>
            <a:r>
              <a:rPr lang="ru-RU" dirty="0" smtClean="0"/>
              <a:t>КОЖА</a:t>
            </a:r>
          </a:p>
          <a:p>
            <a:pPr algn="just"/>
            <a:r>
              <a:rPr lang="ru-RU" dirty="0" smtClean="0"/>
              <a:t>При осмотре кожи обращают внимание на сухость, влажность, цвет, упругость, наличие сыпи, мозолей, необычной пигментации, сосудистого рисунка.</a:t>
            </a:r>
          </a:p>
          <a:p>
            <a:pPr algn="ctr"/>
            <a:r>
              <a:rPr lang="ru-RU" dirty="0" smtClean="0"/>
              <a:t>ЖИРООТЛОЖЕНИЕ</a:t>
            </a:r>
          </a:p>
          <a:p>
            <a:pPr algn="just"/>
            <a:r>
              <a:rPr lang="ru-RU" dirty="0" smtClean="0"/>
              <a:t>Различают нормальную, пониженную и повышенную упитанность. Измерение жировой складки производится под нижним углом лопатки (норма для мужчин: 0,5–1 см, для женщин — 1,0–1,5 см) и на животе, на уровне пупка справа и слева. Пальцами берется в складку участок кожи с подкожной клетчаткой в 5 см. При пониженной упитанности большой и указательный пальцы исследователя легко прощупывают друг друга, костный и мышечный рельефы отчетливо просматриваются. При нормальной упитанности кожная складка берется свободно, но концы пальцев прощупываются не отчетливо, костный и мышечный рельефы слегка сглажены. При повышенной упитанности кожная складка берется с трудом, костный и мышечный рельефы сглажены. Для измерений можно использовать специальный инструмент — </a:t>
            </a:r>
            <a:r>
              <a:rPr lang="ru-RU" dirty="0" err="1" smtClean="0"/>
              <a:t>калипер</a:t>
            </a:r>
            <a:r>
              <a:rPr lang="ru-RU" dirty="0" smtClean="0"/>
              <a:t>. Необходимо указать равномерность развития подкожно-жировой клетчатки.</a:t>
            </a:r>
            <a:endParaRPr lang="ru-RU"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381000"/>
            <a:ext cx="8610600" cy="4247317"/>
          </a:xfrm>
          <a:prstGeom prst="rect">
            <a:avLst/>
          </a:prstGeom>
        </p:spPr>
        <p:txBody>
          <a:bodyPr wrap="square">
            <a:spAutoFit/>
          </a:bodyPr>
          <a:lstStyle/>
          <a:p>
            <a:pPr algn="ctr"/>
            <a:r>
              <a:rPr lang="ru-RU" dirty="0" smtClean="0"/>
              <a:t>МУСКУЛАТУРА</a:t>
            </a:r>
          </a:p>
          <a:p>
            <a:pPr algn="just"/>
            <a:r>
              <a:rPr lang="ru-RU" dirty="0" smtClean="0"/>
              <a:t>Развитие мускулатуры бывает хорошим, удовлетворительным, слабым, равномерным или нет. </a:t>
            </a:r>
          </a:p>
          <a:p>
            <a:pPr algn="just"/>
            <a:r>
              <a:rPr lang="ru-RU" dirty="0" smtClean="0"/>
              <a:t>Мускулатура оценивается путем осмотра и ощупывания: по объему мышц, их рельефу, равномерности развития, симметричности, по тонусу мышц, наличию уплотнений, боли в мышцах.</a:t>
            </a:r>
          </a:p>
          <a:p>
            <a:pPr algn="ctr"/>
            <a:r>
              <a:rPr lang="ru-RU" dirty="0" smtClean="0"/>
              <a:t>ГРУДНАЯ КЛЕТКА</a:t>
            </a:r>
          </a:p>
          <a:p>
            <a:pPr algn="just"/>
            <a:r>
              <a:rPr lang="ru-RU" dirty="0" smtClean="0"/>
              <a:t>Может быть в норме цилиндрической и конической формы.</a:t>
            </a:r>
          </a:p>
          <a:p>
            <a:pPr algn="just"/>
            <a:r>
              <a:rPr lang="ru-RU" dirty="0" smtClean="0"/>
              <a:t>1. Цилиндрическая грудная клетка имеет форму цилиндра, ребра расположены горизонтально, реберный угол равен 90°.</a:t>
            </a:r>
          </a:p>
          <a:p>
            <a:pPr algn="just"/>
            <a:r>
              <a:rPr lang="ru-RU" dirty="0" smtClean="0"/>
              <a:t>2. Коническая грудная клетка имеет форму усеченного конуса, ребра тоже расположены горизонтально, но реберный угол тупой (больше 90°).</a:t>
            </a:r>
          </a:p>
          <a:p>
            <a:pPr algn="just"/>
            <a:r>
              <a:rPr lang="ru-RU" dirty="0" smtClean="0"/>
              <a:t>В результате заболеваний грудная клетка может приобрести патологическую форму: рахитическую (асимметричную или куриную), эмфизематозную (бочкообразную), воронкообразную и др.</a:t>
            </a:r>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0" y="152400"/>
            <a:ext cx="8458200" cy="5355312"/>
          </a:xfrm>
          <a:prstGeom prst="rect">
            <a:avLst/>
          </a:prstGeom>
        </p:spPr>
        <p:txBody>
          <a:bodyPr wrap="square">
            <a:spAutoFit/>
          </a:bodyPr>
          <a:lstStyle/>
          <a:p>
            <a:pPr algn="ctr"/>
            <a:r>
              <a:rPr lang="ru-RU" dirty="0" smtClean="0"/>
              <a:t>ОСАНКА</a:t>
            </a:r>
          </a:p>
          <a:p>
            <a:pPr algn="just"/>
            <a:r>
              <a:rPr lang="ru-RU" dirty="0" smtClean="0"/>
              <a:t>Это привычная поза человека, манера держаться стоя и сидя. Осанка обычно оценивается в положении стоя, исследуемый при этом держится совершенно непринужденно, без всякого напряжения.</a:t>
            </a:r>
          </a:p>
          <a:p>
            <a:pPr algn="just"/>
            <a:r>
              <a:rPr lang="ru-RU" dirty="0" smtClean="0"/>
              <a:t>При правильной осанке голова и туловище находятся на одной вертикали, плечи на одном уровне, развернуты, слегка опущены, лопатки прилегают к грудной клетке, физиологические кривизны позвоночного столба нормально выражены, грудь слегка выпуклая, живот втянут, ноги разогнуты в коленных и тазобедренных суставах.</a:t>
            </a:r>
          </a:p>
          <a:p>
            <a:pPr algn="just"/>
            <a:r>
              <a:rPr lang="ru-RU" dirty="0" smtClean="0"/>
              <a:t>Осанка исследуется и описывается с головы до ног.</a:t>
            </a:r>
          </a:p>
          <a:p>
            <a:pPr algn="just"/>
            <a:r>
              <a:rPr lang="ru-RU" b="1" dirty="0" smtClean="0"/>
              <a:t>Для нормальной осанки характерно:</a:t>
            </a:r>
          </a:p>
          <a:p>
            <a:pPr algn="just"/>
            <a:r>
              <a:rPr lang="ru-RU" dirty="0" smtClean="0"/>
              <a:t>• расположение остистых отростков позвонков по линии отвеса, опущенного от бугра затылочной кости и проходящего вдоль </a:t>
            </a:r>
            <a:r>
              <a:rPr lang="ru-RU" dirty="0" err="1" smtClean="0"/>
              <a:t>межягодичной</a:t>
            </a:r>
            <a:r>
              <a:rPr lang="ru-RU" dirty="0" smtClean="0"/>
              <a:t> складки;</a:t>
            </a:r>
          </a:p>
          <a:p>
            <a:pPr algn="just"/>
            <a:r>
              <a:rPr lang="ru-RU" dirty="0" smtClean="0"/>
              <a:t>• расположение </a:t>
            </a:r>
            <a:r>
              <a:rPr lang="ru-RU" dirty="0" err="1" smtClean="0"/>
              <a:t>надплечий</a:t>
            </a:r>
            <a:r>
              <a:rPr lang="ru-RU" dirty="0" smtClean="0"/>
              <a:t> на одном уровне;</a:t>
            </a:r>
          </a:p>
          <a:p>
            <a:pPr algn="just"/>
            <a:r>
              <a:rPr lang="ru-RU" dirty="0" smtClean="0"/>
              <a:t>• расположение нижних углов обеих лопаток на одном уровне;</a:t>
            </a:r>
          </a:p>
          <a:p>
            <a:pPr algn="just"/>
            <a:r>
              <a:rPr lang="ru-RU" dirty="0" smtClean="0"/>
              <a:t>• равные треугольники талии (справа и слева), образуемые туловищем и свободно опущенными руками;</a:t>
            </a:r>
          </a:p>
          <a:p>
            <a:pPr algn="just"/>
            <a:r>
              <a:rPr lang="ru-RU" dirty="0" smtClean="0"/>
              <a:t>• правильные изгибы позвоночника в сагиттальной плоскости (глубиной до 5 см в поясничном отделе и до 2 см — в шейном).</a:t>
            </a:r>
            <a:endParaRPr lang="ru-RU"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152400"/>
            <a:ext cx="8763000" cy="6186309"/>
          </a:xfrm>
          <a:prstGeom prst="rect">
            <a:avLst/>
          </a:prstGeom>
        </p:spPr>
        <p:txBody>
          <a:bodyPr wrap="square">
            <a:spAutoFit/>
          </a:bodyPr>
          <a:lstStyle/>
          <a:p>
            <a:pPr algn="ctr"/>
            <a:r>
              <a:rPr lang="ru-RU" dirty="0" smtClean="0"/>
              <a:t>СТОПЫ</a:t>
            </a:r>
          </a:p>
          <a:p>
            <a:pPr algn="just"/>
            <a:r>
              <a:rPr lang="ru-RU" dirty="0" smtClean="0"/>
              <a:t>Различают нормальную и полую стопы, плоскостопие продольное и поперечное, а также их комбинации с </a:t>
            </a:r>
            <a:r>
              <a:rPr lang="ru-RU" dirty="0" err="1" smtClean="0"/>
              <a:t>варусной</a:t>
            </a:r>
            <a:r>
              <a:rPr lang="ru-RU" dirty="0" smtClean="0"/>
              <a:t> или </a:t>
            </a:r>
            <a:r>
              <a:rPr lang="ru-RU" dirty="0" err="1" smtClean="0"/>
              <a:t>вальгусной</a:t>
            </a:r>
            <a:r>
              <a:rPr lang="ru-RU" dirty="0" smtClean="0"/>
              <a:t> деформациями. Форму стопы можно определить путем осмотра свода стоп. Исследуемому (он должен быть без обуви) предлагают поставить стопы параллельно.</a:t>
            </a:r>
          </a:p>
          <a:p>
            <a:pPr algn="just"/>
            <a:r>
              <a:rPr lang="ru-RU" dirty="0" smtClean="0"/>
              <a:t>Если внутренние части стоп не касаются пола, это свидетельствует о наличии свода стоп. Затем исследуемого просят встать коленями на стул и рассматривают подошвенную поверхность стопы. </a:t>
            </a:r>
          </a:p>
          <a:p>
            <a:pPr algn="just"/>
            <a:r>
              <a:rPr lang="ru-RU" dirty="0" smtClean="0"/>
              <a:t>В норме пигментированная часть стопы должна составлять не более 1/3 ее ширины. При уплощении стопы эта часть больше 1/3 ее ширины; при плоскостопии она может распространяться на всю ширину стопы.</a:t>
            </a:r>
          </a:p>
          <a:p>
            <a:pPr algn="just"/>
            <a:r>
              <a:rPr lang="ru-RU" dirty="0" smtClean="0"/>
              <a:t>Более точное определение формы стопы дает </a:t>
            </a:r>
            <a:r>
              <a:rPr lang="ru-RU" dirty="0" err="1" smtClean="0"/>
              <a:t>плантография</a:t>
            </a:r>
            <a:r>
              <a:rPr lang="ru-RU" dirty="0" smtClean="0"/>
              <a:t> — отпечаток стопы на бумаге (при помощи легко смываемой краски), по которому производится измерение и оценка (рис. 2). </a:t>
            </a:r>
          </a:p>
          <a:p>
            <a:pPr algn="just"/>
            <a:r>
              <a:rPr lang="ru-RU" dirty="0" smtClean="0"/>
              <a:t>Полая стопа — пигментированная (опорная) часть стопы составляет меньше 1/3 ее ширины.</a:t>
            </a:r>
          </a:p>
          <a:p>
            <a:pPr algn="just"/>
            <a:r>
              <a:rPr lang="ru-RU" dirty="0" smtClean="0"/>
              <a:t>Помимо продольного плоскостопия к нарушениям формы стопы относят поперечное плоскостопие, характеризующееся уплощением поперечного свода, и часто сочетающееся с ним отклонение 1-го пальца кнаружи — </a:t>
            </a:r>
            <a:r>
              <a:rPr lang="ru-RU" dirty="0" err="1" smtClean="0"/>
              <a:t>halux</a:t>
            </a:r>
            <a:r>
              <a:rPr lang="ru-RU" dirty="0" smtClean="0"/>
              <a:t> </a:t>
            </a:r>
            <a:r>
              <a:rPr lang="ru-RU" dirty="0" err="1" smtClean="0"/>
              <a:t>valgus</a:t>
            </a:r>
            <a:r>
              <a:rPr lang="ru-RU" dirty="0" smtClean="0"/>
              <a:t>.</a:t>
            </a:r>
          </a:p>
          <a:p>
            <a:pPr algn="just"/>
            <a:r>
              <a:rPr lang="ru-RU" dirty="0" smtClean="0"/>
              <a:t>При необходимости следует рекомендовать рентгенографию или функциональную </a:t>
            </a:r>
            <a:r>
              <a:rPr lang="ru-RU" dirty="0" err="1" smtClean="0"/>
              <a:t>тензоподометрию</a:t>
            </a:r>
            <a:r>
              <a:rPr lang="ru-RU" dirty="0" smtClean="0"/>
              <a:t>, позволяющую судить не только об опорной способности стопы, но и ее рессорной, балансировочной, двигательной функциях, и консультацию ортопеда.</a:t>
            </a:r>
            <a:endParaRPr lang="ru-RU"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3429000" y="228600"/>
            <a:ext cx="2247900" cy="4105275"/>
          </a:xfrm>
          <a:prstGeom prst="rect">
            <a:avLst/>
          </a:prstGeom>
          <a:noFill/>
          <a:ln w="9525">
            <a:noFill/>
            <a:miter lim="800000"/>
            <a:headEnd/>
            <a:tailEnd/>
          </a:ln>
        </p:spPr>
      </p:pic>
      <p:sp>
        <p:nvSpPr>
          <p:cNvPr id="3" name="Прямоугольник 2"/>
          <p:cNvSpPr/>
          <p:nvPr/>
        </p:nvSpPr>
        <p:spPr>
          <a:xfrm>
            <a:off x="381000" y="4648200"/>
            <a:ext cx="8610600" cy="1477328"/>
          </a:xfrm>
          <a:prstGeom prst="rect">
            <a:avLst/>
          </a:prstGeom>
        </p:spPr>
        <p:txBody>
          <a:bodyPr wrap="square">
            <a:spAutoFit/>
          </a:bodyPr>
          <a:lstStyle/>
          <a:p>
            <a:pPr algn="just"/>
            <a:r>
              <a:rPr lang="ru-RU" dirty="0" smtClean="0"/>
              <a:t>Рис. 2. </a:t>
            </a:r>
            <a:r>
              <a:rPr lang="ru-RU" dirty="0" err="1" smtClean="0"/>
              <a:t>Плантограмма</a:t>
            </a:r>
            <a:r>
              <a:rPr lang="ru-RU" dirty="0" smtClean="0"/>
              <a:t>.</a:t>
            </a:r>
          </a:p>
          <a:p>
            <a:pPr algn="just"/>
            <a:r>
              <a:rPr lang="en-US" dirty="0" smtClean="0"/>
              <a:t>N – </a:t>
            </a:r>
            <a:r>
              <a:rPr lang="ru-RU" dirty="0" smtClean="0"/>
              <a:t>нормальная стопа;</a:t>
            </a:r>
          </a:p>
          <a:p>
            <a:pPr algn="just"/>
            <a:r>
              <a:rPr lang="en-US" dirty="0" smtClean="0"/>
              <a:t>I – </a:t>
            </a:r>
            <a:r>
              <a:rPr lang="ru-RU" dirty="0" smtClean="0"/>
              <a:t>продольное плоскостопие 1-й степени; </a:t>
            </a:r>
          </a:p>
          <a:p>
            <a:pPr algn="just"/>
            <a:r>
              <a:rPr lang="en-US" dirty="0" smtClean="0"/>
              <a:t>II – </a:t>
            </a:r>
            <a:r>
              <a:rPr lang="ru-RU" dirty="0" smtClean="0"/>
              <a:t>продольное плоскостопие 2-й степени;</a:t>
            </a:r>
          </a:p>
          <a:p>
            <a:pPr algn="just"/>
            <a:r>
              <a:rPr lang="en-US" dirty="0" smtClean="0"/>
              <a:t>III – </a:t>
            </a:r>
            <a:r>
              <a:rPr lang="ru-RU" dirty="0" smtClean="0"/>
              <a:t>продольное плоскостопие 3-й степени</a:t>
            </a:r>
            <a:endParaRPr lang="ru-RU"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685800"/>
            <a:ext cx="8610600" cy="3970318"/>
          </a:xfrm>
          <a:prstGeom prst="rect">
            <a:avLst/>
          </a:prstGeom>
        </p:spPr>
        <p:txBody>
          <a:bodyPr wrap="square">
            <a:spAutoFit/>
          </a:bodyPr>
          <a:lstStyle/>
          <a:p>
            <a:pPr algn="ctr"/>
            <a:r>
              <a:rPr lang="ru-RU" dirty="0" smtClean="0"/>
              <a:t>НОГИ</a:t>
            </a:r>
          </a:p>
          <a:p>
            <a:pPr algn="just"/>
            <a:r>
              <a:rPr lang="ru-RU" dirty="0" smtClean="0"/>
              <a:t>Считаются прямыми, если в стойке «смирно» (но без особого напряжения мышц) бедра, колени и пятки сомкнуты и лишь ниже коленей или над внутренними лодыжками имеется небольшой просвет.</a:t>
            </a:r>
          </a:p>
          <a:p>
            <a:pPr algn="just"/>
            <a:r>
              <a:rPr lang="ru-RU" dirty="0" smtClean="0"/>
              <a:t>Если при сомкнутых пятках колени не сходятся, ноги имеют </a:t>
            </a:r>
            <a:r>
              <a:rPr lang="ru-RU" dirty="0" err="1" smtClean="0"/>
              <a:t>О-образную</a:t>
            </a:r>
            <a:r>
              <a:rPr lang="ru-RU" dirty="0" smtClean="0"/>
              <a:t> форму, когда колени сходятся, а пятки нет, форма ног Х-образная (рис. 3).</a:t>
            </a:r>
          </a:p>
          <a:p>
            <a:pPr algn="just"/>
            <a:r>
              <a:rPr lang="ru-RU" dirty="0" smtClean="0"/>
              <a:t>N – нормальная стопа;</a:t>
            </a:r>
          </a:p>
          <a:p>
            <a:pPr algn="just"/>
            <a:r>
              <a:rPr lang="ru-RU" dirty="0" smtClean="0"/>
              <a:t>I – продольное плоскостопие 1-й степени; </a:t>
            </a:r>
          </a:p>
          <a:p>
            <a:pPr algn="just"/>
            <a:r>
              <a:rPr lang="ru-RU" dirty="0" smtClean="0"/>
              <a:t>II – продольное плоскостопие 2-й степени;</a:t>
            </a:r>
          </a:p>
          <a:p>
            <a:pPr algn="just"/>
            <a:r>
              <a:rPr lang="ru-RU" dirty="0" smtClean="0"/>
              <a:t>III – продольное плоскостопие 3-й степени </a:t>
            </a:r>
          </a:p>
          <a:p>
            <a:pPr algn="just"/>
            <a:r>
              <a:rPr lang="ru-RU" dirty="0" smtClean="0"/>
              <a:t>Степень искривления (Х- и </a:t>
            </a:r>
            <a:r>
              <a:rPr lang="ru-RU" dirty="0" err="1" smtClean="0"/>
              <a:t>О-образия</a:t>
            </a:r>
            <a:r>
              <a:rPr lang="ru-RU" dirty="0" smtClean="0"/>
              <a:t>) определяется с помощью специального треугольника, который располагают между внутренними лодыжками или коленями.</a:t>
            </a:r>
          </a:p>
          <a:p>
            <a:pPr algn="just"/>
            <a:r>
              <a:rPr lang="ru-RU" dirty="0" smtClean="0"/>
              <a:t>Аналогично вышеописанным отклонениям голени относительно бедра могут быть патологические отклонения стопы по отношению к голени: </a:t>
            </a:r>
            <a:r>
              <a:rPr lang="ru-RU" dirty="0" err="1" smtClean="0"/>
              <a:t>pes</a:t>
            </a:r>
            <a:r>
              <a:rPr lang="ru-RU" dirty="0" smtClean="0"/>
              <a:t> </a:t>
            </a:r>
            <a:r>
              <a:rPr lang="ru-RU" dirty="0" err="1" smtClean="0"/>
              <a:t>varus</a:t>
            </a:r>
            <a:r>
              <a:rPr lang="ru-RU" dirty="0" smtClean="0"/>
              <a:t>, </a:t>
            </a:r>
            <a:r>
              <a:rPr lang="ru-RU" dirty="0" err="1" smtClean="0"/>
              <a:t>pes</a:t>
            </a:r>
            <a:r>
              <a:rPr lang="ru-RU" dirty="0" smtClean="0"/>
              <a:t> </a:t>
            </a:r>
            <a:r>
              <a:rPr lang="ru-RU" dirty="0" err="1" smtClean="0"/>
              <a:t>valgus</a:t>
            </a:r>
            <a:r>
              <a:rPr lang="ru-RU" dirty="0" smtClean="0"/>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2514600" y="304800"/>
            <a:ext cx="4057650" cy="3714750"/>
          </a:xfrm>
          <a:prstGeom prst="rect">
            <a:avLst/>
          </a:prstGeom>
          <a:noFill/>
          <a:ln w="9525">
            <a:noFill/>
            <a:miter lim="800000"/>
            <a:headEnd/>
            <a:tailEnd/>
          </a:ln>
        </p:spPr>
      </p:pic>
      <p:sp>
        <p:nvSpPr>
          <p:cNvPr id="3" name="Прямоугольник 2"/>
          <p:cNvSpPr/>
          <p:nvPr/>
        </p:nvSpPr>
        <p:spPr>
          <a:xfrm>
            <a:off x="228600" y="4495800"/>
            <a:ext cx="8610600" cy="1754326"/>
          </a:xfrm>
          <a:prstGeom prst="rect">
            <a:avLst/>
          </a:prstGeom>
        </p:spPr>
        <p:txBody>
          <a:bodyPr wrap="square">
            <a:spAutoFit/>
          </a:bodyPr>
          <a:lstStyle/>
          <a:p>
            <a:pPr algn="just"/>
            <a:r>
              <a:rPr lang="ru-RU" dirty="0" smtClean="0"/>
              <a:t>Рис. 3. Форма ног:</a:t>
            </a:r>
          </a:p>
          <a:p>
            <a:pPr algn="just"/>
            <a:r>
              <a:rPr lang="ru-RU" dirty="0" smtClean="0"/>
              <a:t>1– нормальная (ось нижней конечности в норме);</a:t>
            </a:r>
          </a:p>
          <a:p>
            <a:pPr algn="just"/>
            <a:r>
              <a:rPr lang="ru-RU" dirty="0" smtClean="0"/>
              <a:t>2 – </a:t>
            </a:r>
            <a:r>
              <a:rPr lang="ru-RU" dirty="0" err="1" smtClean="0"/>
              <a:t>О-образная</a:t>
            </a:r>
            <a:r>
              <a:rPr lang="ru-RU" dirty="0" smtClean="0"/>
              <a:t> деформация; 3 – Х-образная;</a:t>
            </a:r>
          </a:p>
          <a:p>
            <a:pPr algn="just"/>
            <a:r>
              <a:rPr lang="ru-RU" dirty="0" smtClean="0"/>
              <a:t>4 – </a:t>
            </a:r>
            <a:r>
              <a:rPr lang="ru-RU" dirty="0" err="1" smtClean="0"/>
              <a:t>genu</a:t>
            </a:r>
            <a:r>
              <a:rPr lang="ru-RU" dirty="0" smtClean="0"/>
              <a:t> </a:t>
            </a:r>
            <a:r>
              <a:rPr lang="ru-RU" dirty="0" err="1" smtClean="0"/>
              <a:t>varum</a:t>
            </a:r>
            <a:r>
              <a:rPr lang="ru-RU" dirty="0" smtClean="0"/>
              <a:t> (оси бедра и голени прямые, но между ними угол, открытый внутрь); 5 – </a:t>
            </a:r>
            <a:r>
              <a:rPr lang="ru-RU" dirty="0" err="1" smtClean="0"/>
              <a:t>genu</a:t>
            </a:r>
            <a:r>
              <a:rPr lang="ru-RU" dirty="0" smtClean="0"/>
              <a:t> </a:t>
            </a:r>
            <a:r>
              <a:rPr lang="ru-RU" dirty="0" err="1" smtClean="0"/>
              <a:t>valgum</a:t>
            </a:r>
            <a:r>
              <a:rPr lang="ru-RU" dirty="0" smtClean="0"/>
              <a:t> (оси бедра и голени прямые, но между ними угол, открытый кнаружи).</a:t>
            </a:r>
            <a:endParaRPr lang="ru-RU"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0" y="914400"/>
            <a:ext cx="8534400" cy="4247317"/>
          </a:xfrm>
          <a:prstGeom prst="rect">
            <a:avLst/>
          </a:prstGeom>
        </p:spPr>
        <p:txBody>
          <a:bodyPr wrap="square">
            <a:spAutoFit/>
          </a:bodyPr>
          <a:lstStyle/>
          <a:p>
            <a:pPr algn="ctr"/>
            <a:r>
              <a:rPr lang="ru-RU" dirty="0" smtClean="0"/>
              <a:t>АНТРОПОМЕТРИЯ</a:t>
            </a:r>
          </a:p>
          <a:p>
            <a:pPr algn="just"/>
            <a:r>
              <a:rPr lang="ru-RU" dirty="0" smtClean="0"/>
              <a:t>Антропометрические исследования дополняют и уточняют данные </a:t>
            </a:r>
            <a:r>
              <a:rPr lang="ru-RU" dirty="0" err="1" smtClean="0"/>
              <a:t>соматоскопии</a:t>
            </a:r>
            <a:r>
              <a:rPr lang="ru-RU" dirty="0" smtClean="0"/>
              <a:t>, дают возможность точнее определить уровень физического развития обследуемого. Повторные антропометрические измерения позволяют следить за динамикой физического развития в процессе систематических занятий физической культурой и спортом.</a:t>
            </a:r>
          </a:p>
          <a:p>
            <a:pPr algn="just"/>
            <a:r>
              <a:rPr lang="ru-RU" dirty="0" smtClean="0"/>
              <a:t>При антропометрии обычно определяют следующие показатели:</a:t>
            </a:r>
          </a:p>
          <a:p>
            <a:pPr algn="just"/>
            <a:r>
              <a:rPr lang="ru-RU" dirty="0" smtClean="0"/>
              <a:t>длину тела стоя и сидя (рост); </a:t>
            </a:r>
          </a:p>
          <a:p>
            <a:pPr algn="just"/>
            <a:r>
              <a:rPr lang="ru-RU" dirty="0" smtClean="0"/>
              <a:t>вес (массу) тела; </a:t>
            </a:r>
          </a:p>
          <a:p>
            <a:pPr algn="just"/>
            <a:r>
              <a:rPr lang="ru-RU" dirty="0" smtClean="0"/>
              <a:t>окружность (обхват) грудной клетки; </a:t>
            </a:r>
          </a:p>
          <a:p>
            <a:pPr algn="just"/>
            <a:r>
              <a:rPr lang="ru-RU" dirty="0" smtClean="0"/>
              <a:t>(пауза, вдох, выдох) жизненную емкость легких (ЖЕЛ);</a:t>
            </a:r>
          </a:p>
          <a:p>
            <a:pPr algn="just"/>
            <a:r>
              <a:rPr lang="ru-RU" dirty="0" smtClean="0"/>
              <a:t>силу мышц кисти и спины (становую силу).</a:t>
            </a:r>
          </a:p>
          <a:p>
            <a:pPr algn="just"/>
            <a:r>
              <a:rPr lang="ru-RU" dirty="0" smtClean="0"/>
              <a:t>Следует обращать внимание на правильную технику измерений.</a:t>
            </a:r>
          </a:p>
          <a:p>
            <a:pPr algn="just"/>
            <a:r>
              <a:rPr lang="ru-RU" dirty="0" smtClean="0"/>
              <a:t>При проведении антропометрии необходимо соблюдать общепринятые методические требования для сопоставимости результатов.</a:t>
            </a:r>
            <a:endParaRPr lang="ru-RU"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117693"/>
            <a:ext cx="8534400" cy="6740307"/>
          </a:xfrm>
          <a:prstGeom prst="rect">
            <a:avLst/>
          </a:prstGeom>
        </p:spPr>
        <p:txBody>
          <a:bodyPr wrap="square">
            <a:spAutoFit/>
          </a:bodyPr>
          <a:lstStyle/>
          <a:p>
            <a:pPr algn="ctr"/>
            <a:r>
              <a:rPr lang="ru-RU" b="1" dirty="0" smtClean="0"/>
              <a:t>Определение массы тела</a:t>
            </a:r>
          </a:p>
          <a:p>
            <a:pPr algn="just"/>
            <a:r>
              <a:rPr lang="ru-RU" dirty="0" smtClean="0"/>
              <a:t>Взвешивание проводят на медицинских весах, которые перед использованием должны быть выверены и отрегулированы. Площадка весов должна быть точно горизонтальна (это проверяют по отвесу или водяному «глазку», установленным на весах). Весы должны быть чувствительны к весу 100 г. Исследуемый должен стоять неподвижно на середине площадки весов.</a:t>
            </a:r>
          </a:p>
          <a:p>
            <a:pPr algn="ctr"/>
            <a:r>
              <a:rPr lang="ru-RU" dirty="0" smtClean="0"/>
              <a:t>Измерение длины тела</a:t>
            </a:r>
          </a:p>
          <a:p>
            <a:pPr algn="just"/>
            <a:r>
              <a:rPr lang="ru-RU" dirty="0" smtClean="0"/>
              <a:t>Длину тела измеряют ростомером. Измерение длины тела стоя при помощи ростомера производят следующим образом: исследуемый становится на площадку ростомера спиной к стойке со шкалой и касается ее тремя точками — пятками, ягодицами и межлопаточным пространством. Голова не должна касаться ростомера, а должна быть слегка наклонена вперед, чтобы верхний край наружного слухового прохода и наружный угол глазницы располагались на одной горизонтальной линии.</a:t>
            </a:r>
          </a:p>
          <a:p>
            <a:pPr algn="just"/>
            <a:r>
              <a:rPr lang="ru-RU" dirty="0" smtClean="0"/>
              <a:t>Измеряющий становится сбоку от исследуемого и опускает на его голову планшетку, скользящую по сантиметровой шкале. Отчет проводят по нижнему краю планшетки. Нужно следить, чтобы исследуемый стоял без напряжения; у женщин с высокой прической волосы при измерении должны быть распущены.</a:t>
            </a:r>
          </a:p>
          <a:p>
            <a:pPr algn="just"/>
            <a:r>
              <a:rPr lang="ru-RU" dirty="0" smtClean="0"/>
              <a:t>Измерение длины тела в положении сидя проводят тем же ростомером, имеющим откидную скамеечку, закрепленную на расстоянии 40 см от пола. Измерение проводят следующим образом: исследуемый глубже садится на скамейку спиной к стойке ростомера, касаясь ее крестцом и межлопаточным пространством, бедра должны быть горизонтальны. Если ноги короткие, под них подкладывают деревянные опоры соответствующей высоты. Положение головы такое же, как при измерении роста стоя.</a:t>
            </a:r>
            <a:endParaRPr lang="ru-RU"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228600"/>
            <a:ext cx="8686800" cy="5078313"/>
          </a:xfrm>
          <a:prstGeom prst="rect">
            <a:avLst/>
          </a:prstGeom>
        </p:spPr>
        <p:txBody>
          <a:bodyPr wrap="square">
            <a:spAutoFit/>
          </a:bodyPr>
          <a:lstStyle/>
          <a:p>
            <a:pPr algn="ctr"/>
            <a:r>
              <a:rPr lang="ru-RU" b="1" dirty="0" smtClean="0"/>
              <a:t>Измерение обхвата грудной клетки</a:t>
            </a:r>
          </a:p>
          <a:p>
            <a:pPr algn="just"/>
            <a:r>
              <a:rPr lang="ru-RU" dirty="0" smtClean="0"/>
              <a:t>Измерение проводят сантиметровой лентой в трех положениях: </a:t>
            </a:r>
          </a:p>
          <a:p>
            <a:pPr algn="just">
              <a:buFont typeface="Arial" pitchFamily="34" charset="0"/>
              <a:buChar char="•"/>
            </a:pPr>
            <a:r>
              <a:rPr lang="ru-RU" dirty="0" smtClean="0"/>
              <a:t>в состоянии покоя (пауза), </a:t>
            </a:r>
          </a:p>
          <a:p>
            <a:pPr algn="just">
              <a:buFont typeface="Arial" pitchFamily="34" charset="0"/>
              <a:buChar char="•"/>
            </a:pPr>
            <a:r>
              <a:rPr lang="ru-RU" dirty="0" smtClean="0"/>
              <a:t>при максимальном вдохе, </a:t>
            </a:r>
          </a:p>
          <a:p>
            <a:pPr algn="just">
              <a:buFont typeface="Arial" pitchFamily="34" charset="0"/>
              <a:buChar char="•"/>
            </a:pPr>
            <a:r>
              <a:rPr lang="ru-RU" dirty="0" smtClean="0"/>
              <a:t>полном выдохе.</a:t>
            </a:r>
          </a:p>
          <a:p>
            <a:pPr algn="just"/>
            <a:r>
              <a:rPr lang="ru-RU" dirty="0" smtClean="0"/>
              <a:t>Разница между величиной на вдохе и выдохе — экскурсия грудной клетки; это важный показатель функции дыхания.</a:t>
            </a:r>
          </a:p>
          <a:p>
            <a:pPr algn="ctr"/>
            <a:r>
              <a:rPr lang="ru-RU" i="1" dirty="0" smtClean="0"/>
              <a:t>Методика исследования обхвата грудной клетки</a:t>
            </a:r>
          </a:p>
          <a:p>
            <a:pPr algn="just"/>
            <a:r>
              <a:rPr lang="ru-RU" dirty="0" smtClean="0"/>
              <a:t>Исследуемому предлагают развести руки в стороны. Сантиметровую ленту накладывают так, чтобы сзади она проходила непосредственно под нижними углами лопаток, а спереди у мужчин — по нижнему сегменту соска, у женщин — над молочной железой, по месту прикрепления IV ребра к грудине; после наложения ленты исследуемый опускает руки. Для удобства рекомендуется проводить исследование перед зеркалом, к которому исследуемый повернут спиной, чтобы в зеркале видеть, правильно ли сзади лежит лента. </a:t>
            </a:r>
            <a:endParaRPr lang="ru-RU" b="1" dirty="0" smtClean="0"/>
          </a:p>
          <a:p>
            <a:pPr algn="just"/>
            <a:r>
              <a:rPr lang="ru-RU" dirty="0" smtClean="0"/>
              <a:t>Средний показатель экскурсии грудной клетки для женщин — 6–8 см, для мужчин — 8–10 см. В результате регулярных занятий физическими упражнениями, особенно спортом, этот показатель может значительно увеличиться и достигать 12–15 см.</a:t>
            </a:r>
            <a:endParaRPr lang="ru-RU"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152400"/>
            <a:ext cx="8686800" cy="5078313"/>
          </a:xfrm>
          <a:prstGeom prst="rect">
            <a:avLst/>
          </a:prstGeom>
        </p:spPr>
        <p:txBody>
          <a:bodyPr wrap="square">
            <a:spAutoFit/>
          </a:bodyPr>
          <a:lstStyle/>
          <a:p>
            <a:pPr algn="ctr"/>
            <a:r>
              <a:rPr lang="ru-RU" dirty="0" smtClean="0"/>
              <a:t>Спирометрия</a:t>
            </a:r>
          </a:p>
          <a:p>
            <a:pPr algn="just"/>
            <a:r>
              <a:rPr lang="ru-RU" dirty="0" smtClean="0"/>
              <a:t>Спирометрия — метод, при помощи которого определяют жизненную емкость легких. Измерение проводят спирометром.</a:t>
            </a:r>
          </a:p>
          <a:p>
            <a:pPr algn="ctr"/>
            <a:r>
              <a:rPr lang="ru-RU" dirty="0" smtClean="0"/>
              <a:t>Методика исследования</a:t>
            </a:r>
          </a:p>
          <a:p>
            <a:pPr algn="just"/>
            <a:r>
              <a:rPr lang="ru-RU" dirty="0" smtClean="0"/>
              <a:t>Исследуемый стоит лицом к спирометру, берет мундштук в руки. Затем, сделав предварительно 1–2 вдоха и выдоха, носом набирает максимальное количество воздуха и плавно выдувает его в мундштук до отказа. Необходимо следить, чтобы воздух не выходил мимо трубки или через нос, для чего исследуемый пальцами свободной руки зажимает нос. Исследование проводят три раза подряд; учитывают лучший результат. При этом каждый исследуемый должен пользоваться индивидуальным мундштуком. После исследования мундштуки стерилизуют.</a:t>
            </a:r>
          </a:p>
          <a:p>
            <a:pPr algn="just"/>
            <a:r>
              <a:rPr lang="ru-RU" dirty="0" smtClean="0"/>
              <a:t>Спирометрия является наиболее простым и доступным методом определения функции дыхательного аппарата. С возрастом жизненная емкость легких меняется.</a:t>
            </a:r>
          </a:p>
          <a:p>
            <a:pPr algn="just"/>
            <a:r>
              <a:rPr lang="ru-RU" dirty="0" smtClean="0"/>
              <a:t>Средние показатели жизненной емкости легких для взрослого мужчины составляют 3500–4000 см3, для женщин — 2500–3000 см3.</a:t>
            </a:r>
          </a:p>
          <a:p>
            <a:pPr algn="just"/>
            <a:r>
              <a:rPr lang="ru-RU" dirty="0" smtClean="0"/>
              <a:t>У спортсменов, особенно у гребцов, лыжников, пловцов, жизненная емкость легких может достигать 5000–6000 см3 и больше. Величина емкости легких зависит от длины и массы тела.</a:t>
            </a:r>
            <a:endParaRPr lang="ru-RU"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228600"/>
            <a:ext cx="8686800" cy="5355312"/>
          </a:xfrm>
          <a:prstGeom prst="rect">
            <a:avLst/>
          </a:prstGeom>
        </p:spPr>
        <p:txBody>
          <a:bodyPr wrap="square">
            <a:spAutoFit/>
          </a:bodyPr>
          <a:lstStyle/>
          <a:p>
            <a:pPr algn="ctr"/>
            <a:r>
              <a:rPr lang="ru-RU" b="1" dirty="0" smtClean="0"/>
              <a:t>Динамометрия</a:t>
            </a:r>
          </a:p>
          <a:p>
            <a:pPr algn="just"/>
            <a:r>
              <a:rPr lang="ru-RU" dirty="0" smtClean="0"/>
              <a:t>Динамометрия — метод, при помощи которого определяют мышечную силу кистей и силу мышц разгибателей спины.</a:t>
            </a:r>
          </a:p>
          <a:p>
            <a:pPr algn="just"/>
            <a:r>
              <a:rPr lang="ru-RU" dirty="0" smtClean="0"/>
              <a:t>Ручной динамометр представляет собой эллипсоидную стальную пластинку, сжимание которой показывает силу мышц, выраженную в килограммах.</a:t>
            </a:r>
          </a:p>
          <a:p>
            <a:pPr algn="ctr"/>
            <a:r>
              <a:rPr lang="ru-RU" i="1" dirty="0" smtClean="0"/>
              <a:t>Методика исследования</a:t>
            </a:r>
          </a:p>
          <a:p>
            <a:pPr algn="just"/>
            <a:r>
              <a:rPr lang="ru-RU" dirty="0" smtClean="0"/>
              <a:t>Динамометр берут в кисть циферблатом внутрь. Руку вытягивают в сторону и максимально сжимают динамометр. Исследование для каждой кисти проводят три раза и учитывают лучший результат. Динамометрия сильнейшей руки в среднем должна составлять 65–80% массы тела у мужчин и 50–60% у женщин.</a:t>
            </a:r>
          </a:p>
          <a:p>
            <a:pPr algn="just"/>
            <a:r>
              <a:rPr lang="ru-RU" dirty="0" smtClean="0"/>
              <a:t>Становая сила измеряется становым динамометром. Ноги на площадке прибора, колени разогнуты, рукоятка прибора находится на уровне колен. Становая сила в среднем должна составлять 200–220% массы тела у мужчин и 135–150% у женщин.</a:t>
            </a:r>
          </a:p>
          <a:p>
            <a:pPr algn="just"/>
            <a:r>
              <a:rPr lang="ru-RU" dirty="0" smtClean="0"/>
              <a:t>Противопоказания для измерения становой силы:</a:t>
            </a:r>
          </a:p>
          <a:p>
            <a:pPr algn="just"/>
            <a:r>
              <a:rPr lang="ru-RU" dirty="0" smtClean="0"/>
              <a:t>• миопия высокой степени,</a:t>
            </a:r>
          </a:p>
          <a:p>
            <a:pPr algn="just"/>
            <a:r>
              <a:rPr lang="ru-RU" dirty="0" smtClean="0"/>
              <a:t>• патология позвоночника,</a:t>
            </a:r>
          </a:p>
          <a:p>
            <a:pPr algn="just"/>
            <a:r>
              <a:rPr lang="ru-RU" dirty="0" smtClean="0"/>
              <a:t>• грыжи (паховая, пупочная),</a:t>
            </a:r>
          </a:p>
          <a:p>
            <a:pPr algn="just"/>
            <a:r>
              <a:rPr lang="ru-RU" dirty="0" smtClean="0"/>
              <a:t>• менструация, беременность,</a:t>
            </a:r>
          </a:p>
          <a:p>
            <a:pPr algn="just"/>
            <a:r>
              <a:rPr lang="ru-RU" dirty="0" smtClean="0"/>
              <a:t>• гипертоническая болезнь.</a:t>
            </a:r>
            <a:endParaRPr lang="ru-RU"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2400" y="381000"/>
            <a:ext cx="8839200" cy="5632311"/>
          </a:xfrm>
          <a:prstGeom prst="rect">
            <a:avLst/>
          </a:prstGeom>
        </p:spPr>
        <p:txBody>
          <a:bodyPr wrap="square">
            <a:spAutoFit/>
          </a:bodyPr>
          <a:lstStyle/>
          <a:p>
            <a:pPr algn="ctr"/>
            <a:r>
              <a:rPr lang="ru-RU" b="1" dirty="0" smtClean="0"/>
              <a:t>МЕТОДЫ ОЦЕНКИ ФИЗИЧЕСКОГО РАЗВИТИЯ</a:t>
            </a:r>
          </a:p>
          <a:p>
            <a:pPr algn="just"/>
            <a:r>
              <a:rPr lang="ru-RU" i="1" dirty="0" smtClean="0"/>
              <a:t>Физическое развитие может быть оценено методами антропометрических стандартов и индексов.</a:t>
            </a:r>
          </a:p>
          <a:p>
            <a:pPr algn="ctr"/>
            <a:r>
              <a:rPr lang="ru-RU" dirty="0" smtClean="0"/>
              <a:t>МЕТОД АНТРОПОМЕТРИЧЕСКИХ СТАНДАРТОВ</a:t>
            </a:r>
          </a:p>
          <a:p>
            <a:pPr algn="just"/>
            <a:r>
              <a:rPr lang="ru-RU" dirty="0" smtClean="0"/>
              <a:t>К числу показателей, которые оцениваются по методу стандартов, относят показатели роста стоя и сидя, массы тела, экскурсии грудной клетки, жизненной емкости легких, силы мышц кисти и спины (становой силы). Показатели физического развития обследуемого сопоставляются со стандартными для аналогичной группы лиц (по полу, возрасту, профессии, месту проживания), находят разницу между показателем и стандартом и выражают ее в </a:t>
            </a:r>
            <a:r>
              <a:rPr lang="ru-RU" dirty="0" err="1" smtClean="0"/>
              <a:t>сигмальных</a:t>
            </a:r>
            <a:r>
              <a:rPr lang="ru-RU" dirty="0" smtClean="0"/>
              <a:t> отклонениях от стандарта. По этим данным строят антропометрический профиль. Стандарты создаются на основе измерений большой однородной группы людей и расчета средней величины признака. </a:t>
            </a:r>
          </a:p>
          <a:p>
            <a:pPr algn="just"/>
            <a:r>
              <a:rPr lang="ru-RU" dirty="0" smtClean="0"/>
              <a:t>В нижеследующих таблицах приводятся средние значения показателей физического развития </a:t>
            </a:r>
            <a:r>
              <a:rPr lang="ru-RU" dirty="0" smtClean="0"/>
              <a:t>студентов</a:t>
            </a:r>
            <a:r>
              <a:rPr lang="ru-RU" dirty="0" smtClean="0"/>
              <a:t>.</a:t>
            </a:r>
            <a:r>
              <a:rPr lang="ru-RU" dirty="0" smtClean="0"/>
              <a:t> </a:t>
            </a:r>
          </a:p>
          <a:p>
            <a:pPr algn="just"/>
            <a:r>
              <a:rPr lang="ru-RU" dirty="0" smtClean="0"/>
              <a:t>Если </a:t>
            </a:r>
            <a:r>
              <a:rPr lang="ru-RU" dirty="0" smtClean="0"/>
              <a:t>показатель обследуемого больше приводимого в таблице (М), получают разницу со знаком ≪+≫, если меньше — со знаком ≪–≫ (графа ≪разница в абсолютных цифрах≫). </a:t>
            </a:r>
            <a:endParaRPr lang="ru-RU" dirty="0" smtClean="0"/>
          </a:p>
          <a:p>
            <a:pPr algn="just"/>
            <a:r>
              <a:rPr lang="ru-RU" dirty="0" smtClean="0"/>
              <a:t>Найденную </a:t>
            </a:r>
            <a:r>
              <a:rPr lang="ru-RU" dirty="0" smtClean="0"/>
              <a:t>разницу делим на </a:t>
            </a:r>
            <a:r>
              <a:rPr lang="ru-RU" b="1" dirty="0" err="1" smtClean="0"/>
              <a:t>σ</a:t>
            </a:r>
            <a:r>
              <a:rPr lang="ru-RU" b="1" dirty="0" smtClean="0"/>
              <a:t>, полученное число </a:t>
            </a:r>
            <a:r>
              <a:rPr lang="ru-RU" dirty="0" smtClean="0"/>
              <a:t>с тем же знаком записываем в графе ≪разница в </a:t>
            </a:r>
            <a:r>
              <a:rPr lang="ru-RU" b="1" dirty="0" err="1" smtClean="0"/>
              <a:t>σ</a:t>
            </a:r>
            <a:r>
              <a:rPr lang="ru-RU" b="1" dirty="0" smtClean="0"/>
              <a:t>≫. </a:t>
            </a:r>
            <a:endParaRPr lang="ru-RU" b="1" dirty="0" smtClean="0"/>
          </a:p>
          <a:p>
            <a:pPr algn="just"/>
            <a:r>
              <a:rPr lang="ru-RU" dirty="0" smtClean="0"/>
              <a:t>В </a:t>
            </a:r>
            <a:r>
              <a:rPr lang="ru-RU" dirty="0" smtClean="0"/>
              <a:t>таблицах приводится величина среднеквадратичного отклонения от </a:t>
            </a:r>
            <a:r>
              <a:rPr lang="ru-RU" b="1" dirty="0" smtClean="0"/>
              <a:t>средней (</a:t>
            </a:r>
            <a:r>
              <a:rPr lang="ru-RU" b="1" dirty="0" err="1" smtClean="0"/>
              <a:t>σ</a:t>
            </a:r>
            <a:r>
              <a:rPr lang="ru-RU" b="1" dirty="0" smtClean="0"/>
              <a:t>).</a:t>
            </a:r>
            <a:endParaRPr lang="ru-RU"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0" y="304800"/>
            <a:ext cx="8458200" cy="4801314"/>
          </a:xfrm>
          <a:prstGeom prst="rect">
            <a:avLst/>
          </a:prstGeom>
        </p:spPr>
        <p:txBody>
          <a:bodyPr wrap="square">
            <a:spAutoFit/>
          </a:bodyPr>
          <a:lstStyle/>
          <a:p>
            <a:pPr algn="just"/>
            <a:r>
              <a:rPr lang="ru-RU" dirty="0" smtClean="0"/>
              <a:t>Если разница находится:</a:t>
            </a:r>
          </a:p>
          <a:p>
            <a:pPr algn="just"/>
            <a:r>
              <a:rPr lang="ru-RU" dirty="0" smtClean="0"/>
              <a:t>в пределах </a:t>
            </a:r>
            <a:r>
              <a:rPr lang="ru-RU" b="1" dirty="0" smtClean="0"/>
              <a:t>±0,5 </a:t>
            </a:r>
            <a:r>
              <a:rPr lang="ru-RU" b="1" dirty="0" err="1" smtClean="0"/>
              <a:t>σ</a:t>
            </a:r>
            <a:r>
              <a:rPr lang="ru-RU" b="1" dirty="0" smtClean="0"/>
              <a:t>, то это </a:t>
            </a:r>
            <a:r>
              <a:rPr lang="ru-RU" b="1" i="1" dirty="0" smtClean="0"/>
              <a:t>среднее значение показателя;</a:t>
            </a:r>
          </a:p>
          <a:p>
            <a:pPr algn="just"/>
            <a:r>
              <a:rPr lang="ru-RU" b="1" dirty="0" smtClean="0"/>
              <a:t>от ±0,51 </a:t>
            </a:r>
            <a:r>
              <a:rPr lang="ru-RU" b="1" dirty="0" err="1" smtClean="0"/>
              <a:t>σ </a:t>
            </a:r>
            <a:r>
              <a:rPr lang="ru-RU" b="1" dirty="0" smtClean="0"/>
              <a:t>до ±1 </a:t>
            </a:r>
            <a:r>
              <a:rPr lang="ru-RU" b="1" dirty="0" err="1" smtClean="0"/>
              <a:t>σ </a:t>
            </a:r>
            <a:r>
              <a:rPr lang="ru-RU" b="1" dirty="0" smtClean="0"/>
              <a:t>— </a:t>
            </a:r>
            <a:r>
              <a:rPr lang="ru-RU" b="1" i="1" dirty="0" smtClean="0"/>
              <a:t>ниже или выше среднего;</a:t>
            </a:r>
          </a:p>
          <a:p>
            <a:pPr algn="just"/>
            <a:r>
              <a:rPr lang="ru-RU" dirty="0" smtClean="0"/>
              <a:t>при значении </a:t>
            </a:r>
            <a:r>
              <a:rPr lang="ru-RU" b="1" dirty="0" smtClean="0"/>
              <a:t>от ±1 </a:t>
            </a:r>
            <a:r>
              <a:rPr lang="ru-RU" b="1" dirty="0" err="1" smtClean="0"/>
              <a:t>σ </a:t>
            </a:r>
            <a:r>
              <a:rPr lang="ru-RU" b="1" dirty="0" smtClean="0"/>
              <a:t>до ± 2 </a:t>
            </a:r>
            <a:r>
              <a:rPr lang="ru-RU" b="1" dirty="0" err="1" smtClean="0"/>
              <a:t>σ </a:t>
            </a:r>
            <a:r>
              <a:rPr lang="ru-RU" b="1" dirty="0" smtClean="0"/>
              <a:t>— з</a:t>
            </a:r>
            <a:r>
              <a:rPr lang="ru-RU" b="1" i="1" dirty="0" smtClean="0"/>
              <a:t>начительно ниже или выше сред</a:t>
            </a:r>
            <a:r>
              <a:rPr lang="ru-RU" i="1" dirty="0" smtClean="0"/>
              <a:t>него (низкое или высокое);</a:t>
            </a:r>
          </a:p>
          <a:p>
            <a:pPr algn="just"/>
            <a:r>
              <a:rPr lang="ru-RU" dirty="0" smtClean="0"/>
              <a:t>при значении </a:t>
            </a:r>
            <a:r>
              <a:rPr lang="ru-RU" b="1" dirty="0" smtClean="0"/>
              <a:t>&lt; -2 </a:t>
            </a:r>
            <a:r>
              <a:rPr lang="ru-RU" b="1" dirty="0" err="1" smtClean="0"/>
              <a:t>σ </a:t>
            </a:r>
            <a:r>
              <a:rPr lang="ru-RU" b="1" dirty="0" smtClean="0"/>
              <a:t>— </a:t>
            </a:r>
            <a:r>
              <a:rPr lang="ru-RU" b="1" i="1" dirty="0" smtClean="0"/>
              <a:t>очень низкое, а &gt;2 </a:t>
            </a:r>
            <a:r>
              <a:rPr lang="ru-RU" b="1" i="1" dirty="0" err="1" smtClean="0"/>
              <a:t>σ </a:t>
            </a:r>
            <a:r>
              <a:rPr lang="ru-RU" b="1" i="1" dirty="0" smtClean="0"/>
              <a:t>— очень высокое откло</a:t>
            </a:r>
            <a:r>
              <a:rPr lang="ru-RU" dirty="0" smtClean="0"/>
              <a:t>нение показателя от стандартного.</a:t>
            </a:r>
          </a:p>
          <a:p>
            <a:pPr algn="just"/>
            <a:r>
              <a:rPr lang="ru-RU" dirty="0" smtClean="0"/>
              <a:t>Полученные значения затем откладываются на сетке, строится график путем соединения точек (разница в </a:t>
            </a:r>
            <a:r>
              <a:rPr lang="ru-RU" b="1" dirty="0" err="1" smtClean="0"/>
              <a:t>σ</a:t>
            </a:r>
            <a:r>
              <a:rPr lang="ru-RU" b="1" dirty="0" smtClean="0"/>
              <a:t>) всех измеренных показате</a:t>
            </a:r>
            <a:r>
              <a:rPr lang="ru-RU" dirty="0" smtClean="0"/>
              <a:t>лей. Линия, соединяющая точки, соответствующие индивидуальным измерениям, обозначается как </a:t>
            </a:r>
            <a:r>
              <a:rPr lang="ru-RU" b="1" dirty="0" smtClean="0"/>
              <a:t>антропометрический профиль, кото</a:t>
            </a:r>
            <a:r>
              <a:rPr lang="ru-RU" dirty="0" smtClean="0"/>
              <a:t>рый показывает, какие показатели физического развития отличаются от средних величин в какую сторону и в каких пределах.</a:t>
            </a:r>
          </a:p>
          <a:p>
            <a:pPr algn="just"/>
            <a:r>
              <a:rPr lang="ru-RU" dirty="0" smtClean="0"/>
              <a:t>Затем анализируются особенности полученного профиля, выявляются возможные причины значительных отклонений каждого показателя от стандартной величины и на основании этого даются рекомендации обследуемому и тренеру (преподавателю).</a:t>
            </a:r>
            <a:endParaRPr lang="ru-RU"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117693"/>
            <a:ext cx="8686800" cy="5909310"/>
          </a:xfrm>
          <a:prstGeom prst="rect">
            <a:avLst/>
          </a:prstGeom>
        </p:spPr>
        <p:txBody>
          <a:bodyPr wrap="square">
            <a:spAutoFit/>
          </a:bodyPr>
          <a:lstStyle/>
          <a:p>
            <a:pPr algn="ctr"/>
            <a:r>
              <a:rPr lang="ru-RU" dirty="0" smtClean="0"/>
              <a:t>МЕТОД ИНДЕКСОВ</a:t>
            </a:r>
          </a:p>
          <a:p>
            <a:pPr algn="just"/>
            <a:r>
              <a:rPr lang="ru-RU" dirty="0" smtClean="0"/>
              <a:t>Этот метод позволяет оценивать физическое развитие по отношению величин отдельных антропометрических признаков друг к другу с помощью простейших математических выражений. Несмотря на ряд недостатков, благодаря несложности определения и наглядности метод индексов до настоящего времени пользуется большой популярностью, в том числе при массовых обследованиях для ориентировочной оценки отдельных показателей и физического развития в целом (табл. 1).</a:t>
            </a:r>
          </a:p>
          <a:p>
            <a:pPr algn="ctr"/>
            <a:r>
              <a:rPr lang="ru-RU" b="1" dirty="0" err="1" smtClean="0"/>
              <a:t>Массо-ростовой</a:t>
            </a:r>
            <a:r>
              <a:rPr lang="ru-RU" b="1" dirty="0" smtClean="0"/>
              <a:t> индекс (</a:t>
            </a:r>
            <a:r>
              <a:rPr lang="ru-RU" b="1" dirty="0" err="1" smtClean="0"/>
              <a:t>индекс</a:t>
            </a:r>
            <a:r>
              <a:rPr lang="ru-RU" b="1" dirty="0" smtClean="0"/>
              <a:t> </a:t>
            </a:r>
            <a:r>
              <a:rPr lang="ru-RU" b="1" dirty="0" err="1" smtClean="0"/>
              <a:t>Кетле</a:t>
            </a:r>
            <a:r>
              <a:rPr lang="ru-RU" b="1" dirty="0" smtClean="0"/>
              <a:t>)</a:t>
            </a:r>
          </a:p>
          <a:p>
            <a:pPr algn="just"/>
            <a:r>
              <a:rPr lang="ru-RU" dirty="0" smtClean="0"/>
              <a:t>Определяет, сколько граммов массы тела приходится на каждый сантиметр длины тела. Для этого значение массы тела в граммах (г) делится на значение длины тела в сантиметрах (см).</a:t>
            </a:r>
          </a:p>
          <a:p>
            <a:pPr algn="just"/>
            <a:r>
              <a:rPr lang="ru-RU" dirty="0" smtClean="0"/>
              <a:t>Средний показатель для мужчин — 370–400 г/см, для женщин — 325–375 г/см.</a:t>
            </a:r>
          </a:p>
          <a:p>
            <a:pPr algn="ctr"/>
            <a:r>
              <a:rPr lang="ru-RU" b="1" dirty="0" smtClean="0"/>
              <a:t>Жизненный индекс (ЖИ)</a:t>
            </a:r>
          </a:p>
          <a:p>
            <a:pPr algn="just"/>
            <a:r>
              <a:rPr lang="ru-RU" dirty="0" smtClean="0"/>
              <a:t>Служит для определения функциональных возможностей аппарата внешнего дыхания. Рассчитывают, какой объем воздуха из жизненной емкости легких приходится на каждый килограмм массы тела. Для этого величину жизненной емкости легких (мл) делят на массу тела (кг): </a:t>
            </a:r>
          </a:p>
          <a:p>
            <a:pPr algn="just"/>
            <a:r>
              <a:rPr lang="ru-RU" dirty="0" smtClean="0"/>
              <a:t>                 ЖИ = </a:t>
            </a:r>
            <a:r>
              <a:rPr lang="ru-RU" u="sng" dirty="0" smtClean="0"/>
              <a:t>ЖЕЛ (мл)</a:t>
            </a:r>
          </a:p>
          <a:p>
            <a:pPr algn="just"/>
            <a:r>
              <a:rPr lang="ru-RU" dirty="0" smtClean="0"/>
              <a:t>                           масса тела (кг).</a:t>
            </a:r>
          </a:p>
          <a:p>
            <a:pPr algn="just"/>
            <a:r>
              <a:rPr lang="ru-RU" dirty="0" smtClean="0"/>
              <a:t>Средний ЖИ для мужчин равен 60–70 мл/кг, для женщин 50–60 мл/кг.</a:t>
            </a:r>
            <a:endParaRPr lang="ru-RU"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3400" y="304800"/>
            <a:ext cx="8229600" cy="5355312"/>
          </a:xfrm>
          <a:prstGeom prst="rect">
            <a:avLst/>
          </a:prstGeom>
        </p:spPr>
        <p:txBody>
          <a:bodyPr wrap="square">
            <a:spAutoFit/>
          </a:bodyPr>
          <a:lstStyle/>
          <a:p>
            <a:pPr algn="ctr"/>
            <a:r>
              <a:rPr lang="ru-RU" b="1" dirty="0" smtClean="0"/>
              <a:t>Показатель процентного отношения мышечной силы к массе тела</a:t>
            </a:r>
          </a:p>
          <a:p>
            <a:pPr algn="just"/>
            <a:endParaRPr lang="ru-RU" b="1" dirty="0" smtClean="0"/>
          </a:p>
          <a:p>
            <a:pPr algn="just"/>
            <a:r>
              <a:rPr lang="ru-RU" dirty="0" smtClean="0"/>
              <a:t>Между массой тела и мышечной силой должно быть определенное соотношение. Обычно чем больше масса, тем больше сила:</a:t>
            </a:r>
          </a:p>
          <a:p>
            <a:pPr algn="ctr"/>
            <a:r>
              <a:rPr lang="ru-RU" u="sng" dirty="0" smtClean="0"/>
              <a:t>Сила кисти (кг) ✕ 100 .</a:t>
            </a:r>
          </a:p>
          <a:p>
            <a:pPr algn="just"/>
            <a:r>
              <a:rPr lang="ru-RU" dirty="0" smtClean="0"/>
              <a:t>                                                        Масса тела (кг)</a:t>
            </a:r>
          </a:p>
          <a:p>
            <a:pPr algn="just"/>
            <a:r>
              <a:rPr lang="ru-RU" dirty="0" smtClean="0"/>
              <a:t>Динамометрия сильнейшей руки в среднем составляет 65–80% массы тела у мужчин и 48–50% — у женщин:</a:t>
            </a:r>
          </a:p>
          <a:p>
            <a:pPr algn="ctr"/>
            <a:r>
              <a:rPr lang="ru-RU" u="sng" dirty="0" smtClean="0"/>
              <a:t>Становая сила (кг) ✕ 100 .</a:t>
            </a:r>
          </a:p>
          <a:p>
            <a:pPr algn="just"/>
            <a:r>
              <a:rPr lang="ru-RU" dirty="0" smtClean="0"/>
              <a:t>                                                     Масса тела (кг)</a:t>
            </a:r>
          </a:p>
          <a:p>
            <a:pPr algn="just"/>
            <a:r>
              <a:rPr lang="ru-RU" dirty="0" smtClean="0"/>
              <a:t>Средний показатель для мужчин — 200–220%, для женщин — 135–150%.</a:t>
            </a:r>
          </a:p>
          <a:p>
            <a:pPr algn="just"/>
            <a:endParaRPr lang="ru-RU" dirty="0" smtClean="0"/>
          </a:p>
          <a:p>
            <a:pPr algn="ctr"/>
            <a:r>
              <a:rPr lang="ru-RU" b="1" dirty="0" smtClean="0"/>
              <a:t>Показатель ≪двойного произведения≫</a:t>
            </a:r>
          </a:p>
          <a:p>
            <a:r>
              <a:rPr lang="ru-RU" dirty="0" smtClean="0"/>
              <a:t>Рассчитывается по формуле:</a:t>
            </a:r>
          </a:p>
          <a:p>
            <a:pPr algn="ctr"/>
            <a:r>
              <a:rPr lang="ru-RU" dirty="0" smtClean="0"/>
              <a:t>ПДП = </a:t>
            </a:r>
            <a:r>
              <a:rPr lang="ru-RU" u="sng" dirty="0" smtClean="0"/>
              <a:t>ЧСС ✕ АДС</a:t>
            </a:r>
          </a:p>
          <a:p>
            <a:r>
              <a:rPr lang="ru-RU" dirty="0" smtClean="0"/>
              <a:t>                                                                                100</a:t>
            </a:r>
          </a:p>
          <a:p>
            <a:r>
              <a:rPr lang="ru-RU" dirty="0" smtClean="0"/>
              <a:t>Средние значения — от 76 до 89,</a:t>
            </a:r>
          </a:p>
          <a:p>
            <a:r>
              <a:rPr lang="ru-RU" dirty="0" smtClean="0"/>
              <a:t>Выше среднего — 75 и меньше,</a:t>
            </a:r>
          </a:p>
          <a:p>
            <a:r>
              <a:rPr lang="ru-RU" dirty="0" smtClean="0"/>
              <a:t>Ниже среднего — 90 и выше.</a:t>
            </a:r>
            <a:endParaRPr lang="ru-RU"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nvGraphicFramePr>
        <p:xfrm>
          <a:off x="457200" y="609600"/>
          <a:ext cx="8381999" cy="6017768"/>
        </p:xfrm>
        <a:graphic>
          <a:graphicData uri="http://schemas.openxmlformats.org/drawingml/2006/table">
            <a:tbl>
              <a:tblPr/>
              <a:tblGrid>
                <a:gridCol w="1199847"/>
                <a:gridCol w="2000373"/>
                <a:gridCol w="1332014"/>
                <a:gridCol w="1332014"/>
                <a:gridCol w="1278395"/>
                <a:gridCol w="1239356"/>
              </a:tblGrid>
              <a:tr h="279400">
                <a:tc rowSpan="2">
                  <a:txBody>
                    <a:bodyPr/>
                    <a:lstStyle/>
                    <a:p>
                      <a:pPr algn="ctr">
                        <a:lnSpc>
                          <a:spcPct val="115000"/>
                        </a:lnSpc>
                        <a:spcAft>
                          <a:spcPts val="0"/>
                        </a:spcAft>
                      </a:pPr>
                      <a:r>
                        <a:rPr lang="ru-RU" sz="1200" dirty="0">
                          <a:latin typeface="Calibri"/>
                          <a:ea typeface="Calibri"/>
                          <a:cs typeface="Times New Roman"/>
                        </a:rPr>
                        <a:t>№</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ru-RU" sz="1200" dirty="0">
                          <a:latin typeface="Calibri"/>
                          <a:ea typeface="Calibri"/>
                          <a:cs typeface="Times New Roman"/>
                        </a:rPr>
                        <a:t>Показатель</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ru-RU" sz="1200">
                          <a:latin typeface="Calibri"/>
                          <a:ea typeface="Calibri"/>
                          <a:cs typeface="Times New Roman"/>
                        </a:rPr>
                        <a:t>Показатель средний</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rowSpan="2">
                  <a:txBody>
                    <a:bodyPr/>
                    <a:lstStyle/>
                    <a:p>
                      <a:pPr algn="ctr">
                        <a:lnSpc>
                          <a:spcPct val="115000"/>
                        </a:lnSpc>
                        <a:spcAft>
                          <a:spcPts val="0"/>
                        </a:spcAft>
                      </a:pPr>
                      <a:r>
                        <a:rPr lang="ru-RU" sz="1200">
                          <a:latin typeface="Calibri"/>
                          <a:ea typeface="Calibri"/>
                          <a:cs typeface="Times New Roman"/>
                        </a:rPr>
                        <a:t>Фактический показатель</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15000"/>
                        </a:lnSpc>
                        <a:spcAft>
                          <a:spcPts val="0"/>
                        </a:spcAft>
                      </a:pPr>
                      <a:r>
                        <a:rPr lang="ru-RU" sz="1200">
                          <a:latin typeface="Calibri"/>
                          <a:ea typeface="Calibri"/>
                          <a:cs typeface="Times New Roman"/>
                        </a:rPr>
                        <a:t>Оценка</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9400">
                <a:tc vMerge="1">
                  <a:txBody>
                    <a:bodyPr/>
                    <a:lstStyle/>
                    <a:p>
                      <a:endParaRPr lang="ru-RU"/>
                    </a:p>
                  </a:txBody>
                  <a:tcPr/>
                </a:tc>
                <a:tc vMerge="1">
                  <a:txBody>
                    <a:bodyPr/>
                    <a:lstStyle/>
                    <a:p>
                      <a:endParaRPr lang="ru-RU"/>
                    </a:p>
                  </a:txBody>
                  <a:tcPr/>
                </a:tc>
                <a:tc>
                  <a:txBody>
                    <a:bodyPr/>
                    <a:lstStyle/>
                    <a:p>
                      <a:pPr>
                        <a:lnSpc>
                          <a:spcPct val="115000"/>
                        </a:lnSpc>
                        <a:spcAft>
                          <a:spcPts val="0"/>
                        </a:spcAft>
                      </a:pPr>
                      <a:r>
                        <a:rPr lang="ru-RU" sz="1200">
                          <a:latin typeface="Calibri"/>
                          <a:ea typeface="Calibri"/>
                          <a:cs typeface="Times New Roman"/>
                        </a:rPr>
                        <a:t>муж. </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200">
                          <a:latin typeface="Calibri"/>
                          <a:ea typeface="Calibri"/>
                          <a:cs typeface="Times New Roman"/>
                        </a:rPr>
                        <a:t>жен.</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r>
              <a:tr h="838200">
                <a:tc>
                  <a:txBody>
                    <a:bodyPr/>
                    <a:lstStyle/>
                    <a:p>
                      <a:pPr algn="ctr">
                        <a:lnSpc>
                          <a:spcPct val="115000"/>
                        </a:lnSpc>
                        <a:spcAft>
                          <a:spcPts val="0"/>
                        </a:spcAft>
                      </a:pPr>
                      <a:r>
                        <a:rPr lang="ru-RU" sz="1200" dirty="0">
                          <a:latin typeface="Calibri"/>
                          <a:ea typeface="Calibri"/>
                          <a:cs typeface="Times New Roman"/>
                        </a:rPr>
                        <a:t>1</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200">
                          <a:latin typeface="Calibri"/>
                          <a:ea typeface="Calibri"/>
                          <a:cs typeface="Times New Roman"/>
                        </a:rPr>
                        <a:t>Весо-ростовой показатель:</a:t>
                      </a:r>
                    </a:p>
                    <a:p>
                      <a:pPr>
                        <a:lnSpc>
                          <a:spcPct val="115000"/>
                        </a:lnSpc>
                        <a:spcAft>
                          <a:spcPts val="0"/>
                        </a:spcAft>
                      </a:pPr>
                      <a:r>
                        <a:rPr lang="ru-RU" sz="1200" u="sng">
                          <a:latin typeface="Calibri"/>
                          <a:ea typeface="Calibri"/>
                          <a:cs typeface="Times New Roman"/>
                        </a:rPr>
                        <a:t>вес (г) </a:t>
                      </a:r>
                      <a:endParaRPr lang="ru-RU" sz="1200">
                        <a:latin typeface="Calibri"/>
                        <a:ea typeface="Calibri"/>
                        <a:cs typeface="Times New Roman"/>
                      </a:endParaRPr>
                    </a:p>
                    <a:p>
                      <a:pPr>
                        <a:lnSpc>
                          <a:spcPct val="115000"/>
                        </a:lnSpc>
                        <a:spcAft>
                          <a:spcPts val="0"/>
                        </a:spcAft>
                      </a:pPr>
                      <a:r>
                        <a:rPr lang="ru-RU" sz="1200">
                          <a:latin typeface="Calibri"/>
                          <a:ea typeface="Calibri"/>
                          <a:cs typeface="Times New Roman"/>
                        </a:rPr>
                        <a:t>рост (см)</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Calibri"/>
                          <a:ea typeface="Calibri"/>
                          <a:cs typeface="Times New Roman"/>
                        </a:rPr>
                        <a:t>370–400 г/см</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Calibri"/>
                          <a:ea typeface="Calibri"/>
                          <a:cs typeface="Times New Roman"/>
                        </a:rPr>
                        <a:t>325–375 г/см</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Calibri"/>
                          <a:ea typeface="Calibri"/>
                          <a:cs typeface="Times New Roman"/>
                        </a:rPr>
                        <a:t>&lt;</a:t>
                      </a:r>
                    </a:p>
                    <a:p>
                      <a:pPr algn="ctr">
                        <a:lnSpc>
                          <a:spcPct val="115000"/>
                        </a:lnSpc>
                        <a:spcAft>
                          <a:spcPts val="0"/>
                        </a:spcAft>
                      </a:pPr>
                      <a:r>
                        <a:rPr lang="ru-RU" sz="1200">
                          <a:latin typeface="Calibri"/>
                          <a:ea typeface="Calibri"/>
                          <a:cs typeface="Times New Roman"/>
                        </a:rPr>
                        <a:t>=</a:t>
                      </a:r>
                    </a:p>
                    <a:p>
                      <a:pPr algn="ctr">
                        <a:lnSpc>
                          <a:spcPct val="115000"/>
                        </a:lnSpc>
                        <a:spcAft>
                          <a:spcPts val="0"/>
                        </a:spcAft>
                      </a:pPr>
                      <a:r>
                        <a:rPr lang="ru-RU" sz="1200">
                          <a:latin typeface="Calibri"/>
                          <a:ea typeface="Calibri"/>
                          <a:cs typeface="Times New Roman"/>
                        </a:rPr>
                        <a:t>&gt;</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Calibri"/>
                          <a:ea typeface="Calibri"/>
                          <a:cs typeface="Times New Roman"/>
                        </a:rPr>
                        <a:t>Ниже среднего</a:t>
                      </a:r>
                    </a:p>
                    <a:p>
                      <a:pPr algn="ctr">
                        <a:lnSpc>
                          <a:spcPct val="115000"/>
                        </a:lnSpc>
                        <a:spcAft>
                          <a:spcPts val="0"/>
                        </a:spcAft>
                      </a:pPr>
                      <a:r>
                        <a:rPr lang="ru-RU" sz="1200">
                          <a:latin typeface="Calibri"/>
                          <a:ea typeface="Calibri"/>
                          <a:cs typeface="Times New Roman"/>
                        </a:rPr>
                        <a:t>Средний</a:t>
                      </a:r>
                    </a:p>
                    <a:p>
                      <a:pPr algn="ctr">
                        <a:lnSpc>
                          <a:spcPct val="115000"/>
                        </a:lnSpc>
                        <a:spcAft>
                          <a:spcPts val="0"/>
                        </a:spcAft>
                      </a:pPr>
                      <a:r>
                        <a:rPr lang="ru-RU" sz="1200">
                          <a:latin typeface="Calibri"/>
                          <a:ea typeface="Calibri"/>
                          <a:cs typeface="Times New Roman"/>
                        </a:rPr>
                        <a:t>Выше среднего</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8200">
                <a:tc>
                  <a:txBody>
                    <a:bodyPr/>
                    <a:lstStyle/>
                    <a:p>
                      <a:pPr algn="ctr">
                        <a:lnSpc>
                          <a:spcPct val="115000"/>
                        </a:lnSpc>
                        <a:spcAft>
                          <a:spcPts val="0"/>
                        </a:spcAft>
                      </a:pPr>
                      <a:r>
                        <a:rPr lang="ru-RU" sz="1200" dirty="0">
                          <a:latin typeface="Calibri"/>
                          <a:ea typeface="Calibri"/>
                          <a:cs typeface="Times New Roman"/>
                        </a:rPr>
                        <a:t>2</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200">
                          <a:latin typeface="Calibri"/>
                          <a:ea typeface="Calibri"/>
                          <a:cs typeface="Times New Roman"/>
                        </a:rPr>
                        <a:t>Жизненный показатель:</a:t>
                      </a:r>
                    </a:p>
                    <a:p>
                      <a:pPr>
                        <a:lnSpc>
                          <a:spcPct val="115000"/>
                        </a:lnSpc>
                        <a:spcAft>
                          <a:spcPts val="0"/>
                        </a:spcAft>
                      </a:pPr>
                      <a:r>
                        <a:rPr lang="ru-RU" sz="1200" u="sng">
                          <a:latin typeface="Calibri"/>
                          <a:ea typeface="Calibri"/>
                          <a:cs typeface="Times New Roman"/>
                        </a:rPr>
                        <a:t>ЖЕЛ (мг)</a:t>
                      </a:r>
                      <a:endParaRPr lang="ru-RU" sz="1200">
                        <a:latin typeface="Calibri"/>
                        <a:ea typeface="Calibri"/>
                        <a:cs typeface="Times New Roman"/>
                      </a:endParaRPr>
                    </a:p>
                    <a:p>
                      <a:pPr>
                        <a:lnSpc>
                          <a:spcPct val="115000"/>
                        </a:lnSpc>
                        <a:spcAft>
                          <a:spcPts val="0"/>
                        </a:spcAft>
                      </a:pPr>
                      <a:r>
                        <a:rPr lang="ru-RU" sz="1200">
                          <a:latin typeface="Calibri"/>
                          <a:ea typeface="Calibri"/>
                          <a:cs typeface="Times New Roman"/>
                        </a:rPr>
                        <a:t>вес (кг)</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Calibri"/>
                          <a:ea typeface="Calibri"/>
                          <a:cs typeface="Times New Roman"/>
                        </a:rPr>
                        <a:t>60–70 мл/кг</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Calibri"/>
                          <a:ea typeface="Calibri"/>
                          <a:cs typeface="Times New Roman"/>
                        </a:rPr>
                        <a:t>50–60 мл/кг</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Calibri"/>
                          <a:ea typeface="Calibri"/>
                          <a:cs typeface="Times New Roman"/>
                        </a:rPr>
                        <a:t>&lt;</a:t>
                      </a:r>
                    </a:p>
                    <a:p>
                      <a:pPr algn="ctr">
                        <a:lnSpc>
                          <a:spcPct val="115000"/>
                        </a:lnSpc>
                        <a:spcAft>
                          <a:spcPts val="0"/>
                        </a:spcAft>
                      </a:pPr>
                      <a:r>
                        <a:rPr lang="ru-RU" sz="1200">
                          <a:latin typeface="Calibri"/>
                          <a:ea typeface="Calibri"/>
                          <a:cs typeface="Times New Roman"/>
                        </a:rPr>
                        <a:t>=</a:t>
                      </a:r>
                    </a:p>
                    <a:p>
                      <a:pPr algn="ctr">
                        <a:lnSpc>
                          <a:spcPct val="115000"/>
                        </a:lnSpc>
                        <a:spcAft>
                          <a:spcPts val="0"/>
                        </a:spcAft>
                      </a:pPr>
                      <a:r>
                        <a:rPr lang="ru-RU" sz="1200">
                          <a:latin typeface="Calibri"/>
                          <a:ea typeface="Calibri"/>
                          <a:cs typeface="Times New Roman"/>
                        </a:rPr>
                        <a:t>&gt;</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Calibri"/>
                          <a:ea typeface="Calibri"/>
                          <a:cs typeface="Times New Roman"/>
                        </a:rPr>
                        <a:t>Ниже среднего</a:t>
                      </a:r>
                    </a:p>
                    <a:p>
                      <a:pPr algn="ctr">
                        <a:lnSpc>
                          <a:spcPct val="115000"/>
                        </a:lnSpc>
                        <a:spcAft>
                          <a:spcPts val="0"/>
                        </a:spcAft>
                      </a:pPr>
                      <a:r>
                        <a:rPr lang="ru-RU" sz="1200">
                          <a:latin typeface="Calibri"/>
                          <a:ea typeface="Calibri"/>
                          <a:cs typeface="Times New Roman"/>
                        </a:rPr>
                        <a:t>Средний</a:t>
                      </a:r>
                    </a:p>
                    <a:p>
                      <a:pPr algn="ctr">
                        <a:lnSpc>
                          <a:spcPct val="115000"/>
                        </a:lnSpc>
                        <a:spcAft>
                          <a:spcPts val="0"/>
                        </a:spcAft>
                      </a:pPr>
                      <a:r>
                        <a:rPr lang="ru-RU" sz="1200">
                          <a:latin typeface="Calibri"/>
                          <a:ea typeface="Calibri"/>
                          <a:cs typeface="Times New Roman"/>
                        </a:rPr>
                        <a:t>Выше среднего</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8200">
                <a:tc>
                  <a:txBody>
                    <a:bodyPr/>
                    <a:lstStyle/>
                    <a:p>
                      <a:pPr algn="ctr">
                        <a:lnSpc>
                          <a:spcPct val="115000"/>
                        </a:lnSpc>
                        <a:spcAft>
                          <a:spcPts val="0"/>
                        </a:spcAft>
                      </a:pPr>
                      <a:r>
                        <a:rPr lang="ru-RU" sz="1200" dirty="0">
                          <a:latin typeface="Calibri"/>
                          <a:ea typeface="Calibri"/>
                          <a:cs typeface="Times New Roman"/>
                        </a:rPr>
                        <a:t>3</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200">
                          <a:latin typeface="Calibri"/>
                          <a:ea typeface="Calibri"/>
                          <a:cs typeface="Times New Roman"/>
                        </a:rPr>
                        <a:t>Показатель силы мышц кисти:</a:t>
                      </a:r>
                    </a:p>
                    <a:p>
                      <a:pPr>
                        <a:lnSpc>
                          <a:spcPct val="115000"/>
                        </a:lnSpc>
                        <a:spcAft>
                          <a:spcPts val="0"/>
                        </a:spcAft>
                      </a:pPr>
                      <a:r>
                        <a:rPr lang="ru-RU" sz="1200" u="sng">
                          <a:latin typeface="Calibri"/>
                          <a:ea typeface="Calibri"/>
                          <a:cs typeface="Times New Roman"/>
                        </a:rPr>
                        <a:t>сила (кг)</a:t>
                      </a:r>
                      <a:endParaRPr lang="ru-RU" sz="1200">
                        <a:latin typeface="Calibri"/>
                        <a:ea typeface="Calibri"/>
                        <a:cs typeface="Times New Roman"/>
                      </a:endParaRPr>
                    </a:p>
                    <a:p>
                      <a:pPr>
                        <a:lnSpc>
                          <a:spcPct val="115000"/>
                        </a:lnSpc>
                        <a:spcAft>
                          <a:spcPts val="0"/>
                        </a:spcAft>
                      </a:pPr>
                      <a:r>
                        <a:rPr lang="ru-RU" sz="1200">
                          <a:latin typeface="Calibri"/>
                          <a:ea typeface="Calibri"/>
                          <a:cs typeface="Times New Roman"/>
                        </a:rPr>
                        <a:t>вес (кг)      100</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Calibri"/>
                          <a:ea typeface="Calibri"/>
                          <a:cs typeface="Times New Roman"/>
                        </a:rPr>
                        <a:t>70–80%</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Calibri"/>
                          <a:ea typeface="Calibri"/>
                          <a:cs typeface="Times New Roman"/>
                        </a:rPr>
                        <a:t>50–60%</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Calibri"/>
                          <a:ea typeface="Calibri"/>
                          <a:cs typeface="Times New Roman"/>
                        </a:rPr>
                        <a:t>&lt;</a:t>
                      </a:r>
                    </a:p>
                    <a:p>
                      <a:pPr algn="ctr">
                        <a:lnSpc>
                          <a:spcPct val="115000"/>
                        </a:lnSpc>
                        <a:spcAft>
                          <a:spcPts val="0"/>
                        </a:spcAft>
                      </a:pPr>
                      <a:r>
                        <a:rPr lang="ru-RU" sz="1200">
                          <a:latin typeface="Calibri"/>
                          <a:ea typeface="Calibri"/>
                          <a:cs typeface="Times New Roman"/>
                        </a:rPr>
                        <a:t>=</a:t>
                      </a:r>
                    </a:p>
                    <a:p>
                      <a:pPr algn="ctr">
                        <a:lnSpc>
                          <a:spcPct val="115000"/>
                        </a:lnSpc>
                        <a:spcAft>
                          <a:spcPts val="0"/>
                        </a:spcAft>
                      </a:pPr>
                      <a:r>
                        <a:rPr lang="ru-RU" sz="1200">
                          <a:latin typeface="Calibri"/>
                          <a:ea typeface="Calibri"/>
                          <a:cs typeface="Times New Roman"/>
                        </a:rPr>
                        <a:t>&gt;</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Calibri"/>
                          <a:ea typeface="Calibri"/>
                          <a:cs typeface="Times New Roman"/>
                        </a:rPr>
                        <a:t>Ниже среднего</a:t>
                      </a:r>
                    </a:p>
                    <a:p>
                      <a:pPr algn="ctr">
                        <a:lnSpc>
                          <a:spcPct val="115000"/>
                        </a:lnSpc>
                        <a:spcAft>
                          <a:spcPts val="0"/>
                        </a:spcAft>
                      </a:pPr>
                      <a:r>
                        <a:rPr lang="ru-RU" sz="1200">
                          <a:latin typeface="Calibri"/>
                          <a:ea typeface="Calibri"/>
                          <a:cs typeface="Times New Roman"/>
                        </a:rPr>
                        <a:t>Средний</a:t>
                      </a:r>
                    </a:p>
                    <a:p>
                      <a:pPr algn="ctr">
                        <a:lnSpc>
                          <a:spcPct val="115000"/>
                        </a:lnSpc>
                        <a:spcAft>
                          <a:spcPts val="0"/>
                        </a:spcAft>
                      </a:pPr>
                      <a:r>
                        <a:rPr lang="ru-RU" sz="1200">
                          <a:latin typeface="Calibri"/>
                          <a:ea typeface="Calibri"/>
                          <a:cs typeface="Times New Roman"/>
                        </a:rPr>
                        <a:t>Выше среднего</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8200">
                <a:tc>
                  <a:txBody>
                    <a:bodyPr/>
                    <a:lstStyle/>
                    <a:p>
                      <a:pPr algn="ctr">
                        <a:lnSpc>
                          <a:spcPct val="115000"/>
                        </a:lnSpc>
                        <a:spcAft>
                          <a:spcPts val="0"/>
                        </a:spcAft>
                      </a:pPr>
                      <a:r>
                        <a:rPr lang="ru-RU" sz="1200" dirty="0">
                          <a:latin typeface="Calibri"/>
                          <a:ea typeface="Calibri"/>
                          <a:cs typeface="Times New Roman"/>
                        </a:rPr>
                        <a:t>4</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200">
                          <a:latin typeface="Calibri"/>
                          <a:ea typeface="Calibri"/>
                          <a:cs typeface="Times New Roman"/>
                        </a:rPr>
                        <a:t>Показатель силы мышц спины:</a:t>
                      </a:r>
                    </a:p>
                    <a:p>
                      <a:pPr>
                        <a:lnSpc>
                          <a:spcPct val="115000"/>
                        </a:lnSpc>
                        <a:spcAft>
                          <a:spcPts val="0"/>
                        </a:spcAft>
                      </a:pPr>
                      <a:r>
                        <a:rPr lang="ru-RU" sz="1200" u="sng">
                          <a:latin typeface="Calibri"/>
                          <a:ea typeface="Calibri"/>
                          <a:cs typeface="Times New Roman"/>
                        </a:rPr>
                        <a:t>сила (кг)</a:t>
                      </a:r>
                      <a:endParaRPr lang="ru-RU" sz="1200">
                        <a:latin typeface="Calibri"/>
                        <a:ea typeface="Calibri"/>
                        <a:cs typeface="Times New Roman"/>
                      </a:endParaRPr>
                    </a:p>
                    <a:p>
                      <a:pPr>
                        <a:lnSpc>
                          <a:spcPct val="115000"/>
                        </a:lnSpc>
                        <a:spcAft>
                          <a:spcPts val="0"/>
                        </a:spcAft>
                      </a:pPr>
                      <a:r>
                        <a:rPr lang="ru-RU" sz="1200">
                          <a:latin typeface="Calibri"/>
                          <a:ea typeface="Calibri"/>
                          <a:cs typeface="Times New Roman"/>
                        </a:rPr>
                        <a:t>вес (кг)  100</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Calibri"/>
                          <a:ea typeface="Calibri"/>
                          <a:cs typeface="Times New Roman"/>
                        </a:rPr>
                        <a:t>200–220%</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Calibri"/>
                          <a:ea typeface="Calibri"/>
                          <a:cs typeface="Times New Roman"/>
                        </a:rPr>
                        <a:t>135–150%</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Calibri"/>
                          <a:ea typeface="Calibri"/>
                          <a:cs typeface="Times New Roman"/>
                        </a:rPr>
                        <a:t>&lt;</a:t>
                      </a:r>
                    </a:p>
                    <a:p>
                      <a:pPr algn="ctr">
                        <a:lnSpc>
                          <a:spcPct val="115000"/>
                        </a:lnSpc>
                        <a:spcAft>
                          <a:spcPts val="0"/>
                        </a:spcAft>
                      </a:pPr>
                      <a:r>
                        <a:rPr lang="ru-RU" sz="1200">
                          <a:latin typeface="Calibri"/>
                          <a:ea typeface="Calibri"/>
                          <a:cs typeface="Times New Roman"/>
                        </a:rPr>
                        <a:t>=</a:t>
                      </a:r>
                    </a:p>
                    <a:p>
                      <a:pPr algn="ctr">
                        <a:lnSpc>
                          <a:spcPct val="115000"/>
                        </a:lnSpc>
                        <a:spcAft>
                          <a:spcPts val="0"/>
                        </a:spcAft>
                      </a:pPr>
                      <a:r>
                        <a:rPr lang="ru-RU" sz="1200">
                          <a:latin typeface="Calibri"/>
                          <a:ea typeface="Calibri"/>
                          <a:cs typeface="Times New Roman"/>
                        </a:rPr>
                        <a:t>&gt;</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Calibri"/>
                          <a:ea typeface="Calibri"/>
                          <a:cs typeface="Times New Roman"/>
                        </a:rPr>
                        <a:t>Ниже среднего</a:t>
                      </a:r>
                    </a:p>
                    <a:p>
                      <a:pPr algn="ctr">
                        <a:lnSpc>
                          <a:spcPct val="115000"/>
                        </a:lnSpc>
                        <a:spcAft>
                          <a:spcPts val="0"/>
                        </a:spcAft>
                      </a:pPr>
                      <a:r>
                        <a:rPr lang="ru-RU" sz="1200">
                          <a:latin typeface="Calibri"/>
                          <a:ea typeface="Calibri"/>
                          <a:cs typeface="Times New Roman"/>
                        </a:rPr>
                        <a:t>Средний</a:t>
                      </a:r>
                    </a:p>
                    <a:p>
                      <a:pPr algn="ctr">
                        <a:lnSpc>
                          <a:spcPct val="115000"/>
                        </a:lnSpc>
                        <a:spcAft>
                          <a:spcPts val="0"/>
                        </a:spcAft>
                      </a:pPr>
                      <a:r>
                        <a:rPr lang="ru-RU" sz="1200">
                          <a:latin typeface="Calibri"/>
                          <a:ea typeface="Calibri"/>
                          <a:cs typeface="Times New Roman"/>
                        </a:rPr>
                        <a:t>Выше среднего</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17599">
                <a:tc>
                  <a:txBody>
                    <a:bodyPr/>
                    <a:lstStyle/>
                    <a:p>
                      <a:pPr algn="ctr">
                        <a:lnSpc>
                          <a:spcPct val="115000"/>
                        </a:lnSpc>
                        <a:spcAft>
                          <a:spcPts val="0"/>
                        </a:spcAft>
                      </a:pPr>
                      <a:r>
                        <a:rPr lang="ru-RU" sz="1200" dirty="0">
                          <a:latin typeface="Calibri"/>
                          <a:ea typeface="Calibri"/>
                          <a:cs typeface="Times New Roman"/>
                        </a:rPr>
                        <a:t>5</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200">
                          <a:latin typeface="Calibri"/>
                          <a:ea typeface="Calibri"/>
                          <a:cs typeface="Times New Roman"/>
                        </a:rPr>
                        <a:t>Разностный индекс:</a:t>
                      </a:r>
                    </a:p>
                    <a:p>
                      <a:pPr>
                        <a:lnSpc>
                          <a:spcPct val="115000"/>
                        </a:lnSpc>
                        <a:spcAft>
                          <a:spcPts val="0"/>
                        </a:spcAft>
                      </a:pPr>
                      <a:r>
                        <a:rPr lang="ru-RU" sz="1200">
                          <a:latin typeface="Calibri"/>
                          <a:ea typeface="Calibri"/>
                          <a:cs typeface="Times New Roman"/>
                        </a:rPr>
                        <a:t>длина туловища – </a:t>
                      </a:r>
                    </a:p>
                    <a:p>
                      <a:pPr>
                        <a:lnSpc>
                          <a:spcPct val="115000"/>
                        </a:lnSpc>
                        <a:spcAft>
                          <a:spcPts val="0"/>
                        </a:spcAft>
                      </a:pPr>
                      <a:r>
                        <a:rPr lang="ru-RU" sz="1200">
                          <a:latin typeface="Calibri"/>
                          <a:ea typeface="Calibri"/>
                          <a:cs typeface="Times New Roman"/>
                        </a:rPr>
                        <a:t>– длина ног</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Calibri"/>
                          <a:ea typeface="Calibri"/>
                          <a:cs typeface="Times New Roman"/>
                        </a:rPr>
                        <a:t>9–11 см</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Calibri"/>
                          <a:ea typeface="Calibri"/>
                          <a:cs typeface="Times New Roman"/>
                        </a:rPr>
                        <a:t>11–12 см</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Calibri"/>
                          <a:ea typeface="Calibri"/>
                          <a:cs typeface="Times New Roman"/>
                        </a:rPr>
                        <a:t>&lt; и =</a:t>
                      </a:r>
                    </a:p>
                    <a:p>
                      <a:pPr algn="ctr">
                        <a:lnSpc>
                          <a:spcPct val="115000"/>
                        </a:lnSpc>
                        <a:spcAft>
                          <a:spcPts val="0"/>
                        </a:spcAft>
                      </a:pPr>
                      <a:r>
                        <a:rPr lang="ru-RU" sz="1200">
                          <a:latin typeface="Calibri"/>
                          <a:ea typeface="Calibri"/>
                          <a:cs typeface="Times New Roman"/>
                        </a:rPr>
                        <a:t>&gt;</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Calibri"/>
                          <a:ea typeface="Calibri"/>
                          <a:cs typeface="Times New Roman"/>
                        </a:rPr>
                        <a:t>Пропорциональное</a:t>
                      </a:r>
                    </a:p>
                    <a:p>
                      <a:pPr algn="ctr">
                        <a:lnSpc>
                          <a:spcPct val="115000"/>
                        </a:lnSpc>
                        <a:spcAft>
                          <a:spcPts val="0"/>
                        </a:spcAft>
                      </a:pPr>
                      <a:r>
                        <a:rPr lang="ru-RU" sz="1200">
                          <a:latin typeface="Calibri"/>
                          <a:ea typeface="Calibri"/>
                          <a:cs typeface="Times New Roman"/>
                        </a:rPr>
                        <a:t>телосложение</a:t>
                      </a:r>
                    </a:p>
                    <a:p>
                      <a:pPr algn="ctr">
                        <a:lnSpc>
                          <a:spcPct val="115000"/>
                        </a:lnSpc>
                        <a:spcAft>
                          <a:spcPts val="0"/>
                        </a:spcAft>
                      </a:pPr>
                      <a:r>
                        <a:rPr lang="ru-RU" sz="1200">
                          <a:latin typeface="Calibri"/>
                          <a:ea typeface="Calibri"/>
                          <a:cs typeface="Times New Roman"/>
                        </a:rPr>
                        <a:t>Непропорциональное</a:t>
                      </a:r>
                    </a:p>
                    <a:p>
                      <a:pPr algn="ctr">
                        <a:lnSpc>
                          <a:spcPct val="115000"/>
                        </a:lnSpc>
                        <a:spcAft>
                          <a:spcPts val="0"/>
                        </a:spcAft>
                      </a:pPr>
                      <a:r>
                        <a:rPr lang="ru-RU" sz="1200">
                          <a:latin typeface="Calibri"/>
                          <a:ea typeface="Calibri"/>
                          <a:cs typeface="Times New Roman"/>
                        </a:rPr>
                        <a:t>телосложение</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8200">
                <a:tc>
                  <a:txBody>
                    <a:bodyPr/>
                    <a:lstStyle/>
                    <a:p>
                      <a:pPr algn="ctr">
                        <a:lnSpc>
                          <a:spcPct val="115000"/>
                        </a:lnSpc>
                        <a:spcAft>
                          <a:spcPts val="0"/>
                        </a:spcAft>
                      </a:pPr>
                      <a:r>
                        <a:rPr lang="ru-RU" sz="1200" dirty="0">
                          <a:latin typeface="Calibri"/>
                          <a:ea typeface="Calibri"/>
                          <a:cs typeface="Times New Roman"/>
                        </a:rPr>
                        <a:t>6</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1200">
                          <a:latin typeface="Calibri"/>
                          <a:ea typeface="Calibri"/>
                          <a:cs typeface="Times New Roman"/>
                        </a:rPr>
                        <a:t>Показатель Эрисмана:</a:t>
                      </a:r>
                    </a:p>
                    <a:p>
                      <a:pPr>
                        <a:lnSpc>
                          <a:spcPct val="115000"/>
                        </a:lnSpc>
                        <a:spcAft>
                          <a:spcPts val="0"/>
                        </a:spcAft>
                      </a:pPr>
                      <a:r>
                        <a:rPr lang="ru-RU" sz="1200" u="sng">
                          <a:latin typeface="Calibri"/>
                          <a:ea typeface="Calibri"/>
                          <a:cs typeface="Times New Roman"/>
                        </a:rPr>
                        <a:t>окр. гр. кл. (см)</a:t>
                      </a:r>
                      <a:endParaRPr lang="ru-RU" sz="1200">
                        <a:latin typeface="Calibri"/>
                        <a:ea typeface="Calibri"/>
                        <a:cs typeface="Times New Roman"/>
                      </a:endParaRPr>
                    </a:p>
                    <a:p>
                      <a:pPr>
                        <a:lnSpc>
                          <a:spcPct val="115000"/>
                        </a:lnSpc>
                        <a:spcAft>
                          <a:spcPts val="0"/>
                        </a:spcAft>
                      </a:pPr>
                      <a:r>
                        <a:rPr lang="ru-RU" sz="1200">
                          <a:latin typeface="Calibri"/>
                          <a:ea typeface="Calibri"/>
                          <a:cs typeface="Times New Roman"/>
                        </a:rPr>
                        <a:t>рост (см)             100</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Calibri"/>
                          <a:ea typeface="Calibri"/>
                          <a:cs typeface="Times New Roman"/>
                        </a:rPr>
                        <a:t>50–55%</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Calibri"/>
                          <a:ea typeface="Calibri"/>
                          <a:cs typeface="Times New Roman"/>
                        </a:rPr>
                        <a:t>50–55%</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a:latin typeface="Calibri"/>
                          <a:ea typeface="Calibri"/>
                          <a:cs typeface="Times New Roman"/>
                        </a:rPr>
                        <a:t>&lt;</a:t>
                      </a:r>
                    </a:p>
                    <a:p>
                      <a:pPr algn="ctr">
                        <a:lnSpc>
                          <a:spcPct val="115000"/>
                        </a:lnSpc>
                        <a:spcAft>
                          <a:spcPts val="0"/>
                        </a:spcAft>
                      </a:pPr>
                      <a:r>
                        <a:rPr lang="ru-RU" sz="1200">
                          <a:latin typeface="Calibri"/>
                          <a:ea typeface="Calibri"/>
                          <a:cs typeface="Times New Roman"/>
                        </a:rPr>
                        <a:t>=</a:t>
                      </a:r>
                    </a:p>
                    <a:p>
                      <a:pPr algn="ctr">
                        <a:lnSpc>
                          <a:spcPct val="115000"/>
                        </a:lnSpc>
                        <a:spcAft>
                          <a:spcPts val="0"/>
                        </a:spcAft>
                      </a:pPr>
                      <a:r>
                        <a:rPr lang="ru-RU" sz="1200">
                          <a:latin typeface="Calibri"/>
                          <a:ea typeface="Calibri"/>
                          <a:cs typeface="Times New Roman"/>
                        </a:rPr>
                        <a:t>&gt;</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200" dirty="0">
                          <a:latin typeface="Calibri"/>
                          <a:ea typeface="Calibri"/>
                          <a:cs typeface="Times New Roman"/>
                        </a:rPr>
                        <a:t>Астеник</a:t>
                      </a:r>
                    </a:p>
                    <a:p>
                      <a:pPr algn="ctr">
                        <a:lnSpc>
                          <a:spcPct val="115000"/>
                        </a:lnSpc>
                        <a:spcAft>
                          <a:spcPts val="0"/>
                        </a:spcAft>
                      </a:pPr>
                      <a:r>
                        <a:rPr lang="ru-RU" sz="1200" dirty="0" err="1">
                          <a:latin typeface="Calibri"/>
                          <a:ea typeface="Calibri"/>
                          <a:cs typeface="Times New Roman"/>
                        </a:rPr>
                        <a:t>Нормостеник</a:t>
                      </a:r>
                      <a:endParaRPr lang="ru-RU" sz="1200" dirty="0">
                        <a:latin typeface="Calibri"/>
                        <a:ea typeface="Calibri"/>
                        <a:cs typeface="Times New Roman"/>
                      </a:endParaRPr>
                    </a:p>
                    <a:p>
                      <a:pPr algn="ctr">
                        <a:lnSpc>
                          <a:spcPct val="115000"/>
                        </a:lnSpc>
                        <a:spcAft>
                          <a:spcPts val="0"/>
                        </a:spcAft>
                      </a:pPr>
                      <a:r>
                        <a:rPr lang="ru-RU" sz="1200" dirty="0">
                          <a:latin typeface="Calibri"/>
                          <a:ea typeface="Calibri"/>
                          <a:cs typeface="Times New Roman"/>
                        </a:rPr>
                        <a:t>Гиперстеник</a:t>
                      </a:r>
                    </a:p>
                  </a:txBody>
                  <a:tcPr marL="36943" marR="3694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1265" name="Rectangle 1"/>
          <p:cNvSpPr>
            <a:spLocks noChangeArrowheads="1"/>
          </p:cNvSpPr>
          <p:nvPr/>
        </p:nvSpPr>
        <p:spPr bwMode="auto">
          <a:xfrm>
            <a:off x="2776092" y="90100"/>
            <a:ext cx="3591816" cy="276999"/>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Оценка физического развития по методу индексов</a:t>
            </a:r>
            <a:endParaRPr kumimoji="0" lang="ru-RU" sz="18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0" y="304800"/>
            <a:ext cx="8305800" cy="3139321"/>
          </a:xfrm>
          <a:prstGeom prst="rect">
            <a:avLst/>
          </a:prstGeom>
        </p:spPr>
        <p:txBody>
          <a:bodyPr wrap="square">
            <a:spAutoFit/>
          </a:bodyPr>
          <a:lstStyle/>
          <a:p>
            <a:pPr algn="just"/>
            <a:r>
              <a:rPr lang="ru-RU" dirty="0" smtClean="0"/>
              <a:t>Показатель ≪двойного произведения≫ (индекс Робинсона) является одним из важнейших критериев </a:t>
            </a:r>
            <a:r>
              <a:rPr lang="ru-RU" dirty="0" err="1" smtClean="0"/>
              <a:t>энергопотенциала</a:t>
            </a:r>
            <a:r>
              <a:rPr lang="ru-RU" dirty="0" smtClean="0"/>
              <a:t> </a:t>
            </a:r>
            <a:r>
              <a:rPr lang="ru-RU" dirty="0" err="1" smtClean="0"/>
              <a:t>сердечно-сосудистой</a:t>
            </a:r>
            <a:r>
              <a:rPr lang="ru-RU" dirty="0" smtClean="0"/>
              <a:t> системы, показателем ее резерва, который характеризует систолическую работу сердца. Индекс Робинсона косвенно отражает аэробную работоспособность организма, </a:t>
            </a:r>
            <a:r>
              <a:rPr lang="ru-RU" dirty="0" err="1" smtClean="0"/>
              <a:t>коррелируя</a:t>
            </a:r>
            <a:r>
              <a:rPr lang="ru-RU" dirty="0" smtClean="0"/>
              <a:t> с показателем МПК (максимальное потребление кислорода). Чем ниже этот показатель, тем больше функциональная способность сердечной мышцы, исходя из известной закономерности — формировании ≪</a:t>
            </a:r>
            <a:r>
              <a:rPr lang="ru-RU" dirty="0" err="1" smtClean="0"/>
              <a:t>экономизации</a:t>
            </a:r>
            <a:r>
              <a:rPr lang="ru-RU" dirty="0" smtClean="0"/>
              <a:t> функций≫. Таким образом, чем ниже у физкультурника или спортсмена двойное произведение в покое (реже пульс и ниже АД систолическое), тем выше максимальные аэробные способности и, следовательно, уровень соматического здоровья индивида.</a:t>
            </a:r>
            <a:endParaRPr lang="ru-RU"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304800"/>
            <a:ext cx="8686800" cy="5355312"/>
          </a:xfrm>
          <a:prstGeom prst="rect">
            <a:avLst/>
          </a:prstGeom>
        </p:spPr>
        <p:txBody>
          <a:bodyPr wrap="square">
            <a:spAutoFit/>
          </a:bodyPr>
          <a:lstStyle/>
          <a:p>
            <a:pPr algn="ctr"/>
            <a:r>
              <a:rPr lang="ru-RU" b="1" dirty="0" smtClean="0"/>
              <a:t>Индексы пропорциональности телосложения</a:t>
            </a:r>
          </a:p>
          <a:p>
            <a:pPr algn="ctr"/>
            <a:r>
              <a:rPr lang="ru-RU" i="1" dirty="0" smtClean="0"/>
              <a:t>Разностный индекс</a:t>
            </a:r>
          </a:p>
          <a:p>
            <a:pPr algn="just"/>
            <a:r>
              <a:rPr lang="ru-RU" dirty="0" smtClean="0"/>
              <a:t>Определяется путем вычитания:</a:t>
            </a:r>
          </a:p>
          <a:p>
            <a:pPr algn="just"/>
            <a:r>
              <a:rPr lang="ru-RU" dirty="0" smtClean="0"/>
              <a:t>Длина туловища (рост сидя) – длина ног (рост стоя – рост сидя).</a:t>
            </a:r>
          </a:p>
          <a:p>
            <a:pPr algn="just"/>
            <a:r>
              <a:rPr lang="ru-RU" dirty="0" smtClean="0"/>
              <a:t>Среднее значение для мужчин — 9–11 см, у женщин — 11–12 см или меньше — это пропорциональное телосложение. Если значения больше, то телосложение не пропорциональное. Чем меньше индекс, тем больше длина ног и наоборот.</a:t>
            </a:r>
          </a:p>
          <a:p>
            <a:pPr algn="just"/>
            <a:r>
              <a:rPr lang="ru-RU" b="1" dirty="0" smtClean="0"/>
              <a:t>Индекс Эрисмана определяет тип телосложения:</a:t>
            </a:r>
          </a:p>
          <a:p>
            <a:pPr algn="just"/>
            <a:r>
              <a:rPr lang="ru-RU" b="1" dirty="0" err="1" smtClean="0"/>
              <a:t>Окр</a:t>
            </a:r>
            <a:r>
              <a:rPr lang="ru-RU" b="1" dirty="0" smtClean="0"/>
              <a:t>. гр. </a:t>
            </a:r>
            <a:r>
              <a:rPr lang="ru-RU" b="1" dirty="0" err="1" smtClean="0"/>
              <a:t>кл</a:t>
            </a:r>
            <a:r>
              <a:rPr lang="ru-RU" b="1" dirty="0" smtClean="0"/>
              <a:t>. (см) ✕ 100 . рост (см)</a:t>
            </a:r>
          </a:p>
          <a:p>
            <a:pPr algn="just"/>
            <a:r>
              <a:rPr lang="ru-RU" dirty="0" err="1" smtClean="0"/>
              <a:t>Окр</a:t>
            </a:r>
            <a:r>
              <a:rPr lang="ru-RU" dirty="0" smtClean="0"/>
              <a:t>. гр. </a:t>
            </a:r>
            <a:r>
              <a:rPr lang="ru-RU" dirty="0" err="1" smtClean="0"/>
              <a:t>кл</a:t>
            </a:r>
            <a:r>
              <a:rPr lang="ru-RU" dirty="0" smtClean="0"/>
              <a:t>. — окружность грудной клетки в паузе.</a:t>
            </a:r>
          </a:p>
          <a:p>
            <a:pPr algn="just"/>
            <a:r>
              <a:rPr lang="ru-RU" dirty="0" smtClean="0"/>
              <a:t>Если индекс 50…55% — </a:t>
            </a:r>
            <a:r>
              <a:rPr lang="ru-RU" dirty="0" err="1" smtClean="0"/>
              <a:t>нормостеник</a:t>
            </a:r>
            <a:r>
              <a:rPr lang="ru-RU" dirty="0" smtClean="0"/>
              <a:t>;</a:t>
            </a:r>
          </a:p>
          <a:p>
            <a:pPr algn="just"/>
            <a:r>
              <a:rPr lang="ru-RU" dirty="0" smtClean="0"/>
              <a:t>если индекс меньше &lt;50 — астеник (грудная клетка узкая);</a:t>
            </a:r>
          </a:p>
          <a:p>
            <a:pPr algn="just"/>
            <a:r>
              <a:rPr lang="ru-RU" dirty="0" smtClean="0"/>
              <a:t>если больше &gt;55 — гиперстеник (грудная клетка широкая).</a:t>
            </a:r>
          </a:p>
          <a:p>
            <a:pPr algn="just"/>
            <a:r>
              <a:rPr lang="ru-RU" dirty="0" smtClean="0"/>
              <a:t>На основании результатов оценки физического развития методами стандартов и индексов делают обобщенное заключение о физическом развитии и дают соответствующие рекомендации по его совершенствованию.</a:t>
            </a:r>
          </a:p>
          <a:p>
            <a:pPr algn="ctr"/>
            <a:r>
              <a:rPr lang="ru-RU" b="1" dirty="0" smtClean="0"/>
              <a:t>Вариант заключения</a:t>
            </a:r>
          </a:p>
          <a:p>
            <a:pPr algn="just"/>
            <a:r>
              <a:rPr lang="ru-RU" dirty="0" smtClean="0"/>
              <a:t>Общая оценка физического развития: среднее при пропорциональном, </a:t>
            </a:r>
            <a:r>
              <a:rPr lang="ru-RU" dirty="0" err="1" smtClean="0"/>
              <a:t>нормостеническом</a:t>
            </a:r>
            <a:r>
              <a:rPr lang="ru-RU" dirty="0" smtClean="0"/>
              <a:t> телосложении.</a:t>
            </a:r>
            <a:endParaRPr lang="ru-RU"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381000"/>
            <a:ext cx="8686800" cy="5078313"/>
          </a:xfrm>
          <a:prstGeom prst="rect">
            <a:avLst/>
          </a:prstGeom>
        </p:spPr>
        <p:txBody>
          <a:bodyPr wrap="square">
            <a:spAutoFit/>
          </a:bodyPr>
          <a:lstStyle/>
          <a:p>
            <a:pPr algn="ctr"/>
            <a:r>
              <a:rPr lang="ru-RU" b="1" dirty="0" smtClean="0"/>
              <a:t>ИССЛЕДОВАНИЕ ФУНКЦИОНАЛЬНОГО СОСТОЯНИЯ</a:t>
            </a:r>
          </a:p>
          <a:p>
            <a:pPr algn="ctr"/>
            <a:r>
              <a:rPr lang="ru-RU" b="1" dirty="0" smtClean="0"/>
              <a:t>ОРГАНИЗМА</a:t>
            </a:r>
          </a:p>
          <a:p>
            <a:pPr algn="just"/>
            <a:r>
              <a:rPr lang="ru-RU" dirty="0" smtClean="0"/>
              <a:t>Исследование функционального состояния организма — важный этап любого диагностического исследования. Медицинское обследование в условиях мышечного покоя не является достаточным.</a:t>
            </a:r>
          </a:p>
          <a:p>
            <a:pPr algn="just"/>
            <a:r>
              <a:rPr lang="ru-RU" dirty="0" smtClean="0"/>
              <a:t>Для комплексной оценки состояния здоровья, выявления заболевания, степени его выраженности и наличия компенсации необходима функциональная диагностика.</a:t>
            </a:r>
          </a:p>
          <a:p>
            <a:pPr algn="just"/>
            <a:r>
              <a:rPr lang="ru-RU" b="1" dirty="0" smtClean="0"/>
              <a:t>Функциональная диагностика — такой подход, когда в оценке </a:t>
            </a:r>
            <a:r>
              <a:rPr lang="ru-RU" dirty="0" smtClean="0"/>
              <a:t>состояния здоровья учитывается не только тяжесть патологического процесса (местные, локальные изменения), но и общее функциональное состояние (ФС), позволяющее предсказать ведущие тенденции в развитии патологического и компенсаторного процессов.</a:t>
            </a:r>
          </a:p>
          <a:p>
            <a:pPr algn="just"/>
            <a:r>
              <a:rPr lang="ru-RU" dirty="0" smtClean="0"/>
              <a:t>Оценка общего ФС является методологической основой для прогнозирования риска осложнений у больных (стратификация по степени риска). У практически здоровых людей исследование ФС позволяет выявить неблагоприятные тенденции в состоянии здоровья (</a:t>
            </a:r>
            <a:r>
              <a:rPr lang="ru-RU" dirty="0" err="1" smtClean="0"/>
              <a:t>донозологическая</a:t>
            </a:r>
            <a:r>
              <a:rPr lang="ru-RU" dirty="0" smtClean="0"/>
              <a:t> диагностика).</a:t>
            </a:r>
          </a:p>
          <a:p>
            <a:pPr algn="just"/>
            <a:r>
              <a:rPr lang="ru-RU" dirty="0" smtClean="0"/>
              <a:t>Задача оценки ФС человека непременно возникает тогда, когда ставится вопрос о его профессиональной пригодности, работоспособности, прогнозируется динамика заболевания или его исход.</a:t>
            </a:r>
            <a:endParaRPr lang="ru-RU"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0" y="762000"/>
            <a:ext cx="8458200" cy="3139321"/>
          </a:xfrm>
          <a:prstGeom prst="rect">
            <a:avLst/>
          </a:prstGeom>
        </p:spPr>
        <p:txBody>
          <a:bodyPr wrap="square">
            <a:spAutoFit/>
          </a:bodyPr>
          <a:lstStyle/>
          <a:p>
            <a:pPr algn="ctr"/>
            <a:r>
              <a:rPr lang="ru-RU" b="1" i="1" dirty="0" smtClean="0"/>
              <a:t>Цели функциональной диагностики при заболеваниях</a:t>
            </a:r>
          </a:p>
          <a:p>
            <a:pPr algn="just"/>
            <a:r>
              <a:rPr lang="ru-RU" dirty="0" smtClean="0"/>
              <a:t>• Оценка морфофункционального дефекта.</a:t>
            </a:r>
          </a:p>
          <a:p>
            <a:pPr algn="just"/>
            <a:r>
              <a:rPr lang="ru-RU" dirty="0" smtClean="0"/>
              <a:t>• Уточнение реабилитационного потенциала обследуемого.</a:t>
            </a:r>
          </a:p>
          <a:p>
            <a:pPr algn="just"/>
            <a:r>
              <a:rPr lang="ru-RU" dirty="0" smtClean="0"/>
              <a:t>• Прогнозирование вероятности развития неадекватных и (или) парадоксальных реакций на проводимые лечебные мероприятия.</a:t>
            </a:r>
          </a:p>
          <a:p>
            <a:pPr algn="just"/>
            <a:r>
              <a:rPr lang="ru-RU" dirty="0" smtClean="0"/>
              <a:t>• Рекомендации по оптимизации проводимой терапии, включая медикаментозную.</a:t>
            </a:r>
          </a:p>
          <a:p>
            <a:pPr algn="just"/>
            <a:r>
              <a:rPr lang="ru-RU" dirty="0" smtClean="0"/>
              <a:t>• Стратификация больных по степени риска возникновения осложнений (при проведении физиотерапии, занятий лечебной физкультурой и т.д.).</a:t>
            </a:r>
          </a:p>
          <a:p>
            <a:pPr algn="just"/>
            <a:r>
              <a:rPr lang="ru-RU" dirty="0" smtClean="0"/>
              <a:t>• Оценка эффективности проведенной терапии (оздоровительных мероприятий).</a:t>
            </a:r>
          </a:p>
          <a:p>
            <a:pPr algn="just"/>
            <a:r>
              <a:rPr lang="ru-RU" dirty="0" smtClean="0"/>
              <a:t>• Важный компонент в экспертной оценке состояния больных — оценка функционального состояния и прогноз его восстановления или улучшения.</a:t>
            </a:r>
            <a:endParaRPr lang="ru-RU"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2400" y="152400"/>
            <a:ext cx="8839200" cy="5632311"/>
          </a:xfrm>
          <a:prstGeom prst="rect">
            <a:avLst/>
          </a:prstGeom>
        </p:spPr>
        <p:txBody>
          <a:bodyPr wrap="square">
            <a:spAutoFit/>
          </a:bodyPr>
          <a:lstStyle/>
          <a:p>
            <a:pPr algn="ctr"/>
            <a:r>
              <a:rPr lang="ru-RU" b="1" dirty="0" smtClean="0"/>
              <a:t>Цели функциональной диагностики у практически здоровых людей</a:t>
            </a:r>
          </a:p>
          <a:p>
            <a:pPr algn="just"/>
            <a:r>
              <a:rPr lang="ru-RU" dirty="0" smtClean="0"/>
              <a:t>• Оценка резервов и качества здоровья.</a:t>
            </a:r>
          </a:p>
          <a:p>
            <a:pPr algn="just"/>
            <a:r>
              <a:rPr lang="ru-RU" dirty="0" smtClean="0"/>
              <a:t>• Оценка текущего функционального состояния и адаптационных резервов.</a:t>
            </a:r>
          </a:p>
          <a:p>
            <a:pPr algn="just"/>
            <a:r>
              <a:rPr lang="ru-RU" dirty="0" smtClean="0"/>
              <a:t>• Профессиональный отбор (космонавты, летчики, спасатели, работники силовых структур, спортсмены и др.).</a:t>
            </a:r>
          </a:p>
          <a:p>
            <a:pPr algn="just"/>
            <a:r>
              <a:rPr lang="ru-RU" dirty="0" smtClean="0"/>
              <a:t>• Индивидуализация двигательного режима, выбор оптимальных нагрузок, построение индивидуальной программы тренировки.</a:t>
            </a:r>
          </a:p>
          <a:p>
            <a:pPr algn="just"/>
            <a:r>
              <a:rPr lang="ru-RU" dirty="0" smtClean="0"/>
              <a:t>• Выявление ранних признаков физического перенапряжения и состояния </a:t>
            </a:r>
            <a:r>
              <a:rPr lang="ru-RU" dirty="0" err="1" smtClean="0"/>
              <a:t>перетренированности</a:t>
            </a:r>
            <a:r>
              <a:rPr lang="ru-RU" dirty="0" smtClean="0"/>
              <a:t>.</a:t>
            </a:r>
          </a:p>
          <a:p>
            <a:pPr algn="just"/>
            <a:r>
              <a:rPr lang="ru-RU" dirty="0" smtClean="0"/>
              <a:t>• Оценка эффективности индивидуальной оздоровительной программы.</a:t>
            </a:r>
          </a:p>
          <a:p>
            <a:pPr algn="just"/>
            <a:r>
              <a:rPr lang="ru-RU" dirty="0" smtClean="0"/>
              <a:t>В функциональной диагностике важное значение имеют функциональные пробы — это нагрузки, задаваемые обследуемому для определения функционального состояния и резервных возможностей какого-либо органа, системы или организма в целом.</a:t>
            </a:r>
          </a:p>
          <a:p>
            <a:pPr algn="just"/>
            <a:endParaRPr lang="ru-RU" dirty="0" smtClean="0"/>
          </a:p>
          <a:p>
            <a:pPr algn="ctr"/>
            <a:r>
              <a:rPr lang="ru-RU" b="1" dirty="0" smtClean="0"/>
              <a:t>Общие требования, предъявляемые к функциональным пробам</a:t>
            </a:r>
          </a:p>
          <a:p>
            <a:pPr algn="just"/>
            <a:r>
              <a:rPr lang="ru-RU" dirty="0" smtClean="0"/>
              <a:t>Они должны быть:</a:t>
            </a:r>
          </a:p>
          <a:p>
            <a:pPr algn="just"/>
            <a:r>
              <a:rPr lang="ru-RU" dirty="0" smtClean="0"/>
              <a:t>• безопасны для здоровья,</a:t>
            </a:r>
          </a:p>
          <a:p>
            <a:pPr algn="just"/>
            <a:r>
              <a:rPr lang="ru-RU" dirty="0" smtClean="0"/>
              <a:t>• специфичны для исследуемой системы,</a:t>
            </a:r>
          </a:p>
          <a:p>
            <a:pPr algn="just"/>
            <a:r>
              <a:rPr lang="ru-RU" dirty="0" smtClean="0"/>
              <a:t>• адекватны возможностям исследуемой системы,</a:t>
            </a:r>
          </a:p>
          <a:p>
            <a:pPr algn="just"/>
            <a:r>
              <a:rPr lang="ru-RU" dirty="0" smtClean="0"/>
              <a:t>• точно дозируемы.</a:t>
            </a:r>
            <a:endParaRPr lang="ru-RU"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889844"/>
            <a:ext cx="8229600" cy="3970318"/>
          </a:xfrm>
          <a:prstGeom prst="rect">
            <a:avLst/>
          </a:prstGeom>
        </p:spPr>
        <p:txBody>
          <a:bodyPr wrap="square">
            <a:spAutoFit/>
          </a:bodyPr>
          <a:lstStyle/>
          <a:p>
            <a:pPr algn="ctr"/>
            <a:r>
              <a:rPr lang="ru-RU" b="1" dirty="0" smtClean="0"/>
              <a:t>ВИДЫ ФУНКЦИОНАЛЬНЫХ ПРОБ</a:t>
            </a:r>
          </a:p>
          <a:p>
            <a:pPr algn="just"/>
            <a:r>
              <a:rPr lang="ru-RU" dirty="0" smtClean="0"/>
              <a:t>Выделяют функциональные пробы для оценки состояния: </a:t>
            </a:r>
          </a:p>
          <a:p>
            <a:pPr algn="just"/>
            <a:r>
              <a:rPr lang="ru-RU" dirty="0" smtClean="0"/>
              <a:t>ССС (</a:t>
            </a:r>
            <a:r>
              <a:rPr lang="ru-RU" dirty="0" err="1" smtClean="0"/>
              <a:t>сердечно-сосудистая</a:t>
            </a:r>
            <a:r>
              <a:rPr lang="ru-RU" dirty="0" smtClean="0"/>
              <a:t> </a:t>
            </a:r>
            <a:r>
              <a:rPr lang="ru-RU" dirty="0" err="1" smtClean="0"/>
              <a:t>сисстема</a:t>
            </a:r>
            <a:r>
              <a:rPr lang="ru-RU" dirty="0" smtClean="0"/>
              <a:t>, </a:t>
            </a:r>
          </a:p>
          <a:p>
            <a:pPr algn="just"/>
            <a:r>
              <a:rPr lang="ru-RU" dirty="0" smtClean="0"/>
              <a:t>ДС (дыхательная система), </a:t>
            </a:r>
          </a:p>
          <a:p>
            <a:pPr algn="just"/>
            <a:r>
              <a:rPr lang="ru-RU" dirty="0" smtClean="0"/>
              <a:t>ЦНС (</a:t>
            </a:r>
            <a:r>
              <a:rPr lang="ru-RU" dirty="0" smtClean="0">
                <a:hlinkClick r:id="rId2"/>
              </a:rPr>
              <a:t>центральная нервная система)</a:t>
            </a:r>
            <a:r>
              <a:rPr lang="ru-RU" dirty="0" smtClean="0"/>
              <a:t>, </a:t>
            </a:r>
          </a:p>
          <a:p>
            <a:pPr algn="just"/>
            <a:r>
              <a:rPr lang="ru-RU" dirty="0" smtClean="0"/>
              <a:t>ВНС (</a:t>
            </a:r>
            <a:r>
              <a:rPr lang="ru-RU" u="sng" dirty="0" smtClean="0">
                <a:hlinkClick r:id="rId2"/>
              </a:rPr>
              <a:t>вегетативная нервная система)</a:t>
            </a:r>
            <a:r>
              <a:rPr lang="ru-RU" dirty="0" smtClean="0"/>
              <a:t>, </a:t>
            </a:r>
          </a:p>
          <a:p>
            <a:pPr algn="just"/>
            <a:endParaRPr lang="ru-RU" dirty="0" smtClean="0"/>
          </a:p>
          <a:p>
            <a:pPr algn="just"/>
            <a:r>
              <a:rPr lang="ru-RU" dirty="0" smtClean="0"/>
              <a:t>По применяемым факторам различают:</a:t>
            </a:r>
          </a:p>
          <a:p>
            <a:pPr algn="just"/>
            <a:r>
              <a:rPr lang="ru-RU" dirty="0" smtClean="0"/>
              <a:t>• Дыхательные пробы (с задержкой на вдохе, выдохе, с гипервентиляцией).</a:t>
            </a:r>
          </a:p>
          <a:p>
            <a:pPr algn="just"/>
            <a:r>
              <a:rPr lang="ru-RU" dirty="0" smtClean="0"/>
              <a:t>• С переменой положения тела — ортостатическая, </a:t>
            </a:r>
            <a:r>
              <a:rPr lang="ru-RU" dirty="0" err="1" smtClean="0"/>
              <a:t>клиноортостатическая</a:t>
            </a:r>
            <a:r>
              <a:rPr lang="ru-RU" dirty="0" smtClean="0"/>
              <a:t>.</a:t>
            </a:r>
          </a:p>
          <a:p>
            <a:pPr algn="just"/>
            <a:r>
              <a:rPr lang="ru-RU" dirty="0" smtClean="0"/>
              <a:t>• Физические нагрузки (динамические, статические).</a:t>
            </a:r>
          </a:p>
          <a:p>
            <a:pPr algn="just"/>
            <a:r>
              <a:rPr lang="ru-RU" dirty="0" smtClean="0"/>
              <a:t>• Физические факторы (электростимуляция предсердий, </a:t>
            </a:r>
            <a:r>
              <a:rPr lang="ru-RU" dirty="0" err="1" smtClean="0"/>
              <a:t>холодовая</a:t>
            </a:r>
            <a:r>
              <a:rPr lang="ru-RU" dirty="0" smtClean="0"/>
              <a:t> проба и т.д.).</a:t>
            </a:r>
          </a:p>
          <a:p>
            <a:pPr algn="just"/>
            <a:r>
              <a:rPr lang="ru-RU" dirty="0" smtClean="0"/>
              <a:t>• </a:t>
            </a:r>
            <a:r>
              <a:rPr lang="ru-RU" dirty="0" err="1" smtClean="0"/>
              <a:t>Психоэмоциональные</a:t>
            </a:r>
            <a:r>
              <a:rPr lang="ru-RU" dirty="0" smtClean="0"/>
              <a:t>.</a:t>
            </a:r>
          </a:p>
          <a:p>
            <a:pPr algn="just"/>
            <a:r>
              <a:rPr lang="ru-RU" dirty="0" smtClean="0"/>
              <a:t>• Фармакологические.</a:t>
            </a:r>
            <a:endParaRPr lang="ru-RU"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0"/>
            <a:ext cx="8763000" cy="6463308"/>
          </a:xfrm>
          <a:prstGeom prst="rect">
            <a:avLst/>
          </a:prstGeom>
        </p:spPr>
        <p:txBody>
          <a:bodyPr wrap="square">
            <a:spAutoFit/>
          </a:bodyPr>
          <a:lstStyle/>
          <a:p>
            <a:pPr algn="just"/>
            <a:r>
              <a:rPr lang="ru-RU" b="1" dirty="0" smtClean="0"/>
              <a:t>Пробы с физической нагрузкой или нагрузочные функциональные пробы </a:t>
            </a:r>
            <a:r>
              <a:rPr lang="ru-RU" dirty="0" smtClean="0"/>
              <a:t>(НФП)) классифицируют по:</a:t>
            </a:r>
          </a:p>
          <a:p>
            <a:pPr algn="just"/>
            <a:r>
              <a:rPr lang="ru-RU" dirty="0" smtClean="0"/>
              <a:t>1) характеру выполнения физической нагрузки: а) динамические;</a:t>
            </a:r>
          </a:p>
          <a:p>
            <a:pPr algn="just"/>
            <a:r>
              <a:rPr lang="ru-RU" dirty="0" smtClean="0"/>
              <a:t>б) статические;</a:t>
            </a:r>
          </a:p>
          <a:p>
            <a:pPr algn="just"/>
            <a:r>
              <a:rPr lang="ru-RU" dirty="0" smtClean="0"/>
              <a:t>2) типу нагрузки — бег, приседания, подскоки, нагрузка на велоэргометре, </a:t>
            </a:r>
            <a:r>
              <a:rPr lang="ru-RU" dirty="0" err="1" smtClean="0"/>
              <a:t>тредмиле</a:t>
            </a:r>
            <a:r>
              <a:rPr lang="ru-RU" dirty="0" smtClean="0"/>
              <a:t>;</a:t>
            </a:r>
          </a:p>
          <a:p>
            <a:pPr algn="just"/>
            <a:r>
              <a:rPr lang="ru-RU" dirty="0" smtClean="0"/>
              <a:t>3) интенсивности выполнения нагрузки: а) максимальной интенсивности; б) </a:t>
            </a:r>
            <a:r>
              <a:rPr lang="ru-RU" dirty="0" err="1" smtClean="0"/>
              <a:t>субмаксимальной</a:t>
            </a:r>
            <a:r>
              <a:rPr lang="ru-RU" dirty="0" smtClean="0"/>
              <a:t> интенсивности, в) умеренной интенсивности,</a:t>
            </a:r>
          </a:p>
          <a:p>
            <a:pPr algn="just"/>
            <a:r>
              <a:rPr lang="ru-RU" dirty="0" smtClean="0"/>
              <a:t>4) времени регистрации показателей: </a:t>
            </a:r>
          </a:p>
          <a:p>
            <a:pPr algn="just"/>
            <a:r>
              <a:rPr lang="ru-RU" dirty="0" smtClean="0"/>
              <a:t>а) рабочие; </a:t>
            </a:r>
          </a:p>
          <a:p>
            <a:pPr algn="just"/>
            <a:r>
              <a:rPr lang="ru-RU" dirty="0" smtClean="0"/>
              <a:t>б) </a:t>
            </a:r>
            <a:r>
              <a:rPr lang="ru-RU" dirty="0" err="1" smtClean="0"/>
              <a:t>послерабочие</a:t>
            </a:r>
            <a:r>
              <a:rPr lang="ru-RU" dirty="0" smtClean="0"/>
              <a:t>;</a:t>
            </a:r>
          </a:p>
          <a:p>
            <a:pPr algn="just"/>
            <a:r>
              <a:rPr lang="ru-RU" dirty="0" smtClean="0"/>
              <a:t>5) степени сложности выполнения: </a:t>
            </a:r>
          </a:p>
          <a:p>
            <a:pPr algn="just"/>
            <a:r>
              <a:rPr lang="ru-RU" dirty="0" smtClean="0"/>
              <a:t>а) простые; </a:t>
            </a:r>
          </a:p>
          <a:p>
            <a:pPr algn="just"/>
            <a:r>
              <a:rPr lang="ru-RU" dirty="0" smtClean="0"/>
              <a:t>б) сложные; </a:t>
            </a:r>
            <a:endParaRPr lang="ru-RU" b="1" dirty="0" smtClean="0"/>
          </a:p>
          <a:p>
            <a:pPr algn="just"/>
            <a:r>
              <a:rPr lang="ru-RU" dirty="0" smtClean="0"/>
              <a:t>6) комбинации видов нагрузки в пробе: </a:t>
            </a:r>
          </a:p>
          <a:p>
            <a:pPr algn="just"/>
            <a:r>
              <a:rPr lang="ru-RU" dirty="0" smtClean="0"/>
              <a:t>а) простые; </a:t>
            </a:r>
          </a:p>
          <a:p>
            <a:pPr algn="just"/>
            <a:r>
              <a:rPr lang="ru-RU" dirty="0" smtClean="0"/>
              <a:t>б) комбинированные;</a:t>
            </a:r>
          </a:p>
          <a:p>
            <a:pPr algn="just"/>
            <a:r>
              <a:rPr lang="ru-RU" dirty="0" smtClean="0"/>
              <a:t>7) количеству ≪подходов≫ в пробе: а) одномоментные (Мартине, </a:t>
            </a:r>
            <a:r>
              <a:rPr lang="ru-RU" dirty="0" err="1" smtClean="0"/>
              <a:t>РГУФКСМиТ</a:t>
            </a:r>
            <a:r>
              <a:rPr lang="ru-RU" dirty="0" smtClean="0"/>
              <a:t>); б) </a:t>
            </a:r>
            <a:r>
              <a:rPr lang="ru-RU" dirty="0" err="1" smtClean="0"/>
              <a:t>двухмоментные</a:t>
            </a:r>
            <a:r>
              <a:rPr lang="ru-RU" dirty="0" smtClean="0"/>
              <a:t> (PWC-170); в) </a:t>
            </a:r>
            <a:r>
              <a:rPr lang="ru-RU" dirty="0" err="1" smtClean="0"/>
              <a:t>многомоментные</a:t>
            </a:r>
            <a:r>
              <a:rPr lang="ru-RU" dirty="0" smtClean="0"/>
              <a:t> ( проба </a:t>
            </a:r>
            <a:r>
              <a:rPr lang="ru-RU" dirty="0" err="1" smtClean="0"/>
              <a:t>Летунова</a:t>
            </a:r>
            <a:r>
              <a:rPr lang="ru-RU" dirty="0" smtClean="0"/>
              <a:t>);</a:t>
            </a:r>
          </a:p>
          <a:p>
            <a:pPr algn="just"/>
            <a:r>
              <a:rPr lang="ru-RU" dirty="0" smtClean="0"/>
              <a:t>8) виду задаваемой нагрузки на </a:t>
            </a:r>
            <a:r>
              <a:rPr lang="ru-RU" i="1" dirty="0" smtClean="0"/>
              <a:t>велоэргометре: а) с непрерывной </a:t>
            </a:r>
            <a:r>
              <a:rPr lang="ru-RU" dirty="0" smtClean="0"/>
              <a:t>нагрузкой постоянной мощности без интервалов отдыха; б) с непрерывно возрастающей нагрузкой без интервалов отдыха, в) со </a:t>
            </a:r>
            <a:r>
              <a:rPr lang="ru-RU" dirty="0" err="1" smtClean="0"/>
              <a:t>ступенеобразно</a:t>
            </a:r>
            <a:r>
              <a:rPr lang="ru-RU" dirty="0" smtClean="0"/>
              <a:t> возрастающей нагрузкой с интервалами отдыха после каждой ступени, г) со </a:t>
            </a:r>
            <a:r>
              <a:rPr lang="ru-RU" dirty="0" err="1" smtClean="0"/>
              <a:t>ступенеобразно</a:t>
            </a:r>
            <a:r>
              <a:rPr lang="ru-RU" dirty="0" smtClean="0"/>
              <a:t> возрастающей нагрузкой без интервалов отдыха.</a:t>
            </a:r>
            <a:endParaRPr lang="ru-RU"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3400" y="1166843"/>
            <a:ext cx="8153400" cy="2308324"/>
          </a:xfrm>
          <a:prstGeom prst="rect">
            <a:avLst/>
          </a:prstGeom>
        </p:spPr>
        <p:txBody>
          <a:bodyPr wrap="square">
            <a:spAutoFit/>
          </a:bodyPr>
          <a:lstStyle/>
          <a:p>
            <a:pPr algn="just"/>
            <a:r>
              <a:rPr lang="ru-RU" dirty="0" smtClean="0"/>
              <a:t>Требования ВОЗ, предъявляемые к тестирующим нагрузкам</a:t>
            </a:r>
            <a:r>
              <a:rPr lang="ru-RU" dirty="0" smtClean="0"/>
              <a:t>:</a:t>
            </a:r>
          </a:p>
          <a:p>
            <a:pPr algn="just"/>
            <a:endParaRPr lang="ru-RU" dirty="0" smtClean="0"/>
          </a:p>
          <a:p>
            <a:pPr algn="just">
              <a:buFont typeface="Arial" pitchFamily="34" charset="0"/>
              <a:buChar char="•"/>
            </a:pPr>
            <a:r>
              <a:rPr lang="ru-RU" dirty="0" smtClean="0"/>
              <a:t>должны подлежать количественному измерению;</a:t>
            </a:r>
          </a:p>
          <a:p>
            <a:pPr algn="just"/>
            <a:r>
              <a:rPr lang="ru-RU" dirty="0" smtClean="0"/>
              <a:t>• точно воспроизводиться при повторных тестах;</a:t>
            </a:r>
          </a:p>
          <a:p>
            <a:pPr algn="just"/>
            <a:r>
              <a:rPr lang="ru-RU" dirty="0" smtClean="0"/>
              <a:t>• вовлекать в работу не менее ²/3 мышечной массы и обеспечивать максимальную интенсификацию работы физиологических систем;</a:t>
            </a:r>
          </a:p>
          <a:p>
            <a:pPr algn="just"/>
            <a:r>
              <a:rPr lang="ru-RU" dirty="0" smtClean="0"/>
              <a:t>• быть простыми (исключать </a:t>
            </a:r>
            <a:r>
              <a:rPr lang="ru-RU" dirty="0" err="1" smtClean="0"/>
              <a:t>сложнокоординированные</a:t>
            </a:r>
            <a:r>
              <a:rPr lang="ru-RU" dirty="0" smtClean="0"/>
              <a:t> движения);</a:t>
            </a:r>
          </a:p>
          <a:p>
            <a:pPr algn="just"/>
            <a:r>
              <a:rPr lang="ru-RU" dirty="0" smtClean="0"/>
              <a:t>• обеспечивать возможность регистрации физиологических параметров.</a:t>
            </a:r>
            <a:endParaRPr lang="ru-RU"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457200" y="673918"/>
          <a:ext cx="8305800" cy="6230753"/>
        </p:xfrm>
        <a:graphic>
          <a:graphicData uri="http://schemas.openxmlformats.org/drawingml/2006/table">
            <a:tbl>
              <a:tblPr/>
              <a:tblGrid>
                <a:gridCol w="1770020"/>
                <a:gridCol w="3500109"/>
                <a:gridCol w="3035671"/>
              </a:tblGrid>
              <a:tr h="529390">
                <a:tc>
                  <a:txBody>
                    <a:bodyPr/>
                    <a:lstStyle/>
                    <a:p>
                      <a:pPr algn="ctr">
                        <a:lnSpc>
                          <a:spcPct val="115000"/>
                        </a:lnSpc>
                        <a:spcAft>
                          <a:spcPts val="0"/>
                        </a:spcAft>
                      </a:pPr>
                      <a:r>
                        <a:rPr lang="ru-RU" sz="1400" b="1" dirty="0">
                          <a:latin typeface="Times New Roman"/>
                          <a:ea typeface="MinionPro-Bold"/>
                          <a:cs typeface="Times New Roman"/>
                        </a:rPr>
                        <a:t>Название</a:t>
                      </a:r>
                      <a:endParaRPr lang="ru-RU" sz="1400" dirty="0">
                        <a:latin typeface="Calibri"/>
                        <a:ea typeface="Calibri"/>
                        <a:cs typeface="Times New Roman"/>
                      </a:endParaRPr>
                    </a:p>
                    <a:p>
                      <a:pPr algn="ctr">
                        <a:lnSpc>
                          <a:spcPct val="115000"/>
                        </a:lnSpc>
                        <a:spcAft>
                          <a:spcPts val="0"/>
                        </a:spcAft>
                      </a:pPr>
                      <a:r>
                        <a:rPr lang="ru-RU" sz="1400" b="1" dirty="0">
                          <a:latin typeface="Times New Roman"/>
                          <a:ea typeface="MinionPro-Bold"/>
                          <a:cs typeface="Times New Roman"/>
                        </a:rPr>
                        <a:t>группы</a:t>
                      </a:r>
                      <a:endParaRPr lang="ru-RU" sz="1400" dirty="0">
                        <a:latin typeface="Calibri"/>
                        <a:ea typeface="Calibri"/>
                        <a:cs typeface="Times New Roman"/>
                      </a:endParaRPr>
                    </a:p>
                  </a:txBody>
                  <a:tcPr marL="41645" marR="416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a:latin typeface="Times New Roman"/>
                          <a:ea typeface="MinionPro-Bold"/>
                          <a:cs typeface="Times New Roman"/>
                        </a:rPr>
                        <a:t>Медицинская характеристика группы</a:t>
                      </a:r>
                      <a:endParaRPr lang="ru-RU" sz="1400">
                        <a:latin typeface="Calibri"/>
                        <a:ea typeface="Calibri"/>
                        <a:cs typeface="Times New Roman"/>
                      </a:endParaRPr>
                    </a:p>
                  </a:txBody>
                  <a:tcPr marL="41645" marR="416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400" b="1">
                          <a:latin typeface="Times New Roman"/>
                          <a:ea typeface="MinionPro-Bold"/>
                          <a:cs typeface="Times New Roman"/>
                        </a:rPr>
                        <a:t>Допускаемая физическая нагрузка</a:t>
                      </a:r>
                      <a:endParaRPr lang="ru-RU" sz="1400">
                        <a:latin typeface="Calibri"/>
                        <a:ea typeface="Calibri"/>
                        <a:cs typeface="Times New Roman"/>
                      </a:endParaRPr>
                    </a:p>
                  </a:txBody>
                  <a:tcPr marL="41645" marR="416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58779">
                <a:tc>
                  <a:txBody>
                    <a:bodyPr/>
                    <a:lstStyle/>
                    <a:p>
                      <a:pPr algn="just">
                        <a:lnSpc>
                          <a:spcPct val="115000"/>
                        </a:lnSpc>
                        <a:spcAft>
                          <a:spcPts val="0"/>
                        </a:spcAft>
                      </a:pPr>
                      <a:r>
                        <a:rPr lang="ru-RU" sz="1400">
                          <a:latin typeface="Times New Roman"/>
                          <a:ea typeface="MinionPro-Regular"/>
                          <a:cs typeface="Times New Roman"/>
                        </a:rPr>
                        <a:t>Первая функц и о н а л ь н а я</a:t>
                      </a:r>
                      <a:endParaRPr lang="ru-RU" sz="1400">
                        <a:latin typeface="Calibri"/>
                        <a:ea typeface="Calibri"/>
                        <a:cs typeface="Times New Roman"/>
                      </a:endParaRPr>
                    </a:p>
                    <a:p>
                      <a:pPr algn="just">
                        <a:lnSpc>
                          <a:spcPct val="115000"/>
                        </a:lnSpc>
                        <a:spcAft>
                          <a:spcPts val="0"/>
                        </a:spcAft>
                      </a:pPr>
                      <a:r>
                        <a:rPr lang="ru-RU" sz="1400">
                          <a:latin typeface="Times New Roman"/>
                          <a:ea typeface="MinionPro-Regular"/>
                          <a:cs typeface="Times New Roman"/>
                        </a:rPr>
                        <a:t>(медицинская) группа</a:t>
                      </a:r>
                      <a:endParaRPr lang="ru-RU" sz="1400">
                        <a:latin typeface="Calibri"/>
                        <a:ea typeface="Calibri"/>
                        <a:cs typeface="Times New Roman"/>
                      </a:endParaRPr>
                    </a:p>
                  </a:txBody>
                  <a:tcPr marL="41645" marR="416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1400">
                          <a:latin typeface="Times New Roman"/>
                          <a:ea typeface="MinionPro-Regular"/>
                          <a:cs typeface="Times New Roman"/>
                        </a:rPr>
                        <a:t>Лица без отклонений в состоянии здоровья, а также лица, имеющие незначительные отклонения в состоянии здоровья, при достаточном физическом развитии и физической подготовленности</a:t>
                      </a:r>
                      <a:endParaRPr lang="ru-RU" sz="1400">
                        <a:latin typeface="Calibri"/>
                        <a:ea typeface="Calibri"/>
                        <a:cs typeface="Times New Roman"/>
                      </a:endParaRPr>
                    </a:p>
                  </a:txBody>
                  <a:tcPr marL="41645" marR="416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1400">
                          <a:latin typeface="Times New Roman"/>
                          <a:ea typeface="MinionPro-Regular"/>
                          <a:cs typeface="Times New Roman"/>
                        </a:rPr>
                        <a:t>Занятия по учебным программам физического воспитания в полном объеме; сдача нормативов, занятия в спортивных секциях; участие в соревнованиях,</a:t>
                      </a:r>
                      <a:endParaRPr lang="ru-RU" sz="1400">
                        <a:latin typeface="Calibri"/>
                        <a:ea typeface="Calibri"/>
                        <a:cs typeface="Times New Roman"/>
                      </a:endParaRPr>
                    </a:p>
                  </a:txBody>
                  <a:tcPr marL="41645" marR="416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7558">
                <a:tc>
                  <a:txBody>
                    <a:bodyPr/>
                    <a:lstStyle/>
                    <a:p>
                      <a:pPr algn="just">
                        <a:lnSpc>
                          <a:spcPct val="115000"/>
                        </a:lnSpc>
                        <a:spcAft>
                          <a:spcPts val="0"/>
                        </a:spcAft>
                      </a:pPr>
                      <a:r>
                        <a:rPr lang="ru-RU" sz="1400" dirty="0">
                          <a:latin typeface="Times New Roman"/>
                          <a:ea typeface="MinionPro-Regular"/>
                          <a:cs typeface="Times New Roman"/>
                        </a:rPr>
                        <a:t>Вторая </a:t>
                      </a:r>
                      <a:r>
                        <a:rPr lang="ru-RU" sz="1400" dirty="0" err="1">
                          <a:latin typeface="Times New Roman"/>
                          <a:ea typeface="MinionPro-Regular"/>
                          <a:cs typeface="Times New Roman"/>
                        </a:rPr>
                        <a:t>функц</a:t>
                      </a:r>
                      <a:r>
                        <a:rPr lang="ru-RU" sz="1400" dirty="0">
                          <a:latin typeface="Times New Roman"/>
                          <a:ea typeface="MinionPro-Regular"/>
                          <a:cs typeface="Times New Roman"/>
                        </a:rPr>
                        <a:t> и о </a:t>
                      </a:r>
                      <a:r>
                        <a:rPr lang="ru-RU" sz="1400" dirty="0" err="1">
                          <a:latin typeface="Times New Roman"/>
                          <a:ea typeface="MinionPro-Regular"/>
                          <a:cs typeface="Times New Roman"/>
                        </a:rPr>
                        <a:t>н</a:t>
                      </a:r>
                      <a:r>
                        <a:rPr lang="ru-RU" sz="1400" dirty="0">
                          <a:latin typeface="Times New Roman"/>
                          <a:ea typeface="MinionPro-Regular"/>
                          <a:cs typeface="Times New Roman"/>
                        </a:rPr>
                        <a:t> а л </a:t>
                      </a:r>
                      <a:r>
                        <a:rPr lang="ru-RU" sz="1400" dirty="0" err="1">
                          <a:latin typeface="Times New Roman"/>
                          <a:ea typeface="MinionPro-Regular"/>
                          <a:cs typeface="Times New Roman"/>
                        </a:rPr>
                        <a:t>ь</a:t>
                      </a:r>
                      <a:r>
                        <a:rPr lang="ru-RU" sz="1400" dirty="0">
                          <a:latin typeface="Times New Roman"/>
                          <a:ea typeface="MinionPro-Regular"/>
                          <a:cs typeface="Times New Roman"/>
                        </a:rPr>
                        <a:t> </a:t>
                      </a:r>
                      <a:r>
                        <a:rPr lang="ru-RU" sz="1400" dirty="0" err="1">
                          <a:latin typeface="Times New Roman"/>
                          <a:ea typeface="MinionPro-Regular"/>
                          <a:cs typeface="Times New Roman"/>
                        </a:rPr>
                        <a:t>н</a:t>
                      </a:r>
                      <a:r>
                        <a:rPr lang="ru-RU" sz="1400" dirty="0">
                          <a:latin typeface="Times New Roman"/>
                          <a:ea typeface="MinionPro-Regular"/>
                          <a:cs typeface="Times New Roman"/>
                        </a:rPr>
                        <a:t> а я</a:t>
                      </a:r>
                      <a:endParaRPr lang="ru-RU" sz="1400" dirty="0">
                        <a:latin typeface="Calibri"/>
                        <a:ea typeface="Calibri"/>
                        <a:cs typeface="Times New Roman"/>
                      </a:endParaRPr>
                    </a:p>
                    <a:p>
                      <a:pPr algn="just">
                        <a:lnSpc>
                          <a:spcPct val="115000"/>
                        </a:lnSpc>
                        <a:spcAft>
                          <a:spcPts val="0"/>
                        </a:spcAft>
                      </a:pPr>
                      <a:r>
                        <a:rPr lang="ru-RU" sz="1400" dirty="0">
                          <a:latin typeface="Times New Roman"/>
                          <a:ea typeface="MinionPro-Regular"/>
                          <a:cs typeface="Times New Roman"/>
                        </a:rPr>
                        <a:t>(медицинская) группа</a:t>
                      </a:r>
                      <a:endParaRPr lang="ru-RU" sz="1400" dirty="0">
                        <a:latin typeface="Calibri"/>
                        <a:ea typeface="Calibri"/>
                        <a:cs typeface="Times New Roman"/>
                      </a:endParaRPr>
                    </a:p>
                  </a:txBody>
                  <a:tcPr marL="41645" marR="416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1400">
                          <a:latin typeface="Times New Roman"/>
                          <a:ea typeface="MinionPro-Regular"/>
                          <a:cs typeface="Times New Roman"/>
                        </a:rPr>
                        <a:t>Лица с незначительными отклонениями в состоянии здоровья, с недостаточным физическим развитием и/или недостаточной физической подготовленностью</a:t>
                      </a:r>
                      <a:endParaRPr lang="ru-RU" sz="1400">
                        <a:latin typeface="Calibri"/>
                        <a:ea typeface="Calibri"/>
                        <a:cs typeface="Times New Roman"/>
                      </a:endParaRPr>
                    </a:p>
                  </a:txBody>
                  <a:tcPr marL="41645" marR="416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1400">
                          <a:latin typeface="Times New Roman"/>
                          <a:ea typeface="MinionPro-Regular"/>
                          <a:cs typeface="Times New Roman"/>
                        </a:rPr>
                        <a:t>Занятия по учебным программам физического воспитания при условии более постепенного освоения комплекса двигательных навыков и умений, особенно связанных с предъявлением организму повышенных требований, </a:t>
                      </a:r>
                      <a:endParaRPr lang="ru-RU" sz="1400">
                        <a:latin typeface="Calibri"/>
                        <a:ea typeface="Calibri"/>
                        <a:cs typeface="Times New Roman"/>
                      </a:endParaRPr>
                    </a:p>
                    <a:p>
                      <a:pPr algn="just">
                        <a:lnSpc>
                          <a:spcPct val="115000"/>
                        </a:lnSpc>
                        <a:spcAft>
                          <a:spcPts val="0"/>
                        </a:spcAft>
                      </a:pPr>
                      <a:r>
                        <a:rPr lang="ru-RU" sz="1400">
                          <a:latin typeface="Times New Roman"/>
                          <a:ea typeface="MinionPro-Regular"/>
                          <a:cs typeface="Times New Roman"/>
                        </a:rPr>
                        <a:t>Дополнительные занятия для повышения уровня физической подготовленности и физического развития, без участия в соревнованиях</a:t>
                      </a:r>
                      <a:endParaRPr lang="ru-RU" sz="1400">
                        <a:latin typeface="Calibri"/>
                        <a:ea typeface="Calibri"/>
                        <a:cs typeface="Times New Roman"/>
                      </a:endParaRPr>
                    </a:p>
                  </a:txBody>
                  <a:tcPr marL="41645" marR="416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4083">
                <a:tc>
                  <a:txBody>
                    <a:bodyPr/>
                    <a:lstStyle/>
                    <a:p>
                      <a:pPr algn="just">
                        <a:lnSpc>
                          <a:spcPct val="115000"/>
                        </a:lnSpc>
                        <a:spcAft>
                          <a:spcPts val="0"/>
                        </a:spcAft>
                      </a:pPr>
                      <a:r>
                        <a:rPr lang="ru-RU" sz="1400">
                          <a:latin typeface="Times New Roman"/>
                          <a:ea typeface="MinionPro-Regular"/>
                          <a:cs typeface="Times New Roman"/>
                        </a:rPr>
                        <a:t>Третья функц и о н а л ь н а я</a:t>
                      </a:r>
                      <a:endParaRPr lang="ru-RU" sz="1400">
                        <a:latin typeface="Calibri"/>
                        <a:ea typeface="Calibri"/>
                        <a:cs typeface="Times New Roman"/>
                      </a:endParaRPr>
                    </a:p>
                    <a:p>
                      <a:pPr algn="just">
                        <a:lnSpc>
                          <a:spcPct val="115000"/>
                        </a:lnSpc>
                        <a:spcAft>
                          <a:spcPts val="0"/>
                        </a:spcAft>
                      </a:pPr>
                      <a:r>
                        <a:rPr lang="ru-RU" sz="1400">
                          <a:latin typeface="Times New Roman"/>
                          <a:ea typeface="MinionPro-Regular"/>
                          <a:cs typeface="Times New Roman"/>
                        </a:rPr>
                        <a:t>(медицинская) группа</a:t>
                      </a:r>
                      <a:endParaRPr lang="ru-RU" sz="1400">
                        <a:latin typeface="Calibri"/>
                        <a:ea typeface="Calibri"/>
                        <a:cs typeface="Times New Roman"/>
                      </a:endParaRPr>
                    </a:p>
                  </a:txBody>
                  <a:tcPr marL="41645" marR="416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1400">
                          <a:latin typeface="Times New Roman"/>
                          <a:ea typeface="MinionPro-Regular"/>
                          <a:cs typeface="Times New Roman"/>
                        </a:rPr>
                        <a:t>Лица, имеющие отклонения в состоянии здоровья постоянного или временного характера с достаточной компенсацией</a:t>
                      </a:r>
                      <a:endParaRPr lang="ru-RU" sz="1400">
                        <a:latin typeface="Calibri"/>
                        <a:ea typeface="Calibri"/>
                        <a:cs typeface="Times New Roman"/>
                      </a:endParaRPr>
                    </a:p>
                  </a:txBody>
                  <a:tcPr marL="41645" marR="416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1400">
                          <a:latin typeface="Times New Roman"/>
                          <a:ea typeface="MinionPro-Regular"/>
                          <a:cs typeface="Times New Roman"/>
                        </a:rPr>
                        <a:t>Занятия по специальным учебным программам со значительным ограничением физической нагрузки</a:t>
                      </a:r>
                      <a:endParaRPr lang="ru-RU" sz="1400">
                        <a:latin typeface="Calibri"/>
                        <a:ea typeface="Calibri"/>
                        <a:cs typeface="Times New Roman"/>
                      </a:endParaRPr>
                    </a:p>
                  </a:txBody>
                  <a:tcPr marL="41645" marR="416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29390">
                <a:tc>
                  <a:txBody>
                    <a:bodyPr/>
                    <a:lstStyle/>
                    <a:p>
                      <a:pPr algn="just">
                        <a:lnSpc>
                          <a:spcPct val="115000"/>
                        </a:lnSpc>
                        <a:spcAft>
                          <a:spcPts val="0"/>
                        </a:spcAft>
                      </a:pPr>
                      <a:r>
                        <a:rPr lang="ru-RU" sz="1400">
                          <a:latin typeface="Times New Roman"/>
                          <a:ea typeface="MinionPro-Regular"/>
                          <a:cs typeface="Times New Roman"/>
                        </a:rPr>
                        <a:t>Ч е т в е р т а я функциональ-</a:t>
                      </a:r>
                      <a:endParaRPr lang="ru-RU" sz="1400">
                        <a:latin typeface="Calibri"/>
                        <a:ea typeface="Calibri"/>
                        <a:cs typeface="Times New Roman"/>
                      </a:endParaRPr>
                    </a:p>
                    <a:p>
                      <a:pPr algn="just">
                        <a:lnSpc>
                          <a:spcPct val="115000"/>
                        </a:lnSpc>
                        <a:spcAft>
                          <a:spcPts val="0"/>
                        </a:spcAft>
                      </a:pPr>
                      <a:r>
                        <a:rPr lang="ru-RU" sz="1400">
                          <a:latin typeface="Times New Roman"/>
                          <a:ea typeface="MinionPro-Regular"/>
                          <a:cs typeface="Times New Roman"/>
                        </a:rPr>
                        <a:t>ная (медицинская группа</a:t>
                      </a:r>
                      <a:endParaRPr lang="ru-RU" sz="1400">
                        <a:latin typeface="Calibri"/>
                        <a:ea typeface="Calibri"/>
                        <a:cs typeface="Times New Roman"/>
                      </a:endParaRPr>
                    </a:p>
                  </a:txBody>
                  <a:tcPr marL="41645" marR="416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1400">
                          <a:latin typeface="Times New Roman"/>
                          <a:ea typeface="MinionPro-Regular"/>
                          <a:cs typeface="Times New Roman"/>
                        </a:rPr>
                        <a:t>Лица с существенными отклонениями в состоянии здоровья без достаточной компенсации</a:t>
                      </a:r>
                      <a:endParaRPr lang="ru-RU" sz="1400">
                        <a:latin typeface="Calibri"/>
                        <a:ea typeface="Calibri"/>
                        <a:cs typeface="Times New Roman"/>
                      </a:endParaRPr>
                    </a:p>
                  </a:txBody>
                  <a:tcPr marL="41645" marR="416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u-RU" sz="1400" dirty="0">
                          <a:latin typeface="Times New Roman"/>
                          <a:ea typeface="MinionPro-Regular"/>
                          <a:cs typeface="Times New Roman"/>
                        </a:rPr>
                        <a:t>Занятия лечебной физической культурой</a:t>
                      </a:r>
                      <a:endParaRPr lang="ru-RU" sz="1400" dirty="0">
                        <a:latin typeface="Calibri"/>
                        <a:ea typeface="Calibri"/>
                        <a:cs typeface="Times New Roman"/>
                      </a:endParaRPr>
                    </a:p>
                  </a:txBody>
                  <a:tcPr marL="41645" marR="416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7585" name="Rectangle 1"/>
          <p:cNvSpPr>
            <a:spLocks noChangeArrowheads="1"/>
          </p:cNvSpPr>
          <p:nvPr/>
        </p:nvSpPr>
        <p:spPr bwMode="auto">
          <a:xfrm>
            <a:off x="609600" y="152400"/>
            <a:ext cx="7543799"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smtClean="0">
                <a:ln>
                  <a:noFill/>
                </a:ln>
                <a:effectLst/>
                <a:latin typeface="Times New Roman" pitchFamily="18" charset="0"/>
                <a:ea typeface="MinionPro-Bold"/>
                <a:cs typeface="Times New Roman" pitchFamily="18" charset="0"/>
              </a:rPr>
              <a:t>КРИТЕРИИ РАСПРЕДЕЛЕНИЯ НА ФУНКЦИОНАЛЬНЫЕ </a:t>
            </a:r>
            <a:endParaRPr kumimoji="0" lang="ru-RU" sz="600" b="0" i="0" u="none" strike="noStrike" cap="none" normalizeH="0" baseline="0" dirty="0" smtClean="0">
              <a:ln>
                <a:noFill/>
              </a:ln>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100" b="1" i="0" u="none" strike="noStrike" cap="none" normalizeH="0" baseline="0" dirty="0" smtClean="0">
                <a:ln>
                  <a:noFill/>
                </a:ln>
                <a:effectLst/>
                <a:latin typeface="Times New Roman" pitchFamily="18" charset="0"/>
                <a:ea typeface="MinionPro-Bold"/>
                <a:cs typeface="Times New Roman" pitchFamily="18" charset="0"/>
              </a:rPr>
              <a:t>(МЕДИЦИНСКИЕ) ГРУППЫ</a:t>
            </a:r>
            <a:endParaRPr kumimoji="0" lang="ru-RU" sz="600" b="0" i="0" u="none" strike="noStrike" cap="none" normalizeH="0" baseline="0" dirty="0" smtClean="0">
              <a:ln>
                <a:noFill/>
              </a:ln>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04800" y="152400"/>
            <a:ext cx="8686800" cy="6463308"/>
          </a:xfrm>
          <a:prstGeom prst="rect">
            <a:avLst/>
          </a:prstGeom>
        </p:spPr>
        <p:txBody>
          <a:bodyPr wrap="square">
            <a:spAutoFit/>
          </a:bodyPr>
          <a:lstStyle/>
          <a:p>
            <a:pPr algn="ctr"/>
            <a:r>
              <a:rPr lang="ru-RU" b="1" dirty="0" smtClean="0"/>
              <a:t>Критерии распределения на функциональные (медицинские) группы</a:t>
            </a:r>
          </a:p>
          <a:p>
            <a:pPr algn="just"/>
            <a:r>
              <a:rPr lang="ru-RU" u="sng" dirty="0" smtClean="0"/>
              <a:t>Первая </a:t>
            </a:r>
            <a:r>
              <a:rPr lang="ru-RU" u="sng" dirty="0" err="1" smtClean="0"/>
              <a:t>функц</a:t>
            </a:r>
            <a:r>
              <a:rPr lang="ru-RU" u="sng" dirty="0" smtClean="0"/>
              <a:t> и о </a:t>
            </a:r>
            <a:r>
              <a:rPr lang="ru-RU" u="sng" dirty="0" err="1" smtClean="0"/>
              <a:t>н</a:t>
            </a:r>
            <a:r>
              <a:rPr lang="ru-RU" u="sng" dirty="0" smtClean="0"/>
              <a:t> а л </a:t>
            </a:r>
            <a:r>
              <a:rPr lang="ru-RU" u="sng" dirty="0" err="1" smtClean="0"/>
              <a:t>ь</a:t>
            </a:r>
            <a:r>
              <a:rPr lang="ru-RU" u="sng" dirty="0" smtClean="0"/>
              <a:t> </a:t>
            </a:r>
            <a:r>
              <a:rPr lang="ru-RU" u="sng" dirty="0" err="1" smtClean="0"/>
              <a:t>н</a:t>
            </a:r>
            <a:r>
              <a:rPr lang="ru-RU" u="sng" dirty="0" smtClean="0"/>
              <a:t> а я (медицинская) группа</a:t>
            </a:r>
          </a:p>
          <a:p>
            <a:pPr algn="just"/>
            <a:r>
              <a:rPr lang="ru-RU" dirty="0" smtClean="0"/>
              <a:t>Лица без отклонений в состоянии здоровья, а также лица, имеющие незначительные отклонения в состоянии здоровья, при достаточном физическом развитии и физической подготовленности Занятия по учебным программам физического воспитания в полном объеме; сдача нормативов, занятия в спортивных секциях; участие в соревнованиях,</a:t>
            </a:r>
          </a:p>
          <a:p>
            <a:pPr algn="just"/>
            <a:r>
              <a:rPr lang="ru-RU" u="sng" dirty="0" smtClean="0"/>
              <a:t>Вторая </a:t>
            </a:r>
            <a:r>
              <a:rPr lang="ru-RU" u="sng" dirty="0" err="1" smtClean="0"/>
              <a:t>функц</a:t>
            </a:r>
            <a:r>
              <a:rPr lang="ru-RU" u="sng" dirty="0" smtClean="0"/>
              <a:t> и о </a:t>
            </a:r>
            <a:r>
              <a:rPr lang="ru-RU" u="sng" dirty="0" err="1" smtClean="0"/>
              <a:t>н</a:t>
            </a:r>
            <a:r>
              <a:rPr lang="ru-RU" u="sng" dirty="0" smtClean="0"/>
              <a:t> а л </a:t>
            </a:r>
            <a:r>
              <a:rPr lang="ru-RU" u="sng" dirty="0" err="1" smtClean="0"/>
              <a:t>ь</a:t>
            </a:r>
            <a:r>
              <a:rPr lang="ru-RU" u="sng" dirty="0" smtClean="0"/>
              <a:t> </a:t>
            </a:r>
            <a:r>
              <a:rPr lang="ru-RU" u="sng" dirty="0" err="1" smtClean="0"/>
              <a:t>н</a:t>
            </a:r>
            <a:r>
              <a:rPr lang="ru-RU" u="sng" dirty="0" smtClean="0"/>
              <a:t> а я (медицинская) группа</a:t>
            </a:r>
          </a:p>
          <a:p>
            <a:pPr algn="just"/>
            <a:r>
              <a:rPr lang="ru-RU" dirty="0" smtClean="0"/>
              <a:t>Лица с незначительными отклонениями в состоянии здоровья, с недостаточным физическим развитием и/или недостаточной физической подготовленностью</a:t>
            </a:r>
          </a:p>
          <a:p>
            <a:pPr algn="just"/>
            <a:r>
              <a:rPr lang="ru-RU" dirty="0" smtClean="0"/>
              <a:t>Занятия по учебным программам физического воспитания при условии более постепенного освоения комплекса двигательных навыков  и умений, особенно связанных с предъявлением организму повышенных требований,</a:t>
            </a:r>
          </a:p>
          <a:p>
            <a:pPr algn="just"/>
            <a:r>
              <a:rPr lang="ru-RU" dirty="0" smtClean="0"/>
              <a:t>Дополнительные занятия для повышения уровня физической подготовленности и физического развития, без участия в соревнованиях</a:t>
            </a:r>
          </a:p>
          <a:p>
            <a:pPr algn="just"/>
            <a:r>
              <a:rPr lang="ru-RU" u="sng" dirty="0" smtClean="0"/>
              <a:t>Третья </a:t>
            </a:r>
            <a:r>
              <a:rPr lang="ru-RU" u="sng" dirty="0" err="1" smtClean="0"/>
              <a:t>функц</a:t>
            </a:r>
            <a:r>
              <a:rPr lang="ru-RU" u="sng" dirty="0" smtClean="0"/>
              <a:t> и о </a:t>
            </a:r>
            <a:r>
              <a:rPr lang="ru-RU" u="sng" dirty="0" err="1" smtClean="0"/>
              <a:t>н</a:t>
            </a:r>
            <a:r>
              <a:rPr lang="ru-RU" u="sng" dirty="0" smtClean="0"/>
              <a:t> а л </a:t>
            </a:r>
            <a:r>
              <a:rPr lang="ru-RU" u="sng" dirty="0" err="1" smtClean="0"/>
              <a:t>ь</a:t>
            </a:r>
            <a:r>
              <a:rPr lang="ru-RU" u="sng" dirty="0" smtClean="0"/>
              <a:t> </a:t>
            </a:r>
            <a:r>
              <a:rPr lang="ru-RU" u="sng" dirty="0" err="1" smtClean="0"/>
              <a:t>н</a:t>
            </a:r>
            <a:r>
              <a:rPr lang="ru-RU" u="sng" dirty="0" smtClean="0"/>
              <a:t> а я (медицинская) группа</a:t>
            </a:r>
          </a:p>
          <a:p>
            <a:pPr algn="just"/>
            <a:r>
              <a:rPr lang="ru-RU" dirty="0" smtClean="0"/>
              <a:t>Лица, имеющие отклонения в состоянии здоровья постоянного или временного характера с достаточной компенсацией Занятия по специальным учебным программам со значительным ограничением физической нагрузки</a:t>
            </a:r>
          </a:p>
          <a:p>
            <a:pPr algn="just"/>
            <a:r>
              <a:rPr lang="ru-RU" u="sng" dirty="0" smtClean="0"/>
              <a:t>Ч е т в е </a:t>
            </a:r>
            <a:r>
              <a:rPr lang="ru-RU" u="sng" dirty="0" err="1" smtClean="0"/>
              <a:t>р</a:t>
            </a:r>
            <a:r>
              <a:rPr lang="ru-RU" u="sng" dirty="0" smtClean="0"/>
              <a:t> т а я функциональная (медицинская группа</a:t>
            </a:r>
          </a:p>
          <a:p>
            <a:pPr algn="just"/>
            <a:r>
              <a:rPr lang="ru-RU" dirty="0" smtClean="0"/>
              <a:t>Лица с существенными отклонениями в состоянии здоровья без достаточной компенсации. Занятия лечебной физической культурой грамме, сдача норм, занятия в спортивных секциях и участие в соревнованиях.</a:t>
            </a:r>
            <a:endParaRPr lang="ru-RU" u="sng" dirty="0" smtClean="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762000"/>
            <a:ext cx="8458200" cy="4801314"/>
          </a:xfrm>
          <a:prstGeom prst="rect">
            <a:avLst/>
          </a:prstGeom>
        </p:spPr>
        <p:txBody>
          <a:bodyPr wrap="square">
            <a:spAutoFit/>
          </a:bodyPr>
          <a:lstStyle/>
          <a:p>
            <a:pPr algn="just"/>
            <a:r>
              <a:rPr lang="ru-RU" u="sng" dirty="0" smtClean="0"/>
              <a:t>В </a:t>
            </a:r>
            <a:r>
              <a:rPr lang="ru-RU" i="1" u="sng" dirty="0" smtClean="0"/>
              <a:t>первую функциональную (медицинскую) группу </a:t>
            </a:r>
            <a:r>
              <a:rPr lang="ru-RU" i="1" dirty="0" smtClean="0"/>
              <a:t>зачисляют лиц, </a:t>
            </a:r>
            <a:r>
              <a:rPr lang="ru-RU" dirty="0" smtClean="0"/>
              <a:t>не имеющих отклонений в состоянии здоровья, с достаточной физической подготовкой. Им разрешены занятия по полной учебной программе.</a:t>
            </a:r>
          </a:p>
          <a:p>
            <a:pPr algn="just"/>
            <a:r>
              <a:rPr lang="ru-RU" u="sng" dirty="0" smtClean="0"/>
              <a:t>Во </a:t>
            </a:r>
            <a:r>
              <a:rPr lang="ru-RU" i="1" u="sng" dirty="0" smtClean="0"/>
              <a:t>вторую функциональную (медицинскую) группу </a:t>
            </a:r>
            <a:r>
              <a:rPr lang="ru-RU" i="1" dirty="0" smtClean="0"/>
              <a:t>включают </a:t>
            </a:r>
            <a:r>
              <a:rPr lang="ru-RU" dirty="0" smtClean="0"/>
              <a:t>лиц, имеющих незначительные отклонения в состоянии здоровья и недостаточную физическую подготовку. Они занимаются по той же программе, но с некоторыми ограничениями (в начальный период) и более постепенным нарастанием нагрузок, без участия в соревнованиях.</a:t>
            </a:r>
          </a:p>
          <a:p>
            <a:pPr algn="just"/>
            <a:r>
              <a:rPr lang="ru-RU" u="sng" dirty="0" smtClean="0"/>
              <a:t>В </a:t>
            </a:r>
            <a:r>
              <a:rPr lang="ru-RU" i="1" u="sng" dirty="0" smtClean="0"/>
              <a:t>третью функциональную (медицинскую) группу </a:t>
            </a:r>
            <a:r>
              <a:rPr lang="ru-RU" i="1" dirty="0" smtClean="0"/>
              <a:t>входят лица </a:t>
            </a:r>
            <a:r>
              <a:rPr lang="ru-RU" dirty="0" smtClean="0"/>
              <a:t>с существенными отклонениями в состоянии здоровья или очень низким уровнем физической подготовки, но с достаточной степенью компенсации. Групповые занятия для таких лиц могут проводиться только по специальной программе со значительным ограничением физической нагрузки.</a:t>
            </a:r>
          </a:p>
          <a:p>
            <a:pPr algn="just"/>
            <a:r>
              <a:rPr lang="ru-RU" u="sng" dirty="0" smtClean="0"/>
              <a:t>В </a:t>
            </a:r>
            <a:r>
              <a:rPr lang="ru-RU" i="1" u="sng" dirty="0" smtClean="0"/>
              <a:t>четвертую функциональную (медицинскую) группу </a:t>
            </a:r>
            <a:r>
              <a:rPr lang="ru-RU" i="1" dirty="0" smtClean="0"/>
              <a:t>входят лица </a:t>
            </a:r>
            <a:r>
              <a:rPr lang="ru-RU" dirty="0" smtClean="0"/>
              <a:t>с существенными отклонениями в состоянии здоровья без достаточной компенсации. Для таких лиц возможны занятия лечебной физкультурой по индивидуальной программе.</a:t>
            </a:r>
            <a:endParaRPr lang="ru-RU"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152400"/>
            <a:ext cx="8686800" cy="5355312"/>
          </a:xfrm>
          <a:prstGeom prst="rect">
            <a:avLst/>
          </a:prstGeom>
        </p:spPr>
        <p:txBody>
          <a:bodyPr wrap="square">
            <a:spAutoFit/>
          </a:bodyPr>
          <a:lstStyle/>
          <a:p>
            <a:pPr algn="ctr"/>
            <a:r>
              <a:rPr lang="ru-RU" b="1" dirty="0" smtClean="0"/>
              <a:t>ВРАЧЕБНО-ПЕДАГОГИЧЕСКИЕ НАБЛЮДЕНИЯ</a:t>
            </a:r>
          </a:p>
          <a:p>
            <a:pPr algn="just"/>
            <a:r>
              <a:rPr lang="ru-RU" dirty="0" smtClean="0"/>
              <a:t>В результате изучения темы ≪Врачебно-педагогические наблюдения≫ студент </a:t>
            </a:r>
            <a:r>
              <a:rPr lang="ru-RU" b="1" dirty="0" smtClean="0"/>
              <a:t>должен знать:</a:t>
            </a:r>
          </a:p>
          <a:p>
            <a:pPr algn="just"/>
            <a:r>
              <a:rPr lang="ru-RU" dirty="0" smtClean="0"/>
              <a:t>методику проведения ВПН • за занимающимися физкультурой и спортом;</a:t>
            </a:r>
          </a:p>
          <a:p>
            <a:pPr algn="just"/>
            <a:r>
              <a:rPr lang="ru-RU" dirty="0" smtClean="0"/>
              <a:t>• критерии адекватности функциональных сдвигов в организме занимающихся в ответ на выполнение конкретной физической нагрузки во время занятия (урока);</a:t>
            </a:r>
          </a:p>
          <a:p>
            <a:pPr algn="just"/>
            <a:r>
              <a:rPr lang="ru-RU" dirty="0" smtClean="0"/>
              <a:t>• требования к организации занятия физической культурой,</a:t>
            </a:r>
          </a:p>
          <a:p>
            <a:pPr algn="just"/>
            <a:r>
              <a:rPr lang="ru-RU" dirty="0" smtClean="0"/>
              <a:t>уровню физической нагрузки и ее распределению во времени;</a:t>
            </a:r>
          </a:p>
          <a:p>
            <a:pPr algn="just"/>
            <a:r>
              <a:rPr lang="ru-RU" dirty="0" smtClean="0"/>
              <a:t>• санитарно-гигиенические требования к состоянию спортивных сооружений;</a:t>
            </a:r>
          </a:p>
          <a:p>
            <a:pPr algn="just"/>
            <a:r>
              <a:rPr lang="ru-RU" b="1" dirty="0" smtClean="0"/>
              <a:t>должен уметь:</a:t>
            </a:r>
          </a:p>
          <a:p>
            <a:pPr algn="just"/>
            <a:r>
              <a:rPr lang="ru-RU" dirty="0" smtClean="0"/>
              <a:t>• подсчитать пульс и измерить АД во время занятия физической культурой и спортом;</a:t>
            </a:r>
          </a:p>
          <a:p>
            <a:pPr algn="just"/>
            <a:r>
              <a:rPr lang="ru-RU" dirty="0" smtClean="0"/>
              <a:t>• провести хронометраж урока (занятия, тренировки);</a:t>
            </a:r>
          </a:p>
          <a:p>
            <a:pPr algn="just"/>
            <a:r>
              <a:rPr lang="ru-RU" dirty="0" smtClean="0"/>
              <a:t>• определить плотность занятия;</a:t>
            </a:r>
          </a:p>
          <a:p>
            <a:pPr algn="just"/>
            <a:r>
              <a:rPr lang="ru-RU" dirty="0" smtClean="0"/>
              <a:t>• проанализировать физиологическую кривую функциональных</a:t>
            </a:r>
          </a:p>
          <a:p>
            <a:pPr algn="just"/>
            <a:r>
              <a:rPr lang="ru-RU" dirty="0" smtClean="0"/>
              <a:t>показателей;</a:t>
            </a:r>
          </a:p>
          <a:p>
            <a:pPr algn="just"/>
            <a:r>
              <a:rPr lang="ru-RU" dirty="0" smtClean="0"/>
              <a:t>• заполнить протокол ВПН;</a:t>
            </a:r>
          </a:p>
          <a:p>
            <a:pPr algn="just"/>
            <a:r>
              <a:rPr lang="ru-RU" dirty="0" smtClean="0"/>
              <a:t>• дать заключение и рекомендации о дальнейших занятиях;</a:t>
            </a:r>
          </a:p>
          <a:p>
            <a:pPr algn="just"/>
            <a:r>
              <a:rPr lang="ru-RU" dirty="0" smtClean="0"/>
              <a:t>• сформулировать замечания и предложения по организации и методике проведения занятий.</a:t>
            </a:r>
            <a:endParaRPr lang="ru-RU"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533400"/>
            <a:ext cx="8534400" cy="3693319"/>
          </a:xfrm>
          <a:prstGeom prst="rect">
            <a:avLst/>
          </a:prstGeom>
        </p:spPr>
        <p:txBody>
          <a:bodyPr wrap="square">
            <a:spAutoFit/>
          </a:bodyPr>
          <a:lstStyle/>
          <a:p>
            <a:pPr algn="just"/>
            <a:r>
              <a:rPr lang="ru-RU" dirty="0" smtClean="0"/>
              <a:t>Под </a:t>
            </a:r>
            <a:r>
              <a:rPr lang="ru-RU" b="1" dirty="0" smtClean="0"/>
              <a:t>врачебно-педагогическими наблюдениями понимаются со</a:t>
            </a:r>
            <a:r>
              <a:rPr lang="ru-RU" dirty="0" smtClean="0"/>
              <a:t>вместные исследования, проводимые врачом и педагогом (тренером) во время учебно-тренировочных занятий и соревнований. Эти исследования, осуществляемые непосредственно в процессе выполнения физической нагрузки, существенно дополняют данные комплексного врачебного обследования и в достаточной мере позволяют:</a:t>
            </a:r>
          </a:p>
          <a:p>
            <a:pPr algn="just"/>
            <a:r>
              <a:rPr lang="ru-RU" dirty="0" smtClean="0"/>
              <a:t>изучить приспособляемость организма к нагрузкам во время занятий физическими упражнениями и характер восстановления после них;</a:t>
            </a:r>
          </a:p>
          <a:p>
            <a:pPr algn="just"/>
            <a:r>
              <a:rPr lang="ru-RU" dirty="0" smtClean="0"/>
              <a:t>—— уточнить проявления отклонений в состоянии здоровья, обнаруженных при врачебном обследовании, и определить, не усиливаются ли они под влиянием физических нагрузок;</a:t>
            </a:r>
          </a:p>
          <a:p>
            <a:pPr algn="just"/>
            <a:r>
              <a:rPr lang="ru-RU" dirty="0" smtClean="0"/>
              <a:t>оценить организацию, методику проведения, условия, в которых проводится занятие (тренировка).</a:t>
            </a:r>
            <a:endParaRPr lang="ru-RU"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228600"/>
            <a:ext cx="8534400" cy="4801314"/>
          </a:xfrm>
          <a:prstGeom prst="rect">
            <a:avLst/>
          </a:prstGeom>
        </p:spPr>
        <p:txBody>
          <a:bodyPr wrap="square">
            <a:spAutoFit/>
          </a:bodyPr>
          <a:lstStyle/>
          <a:p>
            <a:pPr algn="just"/>
            <a:r>
              <a:rPr lang="ru-RU" dirty="0" smtClean="0"/>
              <a:t>Изучение результатов воздействия на организм конкретных физических нагрузок позволяет решить вопрос о допуске к занятиям физической культурой по обязательной программе учащихся и студентов с отклонениями в состоянии здоровья, или недостаточно физически подготовленных. Это крайне необходимо и в практике врачебного контроля за лицами среднего и пожилого возраста, занимающимися самостоятельно и/или в оздоровительных центрах, поскольку среди этого контингента отмечается высокий процент лиц, имеющих те или иные отклонения в состоянии здоровья.</a:t>
            </a:r>
          </a:p>
          <a:p>
            <a:pPr algn="just"/>
            <a:r>
              <a:rPr lang="ru-RU" dirty="0" smtClean="0"/>
              <a:t>Характер ответной реакции организма на физические нагрузки во многом зависит от методики проведения занятий (последовательности использования различных упражнений, плотности занятий, эмоциональности и пр.), поэтому для правильной трактовки воздействия тех или иных систематически выполняемых физических упражнений необходимо всестороннее изучение педагогического процесса. Детальное ознакомление врача с содержанием и построением занятий физической культурой и спортом, оценка их эффективности очень важны для разработки конкретных рекомендаций педагогу (тренеру) по вопросам планирования, построения и индивидуализации учебно-тренировочной работы.</a:t>
            </a:r>
            <a:endParaRPr lang="ru-RU"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990600"/>
            <a:ext cx="8229600" cy="3693319"/>
          </a:xfrm>
          <a:prstGeom prst="rect">
            <a:avLst/>
          </a:prstGeom>
        </p:spPr>
        <p:txBody>
          <a:bodyPr wrap="square">
            <a:spAutoFit/>
          </a:bodyPr>
          <a:lstStyle/>
          <a:p>
            <a:pPr algn="just"/>
            <a:r>
              <a:rPr lang="ru-RU" dirty="0" smtClean="0"/>
              <a:t>Врачебно-педагогические наблюдения помогают не только оценить воздействие на организм нагрузки во время занятий, но и определить влияние внешней среды, в которой они проводятся. Оценка степени соответствия санитарно-гигиенических (приложение 6) и метеорологических условий установленным нормам, своевременное выявление и устранение факторов, способных оказать неблагоприятное воздействие на организм занимающихся, способствуют достижению более полноценного оздоровительного эффекта от занятий.</a:t>
            </a:r>
          </a:p>
          <a:p>
            <a:pPr algn="just"/>
            <a:r>
              <a:rPr lang="ru-RU" dirty="0" smtClean="0"/>
              <a:t>Направленность, объем и содержание функциональных исследований, применяемых во врачебно-педагогических наблюдениях, определяются контингентом обследуемых, характером занятий и соревнований, интересами и запросами тренерско-преподавательского состава. Так, например, при занятиях с лицами пожилого возраста особое значение приобретают методы, характеризующие кровоснабжение миокарда и его сократительную способность.</a:t>
            </a:r>
            <a:endParaRPr lang="ru-RU"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152400"/>
            <a:ext cx="8763000" cy="4801314"/>
          </a:xfrm>
          <a:prstGeom prst="rect">
            <a:avLst/>
          </a:prstGeom>
        </p:spPr>
        <p:txBody>
          <a:bodyPr wrap="square">
            <a:spAutoFit/>
          </a:bodyPr>
          <a:lstStyle/>
          <a:p>
            <a:pPr algn="just"/>
            <a:r>
              <a:rPr lang="ru-RU" dirty="0" smtClean="0"/>
              <a:t>Для видов двигательной деятельности, сопряженных преимущественно с работой на</a:t>
            </a:r>
          </a:p>
          <a:p>
            <a:pPr algn="just"/>
            <a:r>
              <a:rPr lang="ru-RU" dirty="0" smtClean="0"/>
              <a:t>выносливость, особенно важно исследование устойчивости организма к кислородному голоданию, сдвигов в деятельности систем кровообращения и дыхания, изменений внутренней среды организма. Для технически сложных видов спорта на первый план выдвигается изучение функционального состояния центральной нервной системы, координации движения, анализаторов; для скоростно-силовых — исследование нервно-мышечного аппарата и т.д. Наиболее углубленными исследования должны быть в практике медицинского обслуживания тренировочных сборов ведущих спортсменов, особенно в период их подготовки к ответственным соревнованиям. В этих условиях применяемые методы изучения функционального состояния организма должны соответствовать последним достижениям спортивной медицины.</a:t>
            </a:r>
          </a:p>
          <a:p>
            <a:pPr algn="just"/>
            <a:r>
              <a:rPr lang="ru-RU" dirty="0" smtClean="0"/>
              <a:t>Таким образом, врачебно-педагогические наблюдения представляют собой очень важный раздел спортивной медицины, направленный на совершенствование учебно-тренировочного процесса в целях повышения эффективности занятий, роста мастерства спортсменов и гарантии оздоровительного эффекта при занятиях массовой физической культурой.</a:t>
            </a:r>
            <a:endParaRPr lang="ru-RU"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990600"/>
            <a:ext cx="8763000" cy="3970318"/>
          </a:xfrm>
          <a:prstGeom prst="rect">
            <a:avLst/>
          </a:prstGeom>
        </p:spPr>
        <p:txBody>
          <a:bodyPr wrap="square">
            <a:spAutoFit/>
          </a:bodyPr>
          <a:lstStyle/>
          <a:p>
            <a:pPr algn="just"/>
            <a:r>
              <a:rPr lang="ru-RU" b="1" dirty="0" smtClean="0"/>
              <a:t>Основными задачами врачебно-педагогических наблюдений являются:</a:t>
            </a:r>
          </a:p>
          <a:p>
            <a:pPr algn="just"/>
            <a:r>
              <a:rPr lang="ru-RU" dirty="0" smtClean="0"/>
              <a:t>изучение воздействия учебных, тренировочных и соревновательных нагрузок на организм занимающихся;</a:t>
            </a:r>
          </a:p>
          <a:p>
            <a:pPr algn="just"/>
            <a:r>
              <a:rPr lang="ru-RU" dirty="0" smtClean="0"/>
              <a:t>определение уровня общей подготовленности и специальной тренированности;</a:t>
            </a:r>
          </a:p>
          <a:p>
            <a:pPr algn="just"/>
            <a:r>
              <a:rPr lang="ru-RU" dirty="0" smtClean="0"/>
              <a:t>изучение условий, организации и методики проведения занятий и соревнований;</a:t>
            </a:r>
          </a:p>
          <a:p>
            <a:pPr algn="just"/>
            <a:r>
              <a:rPr lang="ru-RU" dirty="0" smtClean="0"/>
              <a:t>медицинская оценка и обоснование планирования учебно-тренировочного процесса.</a:t>
            </a:r>
          </a:p>
          <a:p>
            <a:pPr algn="just"/>
            <a:r>
              <a:rPr lang="ru-RU" dirty="0" smtClean="0"/>
              <a:t>Для изучения реакции организма на нагрузку во время занятий или соревнований проводится опрос о субъективных ощущениях, осуществляется наблюдение за внешними признаками утомления, применяются разнообразные методы объективной оценки состояния различных органов и функциональных систем, обеспечивающих работоспособность. Во всех случаях проведения врачебно-педагогических наблюдений необходимо стремиться к тому, чтобы исследование было комплексным, а использованные методы позволяли бы точнее и глубже вникнуть в сущность механизмов адаптации.</a:t>
            </a:r>
            <a:endParaRPr lang="ru-RU"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381000"/>
            <a:ext cx="8763000" cy="5632311"/>
          </a:xfrm>
          <a:prstGeom prst="rect">
            <a:avLst/>
          </a:prstGeom>
        </p:spPr>
        <p:txBody>
          <a:bodyPr wrap="square">
            <a:spAutoFit/>
          </a:bodyPr>
          <a:lstStyle/>
          <a:p>
            <a:pPr algn="just"/>
            <a:r>
              <a:rPr lang="ru-RU" dirty="0" smtClean="0"/>
              <a:t>К числу наиболее простых, доступных при работе в любых условиях, но достаточно информативных методов выявления изменений функционального состояния организма, относятся: определение частоты пульса и дыхания, измерение артериального давления, веса тела, исследование координации движений, жизненной емкости легких и др. </a:t>
            </a:r>
          </a:p>
          <a:p>
            <a:pPr algn="just"/>
            <a:r>
              <a:rPr lang="ru-RU" dirty="0" smtClean="0"/>
              <a:t>Наряду с ними широко применяются: </a:t>
            </a:r>
          </a:p>
          <a:p>
            <a:pPr algn="just">
              <a:buFont typeface="Arial" pitchFamily="34" charset="0"/>
              <a:buChar char="•"/>
            </a:pPr>
            <a:r>
              <a:rPr lang="ru-RU" dirty="0" smtClean="0"/>
              <a:t>электрокардиография, </a:t>
            </a:r>
          </a:p>
          <a:p>
            <a:pPr algn="just">
              <a:buFont typeface="Arial" pitchFamily="34" charset="0"/>
              <a:buChar char="•"/>
            </a:pPr>
            <a:r>
              <a:rPr lang="ru-RU" dirty="0" err="1" smtClean="0"/>
              <a:t>оксигемометрия</a:t>
            </a:r>
            <a:r>
              <a:rPr lang="ru-RU" dirty="0" smtClean="0"/>
              <a:t>, </a:t>
            </a:r>
          </a:p>
          <a:p>
            <a:pPr algn="just">
              <a:buFont typeface="Arial" pitchFamily="34" charset="0"/>
              <a:buChar char="•"/>
            </a:pPr>
            <a:r>
              <a:rPr lang="ru-RU" dirty="0" err="1" smtClean="0"/>
              <a:t>миотонометрия</a:t>
            </a:r>
            <a:r>
              <a:rPr lang="ru-RU" dirty="0" smtClean="0"/>
              <a:t>, </a:t>
            </a:r>
          </a:p>
          <a:p>
            <a:pPr algn="just">
              <a:buFont typeface="Arial" pitchFamily="34" charset="0"/>
              <a:buChar char="•"/>
            </a:pPr>
            <a:r>
              <a:rPr lang="ru-RU" dirty="0" smtClean="0"/>
              <a:t>электромиография, </a:t>
            </a:r>
          </a:p>
          <a:p>
            <a:pPr algn="just">
              <a:buFont typeface="Arial" pitchFamily="34" charset="0"/>
              <a:buChar char="•"/>
            </a:pPr>
            <a:r>
              <a:rPr lang="ru-RU" dirty="0" smtClean="0"/>
              <a:t>анализ крови и мочи и т.д. </a:t>
            </a:r>
          </a:p>
          <a:p>
            <a:pPr algn="just"/>
            <a:r>
              <a:rPr lang="ru-RU" dirty="0" smtClean="0"/>
              <a:t>Для изучения изменений различных функциональных показателей непосредственно во время выполнения физических нагрузок все более широкое распространение получают </a:t>
            </a:r>
            <a:r>
              <a:rPr lang="ru-RU" dirty="0" err="1" smtClean="0"/>
              <a:t>пульсометрические</a:t>
            </a:r>
            <a:r>
              <a:rPr lang="ru-RU" dirty="0" smtClean="0"/>
              <a:t> (с использованием мониторов сердечного ритма) и радиотелеметрические методы исследования.</a:t>
            </a:r>
          </a:p>
          <a:p>
            <a:pPr algn="just"/>
            <a:r>
              <a:rPr lang="ru-RU" dirty="0" smtClean="0"/>
              <a:t>В целом все методы медицинского обследования при ВПН можно разбить на две группы:</a:t>
            </a:r>
          </a:p>
          <a:p>
            <a:pPr algn="just"/>
            <a:r>
              <a:rPr lang="ru-RU" dirty="0" smtClean="0"/>
              <a:t>1) характеризующие суммарную величину изменений под воздействием нагрузки;</a:t>
            </a:r>
          </a:p>
          <a:p>
            <a:pPr algn="just"/>
            <a:r>
              <a:rPr lang="ru-RU" dirty="0" smtClean="0"/>
              <a:t>2) используемые непосредственно в процессе занятий и позволяющие изучать изменения в организме непосредственно во время воздействия нагрузки.</a:t>
            </a:r>
            <a:endParaRPr lang="ru-RU"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228600"/>
            <a:ext cx="8686800" cy="5355312"/>
          </a:xfrm>
          <a:prstGeom prst="rect">
            <a:avLst/>
          </a:prstGeom>
        </p:spPr>
        <p:txBody>
          <a:bodyPr wrap="square">
            <a:spAutoFit/>
          </a:bodyPr>
          <a:lstStyle/>
          <a:p>
            <a:pPr algn="just"/>
            <a:r>
              <a:rPr lang="ru-RU" dirty="0" smtClean="0"/>
              <a:t>В последние годы усиленно разрабатывается новое направление в спортивной медицине, связанное с проблемой восстановления организма спортсмена после интенсивных и значительных по объему физических нагрузок. Поэтому в качестве одной из задач врачебно-педагогических наблюдений является выбор и обоснование методов и средств, направленных на улучшение восстановительных процессов, повышение работоспособности.</a:t>
            </a:r>
          </a:p>
          <a:p>
            <a:pPr algn="just"/>
            <a:r>
              <a:rPr lang="ru-RU" dirty="0" smtClean="0"/>
              <a:t>Изучение условий проведения занятий и соревнований необходимо и для установления степени соответствия их основным гигиеническим нормам и для правильной оценки воздействия физических нагрузок на организм. Нарушения санитарно-гигиенических условий снижают оздоровительную направленность занятий, могут оказать отрицательное влияние на здоровье занимающихся, способствовать возникновению спортивных травм и острых патологических состояний.</a:t>
            </a:r>
          </a:p>
          <a:p>
            <a:pPr algn="just"/>
            <a:r>
              <a:rPr lang="ru-RU" dirty="0" smtClean="0"/>
              <a:t>Одним из важнейших факторов внешней среды, вызывающим существенные сдвиги в организме, является метеорологический. Он слагается из сочетаний трех ведущих компонентов: </a:t>
            </a:r>
          </a:p>
          <a:p>
            <a:pPr algn="just">
              <a:buFont typeface="Arial" pitchFamily="34" charset="0"/>
              <a:buChar char="•"/>
            </a:pPr>
            <a:r>
              <a:rPr lang="ru-RU" dirty="0" smtClean="0"/>
              <a:t>температуры,</a:t>
            </a:r>
          </a:p>
          <a:p>
            <a:pPr algn="just">
              <a:buFont typeface="Arial" pitchFamily="34" charset="0"/>
              <a:buChar char="•"/>
            </a:pPr>
            <a:r>
              <a:rPr lang="ru-RU" dirty="0" smtClean="0"/>
              <a:t>влажности,</a:t>
            </a:r>
          </a:p>
          <a:p>
            <a:pPr algn="just">
              <a:buFont typeface="Arial" pitchFamily="34" charset="0"/>
              <a:buChar char="•"/>
            </a:pPr>
            <a:r>
              <a:rPr lang="ru-RU" dirty="0" smtClean="0"/>
              <a:t> скорости движения воздуха.</a:t>
            </a:r>
            <a:endParaRPr lang="ru-RU"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0" y="474345"/>
            <a:ext cx="8458200" cy="2585323"/>
          </a:xfrm>
          <a:prstGeom prst="rect">
            <a:avLst/>
          </a:prstGeom>
        </p:spPr>
        <p:txBody>
          <a:bodyPr wrap="square">
            <a:spAutoFit/>
          </a:bodyPr>
          <a:lstStyle/>
          <a:p>
            <a:pPr algn="just"/>
            <a:r>
              <a:rPr lang="ru-RU" dirty="0" smtClean="0"/>
              <a:t>Помимо климатических факторов в процессе врачебно-педагогических наблюдений необходимо следить и за другими гигиеническими условиями, так как весьма неблагоприятно воздействует на организм занимающихся слишком малая площадь и кубатура мест занятий, плохая вентиляция, высокая влажность и т.д.</a:t>
            </a:r>
          </a:p>
          <a:p>
            <a:pPr algn="just"/>
            <a:r>
              <a:rPr lang="ru-RU" dirty="0" smtClean="0"/>
              <a:t>В настоящее время достаточно хорошо разработаны и официально утверждены нормативы санитарных требований к местам и условиям проведения занятий и соревнований. При выявлении каких-либо несоответствий врач и педагог должны добиваться их устранения. Контролю врача подлежат также спортивный инвентарь, одежда и обувь занимающихся.</a:t>
            </a:r>
            <a:endParaRPr lang="ru-RU"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2400" y="381000"/>
            <a:ext cx="8763000" cy="4247317"/>
          </a:xfrm>
          <a:prstGeom prst="rect">
            <a:avLst/>
          </a:prstGeom>
        </p:spPr>
        <p:txBody>
          <a:bodyPr wrap="square">
            <a:spAutoFit/>
          </a:bodyPr>
          <a:lstStyle/>
          <a:p>
            <a:pPr algn="just"/>
            <a:r>
              <a:rPr lang="ru-RU" dirty="0" smtClean="0"/>
              <a:t>Для оценки организации занятий необходимо выяснить следующее:</a:t>
            </a:r>
          </a:p>
          <a:p>
            <a:pPr algn="just">
              <a:buFont typeface="Arial" pitchFamily="34" charset="0"/>
              <a:buChar char="•"/>
            </a:pPr>
            <a:r>
              <a:rPr lang="ru-RU" dirty="0" smtClean="0"/>
              <a:t>правильность комплектования учебных групп по возрасту, уровню подготовленности или квалификации, состоянию здоровья, физическому развитию;</a:t>
            </a:r>
          </a:p>
          <a:p>
            <a:pPr algn="just">
              <a:buFont typeface="Arial" pitchFamily="34" charset="0"/>
              <a:buChar char="•"/>
            </a:pPr>
            <a:r>
              <a:rPr lang="ru-RU" dirty="0" smtClean="0"/>
              <a:t>• подбор упражнений по их физиологической направленности, последовательность включения упражнений разного характера;</a:t>
            </a:r>
          </a:p>
          <a:p>
            <a:pPr algn="just"/>
            <a:r>
              <a:rPr lang="ru-RU" dirty="0" smtClean="0"/>
              <a:t>• объем и интенсивность нагрузки, плотность занятия, а также эмоциональная насыщенность;</a:t>
            </a:r>
          </a:p>
          <a:p>
            <a:pPr algn="just"/>
            <a:r>
              <a:rPr lang="ru-RU" dirty="0" smtClean="0"/>
              <a:t>• количество занятий в неделю, их продолжительность и регулярность;</a:t>
            </a:r>
          </a:p>
          <a:p>
            <a:pPr algn="just"/>
            <a:r>
              <a:rPr lang="ru-RU" dirty="0" smtClean="0"/>
              <a:t>• правильность расписания занятий в соответствии с трудовой нагрузкой, отдыхом, сном, питанием и т.д.</a:t>
            </a:r>
          </a:p>
          <a:p>
            <a:pPr algn="just"/>
            <a:r>
              <a:rPr lang="ru-RU" dirty="0" smtClean="0"/>
              <a:t>Для изучения содержания и методики проведения учебных или тренировочных занятий ведется протокол, в котором отражаются:</a:t>
            </a:r>
          </a:p>
          <a:p>
            <a:pPr algn="just"/>
            <a:r>
              <a:rPr lang="ru-RU" dirty="0" smtClean="0"/>
              <a:t>перечень используемых физических упражнений и их характеристика, продолжительность отдельных частей и всего урока в целом, спортивно-технические результаты (приложение 2). Общее заключение дается после окончания занятия.</a:t>
            </a:r>
            <a:endParaRPr lang="ru-RU"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4800" y="685800"/>
            <a:ext cx="8534400" cy="3970318"/>
          </a:xfrm>
          <a:prstGeom prst="rect">
            <a:avLst/>
          </a:prstGeom>
        </p:spPr>
        <p:txBody>
          <a:bodyPr wrap="square">
            <a:spAutoFit/>
          </a:bodyPr>
          <a:lstStyle/>
          <a:p>
            <a:pPr algn="ctr"/>
            <a:r>
              <a:rPr lang="ru-RU" b="1" dirty="0" smtClean="0"/>
              <a:t>МЕТОДЫ ВРАЧЕБНО-ПЕДАГОГИЧЕСКИХ НАБЛЮДЕНИЙ</a:t>
            </a:r>
          </a:p>
          <a:p>
            <a:pPr algn="just"/>
            <a:r>
              <a:rPr lang="ru-RU" dirty="0" smtClean="0"/>
              <a:t>Самым хорошо изученным и наиболее распространенным и методом врачебно-педагогических наблюдений является метод непрерывного наблюдения. Другие методы (метод испытания с дополнительной нагрузкой; метод определения суммарного влияния нагрузки; метод испытаний с повторными нагрузками) чаще используются для врачебно-педагогических наблюдений за спортсменами.</a:t>
            </a:r>
          </a:p>
          <a:p>
            <a:pPr algn="just"/>
            <a:r>
              <a:rPr lang="ru-RU" dirty="0" smtClean="0"/>
              <a:t>Метод непрерывного наблюдения. Этот метод применяется на занятиях в школе, техникуме и вузе, в «группах здоровья» и в лечебной физкультуре, а также на тренировках в видах спорта с кратковременными, неоднократно повторяющимися нагрузками с законченным циклом движений (гимнастика, тяжелая атлетика, плавание, фехтование и др.).</a:t>
            </a:r>
          </a:p>
          <a:p>
            <a:pPr algn="just"/>
            <a:r>
              <a:rPr lang="ru-RU" dirty="0" smtClean="0"/>
              <a:t>При наблюдениях за отдельными занимающимися проводится детальный хронометраж (приложение 4), фиксируется длительность выполнения каждого упражнения и продолжительность пауз между ними.</a:t>
            </a:r>
            <a:endParaRPr lang="ru-RU"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152400"/>
            <a:ext cx="8763000" cy="5355312"/>
          </a:xfrm>
          <a:prstGeom prst="rect">
            <a:avLst/>
          </a:prstGeom>
        </p:spPr>
        <p:txBody>
          <a:bodyPr wrap="square">
            <a:spAutoFit/>
          </a:bodyPr>
          <a:lstStyle/>
          <a:p>
            <a:pPr algn="just"/>
            <a:r>
              <a:rPr lang="ru-RU" dirty="0" smtClean="0"/>
              <a:t>Важным критерием оценки занятия является регистрация частоты пульса и дыхания, величина артериального давления после выполнения отдельных нагрузок (физических упражнений) с вычерчиванием физиологических кривых, характеризующих степень изменения функций </a:t>
            </a:r>
            <a:r>
              <a:rPr lang="ru-RU" dirty="0" err="1" smtClean="0"/>
              <a:t>кардиореспираторной</a:t>
            </a:r>
            <a:r>
              <a:rPr lang="ru-RU" dirty="0" smtClean="0"/>
              <a:t> системы. Проводится анализ физиологических кривых этих упражнений и распределения учебного материала, последовательности и величины нагрузки в отдельных частях занятия и урока в целом.</a:t>
            </a:r>
          </a:p>
          <a:p>
            <a:pPr algn="just"/>
            <a:r>
              <a:rPr lang="ru-RU" dirty="0" smtClean="0"/>
              <a:t>Для изучения динамики в состоянии указанных функциональных систем исследования осуществляются:</a:t>
            </a:r>
          </a:p>
          <a:p>
            <a:pPr algn="just"/>
            <a:r>
              <a:rPr lang="ru-RU" dirty="0" smtClean="0"/>
              <a:t>в состоянии относительного покоя и предстартовом состоянии;</a:t>
            </a:r>
          </a:p>
          <a:p>
            <a:pPr algn="just"/>
            <a:r>
              <a:rPr lang="ru-RU" dirty="0" smtClean="0"/>
              <a:t>• непосредственно в процессе занятия или соревнования;</a:t>
            </a:r>
          </a:p>
          <a:p>
            <a:pPr algn="just"/>
            <a:r>
              <a:rPr lang="ru-RU" dirty="0" smtClean="0"/>
              <a:t>• в восстановительном периоде.</a:t>
            </a:r>
          </a:p>
          <a:p>
            <a:pPr algn="just"/>
            <a:r>
              <a:rPr lang="ru-RU" dirty="0" smtClean="0"/>
              <a:t>Исходное состояние необходимо определить в связи с тем, что его особенности могут существенно повлиять на реакцию организма при нагрузке. </a:t>
            </a:r>
          </a:p>
          <a:p>
            <a:pPr algn="just"/>
            <a:r>
              <a:rPr lang="ru-RU" dirty="0" smtClean="0"/>
              <a:t>Изучение реакции на нагрузку проводится после выполнения наиболее интенсивных упражнений (например, после повторения отрезков дистанции, серии метаний, определенных периодов игры и </a:t>
            </a:r>
            <a:r>
              <a:rPr lang="ru-RU" dirty="0" err="1" smtClean="0"/>
              <a:t>пр</a:t>
            </a:r>
            <a:r>
              <a:rPr lang="ru-RU" dirty="0" smtClean="0"/>
              <a:t>,) </a:t>
            </a:r>
            <a:r>
              <a:rPr lang="ru-RU" dirty="0" err="1" smtClean="0"/>
              <a:t>и</a:t>
            </a:r>
            <a:r>
              <a:rPr lang="ru-RU" dirty="0" smtClean="0"/>
              <a:t> основных частей занятия. Причем, чем чаще исследуются более информативные показатели, тем полнее можно судить о воздействии нагрузок на организм. Вместе с тем следует помнить, что исследования не должны нарушать нормальный ход занятия и искусственно снижать его плотность.</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0" y="612845"/>
            <a:ext cx="8534400" cy="2585323"/>
          </a:xfrm>
          <a:prstGeom prst="rect">
            <a:avLst/>
          </a:prstGeom>
        </p:spPr>
        <p:txBody>
          <a:bodyPr wrap="square">
            <a:spAutoFit/>
          </a:bodyPr>
          <a:lstStyle/>
          <a:p>
            <a:pPr algn="just"/>
            <a:r>
              <a:rPr lang="ru-RU" i="1" dirty="0" smtClean="0"/>
              <a:t>Восстановительный период можно изучать на различных его эта</a:t>
            </a:r>
            <a:r>
              <a:rPr lang="ru-RU" dirty="0" smtClean="0"/>
              <a:t>пах, но наиболее показательными являются результаты исследований в первые минуты и в течение часа после нагрузки, а также перед началом следующей тренировки — для выявления степени готовности к ней.</a:t>
            </a:r>
          </a:p>
          <a:p>
            <a:pPr algn="just"/>
            <a:r>
              <a:rPr lang="ru-RU" i="1" dirty="0" smtClean="0"/>
              <a:t>Восстановление организма после физических нагрузок ускоряется </a:t>
            </a:r>
            <a:r>
              <a:rPr lang="ru-RU" dirty="0" smtClean="0"/>
              <a:t>по мере роста тренированности, а замедляется после занятий и соревнований в измененных условиях внешней среды, после ежедневных напряженных тренировок. Течение процессов восстановления зависит также и от индивидуальных особенностей занимающихся физической культурой и спортом.</a:t>
            </a:r>
            <a:endParaRPr lang="ru-RU"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304800"/>
            <a:ext cx="8610600" cy="4801314"/>
          </a:xfrm>
          <a:prstGeom prst="rect">
            <a:avLst/>
          </a:prstGeom>
        </p:spPr>
        <p:txBody>
          <a:bodyPr wrap="square">
            <a:spAutoFit/>
          </a:bodyPr>
          <a:lstStyle/>
          <a:p>
            <a:pPr algn="just"/>
            <a:r>
              <a:rPr lang="ru-RU" dirty="0" smtClean="0"/>
              <a:t>Тренировки с мониторами сердечного ритма обеспечивают безопасность занятия за счет включения предупреждающего звукового сигнала при достижении максимально допустимого пульса, который устанавливается предварительно врачом по результатам нагрузочного тестирования или, по умолчанию, автоматически по формуле:</a:t>
            </a:r>
          </a:p>
          <a:p>
            <a:pPr algn="just"/>
            <a:r>
              <a:rPr lang="ru-RU" dirty="0" smtClean="0"/>
              <a:t>ЧСС макс. = 220 — возраст в годах. </a:t>
            </a:r>
          </a:p>
          <a:p>
            <a:pPr algn="just"/>
            <a:endParaRPr lang="ru-RU" dirty="0" smtClean="0"/>
          </a:p>
          <a:p>
            <a:pPr algn="just"/>
            <a:r>
              <a:rPr lang="ru-RU" dirty="0" smtClean="0"/>
              <a:t>Помимо обеспечения безопасности занятий использование кардиомониторов позволяет повысить эффективность тренировки за счет контроля интенсивности выполняемой нагрузки в соответствии с индивидуальной целевой зоной пульса. Целевая зона пульса определяется предварительно в зависимости от целей предстоящего занятия. </a:t>
            </a:r>
          </a:p>
          <a:p>
            <a:pPr algn="just"/>
            <a:r>
              <a:rPr lang="ru-RU" dirty="0" smtClean="0"/>
              <a:t>Так, оздоровительный эффект тренировки достигается при ЧСС = 50–60% от ЧСС максимальной; ЧСС на уровне 60–70% от ЧСС макс. наиболее эффективна для решения задач по снижению массы тела (похудению). </a:t>
            </a:r>
          </a:p>
          <a:p>
            <a:pPr algn="just"/>
            <a:r>
              <a:rPr lang="ru-RU" dirty="0" smtClean="0"/>
              <a:t>Рост физической работоспособности, повышение выносливости можно ожидать при нагрузках на уровне 70–80% от ЧСС макс.</a:t>
            </a:r>
            <a:endParaRPr lang="ru-RU"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rot="5400000">
            <a:off x="1765004" y="-1460205"/>
            <a:ext cx="5918791" cy="8839202"/>
          </a:xfrm>
          <a:prstGeom prst="rect">
            <a:avLst/>
          </a:prstGeom>
          <a:noFill/>
          <a:ln w="9525">
            <a:noFill/>
            <a:miter lim="800000"/>
            <a:headEnd/>
            <a:tailEnd/>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 y="762000"/>
            <a:ext cx="8534400" cy="3139321"/>
          </a:xfrm>
          <a:prstGeom prst="rect">
            <a:avLst/>
          </a:prstGeom>
        </p:spPr>
        <p:txBody>
          <a:bodyPr wrap="square">
            <a:spAutoFit/>
          </a:bodyPr>
          <a:lstStyle/>
          <a:p>
            <a:pPr algn="just"/>
            <a:r>
              <a:rPr lang="ru-RU" dirty="0" smtClean="0"/>
              <a:t>Проконтролировать эффективность конкретного занятия можно не только по итоговому отчетному протоколу, где в абсолютных цифрах или в процентном отношении указывается время работы в определенной целевой зоне пульса (рис. 12), но и непосредственно в процессе тренировки. Звуковые сигналы информируют занимающегося при выходе за нижнюю и верхнюю границу ЧСС.</a:t>
            </a:r>
          </a:p>
          <a:p>
            <a:pPr algn="just"/>
            <a:r>
              <a:rPr lang="ru-RU" dirty="0" smtClean="0"/>
              <a:t>После тренировки полную информацию о выполненной нагрузке можно передать через инфракрасный порт в персональный компьютер (рис. 13).</a:t>
            </a:r>
          </a:p>
          <a:p>
            <a:pPr algn="just"/>
            <a:r>
              <a:rPr lang="ru-RU" dirty="0" smtClean="0"/>
              <a:t>Современное программное обеспечение позволяет хранить и обрабатывать полученную информацию, составлять наглядные отчеты, осуществлять планирование занятий, вести индивидуальные дневники тренировок для каждого занимающегося, передавать данные по электронной почте.</a:t>
            </a:r>
            <a:endParaRPr lang="ru-RU" dirty="0"/>
          </a:p>
        </p:txBody>
      </p:sp>
      <p:pic>
        <p:nvPicPr>
          <p:cNvPr id="2050" name="Picture 2"/>
          <p:cNvPicPr>
            <a:picLocks noChangeAspect="1" noChangeArrowheads="1"/>
          </p:cNvPicPr>
          <p:nvPr/>
        </p:nvPicPr>
        <p:blipFill>
          <a:blip r:embed="rId2" cstate="print"/>
          <a:srcRect/>
          <a:stretch>
            <a:fillRect/>
          </a:stretch>
        </p:blipFill>
        <p:spPr bwMode="auto">
          <a:xfrm>
            <a:off x="2514600" y="3886200"/>
            <a:ext cx="3381375" cy="2638425"/>
          </a:xfrm>
          <a:prstGeom prst="rect">
            <a:avLst/>
          </a:prstGeom>
          <a:noFill/>
          <a:ln w="9525">
            <a:noFill/>
            <a:miter lim="800000"/>
            <a:headEnd/>
            <a:tailEnd/>
          </a:ln>
        </p:spPr>
      </p:pic>
      <p:sp>
        <p:nvSpPr>
          <p:cNvPr id="4" name="Прямоугольник 3"/>
          <p:cNvSpPr/>
          <p:nvPr/>
        </p:nvSpPr>
        <p:spPr>
          <a:xfrm>
            <a:off x="5943600" y="6096000"/>
            <a:ext cx="2819400" cy="461665"/>
          </a:xfrm>
          <a:prstGeom prst="rect">
            <a:avLst/>
          </a:prstGeom>
        </p:spPr>
        <p:txBody>
          <a:bodyPr wrap="square">
            <a:spAutoFit/>
          </a:bodyPr>
          <a:lstStyle/>
          <a:p>
            <a:pPr algn="just"/>
            <a:r>
              <a:rPr lang="ru-RU" sz="1200" dirty="0" smtClean="0"/>
              <a:t>Рис. 13. Передача информации</a:t>
            </a:r>
          </a:p>
          <a:p>
            <a:pPr algn="just"/>
            <a:r>
              <a:rPr lang="ru-RU" sz="1200" dirty="0" smtClean="0"/>
              <a:t>в персональный компьютер</a:t>
            </a:r>
            <a:endParaRPr lang="ru-RU" sz="12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04800" y="528935"/>
            <a:ext cx="85344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0" i="1" u="none" strike="noStrike" cap="none" normalizeH="0" baseline="0" dirty="0" smtClean="0">
                <a:ln>
                  <a:noFill/>
                </a:ln>
                <a:solidFill>
                  <a:srgbClr val="000000"/>
                </a:solidFill>
                <a:effectLst/>
                <a:latin typeface="Times New Roman" pitchFamily="18" charset="0"/>
                <a:cs typeface="Times New Roman" pitchFamily="18" charset="0"/>
              </a:rPr>
              <a:t>Спортивная антропология, </a:t>
            </a:r>
            <a:r>
              <a:rPr kumimoji="0" lang="ru-RU" b="0" i="0" u="none" strike="noStrike" cap="none" normalizeH="0" baseline="0" dirty="0" smtClean="0">
                <a:ln>
                  <a:noFill/>
                </a:ln>
                <a:solidFill>
                  <a:srgbClr val="000000"/>
                </a:solidFill>
                <a:effectLst/>
                <a:latin typeface="Times New Roman" pitchFamily="18" charset="0"/>
                <a:cs typeface="Times New Roman" pitchFamily="18" charset="0"/>
              </a:rPr>
              <a:t>являясь составной частью общей антропологии, изучает закономерности морфологических и функционального</a:t>
            </a:r>
            <a:r>
              <a:rPr kumimoji="0" lang="ru-RU" b="0" i="0" u="none" strike="noStrike" cap="none" normalizeH="0" dirty="0" smtClean="0">
                <a:ln>
                  <a:noFill/>
                </a:ln>
                <a:solidFill>
                  <a:srgbClr val="000000"/>
                </a:solidFill>
                <a:effectLst/>
                <a:latin typeface="Times New Roman" pitchFamily="18" charset="0"/>
                <a:cs typeface="Times New Roman" pitchFamily="18" charset="0"/>
              </a:rPr>
              <a:t> и</a:t>
            </a:r>
            <a:r>
              <a:rPr kumimoji="0" lang="ru-RU" b="0" i="0" u="none" strike="noStrike" cap="none" normalizeH="0" baseline="0" dirty="0" smtClean="0">
                <a:ln>
                  <a:noFill/>
                </a:ln>
                <a:solidFill>
                  <a:srgbClr val="000000"/>
                </a:solidFill>
                <a:effectLst/>
                <a:latin typeface="Times New Roman" pitchFamily="18" charset="0"/>
                <a:cs typeface="Times New Roman" pitchFamily="18" charset="0"/>
              </a:rPr>
              <a:t>сследования физического развития</a:t>
            </a:r>
          </a:p>
        </p:txBody>
      </p:sp>
      <p:pic>
        <p:nvPicPr>
          <p:cNvPr id="1026" name="Picture 2" descr="http://vmede.org/sait/content/Vosstanovit_med_epifaqnov_2013/img/9249.jpg"/>
          <p:cNvPicPr>
            <a:picLocks noChangeAspect="1" noChangeArrowheads="1"/>
          </p:cNvPicPr>
          <p:nvPr/>
        </p:nvPicPr>
        <p:blipFill>
          <a:blip r:embed="rId2" cstate="print"/>
          <a:srcRect/>
          <a:stretch>
            <a:fillRect/>
          </a:stretch>
        </p:blipFill>
        <p:spPr bwMode="auto">
          <a:xfrm>
            <a:off x="1417830" y="1447800"/>
            <a:ext cx="5916420" cy="5257800"/>
          </a:xfrm>
          <a:prstGeom prst="rect">
            <a:avLst/>
          </a:prstGeom>
          <a:noFill/>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313</TotalTime>
  <Words>8433</Words>
  <Application>Microsoft Office PowerPoint</Application>
  <PresentationFormat>Экран (4:3)</PresentationFormat>
  <Paragraphs>533</Paragraphs>
  <Slides>68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68</vt:i4>
      </vt:variant>
    </vt:vector>
  </HeadingPairs>
  <TitlesOfParts>
    <vt:vector size="69" baseType="lpstr">
      <vt:lpstr>Office Theme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lpstr>Слайд 67</vt:lpstr>
      <vt:lpstr>Слайд 68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74</cp:revision>
  <dcterms:created xsi:type="dcterms:W3CDTF">2020-01-10T19:00:09Z</dcterms:created>
  <dcterms:modified xsi:type="dcterms:W3CDTF">2020-06-06T08:57:16Z</dcterms:modified>
</cp:coreProperties>
</file>