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74" r:id="rId9"/>
    <p:sldId id="261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37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30DFCAF-60DE-45A5-81FF-1A6C76E4BF40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FFF8D3E-C2B6-4F3E-9DFF-A76B1CC68E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6001" y="316971"/>
            <a:ext cx="10117667" cy="614362"/>
          </a:xfrm>
        </p:spPr>
        <p:txBody>
          <a:bodyPr>
            <a:noAutofit/>
          </a:bodyPr>
          <a:lstStyle/>
          <a:p>
            <a:pPr algn="ctr"/>
            <a:r>
              <a:rPr lang="ru-RU" sz="4100" dirty="0" smtClean="0"/>
              <a:t>Личное финансовое планирование</a:t>
            </a:r>
            <a:endParaRPr lang="ru-RU" sz="41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847106" y="1608664"/>
            <a:ext cx="0" cy="29210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847106" y="4529666"/>
            <a:ext cx="64685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2533" y="1507064"/>
            <a:ext cx="1931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Финансирование </a:t>
            </a:r>
          </a:p>
          <a:p>
            <a:r>
              <a:rPr lang="ru-RU" dirty="0" smtClean="0"/>
              <a:t>потребностей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819684" y="4521199"/>
            <a:ext cx="1093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Детство</a:t>
            </a:r>
          </a:p>
          <a:p>
            <a:r>
              <a:rPr lang="ru-RU" dirty="0" smtClean="0"/>
              <a:t>И юность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177332" y="4659698"/>
            <a:ext cx="127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Молодость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859867" y="4659698"/>
            <a:ext cx="106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Зрелость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342121" y="4631894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Старость</a:t>
            </a:r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2341719" y="4334932"/>
            <a:ext cx="0" cy="186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4312625" y="3263899"/>
            <a:ext cx="0" cy="1265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5801639" y="3263899"/>
            <a:ext cx="0" cy="1265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7915150" y="3674532"/>
            <a:ext cx="0" cy="855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847106" y="3858683"/>
            <a:ext cx="96596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883484" y="3381402"/>
            <a:ext cx="1005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2525871" y="2699833"/>
            <a:ext cx="1302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Недостаток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6215004" y="2723275"/>
            <a:ext cx="1302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Недостаток</a:t>
            </a:r>
            <a:endParaRPr lang="ru-RU" dirty="0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742267" y="1989667"/>
            <a:ext cx="8297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48" idx="0"/>
          </p:cNvCxnSpPr>
          <p:nvPr/>
        </p:nvCxnSpPr>
        <p:spPr>
          <a:xfrm>
            <a:off x="4572000" y="1989667"/>
            <a:ext cx="509372" cy="741041"/>
          </a:xfrm>
          <a:prstGeom prst="straightConnector1">
            <a:avLst/>
          </a:prstGeom>
          <a:ln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569533" y="2730708"/>
            <a:ext cx="1023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Избыток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452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267" y="16478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Цель финансового планирования:</a:t>
            </a:r>
          </a:p>
          <a:p>
            <a:pPr marL="0" indent="0">
              <a:buNone/>
            </a:pPr>
            <a:r>
              <a:rPr lang="ru-RU" dirty="0" smtClean="0"/>
              <a:t>Обеспечить финансовое благополучие и финансовую независимость в течении всей жизни</a:t>
            </a:r>
          </a:p>
          <a:p>
            <a:pPr marL="0" indent="0">
              <a:buNone/>
            </a:pPr>
            <a:r>
              <a:rPr lang="ru-RU" dirty="0" smtClean="0"/>
              <a:t>Финансовое благополучие:</a:t>
            </a:r>
          </a:p>
          <a:p>
            <a:r>
              <a:rPr lang="ru-RU" dirty="0" smtClean="0"/>
              <a:t>Личное</a:t>
            </a:r>
          </a:p>
          <a:p>
            <a:r>
              <a:rPr lang="ru-RU" dirty="0" smtClean="0"/>
              <a:t>Семейное</a:t>
            </a:r>
          </a:p>
          <a:p>
            <a:pPr marL="0" indent="0">
              <a:buNone/>
            </a:pPr>
            <a:r>
              <a:rPr lang="ru-RU" dirty="0" smtClean="0"/>
              <a:t>Финансовая независимость от:</a:t>
            </a:r>
          </a:p>
          <a:p>
            <a:r>
              <a:rPr lang="ru-RU" dirty="0" smtClean="0"/>
              <a:t>Родителей</a:t>
            </a:r>
          </a:p>
          <a:p>
            <a:r>
              <a:rPr lang="ru-RU" dirty="0" smtClean="0"/>
              <a:t>Государства</a:t>
            </a:r>
          </a:p>
          <a:p>
            <a:r>
              <a:rPr lang="ru-RU" dirty="0" smtClean="0"/>
              <a:t>Детей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Личный финансовый план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76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718938"/>
              </p:ext>
            </p:extLst>
          </p:nvPr>
        </p:nvGraphicFramePr>
        <p:xfrm>
          <a:off x="838200" y="1825626"/>
          <a:ext cx="10524067" cy="3389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727"/>
                <a:gridCol w="7880340"/>
              </a:tblGrid>
              <a:tr h="988704">
                <a:tc>
                  <a:txBody>
                    <a:bodyPr/>
                    <a:lstStyle/>
                    <a:p>
                      <a:r>
                        <a:rPr lang="ru-RU" dirty="0" smtClean="0"/>
                        <a:t>Краткосрочные цели</a:t>
                      </a:r>
                    </a:p>
                    <a:p>
                      <a:r>
                        <a:rPr lang="ru-RU" dirty="0" smtClean="0"/>
                        <a:t>(до 1 года)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Направление на решение текущих финансовых задач</a:t>
                      </a:r>
                    </a:p>
                    <a:p>
                      <a:r>
                        <a:rPr lang="ru-RU" dirty="0" smtClean="0"/>
                        <a:t>Их достижение обеспечивается балансировкой доходов и расходов</a:t>
                      </a:r>
                      <a:endParaRPr lang="ru-RU" dirty="0"/>
                    </a:p>
                  </a:txBody>
                  <a:tcPr/>
                </a:tc>
              </a:tr>
              <a:tr h="1412435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Среднесрочные цели</a:t>
                      </a:r>
                    </a:p>
                    <a:p>
                      <a:r>
                        <a:rPr lang="ru-RU" dirty="0" smtClean="0"/>
                        <a:t>(1-10 лет)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Направлены на решение финансовых</a:t>
                      </a:r>
                      <a:r>
                        <a:rPr lang="ru-RU" baseline="0" dirty="0" smtClean="0"/>
                        <a:t> задач, связанных с крупными приобретениями</a:t>
                      </a:r>
                    </a:p>
                    <a:p>
                      <a:r>
                        <a:rPr lang="ru-RU" baseline="0" dirty="0" smtClean="0"/>
                        <a:t>Их достижение обеспечивается умением формировать сбережения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988704">
                <a:tc>
                  <a:txBody>
                    <a:bodyPr/>
                    <a:lstStyle/>
                    <a:p>
                      <a:r>
                        <a:rPr lang="ru-RU" dirty="0" smtClean="0"/>
                        <a:t>Долгосрочные цели</a:t>
                      </a:r>
                    </a:p>
                    <a:p>
                      <a:r>
                        <a:rPr lang="ru-RU" dirty="0" smtClean="0"/>
                        <a:t>(более 10 лет)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Направлены на создание накоплений, обеспечивающих финансовое</a:t>
                      </a:r>
                      <a:r>
                        <a:rPr lang="ru-RU" baseline="0" dirty="0" smtClean="0"/>
                        <a:t> благополучие и финансовую независимость в старости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Цели финансового планирования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953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63195"/>
            <a:ext cx="3166533" cy="4351338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Как преумножить капитал?</a:t>
            </a:r>
          </a:p>
          <a:p>
            <a:r>
              <a:rPr lang="ru-RU" sz="2000" dirty="0" smtClean="0"/>
              <a:t>На какую сумму, срок и в какой валюте взять кредит?</a:t>
            </a:r>
          </a:p>
          <a:p>
            <a:r>
              <a:rPr lang="ru-RU" sz="2000" dirty="0" smtClean="0"/>
              <a:t>Приобрести ли дом сейчас или позже?</a:t>
            </a:r>
          </a:p>
          <a:p>
            <a:r>
              <a:rPr lang="ru-RU" sz="2000" dirty="0" smtClean="0"/>
              <a:t>Страховать ли жизнь, имущество и на какую сумму?</a:t>
            </a:r>
          </a:p>
          <a:p>
            <a:r>
              <a:rPr lang="ru-RU" sz="2000" dirty="0" smtClean="0"/>
              <a:t>Как накопить на образование детям?</a:t>
            </a:r>
          </a:p>
          <a:p>
            <a:r>
              <a:rPr lang="ru-RU" sz="2000" dirty="0" smtClean="0"/>
              <a:t>Как обеспечить себе достойную пенсию?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Варианты принятия финансовых решений </a:t>
            </a:r>
            <a:endParaRPr lang="ru-RU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3403600" y="1863195"/>
            <a:ext cx="1041400" cy="407193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92134" y="1685197"/>
            <a:ext cx="1303866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Депозит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92134" y="2209800"/>
            <a:ext cx="1303866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Страхование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09066" y="2709597"/>
            <a:ext cx="1286934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Кредит</a:t>
            </a:r>
            <a:endParaRPr lang="ru-RU" sz="1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612467" y="1882327"/>
            <a:ext cx="1016000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ДУ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18506" y="2909052"/>
            <a:ext cx="1346196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Картины</a:t>
            </a:r>
            <a:endParaRPr lang="ru-RU" sz="12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23204" y="2347994"/>
            <a:ext cx="1016000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Золото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991604" y="2347994"/>
            <a:ext cx="1016000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Валюта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432800" y="1744133"/>
            <a:ext cx="1346200" cy="465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Пенсионная программа </a:t>
            </a:r>
            <a:endParaRPr lang="ru-RU" sz="12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661400" y="5669468"/>
            <a:ext cx="1346204" cy="528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Страхование</a:t>
            </a:r>
            <a:endParaRPr lang="ru-RU" sz="12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661400" y="5252676"/>
            <a:ext cx="1346204" cy="307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Недвижимость</a:t>
            </a:r>
            <a:endParaRPr lang="ru-RU" sz="12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661400" y="4910667"/>
            <a:ext cx="1346204" cy="2328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ПИФ</a:t>
            </a:r>
            <a:endParaRPr lang="ru-RU" sz="12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661400" y="4522954"/>
            <a:ext cx="1346203" cy="2725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Депозит</a:t>
            </a:r>
            <a:endParaRPr lang="ru-RU" sz="1200" dirty="0"/>
          </a:p>
        </p:txBody>
      </p:sp>
      <p:sp>
        <p:nvSpPr>
          <p:cNvPr id="19" name="Овал 18"/>
          <p:cNvSpPr/>
          <p:nvPr/>
        </p:nvSpPr>
        <p:spPr>
          <a:xfrm>
            <a:off x="5410200" y="4659215"/>
            <a:ext cx="1625600" cy="10506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Личный финансовый план</a:t>
            </a:r>
            <a:endParaRPr lang="ru-RU" sz="1200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4140200" y="2760832"/>
            <a:ext cx="6096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097867" y="4487333"/>
            <a:ext cx="1219199" cy="539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230533" y="5143500"/>
            <a:ext cx="1346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4809066" y="3293401"/>
            <a:ext cx="1286934" cy="5759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Недвижимость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1850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Личный финансовый план – это своеобразный бизнес-план семьи, инструмент, увязывающий существующие потребности (финансовые цели) человека и/или его семьи с имеющимися у него финансовыми возможностями, в том числе – с помощью подбора наиболее подходящих ему финансовых продуктов российского и зарубежного рынков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Личный финансовый план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05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Действия для построения финансового плана</a:t>
            </a:r>
          </a:p>
          <a:p>
            <a:pPr marL="0" indent="0" algn="ctr">
              <a:buNone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Определить свои финансовые цели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Посчитать их будущую стоимость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Найти подходящий темп движения к цели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Составление финансового плана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8648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Как реализовать цель:</a:t>
            </a:r>
          </a:p>
          <a:p>
            <a:r>
              <a:rPr lang="ru-RU" dirty="0" smtClean="0"/>
              <a:t>Купить в кредит</a:t>
            </a:r>
          </a:p>
          <a:p>
            <a:r>
              <a:rPr lang="ru-RU" dirty="0" smtClean="0"/>
              <a:t>Накопить</a:t>
            </a:r>
          </a:p>
          <a:p>
            <a:r>
              <a:rPr lang="ru-RU" dirty="0" smtClean="0"/>
              <a:t>Совместить эти два варианта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Достижение цели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709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Семейный бюджет – это финансовый план на определенный период времени (чаще всего на месяц или год). Он представляет собой список статей доходов и расходов семьи</a:t>
            </a:r>
          </a:p>
          <a:p>
            <a:pPr algn="just"/>
            <a:r>
              <a:rPr lang="ru-RU" dirty="0" smtClean="0"/>
              <a:t>Учет доходов и расходов семьи за определенный период времени </a:t>
            </a:r>
          </a:p>
          <a:p>
            <a:pPr algn="just"/>
            <a:r>
              <a:rPr lang="ru-RU" dirty="0" smtClean="0"/>
              <a:t>Поиск эффективных решений по оптимизации расходов для улучшения уровня и качества потребления товаров и услуг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цель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881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6891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dirty="0" smtClean="0"/>
              <a:t>1. Заработная плата за работу по найму (на основной работе, по совместительству или на своем предприятии)</a:t>
            </a:r>
          </a:p>
          <a:p>
            <a:pPr marL="0" indent="0">
              <a:buNone/>
            </a:pPr>
            <a:r>
              <a:rPr lang="ru-RU" sz="1200" dirty="0" smtClean="0"/>
              <a:t>2. Доход от индивидуальной трудовой деятельности</a:t>
            </a:r>
          </a:p>
          <a:p>
            <a:pPr marL="0" indent="0">
              <a:buNone/>
            </a:pPr>
            <a:r>
              <a:rPr lang="ru-RU" sz="1200" dirty="0" smtClean="0"/>
              <a:t>3. Доход от бизнеса</a:t>
            </a:r>
          </a:p>
          <a:p>
            <a:pPr marL="0" indent="0">
              <a:buNone/>
            </a:pPr>
            <a:r>
              <a:rPr lang="ru-RU" sz="1200" dirty="0" smtClean="0"/>
              <a:t>4. Дивиденды по акциям</a:t>
            </a:r>
          </a:p>
          <a:p>
            <a:pPr marL="0" indent="0">
              <a:buNone/>
            </a:pPr>
            <a:r>
              <a:rPr lang="ru-RU" sz="1200" dirty="0" smtClean="0"/>
              <a:t>5. Проценты по вкладам в банк</a:t>
            </a:r>
          </a:p>
          <a:p>
            <a:pPr marL="0" indent="0">
              <a:buNone/>
            </a:pPr>
            <a:r>
              <a:rPr lang="ru-RU" sz="1200" dirty="0" smtClean="0"/>
              <a:t>6. Доходы от сдачи в аренду недвижимости (квартиры, дачи, гаража)</a:t>
            </a:r>
          </a:p>
          <a:p>
            <a:pPr marL="0" indent="0">
              <a:buNone/>
            </a:pPr>
            <a:r>
              <a:rPr lang="ru-RU" sz="1200" dirty="0" smtClean="0"/>
              <a:t>7. Доход от продажи недвижимости</a:t>
            </a:r>
          </a:p>
          <a:p>
            <a:pPr marL="0" indent="0">
              <a:buNone/>
            </a:pPr>
            <a:r>
              <a:rPr lang="ru-RU" sz="1200" dirty="0" smtClean="0"/>
              <a:t>8. Доход от продажи продукции со своего приусадебного участка</a:t>
            </a:r>
          </a:p>
          <a:p>
            <a:pPr marL="0" indent="0">
              <a:buNone/>
            </a:pPr>
            <a:r>
              <a:rPr lang="ru-RU" sz="1200" dirty="0" smtClean="0"/>
              <a:t>9. Доход от продажи личных вещей</a:t>
            </a:r>
          </a:p>
          <a:p>
            <a:pPr marL="0" indent="0">
              <a:buNone/>
            </a:pPr>
            <a:r>
              <a:rPr lang="ru-RU" sz="1200" dirty="0" smtClean="0"/>
              <a:t>10. Стипендий</a:t>
            </a:r>
          </a:p>
          <a:p>
            <a:pPr marL="0" indent="0">
              <a:buNone/>
            </a:pPr>
            <a:r>
              <a:rPr lang="ru-RU" sz="1200" dirty="0" smtClean="0"/>
              <a:t>11. Пенсий</a:t>
            </a:r>
          </a:p>
          <a:p>
            <a:pPr marL="0" indent="0">
              <a:buNone/>
            </a:pPr>
            <a:r>
              <a:rPr lang="ru-RU" sz="1200" dirty="0" smtClean="0"/>
              <a:t>12. Пособий на детей</a:t>
            </a:r>
          </a:p>
          <a:p>
            <a:pPr marL="0" indent="0">
              <a:buNone/>
            </a:pPr>
            <a:r>
              <a:rPr lang="ru-RU" sz="1200" dirty="0" smtClean="0"/>
              <a:t>13. Помощи родных и близких</a:t>
            </a:r>
          </a:p>
          <a:p>
            <a:pPr marL="0" indent="0">
              <a:buNone/>
            </a:pPr>
            <a:r>
              <a:rPr lang="ru-RU" sz="1200" dirty="0" smtClean="0"/>
              <a:t>14. Подарков</a:t>
            </a:r>
          </a:p>
          <a:p>
            <a:pPr marL="0" indent="0">
              <a:buNone/>
            </a:pPr>
            <a:r>
              <a:rPr lang="ru-RU" sz="1200" dirty="0" smtClean="0"/>
              <a:t>15. Призов, выигрышей</a:t>
            </a:r>
          </a:p>
          <a:p>
            <a:pPr marL="0" indent="0">
              <a:buNone/>
            </a:pPr>
            <a:r>
              <a:rPr lang="ru-RU" sz="1200" dirty="0" smtClean="0"/>
              <a:t>16.Возврата налога</a:t>
            </a:r>
          </a:p>
          <a:p>
            <a:pPr marL="0" indent="0">
              <a:buNone/>
            </a:pPr>
            <a:r>
              <a:rPr lang="ru-RU" sz="1200" dirty="0" smtClean="0"/>
              <a:t>17. Грантов</a:t>
            </a:r>
          </a:p>
          <a:p>
            <a:pPr marL="0" indent="0">
              <a:buNone/>
            </a:pPr>
            <a:r>
              <a:rPr lang="ru-RU" sz="1200" dirty="0" smtClean="0"/>
              <a:t>18. Наследства</a:t>
            </a:r>
          </a:p>
          <a:p>
            <a:pPr marL="0" indent="0">
              <a:buNone/>
            </a:pPr>
            <a:endParaRPr lang="ru-RU" sz="1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источники доходов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13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Бизнес-процесс личного финансового планирования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90600" y="1600201"/>
            <a:ext cx="2175934" cy="647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 и расходы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90600" y="2319867"/>
            <a:ext cx="2175933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Активы и пассивы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69434" y="3033711"/>
            <a:ext cx="2197100" cy="487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Финансовые цели</a:t>
            </a: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83317" y="3656711"/>
            <a:ext cx="2514600" cy="14959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1. Анализ текущей ситуации, </a:t>
            </a:r>
            <a:r>
              <a:rPr lang="ru-RU" dirty="0" err="1" smtClean="0"/>
              <a:t>составлениеЛФП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915833" y="2247900"/>
            <a:ext cx="1672167" cy="6815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ЛФП вход в систему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163734" y="2411678"/>
            <a:ext cx="1507066" cy="690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ЛФП результат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046662" y="3767667"/>
            <a:ext cx="2098676" cy="6942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2. Оптимизация ЛФП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112249" y="2624667"/>
            <a:ext cx="2182283" cy="7000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Пересчитанный ЛФП</a:t>
            </a: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957733" y="1818877"/>
            <a:ext cx="2023534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Корректировки</a:t>
            </a:r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694083" y="3767667"/>
            <a:ext cx="2099734" cy="7958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Мониторинг выполнения ЛФП</a:t>
            </a:r>
            <a:endParaRPr lang="ru-RU" dirty="0"/>
          </a:p>
        </p:txBody>
      </p:sp>
      <p:cxnSp>
        <p:nvCxnSpPr>
          <p:cNvPr id="32" name="Прямая со стрелкой 31"/>
          <p:cNvCxnSpPr>
            <a:stCxn id="20" idx="3"/>
          </p:cNvCxnSpPr>
          <p:nvPr/>
        </p:nvCxnSpPr>
        <p:spPr>
          <a:xfrm>
            <a:off x="3166534" y="1924050"/>
            <a:ext cx="749299" cy="1662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3206751" y="3260234"/>
            <a:ext cx="177799" cy="249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206751" y="2756695"/>
            <a:ext cx="425449" cy="752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4069292" y="2931490"/>
            <a:ext cx="268816" cy="657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632451" y="2813710"/>
            <a:ext cx="531283" cy="894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endCxn id="26" idx="1"/>
          </p:cNvCxnSpPr>
          <p:nvPr/>
        </p:nvCxnSpPr>
        <p:spPr>
          <a:xfrm>
            <a:off x="4538134" y="4114800"/>
            <a:ext cx="5085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26" idx="3"/>
          </p:cNvCxnSpPr>
          <p:nvPr/>
        </p:nvCxnSpPr>
        <p:spPr>
          <a:xfrm>
            <a:off x="7145338" y="4114800"/>
            <a:ext cx="5254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6152887" y="3101713"/>
            <a:ext cx="531283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7721072" y="2712247"/>
            <a:ext cx="1022878" cy="996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8822267" y="2404667"/>
            <a:ext cx="211666" cy="1303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9304867" y="3384767"/>
            <a:ext cx="364066" cy="3236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019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7957290"/>
              </p:ext>
            </p:extLst>
          </p:nvPr>
        </p:nvGraphicFramePr>
        <p:xfrm>
          <a:off x="406401" y="448732"/>
          <a:ext cx="11497732" cy="6099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4433"/>
                <a:gridCol w="2874433"/>
                <a:gridCol w="2874433"/>
                <a:gridCol w="2874433"/>
              </a:tblGrid>
              <a:tr h="64731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 финансовой цели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Год приобретения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Инфляция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Стоимость (в текущих ценах)</a:t>
                      </a:r>
                      <a:endParaRPr lang="ru-RU" sz="1600" dirty="0"/>
                    </a:p>
                  </a:txBody>
                  <a:tcPr/>
                </a:tc>
              </a:tr>
              <a:tr h="94162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Рождение ребенка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Ориентировочно</a:t>
                      </a:r>
                      <a:r>
                        <a:rPr lang="ru-RU" sz="1600" baseline="0" dirty="0" smtClean="0"/>
                        <a:t>, около 100 тыс. рублей на первичные затраты</a:t>
                      </a:r>
                      <a:endParaRPr lang="ru-RU" sz="1600" dirty="0"/>
                    </a:p>
                  </a:txBody>
                  <a:tcPr/>
                </a:tc>
              </a:tr>
              <a:tr h="120216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Приобретение двухкомнатной квартиры взамен однокомнатной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2023-2024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Ориентировочно около 6 млн. руб.</a:t>
                      </a:r>
                    </a:p>
                    <a:p>
                      <a:r>
                        <a:rPr lang="ru-RU" sz="1600" dirty="0" smtClean="0"/>
                        <a:t>Плюс 300 тыс. руб. на ремонт</a:t>
                      </a:r>
                      <a:endParaRPr lang="ru-RU" sz="1600" dirty="0"/>
                    </a:p>
                  </a:txBody>
                  <a:tcPr/>
                </a:tc>
              </a:tr>
              <a:tr h="120089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Покупка автомобиле взамен имеющегося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2024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Около 800 </a:t>
                      </a:r>
                      <a:r>
                        <a:rPr lang="ru-RU" sz="1600" dirty="0" err="1" smtClean="0"/>
                        <a:t>тыс.руб</a:t>
                      </a:r>
                      <a:r>
                        <a:rPr lang="ru-RU" sz="1600" dirty="0" smtClean="0"/>
                        <a:t>.</a:t>
                      </a:r>
                      <a:endParaRPr lang="ru-RU" sz="1600" dirty="0"/>
                    </a:p>
                  </a:txBody>
                  <a:tcPr/>
                </a:tc>
              </a:tr>
              <a:tr h="10592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Образование ребенка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Ориентировочно 2026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Около 90 тыс. </a:t>
                      </a:r>
                      <a:r>
                        <a:rPr lang="ru-RU" sz="1600" dirty="0" err="1" smtClean="0"/>
                        <a:t>руб</a:t>
                      </a:r>
                      <a:r>
                        <a:rPr lang="ru-RU" sz="1600" dirty="0" smtClean="0"/>
                        <a:t> . За год обучения, итого 540 тыс.</a:t>
                      </a:r>
                      <a:r>
                        <a:rPr lang="ru-RU" sz="1600" baseline="0" dirty="0" smtClean="0"/>
                        <a:t> руб. за 5 лет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104049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Пенсия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 60 лет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Минимум 45 тыс. руб.</a:t>
                      </a:r>
                      <a:r>
                        <a:rPr lang="ru-RU" sz="1600" baseline="0" dirty="0" smtClean="0"/>
                        <a:t> на двоих в месяц (70% от текущих ежемесячных)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067" y="67734"/>
            <a:ext cx="10515600" cy="397934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Анализ финансовых целей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404939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027203"/>
              </p:ext>
            </p:extLst>
          </p:nvPr>
        </p:nvGraphicFramePr>
        <p:xfrm>
          <a:off x="244441" y="818236"/>
          <a:ext cx="4868333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900"/>
                <a:gridCol w="1150256"/>
                <a:gridCol w="162817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FF0000"/>
                          </a:solidFill>
                        </a:rPr>
                        <a:t>Доходы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FF0000"/>
                          </a:solidFill>
                        </a:rPr>
                        <a:t>Мес.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FF0000"/>
                          </a:solidFill>
                        </a:rPr>
                        <a:t>Год</a:t>
                      </a:r>
                      <a:endParaRPr lang="ru-RU" sz="1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1500" dirty="0" smtClean="0"/>
                        <a:t>Доход от текущей деятельности 10%</a:t>
                      </a:r>
                      <a:endParaRPr lang="ru-RU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0828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Заработная плата человека по основному месту работы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80 000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960000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Заработная плата супруги по основному месту работы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30 000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360000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1500" dirty="0" smtClean="0"/>
                        <a:t>Доход от активов 10%</a:t>
                      </a:r>
                      <a:endParaRPr lang="ru-RU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Доход от сдачи квартиры в аренду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14 000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168000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ru-RU" sz="1500" dirty="0" smtClean="0"/>
                        <a:t>Доход социальный</a:t>
                      </a:r>
                      <a:endParaRPr lang="ru-RU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-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-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Итого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124 000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1488000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1259" y="197978"/>
            <a:ext cx="7735529" cy="379942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Анализ доходов и расходов</a:t>
            </a:r>
            <a:endParaRPr lang="ru-RU" sz="3000" dirty="0"/>
          </a:p>
        </p:txBody>
      </p:sp>
      <p:sp>
        <p:nvSpPr>
          <p:cNvPr id="5" name="TextBox 4"/>
          <p:cNvSpPr txBox="1"/>
          <p:nvPr/>
        </p:nvSpPr>
        <p:spPr>
          <a:xfrm>
            <a:off x="558800" y="5725925"/>
            <a:ext cx="389466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Итого сбережения в год</a:t>
            </a:r>
          </a:p>
          <a:p>
            <a:pPr algn="ctr"/>
            <a:r>
              <a:rPr lang="ru-RU" dirty="0" smtClean="0"/>
              <a:t>744 000 </a:t>
            </a:r>
            <a:r>
              <a:rPr lang="ru-RU" dirty="0" err="1" smtClean="0"/>
              <a:t>руб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785591"/>
              </p:ext>
            </p:extLst>
          </p:nvPr>
        </p:nvGraphicFramePr>
        <p:xfrm>
          <a:off x="5456903" y="727587"/>
          <a:ext cx="6154993" cy="5847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2669"/>
                <a:gridCol w="1249209"/>
                <a:gridCol w="1033115"/>
              </a:tblGrid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effectLst/>
                        </a:rPr>
                        <a:t>Расходы</a:t>
                      </a:r>
                      <a:endParaRPr lang="ru-RU" sz="15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effectLst/>
                        </a:rPr>
                        <a:t>Мес.</a:t>
                      </a:r>
                      <a:endParaRPr lang="ru-RU" sz="15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500" dirty="0" smtClean="0">
                          <a:solidFill>
                            <a:srgbClr val="FF0000"/>
                          </a:solidFill>
                          <a:effectLst/>
                        </a:rPr>
                        <a:t>Год</a:t>
                      </a:r>
                      <a:endParaRPr lang="ru-RU" sz="15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92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Расходы на текущую деятельность 10 %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Помощь родителям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Связь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3000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36000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Питание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14000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168000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Одежда, обувь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11500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138000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Медицина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24000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Развлечения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12000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</a:rPr>
                        <a:t>Хозрасходы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3000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36000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Прочее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10000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120000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5069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Расходы на активы 10%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Содержание квартир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6500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78000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Транспортные</a:t>
                      </a:r>
                      <a:r>
                        <a:rPr lang="ru-RU" sz="1100" baseline="0" dirty="0" smtClean="0">
                          <a:effectLst/>
                        </a:rPr>
                        <a:t> расходы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7000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84000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 </a:t>
                      </a:r>
                      <a:r>
                        <a:rPr lang="ru-RU" sz="1100" dirty="0" smtClean="0">
                          <a:effectLst/>
                        </a:rPr>
                        <a:t>Расходы на пассивы 0%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Автокредит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9100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109200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Социальные расходы 10%</a:t>
                      </a: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Помощь родственникам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4000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48000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0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Итого расходы в год 10%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</a:rPr>
                        <a:t>744000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522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719184"/>
              </p:ext>
            </p:extLst>
          </p:nvPr>
        </p:nvGraphicFramePr>
        <p:xfrm>
          <a:off x="609600" y="1481138"/>
          <a:ext cx="10972800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Активы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Пассивы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Зарплата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50</a:t>
                      </a:r>
                      <a:r>
                        <a:rPr lang="ru-RU" baseline="0" dirty="0" smtClean="0"/>
                        <a:t> 000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Питание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13 000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Сдача</a:t>
                      </a:r>
                      <a:r>
                        <a:rPr lang="ru-RU" baseline="0" dirty="0" smtClean="0"/>
                        <a:t> квартиры 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10 000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Коммунальные платежи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Проезд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Одежда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10 000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Развлечения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8 000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Вредные привычки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10 000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Дополнительные расходы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5 000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60 000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53 900</a:t>
                      </a:r>
                      <a:endParaRPr lang="ru-RU" dirty="0"/>
                    </a:p>
                  </a:txBody>
                  <a:tcPr marL="95415" marR="95415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Личный финансовый план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204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Увеличение объема финансовых транзакций у каждого из нас</a:t>
            </a:r>
          </a:p>
          <a:p>
            <a:pPr algn="just"/>
            <a:r>
              <a:rPr lang="ru-RU" dirty="0" smtClean="0"/>
              <a:t>Снижение возраста участников товарно-денежных  иных видов сделок</a:t>
            </a:r>
          </a:p>
          <a:p>
            <a:pPr algn="just"/>
            <a:r>
              <a:rPr lang="ru-RU" dirty="0" smtClean="0"/>
              <a:t>Разнообразие видов денег и ценных бумаг</a:t>
            </a:r>
          </a:p>
          <a:p>
            <a:pPr algn="just"/>
            <a:r>
              <a:rPr lang="ru-RU" dirty="0" smtClean="0"/>
              <a:t>Повышение доступности и конфиденциальности персональных данных</a:t>
            </a:r>
          </a:p>
          <a:p>
            <a:pPr algn="just"/>
            <a:r>
              <a:rPr lang="ru-RU" dirty="0" smtClean="0"/>
              <a:t>Увеличение объема сделок вне личного контакта участников (</a:t>
            </a:r>
            <a:r>
              <a:rPr lang="ru-RU" dirty="0" err="1" smtClean="0"/>
              <a:t>интернет-торговля</a:t>
            </a:r>
            <a:r>
              <a:rPr lang="ru-RU" dirty="0" smtClean="0"/>
              <a:t>)</a:t>
            </a:r>
          </a:p>
          <a:p>
            <a:pPr algn="just"/>
            <a:r>
              <a:rPr lang="ru-RU" dirty="0" smtClean="0"/>
              <a:t>Исчезновение границ для свободного перемещения денег, товаров, услуг в процессе глобализации (рост транснациональной финансовой преступности)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Предпосылки роста финансового мошенничества в современном мире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50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Нацеленность на высокий гарантированный доход, несоразмерный объему инвестиций или затратами труда</a:t>
            </a:r>
          </a:p>
          <a:p>
            <a:pPr algn="just"/>
            <a:r>
              <a:rPr lang="ru-RU" dirty="0" smtClean="0"/>
              <a:t>Неадекватно высокий уровень доверия к контрагентам, граничащий с наивностью</a:t>
            </a:r>
          </a:p>
          <a:p>
            <a:pPr algn="just"/>
            <a:r>
              <a:rPr lang="ru-RU" dirty="0" smtClean="0"/>
              <a:t>Отсутствие критического взгляда на фактическое состояние ситуации</a:t>
            </a:r>
          </a:p>
          <a:p>
            <a:pPr algn="just"/>
            <a:r>
              <a:rPr lang="ru-RU" dirty="0" smtClean="0"/>
              <a:t>Нарушение регламента пользования финансовыми инструментами</a:t>
            </a:r>
          </a:p>
          <a:p>
            <a:pPr algn="just"/>
            <a:r>
              <a:rPr lang="ru-RU" dirty="0" smtClean="0"/>
              <a:t>Невнимательность при осуществлении транзакций с банкоматами или с использованием программных продуктов</a:t>
            </a:r>
          </a:p>
          <a:p>
            <a:pPr algn="just"/>
            <a:r>
              <a:rPr lang="ru-RU" dirty="0" smtClean="0"/>
              <a:t>Низкая финансовая грамотность</a:t>
            </a:r>
          </a:p>
          <a:p>
            <a:pPr algn="just"/>
            <a:r>
              <a:rPr lang="ru-RU" dirty="0" smtClean="0"/>
              <a:t>Нежелание погружаться в детали сделки или читать условия договора в полном объеме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Поведенческие стереотипы </a:t>
            </a:r>
            <a:r>
              <a:rPr lang="ru-RU" dirty="0" smtClean="0"/>
              <a:t>потерпевших </a:t>
            </a:r>
            <a:r>
              <a:rPr lang="ru-RU" dirty="0"/>
              <a:t>от финансовых мошенничеств </a:t>
            </a:r>
          </a:p>
        </p:txBody>
      </p:sp>
    </p:spTree>
    <p:extLst>
      <p:ext uri="{BB962C8B-B14F-4D97-AF65-F5344CB8AC3E}">
        <p14:creationId xmlns:p14="http://schemas.microsoft.com/office/powerpoint/2010/main" val="565503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9584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статья 159 уголовного кодекса Российской </a:t>
            </a:r>
            <a:r>
              <a:rPr lang="ru-RU" dirty="0" smtClean="0"/>
              <a:t>Федерации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Финансовое мошенничество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13933" y="2577339"/>
            <a:ext cx="29548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мошенничество </a:t>
            </a:r>
            <a:r>
              <a:rPr lang="ru-RU" dirty="0"/>
              <a:t>это хищение чужого имущества или приобретение права на чужое имущество путем обмана или злоупотребления доверием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08800" y="2484735"/>
            <a:ext cx="388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Финансовое мошенничество совершение противоправных действий в сфере денежного обращения путем обмана, злоупотребления доверием других манипуляций с целью незаконного обогащения</a:t>
            </a:r>
          </a:p>
        </p:txBody>
      </p:sp>
    </p:spTree>
    <p:extLst>
      <p:ext uri="{BB962C8B-B14F-4D97-AF65-F5344CB8AC3E}">
        <p14:creationId xmlns:p14="http://schemas.microsoft.com/office/powerpoint/2010/main" val="2192744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6800" y="1825625"/>
            <a:ext cx="5206999" cy="435133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Способы минимизации рисков</a:t>
            </a:r>
          </a:p>
          <a:p>
            <a:pPr marL="0" indent="0" algn="ctr">
              <a:buNone/>
            </a:pPr>
            <a:endParaRPr lang="ru-RU" dirty="0" smtClean="0"/>
          </a:p>
          <a:p>
            <a:r>
              <a:rPr lang="ru-RU" dirty="0" smtClean="0"/>
              <a:t>Пользоваться только банкоматами, установленными в безопасных местах</a:t>
            </a:r>
          </a:p>
          <a:p>
            <a:r>
              <a:rPr lang="ru-RU" dirty="0" smtClean="0"/>
              <a:t>Внимательно осматривать банкомат, перед его использованием</a:t>
            </a:r>
          </a:p>
          <a:p>
            <a:r>
              <a:rPr lang="ru-RU" dirty="0" smtClean="0"/>
              <a:t>Закрывать клавиатуру при вводе </a:t>
            </a:r>
            <a:r>
              <a:rPr lang="ru-RU" dirty="0" err="1" smtClean="0"/>
              <a:t>пин</a:t>
            </a:r>
            <a:r>
              <a:rPr lang="ru-RU" dirty="0" smtClean="0"/>
              <a:t>-кода</a:t>
            </a:r>
          </a:p>
          <a:p>
            <a:r>
              <a:rPr lang="ru-RU" dirty="0" smtClean="0"/>
              <a:t>Оформить услугу смс-оповещение о проведенных операциях по карте</a:t>
            </a:r>
          </a:p>
          <a:p>
            <a:r>
              <a:rPr lang="ru-RU" dirty="0" smtClean="0"/>
              <a:t>Не давать согласие на получение карты по почте и ее активацию по телефону</a:t>
            </a:r>
          </a:p>
          <a:p>
            <a:r>
              <a:rPr lang="ru-RU" dirty="0" smtClean="0"/>
              <a:t>Не хранить </a:t>
            </a:r>
            <a:r>
              <a:rPr lang="ru-RU" dirty="0" err="1" smtClean="0"/>
              <a:t>пин</a:t>
            </a:r>
            <a:r>
              <a:rPr lang="ru-RU" dirty="0" smtClean="0"/>
              <a:t>-код вместе с картой</a:t>
            </a:r>
          </a:p>
          <a:p>
            <a:r>
              <a:rPr lang="ru-RU" dirty="0" smtClean="0"/>
              <a:t>Не сообщать по мобильным и стационарным телефонам </a:t>
            </a:r>
            <a:r>
              <a:rPr lang="ru-RU" dirty="0" err="1" smtClean="0"/>
              <a:t>реквезиты</a:t>
            </a:r>
            <a:r>
              <a:rPr lang="ru-RU" dirty="0" smtClean="0"/>
              <a:t> карты и ее </a:t>
            </a:r>
            <a:r>
              <a:rPr lang="ru-RU" dirty="0" err="1" smtClean="0"/>
              <a:t>пин</a:t>
            </a:r>
            <a:r>
              <a:rPr lang="ru-RU" dirty="0" smtClean="0"/>
              <a:t>-код</a:t>
            </a:r>
          </a:p>
          <a:p>
            <a:r>
              <a:rPr lang="ru-RU" dirty="0" smtClean="0"/>
              <a:t>Определить лимит суточного снятия наличных по карте</a:t>
            </a:r>
          </a:p>
          <a:p>
            <a:r>
              <a:rPr lang="ru-RU" dirty="0" smtClean="0"/>
              <a:t>Блокировать карту немедленно в случае утери/хищения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Формы мошенничества и способы минимизации рисков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3862" y="1896533"/>
            <a:ext cx="1998138" cy="710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Мошенничество с использованием карт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08091" y="2734999"/>
            <a:ext cx="1993909" cy="511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offline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08091" y="3396201"/>
            <a:ext cx="1993909" cy="511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Банкоматы и терминалы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08091" y="4021141"/>
            <a:ext cx="1993909" cy="5847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Оплата в магазинах или ресторанах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76052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Случайный характер наступления стихийного бедствия или иных событий</a:t>
            </a:r>
          </a:p>
          <a:p>
            <a:r>
              <a:rPr lang="ru-RU" dirty="0" smtClean="0"/>
              <a:t>Выражения ущерба в натуральной или денежной форме</a:t>
            </a:r>
          </a:p>
          <a:p>
            <a:r>
              <a:rPr lang="ru-RU" dirty="0" smtClean="0"/>
              <a:t>Объективная потребность в возмещении ущерба</a:t>
            </a:r>
          </a:p>
          <a:p>
            <a:r>
              <a:rPr lang="ru-RU" dirty="0" smtClean="0"/>
              <a:t>Реализация мер по предупреждению и преодолению последствий конкретного события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Особенности страхования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013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Страхование</a:t>
            </a:r>
          </a:p>
          <a:p>
            <a:pPr marL="0" indent="0">
              <a:buNone/>
            </a:pPr>
            <a:r>
              <a:rPr lang="ru-RU" dirty="0" smtClean="0"/>
              <a:t>Отношения между страхователем и страховщиком по защите имущественных интересов физических и юридических лиц при наступлении страховых случаев за счет денежных фондов, формируемых из уплачиваемых ими страховых взносов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термины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142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Страховой риск - событие на случай, которого проводится страхование</a:t>
            </a:r>
          </a:p>
          <a:p>
            <a:r>
              <a:rPr lang="ru-RU" dirty="0" smtClean="0"/>
              <a:t>Страховщик – лицо, которое берет определенный риск на себя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Основные термины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492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Риск постоянной утраты трудоспособности</a:t>
            </a:r>
          </a:p>
          <a:p>
            <a:r>
              <a:rPr lang="ru-RU" dirty="0" smtClean="0"/>
              <a:t>Риск нанесения вреда здоровью застрахованного вследствие несчастного случая</a:t>
            </a:r>
          </a:p>
          <a:p>
            <a:r>
              <a:rPr lang="ru-RU" dirty="0" smtClean="0"/>
              <a:t>Риск, связанный с затратами на оказание медицинской помощи</a:t>
            </a:r>
          </a:p>
          <a:p>
            <a:r>
              <a:rPr lang="ru-RU" dirty="0" smtClean="0"/>
              <a:t>Риск заболевания застрахованного лица такими тяжелыми болезнями, как например, инфаркт миокарда, инсульт</a:t>
            </a:r>
          </a:p>
          <a:p>
            <a:r>
              <a:rPr lang="ru-RU" dirty="0" smtClean="0"/>
              <a:t>Риск повреждения или уничтожения (угона, кражи) наземного транспортного средства)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страховых рисков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168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Страховщик – страховая компания</a:t>
            </a:r>
          </a:p>
          <a:p>
            <a:r>
              <a:rPr lang="ru-RU" dirty="0" smtClean="0"/>
              <a:t>Юридическое лицо, которое обязательно должно иметь лицензию на оказание страховой деятельности по определенному виду страхования</a:t>
            </a:r>
          </a:p>
          <a:p>
            <a:r>
              <a:rPr lang="ru-RU" dirty="0" smtClean="0"/>
              <a:t>Регулятор страховой деятельности</a:t>
            </a:r>
          </a:p>
          <a:p>
            <a:pPr marL="0" indent="0">
              <a:buNone/>
            </a:pPr>
            <a:r>
              <a:rPr lang="ru-RU" dirty="0" smtClean="0"/>
              <a:t>Центральный банк Российской Федерации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15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Страхователь - физическое или юридическое лицо, которое уплачивает денежные (страховые) взносы и имеет право по закону или на основе договора получить денежную сумму при наступлении страхового случая</a:t>
            </a:r>
          </a:p>
          <a:p>
            <a:pPr algn="just"/>
            <a:r>
              <a:rPr lang="ru-RU" dirty="0" smtClean="0"/>
              <a:t>Застрахованные – лица, интересы которых застрахованы</a:t>
            </a: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23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Виды пенсий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3467" y="1998133"/>
            <a:ext cx="3259666" cy="448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Страховая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900332" y="2023533"/>
            <a:ext cx="4504267" cy="541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государственному </a:t>
            </a:r>
          </a:p>
          <a:p>
            <a:pPr algn="ctr"/>
            <a:r>
              <a:rPr lang="ru-RU" dirty="0" smtClean="0"/>
              <a:t>обеспечению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00666" y="3166533"/>
            <a:ext cx="1591733" cy="372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старости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3467" y="3691467"/>
            <a:ext cx="2328333" cy="5164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инвалидности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3467" y="4364565"/>
            <a:ext cx="2506133" cy="575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случаю потери кормильца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87267" y="2794001"/>
            <a:ext cx="2286000" cy="440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старости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187267" y="3352800"/>
            <a:ext cx="2286000" cy="592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случаю потери кормильца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187267" y="4114800"/>
            <a:ext cx="2286000" cy="4825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 выслугу лет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187267" y="4826000"/>
            <a:ext cx="2286000" cy="516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Социальные пенсии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340600" y="5698067"/>
            <a:ext cx="4343400" cy="897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старости, по инвалидности, по случае потери кормильца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4470400" y="2023533"/>
            <a:ext cx="2091267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Пенсия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555066" y="4207933"/>
            <a:ext cx="1921934" cy="486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Накопительная</a:t>
            </a:r>
            <a:endParaRPr lang="ru-RU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3149600" y="2446867"/>
            <a:ext cx="0" cy="846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2692399" y="3293533"/>
            <a:ext cx="45720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429000" y="2446867"/>
            <a:ext cx="0" cy="149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7" idx="3"/>
          </p:cNvCxnSpPr>
          <p:nvPr/>
        </p:nvCxnSpPr>
        <p:spPr>
          <a:xfrm flipH="1">
            <a:off x="2971800" y="39497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699933" y="2446867"/>
            <a:ext cx="0" cy="2205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endCxn id="8" idx="3"/>
          </p:cNvCxnSpPr>
          <p:nvPr/>
        </p:nvCxnSpPr>
        <p:spPr>
          <a:xfrm flipH="1">
            <a:off x="3149600" y="4652431"/>
            <a:ext cx="550333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8001001" y="2590801"/>
            <a:ext cx="0" cy="448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7992535" y="3039536"/>
            <a:ext cx="18626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7814733" y="2590801"/>
            <a:ext cx="0" cy="958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V="1">
            <a:off x="7814733" y="3539066"/>
            <a:ext cx="364068" cy="10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7484533" y="2590801"/>
            <a:ext cx="25400" cy="17737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11" idx="1"/>
          </p:cNvCxnSpPr>
          <p:nvPr/>
        </p:nvCxnSpPr>
        <p:spPr>
          <a:xfrm flipV="1">
            <a:off x="7509933" y="4356100"/>
            <a:ext cx="677334" cy="8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7205133" y="2590801"/>
            <a:ext cx="16934" cy="2493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endCxn id="12" idx="1"/>
          </p:cNvCxnSpPr>
          <p:nvPr/>
        </p:nvCxnSpPr>
        <p:spPr>
          <a:xfrm>
            <a:off x="7222067" y="5084233"/>
            <a:ext cx="96520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7704667" y="5207000"/>
            <a:ext cx="474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7704667" y="5207000"/>
            <a:ext cx="0" cy="7958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927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зависимости от оснований, в связи с которыми назначается страховая пенсия по старости, условия назначения можно разделить на 2 группы: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2 группы условий назначения страховой пенсии по старости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99" y="3378200"/>
            <a:ext cx="3217333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1) Условие назначения страховой пенсии по старости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98065" y="3378200"/>
            <a:ext cx="3920067" cy="1041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2) условия, при которых страховая пенсия по старости назначается досрочно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574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525028"/>
              </p:ext>
            </p:extLst>
          </p:nvPr>
        </p:nvGraphicFramePr>
        <p:xfrm>
          <a:off x="609600" y="1481138"/>
          <a:ext cx="10972803" cy="304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1"/>
                <a:gridCol w="3657601"/>
                <a:gridCol w="365760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Дата,</a:t>
                      </a:r>
                      <a:r>
                        <a:rPr lang="ru-RU" baseline="0" dirty="0" smtClean="0"/>
                        <a:t> с которой увеличивается стоимость одного пенсионного коэффициента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Размер в рублях 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Основание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 01.01.2020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93,00</a:t>
                      </a:r>
                      <a:endParaRPr lang="ru-RU" dirty="0"/>
                    </a:p>
                  </a:txBody>
                  <a:tcPr marL="95415" marR="95415"/>
                </a:tc>
                <a:tc rowSpan="5">
                  <a:txBody>
                    <a:bodyPr/>
                    <a:lstStyle/>
                    <a:p>
                      <a:r>
                        <a:rPr lang="ru-RU" dirty="0" smtClean="0"/>
                        <a:t>Федеральный</a:t>
                      </a:r>
                      <a:r>
                        <a:rPr lang="ru-RU" baseline="0" dirty="0" smtClean="0"/>
                        <a:t> закон от 03.10.2018 №350 - ФЗ</a:t>
                      </a:r>
                      <a:endParaRPr lang="ru-RU" dirty="0"/>
                    </a:p>
                  </a:txBody>
                  <a:tcPr marL="95415" marR="95415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 01.01.2021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98,86</a:t>
                      </a:r>
                      <a:endParaRPr lang="ru-RU" dirty="0"/>
                    </a:p>
                  </a:txBody>
                  <a:tcPr marL="95415" marR="95415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 01.01.2022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104,69</a:t>
                      </a:r>
                      <a:endParaRPr lang="ru-RU" dirty="0"/>
                    </a:p>
                  </a:txBody>
                  <a:tcPr marL="95415" marR="95415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 01.01.2023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110,55</a:t>
                      </a:r>
                      <a:endParaRPr lang="ru-RU" dirty="0"/>
                    </a:p>
                  </a:txBody>
                  <a:tcPr marL="95415" marR="95415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 01.01.2024</a:t>
                      </a:r>
                      <a:endParaRPr lang="ru-RU" dirty="0"/>
                    </a:p>
                  </a:txBody>
                  <a:tcPr marL="95415" marR="9541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116,663</a:t>
                      </a:r>
                      <a:endParaRPr lang="ru-RU" dirty="0"/>
                    </a:p>
                  </a:txBody>
                  <a:tcPr marL="95415" marR="95415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Стоимость </a:t>
            </a:r>
            <a:r>
              <a:rPr lang="ru-RU" smtClean="0"/>
              <a:t>пенсионного коэффициента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859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010161"/>
              </p:ext>
            </p:extLst>
          </p:nvPr>
        </p:nvGraphicFramePr>
        <p:xfrm>
          <a:off x="609600" y="1481138"/>
          <a:ext cx="10972800" cy="322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Год, в котором</a:t>
                      </a:r>
                      <a:r>
                        <a:rPr lang="ru-RU" baseline="0" dirty="0" smtClean="0"/>
                        <a:t> гражданин приобретает право на пенсию по государственному пенсионному обеспечению по состоянию на 31 декабря 2018 года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Возраст, по достижении</a:t>
                      </a:r>
                      <a:r>
                        <a:rPr lang="ru-RU" baseline="0" dirty="0" smtClean="0"/>
                        <a:t> которого возникает право на пенсию по государственному пенсионному обеспечению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Мужчины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Женщины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  ‹*› + 24</a:t>
                      </a:r>
                      <a:r>
                        <a:rPr lang="en-US" baseline="0" dirty="0" smtClean="0"/>
                        <a:t> </a:t>
                      </a:r>
                      <a:r>
                        <a:rPr lang="ru-RU" baseline="0" dirty="0" smtClean="0"/>
                        <a:t>месяца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2021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 + 36 </a:t>
                      </a:r>
                      <a:r>
                        <a:rPr lang="ru-RU" dirty="0" smtClean="0"/>
                        <a:t>месяцев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 + 48 </a:t>
                      </a:r>
                      <a:r>
                        <a:rPr lang="ru-RU" dirty="0" smtClean="0"/>
                        <a:t>месяцев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 + 60 </a:t>
                      </a:r>
                      <a:r>
                        <a:rPr lang="ru-RU" dirty="0" smtClean="0"/>
                        <a:t>месяцев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Возраст для социальной пенсии по старости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40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Накопительная пенсия – ежемесячная денежная выплата в целях компенсации застрахованным лицам заработной платы и иных выплат и вознаграждений, утраченных ими в связи с наступлением нетрудоспособности вследствие старости, исчисленная исходя из суммы средств пенсионных накоплений, учтенных в специальной части индивидуального лицевого счета застрахованного счета лица или на пенсионном счете накопительной пенсии застрахованного лица, по состоянию на день назначения накопительной пенсии.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Определение понятия накопительная пенсия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327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Размер накопительной пенсии определяется по формуле:</a:t>
            </a:r>
          </a:p>
          <a:p>
            <a:pPr marL="109728" indent="0">
              <a:buNone/>
            </a:pP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НП=ПН/Т</a:t>
            </a:r>
          </a:p>
          <a:p>
            <a:r>
              <a:rPr lang="ru-RU" dirty="0" smtClean="0"/>
              <a:t>НП размер накопительной пенсии</a:t>
            </a:r>
          </a:p>
          <a:p>
            <a:r>
              <a:rPr lang="ru-RU" dirty="0" smtClean="0"/>
              <a:t>ПН сумма средств пенсионных накоплений застрахованного лица</a:t>
            </a:r>
          </a:p>
          <a:p>
            <a:r>
              <a:rPr lang="ru-RU" dirty="0" smtClean="0"/>
              <a:t>Т количество месяцев ожидаемого периода выплаты </a:t>
            </a:r>
            <a:r>
              <a:rPr lang="ru-RU" smtClean="0"/>
              <a:t>накопительной пенсии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Размер накопительной пенсии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701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1627</TotalTime>
  <Words>1436</Words>
  <Application>Microsoft Office PowerPoint</Application>
  <PresentationFormat>Произвольный</PresentationFormat>
  <Paragraphs>340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Открытая</vt:lpstr>
      <vt:lpstr>Презентация PowerPoint</vt:lpstr>
      <vt:lpstr>Личный финансовый план</vt:lpstr>
      <vt:lpstr>Цели финансового планирования</vt:lpstr>
      <vt:lpstr>Варианты принятия финансовых решений </vt:lpstr>
      <vt:lpstr>Личный финансовый план</vt:lpstr>
      <vt:lpstr>Составление финансового плана</vt:lpstr>
      <vt:lpstr>Достижение цели</vt:lpstr>
      <vt:lpstr>Основная цель</vt:lpstr>
      <vt:lpstr>Основные источники доходов</vt:lpstr>
      <vt:lpstr>Бизнес-процесс личного финансового планирования</vt:lpstr>
      <vt:lpstr>Анализ финансовых целей</vt:lpstr>
      <vt:lpstr>Анализ доходов и расходов</vt:lpstr>
      <vt:lpstr>Личный финансовый план</vt:lpstr>
      <vt:lpstr>Предпосылки роста финансового мошенничества в современном мире</vt:lpstr>
      <vt:lpstr>Поведенческие стереотипы потерпевших от финансовых мошенничеств </vt:lpstr>
      <vt:lpstr>Финансовое мошенничество </vt:lpstr>
      <vt:lpstr>Формы мошенничества и способы минимизации рисков</vt:lpstr>
      <vt:lpstr>Особенности страхования</vt:lpstr>
      <vt:lpstr>Основные термины</vt:lpstr>
      <vt:lpstr>Основные термины</vt:lpstr>
      <vt:lpstr>Примеры страховых рисков </vt:lpstr>
      <vt:lpstr>Презентация PowerPoint</vt:lpstr>
      <vt:lpstr>Презентация PowerPoint</vt:lpstr>
      <vt:lpstr>Виды пенсий</vt:lpstr>
      <vt:lpstr>2 группы условий назначения страховой пенсии по старости</vt:lpstr>
      <vt:lpstr>Стоимость пенсионного коэффициента</vt:lpstr>
      <vt:lpstr>Возраст для социальной пенсии по старости</vt:lpstr>
      <vt:lpstr>Определение понятия накопительная пенсия</vt:lpstr>
      <vt:lpstr>Размер накопительной пенсии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Lenovo</cp:lastModifiedBy>
  <cp:revision>54</cp:revision>
  <dcterms:created xsi:type="dcterms:W3CDTF">2023-10-15T13:21:39Z</dcterms:created>
  <dcterms:modified xsi:type="dcterms:W3CDTF">2023-10-23T08:46:15Z</dcterms:modified>
</cp:coreProperties>
</file>