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68" r:id="rId16"/>
    <p:sldId id="269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5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9" d="100"/>
          <a:sy n="69" d="100"/>
        </p:scale>
        <p:origin x="65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5-25T05:27:32.049" idx="5">
    <p:pos x="7343" y="1070"/>
    <p:text>Движение запрещенное в России</p:text>
    <p:extLst>
      <p:ext uri="{C676402C-5697-4E1C-873F-D02D1690AC5C}">
        <p15:threadingInfo xmlns:p15="http://schemas.microsoft.com/office/powerpoint/2012/main" timeZoneBias="-18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BC3DA8-64A9-40DD-91B1-DA14C67F568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7D0ACE1-CB2B-432A-8D03-44698B1467E3}">
      <dgm:prSet phldrT="[Текст]"/>
      <dgm:spPr/>
      <dgm:t>
        <a:bodyPr/>
        <a:lstStyle/>
        <a:p>
          <a:r>
            <a:rPr lang="ru-RU" dirty="0"/>
            <a:t>Молодежная субкультура</a:t>
          </a:r>
        </a:p>
      </dgm:t>
    </dgm:pt>
    <dgm:pt modelId="{EA1115CB-9837-4C57-B0D8-456736CC56A4}" type="parTrans" cxnId="{C0005F5D-98B3-414D-8959-462F444C9AD7}">
      <dgm:prSet/>
      <dgm:spPr/>
      <dgm:t>
        <a:bodyPr/>
        <a:lstStyle/>
        <a:p>
          <a:endParaRPr lang="ru-RU"/>
        </a:p>
      </dgm:t>
    </dgm:pt>
    <dgm:pt modelId="{93C43FCF-B851-4757-AD08-CF13982D5962}" type="sibTrans" cxnId="{C0005F5D-98B3-414D-8959-462F444C9AD7}">
      <dgm:prSet/>
      <dgm:spPr/>
      <dgm:t>
        <a:bodyPr/>
        <a:lstStyle/>
        <a:p>
          <a:endParaRPr lang="ru-RU"/>
        </a:p>
      </dgm:t>
    </dgm:pt>
    <dgm:pt modelId="{02C60F74-0107-4185-83B3-D371992D301C}">
      <dgm:prSet phldrT="[Текст]"/>
      <dgm:spPr/>
      <dgm:t>
        <a:bodyPr/>
        <a:lstStyle/>
        <a:p>
          <a:r>
            <a:rPr lang="ru-RU" dirty="0"/>
            <a:t>Конструктивные субкультуры</a:t>
          </a:r>
        </a:p>
      </dgm:t>
    </dgm:pt>
    <dgm:pt modelId="{AEF128DE-FF6E-4F19-9CC9-9F899D85D925}" type="parTrans" cxnId="{8038D914-4D44-4431-8B59-5C30A8E7F440}">
      <dgm:prSet/>
      <dgm:spPr/>
      <dgm:t>
        <a:bodyPr/>
        <a:lstStyle/>
        <a:p>
          <a:endParaRPr lang="ru-RU"/>
        </a:p>
      </dgm:t>
    </dgm:pt>
    <dgm:pt modelId="{89E2683C-B2F2-4DCF-8E5A-0F5276BFABF9}" type="sibTrans" cxnId="{8038D914-4D44-4431-8B59-5C30A8E7F440}">
      <dgm:prSet/>
      <dgm:spPr/>
      <dgm:t>
        <a:bodyPr/>
        <a:lstStyle/>
        <a:p>
          <a:endParaRPr lang="ru-RU"/>
        </a:p>
      </dgm:t>
    </dgm:pt>
    <dgm:pt modelId="{8D30A4D2-E659-4F8D-9457-A451DCD151E3}">
      <dgm:prSet phldrT="[Текст]" custT="1"/>
      <dgm:spPr/>
      <dgm:t>
        <a:bodyPr/>
        <a:lstStyle/>
        <a:p>
          <a:pPr algn="l">
            <a:spcAft>
              <a:spcPts val="0"/>
            </a:spcAft>
          </a:pPr>
          <a:r>
            <a:rPr lang="ru-RU" sz="2000" dirty="0"/>
            <a:t>Деструктивные субкультуры - неформальные движения, разрушающие личность молодого человека, подменяющие </a:t>
          </a:r>
        </a:p>
        <a:p>
          <a:pPr algn="l">
            <a:spcAft>
              <a:spcPts val="0"/>
            </a:spcAft>
          </a:pPr>
          <a:r>
            <a:rPr lang="ru-RU" sz="2000" dirty="0"/>
            <a:t>его понимание традиционных ценностей</a:t>
          </a:r>
        </a:p>
      </dgm:t>
    </dgm:pt>
    <dgm:pt modelId="{E9DF184C-7F00-4DF5-A19E-194906B53718}" type="parTrans" cxnId="{1F0A2FB4-A7EF-4229-9C92-6D39295F64D2}">
      <dgm:prSet/>
      <dgm:spPr/>
      <dgm:t>
        <a:bodyPr/>
        <a:lstStyle/>
        <a:p>
          <a:endParaRPr lang="ru-RU"/>
        </a:p>
      </dgm:t>
    </dgm:pt>
    <dgm:pt modelId="{7A94EB50-0C95-410F-B72D-DF4FB3F4682C}" type="sibTrans" cxnId="{1F0A2FB4-A7EF-4229-9C92-6D39295F64D2}">
      <dgm:prSet/>
      <dgm:spPr/>
      <dgm:t>
        <a:bodyPr/>
        <a:lstStyle/>
        <a:p>
          <a:endParaRPr lang="ru-RU"/>
        </a:p>
      </dgm:t>
    </dgm:pt>
    <dgm:pt modelId="{F13F27FC-6A26-4549-9EF4-977B12704665}" type="pres">
      <dgm:prSet presAssocID="{05BC3DA8-64A9-40DD-91B1-DA14C67F568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88BA4AA-722C-424F-9323-7D02EA547BF8}" type="pres">
      <dgm:prSet presAssocID="{A7D0ACE1-CB2B-432A-8D03-44698B1467E3}" presName="hierRoot1" presStyleCnt="0"/>
      <dgm:spPr/>
    </dgm:pt>
    <dgm:pt modelId="{2F9D0B20-C408-4893-8BB8-A0F8FDAC750C}" type="pres">
      <dgm:prSet presAssocID="{A7D0ACE1-CB2B-432A-8D03-44698B1467E3}" presName="composite" presStyleCnt="0"/>
      <dgm:spPr/>
    </dgm:pt>
    <dgm:pt modelId="{6629285A-C40C-4431-86BD-EFDF77591655}" type="pres">
      <dgm:prSet presAssocID="{A7D0ACE1-CB2B-432A-8D03-44698B1467E3}" presName="background" presStyleLbl="node0" presStyleIdx="0" presStyleCnt="1"/>
      <dgm:spPr>
        <a:solidFill>
          <a:schemeClr val="accent4">
            <a:lumMod val="75000"/>
          </a:schemeClr>
        </a:solidFill>
        <a:ln>
          <a:solidFill>
            <a:schemeClr val="tx1"/>
          </a:solidFill>
        </a:ln>
      </dgm:spPr>
    </dgm:pt>
    <dgm:pt modelId="{05BAE954-8292-4F17-85E6-D2F9DB62C5F8}" type="pres">
      <dgm:prSet presAssocID="{A7D0ACE1-CB2B-432A-8D03-44698B1467E3}" presName="text" presStyleLbl="fgAcc0" presStyleIdx="0" presStyleCnt="1" custScaleX="142307">
        <dgm:presLayoutVars>
          <dgm:chPref val="3"/>
        </dgm:presLayoutVars>
      </dgm:prSet>
      <dgm:spPr/>
    </dgm:pt>
    <dgm:pt modelId="{51EE7481-9EF5-454A-A565-A70710A7E684}" type="pres">
      <dgm:prSet presAssocID="{A7D0ACE1-CB2B-432A-8D03-44698B1467E3}" presName="hierChild2" presStyleCnt="0"/>
      <dgm:spPr/>
    </dgm:pt>
    <dgm:pt modelId="{DE4E7EA4-3244-4CA0-AACA-82A8EDAA5BD6}" type="pres">
      <dgm:prSet presAssocID="{AEF128DE-FF6E-4F19-9CC9-9F899D85D925}" presName="Name10" presStyleLbl="parChTrans1D2" presStyleIdx="0" presStyleCnt="2"/>
      <dgm:spPr/>
    </dgm:pt>
    <dgm:pt modelId="{4BE77C5F-32ED-4AFE-A766-F459C2746149}" type="pres">
      <dgm:prSet presAssocID="{02C60F74-0107-4185-83B3-D371992D301C}" presName="hierRoot2" presStyleCnt="0"/>
      <dgm:spPr/>
    </dgm:pt>
    <dgm:pt modelId="{64062F79-585F-4961-AF8B-78CE1869C252}" type="pres">
      <dgm:prSet presAssocID="{02C60F74-0107-4185-83B3-D371992D301C}" presName="composite2" presStyleCnt="0"/>
      <dgm:spPr/>
    </dgm:pt>
    <dgm:pt modelId="{305120F4-7CFE-43C9-9D06-D23641C2EFD7}" type="pres">
      <dgm:prSet presAssocID="{02C60F74-0107-4185-83B3-D371992D301C}" presName="background2" presStyleLbl="node2" presStyleIdx="0" presStyleCnt="2"/>
      <dgm:spPr>
        <a:solidFill>
          <a:schemeClr val="accent4">
            <a:lumMod val="75000"/>
          </a:schemeClr>
        </a:solidFill>
      </dgm:spPr>
    </dgm:pt>
    <dgm:pt modelId="{E9183105-E2E5-46DF-A7BD-80E2B081BCE0}" type="pres">
      <dgm:prSet presAssocID="{02C60F74-0107-4185-83B3-D371992D301C}" presName="text2" presStyleLbl="fgAcc2" presStyleIdx="0" presStyleCnt="2" custScaleX="184616" custScaleY="128609" custLinFactNeighborX="-13533" custLinFactNeighborY="2740">
        <dgm:presLayoutVars>
          <dgm:chPref val="3"/>
        </dgm:presLayoutVars>
      </dgm:prSet>
      <dgm:spPr/>
    </dgm:pt>
    <dgm:pt modelId="{315C56D9-1CD9-43F8-B814-A52E4A7FF0B8}" type="pres">
      <dgm:prSet presAssocID="{02C60F74-0107-4185-83B3-D371992D301C}" presName="hierChild3" presStyleCnt="0"/>
      <dgm:spPr/>
    </dgm:pt>
    <dgm:pt modelId="{3DD32C68-F1D0-4855-95E3-D841BE68CB4E}" type="pres">
      <dgm:prSet presAssocID="{E9DF184C-7F00-4DF5-A19E-194906B53718}" presName="Name10" presStyleLbl="parChTrans1D2" presStyleIdx="1" presStyleCnt="2"/>
      <dgm:spPr/>
    </dgm:pt>
    <dgm:pt modelId="{BBF6F032-DA6D-418B-8220-34EA7556565B}" type="pres">
      <dgm:prSet presAssocID="{8D30A4D2-E659-4F8D-9457-A451DCD151E3}" presName="hierRoot2" presStyleCnt="0"/>
      <dgm:spPr/>
    </dgm:pt>
    <dgm:pt modelId="{9C51356F-1BEB-4031-BAF2-D146F4D4BDD3}" type="pres">
      <dgm:prSet presAssocID="{8D30A4D2-E659-4F8D-9457-A451DCD151E3}" presName="composite2" presStyleCnt="0"/>
      <dgm:spPr/>
    </dgm:pt>
    <dgm:pt modelId="{D4086394-3A5D-4A15-A636-96F6AB6BA0DE}" type="pres">
      <dgm:prSet presAssocID="{8D30A4D2-E659-4F8D-9457-A451DCD151E3}" presName="background2" presStyleLbl="node2" presStyleIdx="1" presStyleCnt="2"/>
      <dgm:spPr>
        <a:solidFill>
          <a:schemeClr val="accent5">
            <a:lumMod val="50000"/>
          </a:schemeClr>
        </a:solidFill>
      </dgm:spPr>
    </dgm:pt>
    <dgm:pt modelId="{87880B32-B2A9-44BE-94D2-1206161C7ABD}" type="pres">
      <dgm:prSet presAssocID="{8D30A4D2-E659-4F8D-9457-A451DCD151E3}" presName="text2" presStyleLbl="fgAcc2" presStyleIdx="1" presStyleCnt="2" custScaleX="209119" custScaleY="123597" custLinFactNeighborX="8970" custLinFactNeighborY="-3877">
        <dgm:presLayoutVars>
          <dgm:chPref val="3"/>
        </dgm:presLayoutVars>
      </dgm:prSet>
      <dgm:spPr/>
    </dgm:pt>
    <dgm:pt modelId="{E1288D5B-ACC5-46B7-BD79-17FBDF3EDF74}" type="pres">
      <dgm:prSet presAssocID="{8D30A4D2-E659-4F8D-9457-A451DCD151E3}" presName="hierChild3" presStyleCnt="0"/>
      <dgm:spPr/>
    </dgm:pt>
  </dgm:ptLst>
  <dgm:cxnLst>
    <dgm:cxn modelId="{C8812805-6AD5-4711-8CA6-AF5BF5FBDD0E}" type="presOf" srcId="{E9DF184C-7F00-4DF5-A19E-194906B53718}" destId="{3DD32C68-F1D0-4855-95E3-D841BE68CB4E}" srcOrd="0" destOrd="0" presId="urn:microsoft.com/office/officeart/2005/8/layout/hierarchy1"/>
    <dgm:cxn modelId="{8038D914-4D44-4431-8B59-5C30A8E7F440}" srcId="{A7D0ACE1-CB2B-432A-8D03-44698B1467E3}" destId="{02C60F74-0107-4185-83B3-D371992D301C}" srcOrd="0" destOrd="0" parTransId="{AEF128DE-FF6E-4F19-9CC9-9F899D85D925}" sibTransId="{89E2683C-B2F2-4DCF-8E5A-0F5276BFABF9}"/>
    <dgm:cxn modelId="{C0005F5D-98B3-414D-8959-462F444C9AD7}" srcId="{05BC3DA8-64A9-40DD-91B1-DA14C67F568A}" destId="{A7D0ACE1-CB2B-432A-8D03-44698B1467E3}" srcOrd="0" destOrd="0" parTransId="{EA1115CB-9837-4C57-B0D8-456736CC56A4}" sibTransId="{93C43FCF-B851-4757-AD08-CF13982D5962}"/>
    <dgm:cxn modelId="{148ED964-BAD1-4861-8FA4-F4F9E4B52090}" type="presOf" srcId="{8D30A4D2-E659-4F8D-9457-A451DCD151E3}" destId="{87880B32-B2A9-44BE-94D2-1206161C7ABD}" srcOrd="0" destOrd="0" presId="urn:microsoft.com/office/officeart/2005/8/layout/hierarchy1"/>
    <dgm:cxn modelId="{BA4DBD65-CF4F-4D13-B4D0-2B1DA7163DE4}" type="presOf" srcId="{05BC3DA8-64A9-40DD-91B1-DA14C67F568A}" destId="{F13F27FC-6A26-4549-9EF4-977B12704665}" srcOrd="0" destOrd="0" presId="urn:microsoft.com/office/officeart/2005/8/layout/hierarchy1"/>
    <dgm:cxn modelId="{080C3AA0-1918-427C-8F64-D882EEFDB4F5}" type="presOf" srcId="{AEF128DE-FF6E-4F19-9CC9-9F899D85D925}" destId="{DE4E7EA4-3244-4CA0-AACA-82A8EDAA5BD6}" srcOrd="0" destOrd="0" presId="urn:microsoft.com/office/officeart/2005/8/layout/hierarchy1"/>
    <dgm:cxn modelId="{DD197FA8-5CDF-4E5E-AC85-6EDFFED4ABF2}" type="presOf" srcId="{02C60F74-0107-4185-83B3-D371992D301C}" destId="{E9183105-E2E5-46DF-A7BD-80E2B081BCE0}" srcOrd="0" destOrd="0" presId="urn:microsoft.com/office/officeart/2005/8/layout/hierarchy1"/>
    <dgm:cxn modelId="{1F0A2FB4-A7EF-4229-9C92-6D39295F64D2}" srcId="{A7D0ACE1-CB2B-432A-8D03-44698B1467E3}" destId="{8D30A4D2-E659-4F8D-9457-A451DCD151E3}" srcOrd="1" destOrd="0" parTransId="{E9DF184C-7F00-4DF5-A19E-194906B53718}" sibTransId="{7A94EB50-0C95-410F-B72D-DF4FB3F4682C}"/>
    <dgm:cxn modelId="{40656EE3-B009-4076-93F6-2446D8B721B7}" type="presOf" srcId="{A7D0ACE1-CB2B-432A-8D03-44698B1467E3}" destId="{05BAE954-8292-4F17-85E6-D2F9DB62C5F8}" srcOrd="0" destOrd="0" presId="urn:microsoft.com/office/officeart/2005/8/layout/hierarchy1"/>
    <dgm:cxn modelId="{21246786-449A-4391-B094-4FDC5CBB90C8}" type="presParOf" srcId="{F13F27FC-6A26-4549-9EF4-977B12704665}" destId="{A88BA4AA-722C-424F-9323-7D02EA547BF8}" srcOrd="0" destOrd="0" presId="urn:microsoft.com/office/officeart/2005/8/layout/hierarchy1"/>
    <dgm:cxn modelId="{C35165A3-DEE0-4FA5-B811-908ECF57E2DE}" type="presParOf" srcId="{A88BA4AA-722C-424F-9323-7D02EA547BF8}" destId="{2F9D0B20-C408-4893-8BB8-A0F8FDAC750C}" srcOrd="0" destOrd="0" presId="urn:microsoft.com/office/officeart/2005/8/layout/hierarchy1"/>
    <dgm:cxn modelId="{A49920ED-050D-4614-AD3B-4F2E28A953AA}" type="presParOf" srcId="{2F9D0B20-C408-4893-8BB8-A0F8FDAC750C}" destId="{6629285A-C40C-4431-86BD-EFDF77591655}" srcOrd="0" destOrd="0" presId="urn:microsoft.com/office/officeart/2005/8/layout/hierarchy1"/>
    <dgm:cxn modelId="{2A6E4E0B-4771-40BA-BBDB-11C4D8E0A416}" type="presParOf" srcId="{2F9D0B20-C408-4893-8BB8-A0F8FDAC750C}" destId="{05BAE954-8292-4F17-85E6-D2F9DB62C5F8}" srcOrd="1" destOrd="0" presId="urn:microsoft.com/office/officeart/2005/8/layout/hierarchy1"/>
    <dgm:cxn modelId="{981BFD40-54EC-41EC-B655-1465A8E14747}" type="presParOf" srcId="{A88BA4AA-722C-424F-9323-7D02EA547BF8}" destId="{51EE7481-9EF5-454A-A565-A70710A7E684}" srcOrd="1" destOrd="0" presId="urn:microsoft.com/office/officeart/2005/8/layout/hierarchy1"/>
    <dgm:cxn modelId="{0B9F228C-FB21-4AE3-B825-1D1D176BD423}" type="presParOf" srcId="{51EE7481-9EF5-454A-A565-A70710A7E684}" destId="{DE4E7EA4-3244-4CA0-AACA-82A8EDAA5BD6}" srcOrd="0" destOrd="0" presId="urn:microsoft.com/office/officeart/2005/8/layout/hierarchy1"/>
    <dgm:cxn modelId="{3EBE6282-D542-41D2-A66B-47A026CE1E0A}" type="presParOf" srcId="{51EE7481-9EF5-454A-A565-A70710A7E684}" destId="{4BE77C5F-32ED-4AFE-A766-F459C2746149}" srcOrd="1" destOrd="0" presId="urn:microsoft.com/office/officeart/2005/8/layout/hierarchy1"/>
    <dgm:cxn modelId="{D72E597E-6771-437D-BF9F-1F91C64394A0}" type="presParOf" srcId="{4BE77C5F-32ED-4AFE-A766-F459C2746149}" destId="{64062F79-585F-4961-AF8B-78CE1869C252}" srcOrd="0" destOrd="0" presId="urn:microsoft.com/office/officeart/2005/8/layout/hierarchy1"/>
    <dgm:cxn modelId="{32B25D47-E2CA-4B10-B0FD-5ED33E3F7249}" type="presParOf" srcId="{64062F79-585F-4961-AF8B-78CE1869C252}" destId="{305120F4-7CFE-43C9-9D06-D23641C2EFD7}" srcOrd="0" destOrd="0" presId="urn:microsoft.com/office/officeart/2005/8/layout/hierarchy1"/>
    <dgm:cxn modelId="{1CD8D7E7-975A-41EE-BD48-7DCFF4BC3A4B}" type="presParOf" srcId="{64062F79-585F-4961-AF8B-78CE1869C252}" destId="{E9183105-E2E5-46DF-A7BD-80E2B081BCE0}" srcOrd="1" destOrd="0" presId="urn:microsoft.com/office/officeart/2005/8/layout/hierarchy1"/>
    <dgm:cxn modelId="{CBC4ACEA-B60A-4465-B1E4-452A6726A3B8}" type="presParOf" srcId="{4BE77C5F-32ED-4AFE-A766-F459C2746149}" destId="{315C56D9-1CD9-43F8-B814-A52E4A7FF0B8}" srcOrd="1" destOrd="0" presId="urn:microsoft.com/office/officeart/2005/8/layout/hierarchy1"/>
    <dgm:cxn modelId="{64DB07F2-E76C-4B74-9CEC-C69C91F143EC}" type="presParOf" srcId="{51EE7481-9EF5-454A-A565-A70710A7E684}" destId="{3DD32C68-F1D0-4855-95E3-D841BE68CB4E}" srcOrd="2" destOrd="0" presId="urn:microsoft.com/office/officeart/2005/8/layout/hierarchy1"/>
    <dgm:cxn modelId="{DE34731B-61F8-4756-98F7-5E973D4DF23E}" type="presParOf" srcId="{51EE7481-9EF5-454A-A565-A70710A7E684}" destId="{BBF6F032-DA6D-418B-8220-34EA7556565B}" srcOrd="3" destOrd="0" presId="urn:microsoft.com/office/officeart/2005/8/layout/hierarchy1"/>
    <dgm:cxn modelId="{EAE8222F-A170-4DE7-92EB-A7B2053D4476}" type="presParOf" srcId="{BBF6F032-DA6D-418B-8220-34EA7556565B}" destId="{9C51356F-1BEB-4031-BAF2-D146F4D4BDD3}" srcOrd="0" destOrd="0" presId="urn:microsoft.com/office/officeart/2005/8/layout/hierarchy1"/>
    <dgm:cxn modelId="{06FE68A6-7897-4BE8-A339-80752B50CC83}" type="presParOf" srcId="{9C51356F-1BEB-4031-BAF2-D146F4D4BDD3}" destId="{D4086394-3A5D-4A15-A636-96F6AB6BA0DE}" srcOrd="0" destOrd="0" presId="urn:microsoft.com/office/officeart/2005/8/layout/hierarchy1"/>
    <dgm:cxn modelId="{0C59A9B8-0EFF-43A3-A88A-69D8CA84C0D5}" type="presParOf" srcId="{9C51356F-1BEB-4031-BAF2-D146F4D4BDD3}" destId="{87880B32-B2A9-44BE-94D2-1206161C7ABD}" srcOrd="1" destOrd="0" presId="urn:microsoft.com/office/officeart/2005/8/layout/hierarchy1"/>
    <dgm:cxn modelId="{027D8C5C-A933-4D83-B403-6EA621D99826}" type="presParOf" srcId="{BBF6F032-DA6D-418B-8220-34EA7556565B}" destId="{E1288D5B-ACC5-46B7-BD79-17FBDF3EDF7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30F921-3272-4102-9CF9-D69A824C2A6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85CCF4EB-2108-413B-B1C6-925A1C36C47A}">
      <dgm:prSet phldrT="[Текст]"/>
      <dgm:spPr/>
      <dgm:t>
        <a:bodyPr/>
        <a:lstStyle/>
        <a:p>
          <a:r>
            <a:rPr lang="ru-RU" b="1" dirty="0"/>
            <a:t>Жертва</a:t>
          </a:r>
        </a:p>
      </dgm:t>
    </dgm:pt>
    <dgm:pt modelId="{103DCEB9-C1F2-4557-AF22-21A27B400ECE}" type="parTrans" cxnId="{728FB3FF-A639-4793-9E81-636C4B9268AC}">
      <dgm:prSet/>
      <dgm:spPr/>
      <dgm:t>
        <a:bodyPr/>
        <a:lstStyle/>
        <a:p>
          <a:endParaRPr lang="ru-RU"/>
        </a:p>
      </dgm:t>
    </dgm:pt>
    <dgm:pt modelId="{BFBC0B67-94BB-43D6-8A93-1346C160B6A6}" type="sibTrans" cxnId="{728FB3FF-A639-4793-9E81-636C4B9268AC}">
      <dgm:prSet/>
      <dgm:spPr/>
      <dgm:t>
        <a:bodyPr/>
        <a:lstStyle/>
        <a:p>
          <a:endParaRPr lang="ru-RU"/>
        </a:p>
      </dgm:t>
    </dgm:pt>
    <dgm:pt modelId="{E03C0D17-3276-4E4C-A358-F26ADBF5A438}">
      <dgm:prSet phldrT="[Текст]"/>
      <dgm:spPr/>
      <dgm:t>
        <a:bodyPr/>
        <a:lstStyle/>
        <a:p>
          <a:r>
            <a:rPr lang="ru-RU" b="1" dirty="0"/>
            <a:t>Наблюдатель</a:t>
          </a:r>
        </a:p>
      </dgm:t>
    </dgm:pt>
    <dgm:pt modelId="{5510E7A8-9F71-4384-BDF2-DF3A262D5140}" type="parTrans" cxnId="{A7E656B8-1FA6-4B81-8BFE-FE974EB099A7}">
      <dgm:prSet/>
      <dgm:spPr/>
      <dgm:t>
        <a:bodyPr/>
        <a:lstStyle/>
        <a:p>
          <a:endParaRPr lang="ru-RU"/>
        </a:p>
      </dgm:t>
    </dgm:pt>
    <dgm:pt modelId="{92FE95F1-4CEA-4803-A9CA-D1C935BECC64}" type="sibTrans" cxnId="{A7E656B8-1FA6-4B81-8BFE-FE974EB099A7}">
      <dgm:prSet/>
      <dgm:spPr/>
      <dgm:t>
        <a:bodyPr/>
        <a:lstStyle/>
        <a:p>
          <a:endParaRPr lang="ru-RU"/>
        </a:p>
      </dgm:t>
    </dgm:pt>
    <dgm:pt modelId="{5F1E3406-EAC4-4661-90F2-C7FDF6B171EF}">
      <dgm:prSet phldrT="[Текст]"/>
      <dgm:spPr/>
      <dgm:t>
        <a:bodyPr/>
        <a:lstStyle/>
        <a:p>
          <a:r>
            <a:rPr lang="ru-RU" b="1" dirty="0"/>
            <a:t>Агрессор</a:t>
          </a:r>
        </a:p>
      </dgm:t>
    </dgm:pt>
    <dgm:pt modelId="{E7C3C465-7196-4AF4-8498-79D1D47A2E46}" type="parTrans" cxnId="{F089E902-A95D-4716-AE86-F88547AFA793}">
      <dgm:prSet/>
      <dgm:spPr/>
      <dgm:t>
        <a:bodyPr/>
        <a:lstStyle/>
        <a:p>
          <a:endParaRPr lang="ru-RU"/>
        </a:p>
      </dgm:t>
    </dgm:pt>
    <dgm:pt modelId="{B6990463-07C3-42A6-99C3-92688C275E14}" type="sibTrans" cxnId="{F089E902-A95D-4716-AE86-F88547AFA793}">
      <dgm:prSet/>
      <dgm:spPr/>
      <dgm:t>
        <a:bodyPr/>
        <a:lstStyle/>
        <a:p>
          <a:endParaRPr lang="ru-RU"/>
        </a:p>
      </dgm:t>
    </dgm:pt>
    <dgm:pt modelId="{1C69C0B8-2BD2-462F-9AEF-4A6160A5BC36}" type="pres">
      <dgm:prSet presAssocID="{DF30F921-3272-4102-9CF9-D69A824C2A64}" presName="compositeShape" presStyleCnt="0">
        <dgm:presLayoutVars>
          <dgm:chMax val="7"/>
          <dgm:dir/>
          <dgm:resizeHandles val="exact"/>
        </dgm:presLayoutVars>
      </dgm:prSet>
      <dgm:spPr/>
    </dgm:pt>
    <dgm:pt modelId="{A39CE9D3-7184-46AD-9E81-525A9257E895}" type="pres">
      <dgm:prSet presAssocID="{85CCF4EB-2108-413B-B1C6-925A1C36C47A}" presName="circ1" presStyleLbl="vennNode1" presStyleIdx="0" presStyleCnt="3" custLinFactNeighborX="-2762" custLinFactNeighborY="27371"/>
      <dgm:spPr/>
    </dgm:pt>
    <dgm:pt modelId="{777E3ED0-3F66-4C74-9A48-D726E7EAFF8B}" type="pres">
      <dgm:prSet presAssocID="{85CCF4EB-2108-413B-B1C6-925A1C36C47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6D403F6-C2F0-44DE-91BB-4E781D76D3A7}" type="pres">
      <dgm:prSet presAssocID="{E03C0D17-3276-4E4C-A358-F26ADBF5A438}" presName="circ2" presStyleLbl="vennNode1" presStyleIdx="1" presStyleCnt="3" custLinFactNeighborX="23103" custLinFactNeighborY="502"/>
      <dgm:spPr/>
    </dgm:pt>
    <dgm:pt modelId="{023CC18E-684A-4E6E-B3A2-0FA397243648}" type="pres">
      <dgm:prSet presAssocID="{E03C0D17-3276-4E4C-A358-F26ADBF5A43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D298B9F-4CE7-4D91-AFA1-819C41CA5F64}" type="pres">
      <dgm:prSet presAssocID="{5F1E3406-EAC4-4661-90F2-C7FDF6B171EF}" presName="circ3" presStyleLbl="vennNode1" presStyleIdx="2" presStyleCnt="3" custLinFactNeighborX="-20592" custLinFactNeighborY="11803"/>
      <dgm:spPr/>
    </dgm:pt>
    <dgm:pt modelId="{ECD9F1A6-3990-4830-A64A-F8755A9D0E01}" type="pres">
      <dgm:prSet presAssocID="{5F1E3406-EAC4-4661-90F2-C7FDF6B171E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089E902-A95D-4716-AE86-F88547AFA793}" srcId="{DF30F921-3272-4102-9CF9-D69A824C2A64}" destId="{5F1E3406-EAC4-4661-90F2-C7FDF6B171EF}" srcOrd="2" destOrd="0" parTransId="{E7C3C465-7196-4AF4-8498-79D1D47A2E46}" sibTransId="{B6990463-07C3-42A6-99C3-92688C275E14}"/>
    <dgm:cxn modelId="{4114761A-F2D6-4F77-809E-758AAB0A8C03}" type="presOf" srcId="{5F1E3406-EAC4-4661-90F2-C7FDF6B171EF}" destId="{ECD9F1A6-3990-4830-A64A-F8755A9D0E01}" srcOrd="1" destOrd="0" presId="urn:microsoft.com/office/officeart/2005/8/layout/venn1"/>
    <dgm:cxn modelId="{49557E68-43FB-4C28-BE59-54DF36F3AFAA}" type="presOf" srcId="{DF30F921-3272-4102-9CF9-D69A824C2A64}" destId="{1C69C0B8-2BD2-462F-9AEF-4A6160A5BC36}" srcOrd="0" destOrd="0" presId="urn:microsoft.com/office/officeart/2005/8/layout/venn1"/>
    <dgm:cxn modelId="{CDA74054-C3D7-4198-9316-0701AAE9AAF2}" type="presOf" srcId="{85CCF4EB-2108-413B-B1C6-925A1C36C47A}" destId="{A39CE9D3-7184-46AD-9E81-525A9257E895}" srcOrd="0" destOrd="0" presId="urn:microsoft.com/office/officeart/2005/8/layout/venn1"/>
    <dgm:cxn modelId="{D078D2AF-3ED8-4DE6-9731-FEFBA18B1EE8}" type="presOf" srcId="{5F1E3406-EAC4-4661-90F2-C7FDF6B171EF}" destId="{4D298B9F-4CE7-4D91-AFA1-819C41CA5F64}" srcOrd="0" destOrd="0" presId="urn:microsoft.com/office/officeart/2005/8/layout/venn1"/>
    <dgm:cxn modelId="{A7E656B8-1FA6-4B81-8BFE-FE974EB099A7}" srcId="{DF30F921-3272-4102-9CF9-D69A824C2A64}" destId="{E03C0D17-3276-4E4C-A358-F26ADBF5A438}" srcOrd="1" destOrd="0" parTransId="{5510E7A8-9F71-4384-BDF2-DF3A262D5140}" sibTransId="{92FE95F1-4CEA-4803-A9CA-D1C935BECC64}"/>
    <dgm:cxn modelId="{3888ABD7-3294-4D78-A17C-19634135B6B5}" type="presOf" srcId="{E03C0D17-3276-4E4C-A358-F26ADBF5A438}" destId="{023CC18E-684A-4E6E-B3A2-0FA397243648}" srcOrd="1" destOrd="0" presId="urn:microsoft.com/office/officeart/2005/8/layout/venn1"/>
    <dgm:cxn modelId="{6337D8DA-7F6A-46D1-B868-21EDBCB53FBA}" type="presOf" srcId="{85CCF4EB-2108-413B-B1C6-925A1C36C47A}" destId="{777E3ED0-3F66-4C74-9A48-D726E7EAFF8B}" srcOrd="1" destOrd="0" presId="urn:microsoft.com/office/officeart/2005/8/layout/venn1"/>
    <dgm:cxn modelId="{284DF0E4-AA6C-4DF2-BD89-AB674095FCED}" type="presOf" srcId="{E03C0D17-3276-4E4C-A358-F26ADBF5A438}" destId="{D6D403F6-C2F0-44DE-91BB-4E781D76D3A7}" srcOrd="0" destOrd="0" presId="urn:microsoft.com/office/officeart/2005/8/layout/venn1"/>
    <dgm:cxn modelId="{728FB3FF-A639-4793-9E81-636C4B9268AC}" srcId="{DF30F921-3272-4102-9CF9-D69A824C2A64}" destId="{85CCF4EB-2108-413B-B1C6-925A1C36C47A}" srcOrd="0" destOrd="0" parTransId="{103DCEB9-C1F2-4557-AF22-21A27B400ECE}" sibTransId="{BFBC0B67-94BB-43D6-8A93-1346C160B6A6}"/>
    <dgm:cxn modelId="{BC2C5C58-D2B5-4A79-8BC6-A7DB1A6A39EC}" type="presParOf" srcId="{1C69C0B8-2BD2-462F-9AEF-4A6160A5BC36}" destId="{A39CE9D3-7184-46AD-9E81-525A9257E895}" srcOrd="0" destOrd="0" presId="urn:microsoft.com/office/officeart/2005/8/layout/venn1"/>
    <dgm:cxn modelId="{7A7E876B-68B9-4598-BF48-807D6565F785}" type="presParOf" srcId="{1C69C0B8-2BD2-462F-9AEF-4A6160A5BC36}" destId="{777E3ED0-3F66-4C74-9A48-D726E7EAFF8B}" srcOrd="1" destOrd="0" presId="urn:microsoft.com/office/officeart/2005/8/layout/venn1"/>
    <dgm:cxn modelId="{F35E27FA-4229-401D-8488-EA24176AE728}" type="presParOf" srcId="{1C69C0B8-2BD2-462F-9AEF-4A6160A5BC36}" destId="{D6D403F6-C2F0-44DE-91BB-4E781D76D3A7}" srcOrd="2" destOrd="0" presId="urn:microsoft.com/office/officeart/2005/8/layout/venn1"/>
    <dgm:cxn modelId="{A16021E9-293B-41D6-8A26-7D346BFC3427}" type="presParOf" srcId="{1C69C0B8-2BD2-462F-9AEF-4A6160A5BC36}" destId="{023CC18E-684A-4E6E-B3A2-0FA397243648}" srcOrd="3" destOrd="0" presId="urn:microsoft.com/office/officeart/2005/8/layout/venn1"/>
    <dgm:cxn modelId="{07096C27-F13F-41E9-947F-50BF55FC0FEF}" type="presParOf" srcId="{1C69C0B8-2BD2-462F-9AEF-4A6160A5BC36}" destId="{4D298B9F-4CE7-4D91-AFA1-819C41CA5F64}" srcOrd="4" destOrd="0" presId="urn:microsoft.com/office/officeart/2005/8/layout/venn1"/>
    <dgm:cxn modelId="{0F5D8692-4905-49E5-BF9A-39DB082C5B1C}" type="presParOf" srcId="{1C69C0B8-2BD2-462F-9AEF-4A6160A5BC36}" destId="{ECD9F1A6-3990-4830-A64A-F8755A9D0E0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D32C68-F1D0-4855-95E3-D841BE68CB4E}">
      <dsp:nvSpPr>
        <dsp:cNvPr id="0" name=""/>
        <dsp:cNvSpPr/>
      </dsp:nvSpPr>
      <dsp:spPr>
        <a:xfrm>
          <a:off x="5088642" y="1382769"/>
          <a:ext cx="2444295" cy="578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7500"/>
              </a:lnTo>
              <a:lnTo>
                <a:pt x="2444295" y="377500"/>
              </a:lnTo>
              <a:lnTo>
                <a:pt x="2444295" y="57897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4E7EA4-3244-4CA0-AACA-82A8EDAA5BD6}">
      <dsp:nvSpPr>
        <dsp:cNvPr id="0" name=""/>
        <dsp:cNvSpPr/>
      </dsp:nvSpPr>
      <dsp:spPr>
        <a:xfrm>
          <a:off x="2278656" y="1382769"/>
          <a:ext cx="2809985" cy="634258"/>
        </a:xfrm>
        <a:custGeom>
          <a:avLst/>
          <a:gdLst/>
          <a:ahLst/>
          <a:cxnLst/>
          <a:rect l="0" t="0" r="0" b="0"/>
          <a:pathLst>
            <a:path>
              <a:moveTo>
                <a:pt x="2809985" y="0"/>
              </a:moveTo>
              <a:lnTo>
                <a:pt x="2809985" y="432782"/>
              </a:lnTo>
              <a:lnTo>
                <a:pt x="0" y="432782"/>
              </a:lnTo>
              <a:lnTo>
                <a:pt x="0" y="634258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29285A-C40C-4431-86BD-EFDF77591655}">
      <dsp:nvSpPr>
        <dsp:cNvPr id="0" name=""/>
        <dsp:cNvSpPr/>
      </dsp:nvSpPr>
      <dsp:spPr>
        <a:xfrm>
          <a:off x="3541159" y="1739"/>
          <a:ext cx="3094965" cy="1381030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AE954-8292-4F17-85E6-D2F9DB62C5F8}">
      <dsp:nvSpPr>
        <dsp:cNvPr id="0" name=""/>
        <dsp:cNvSpPr/>
      </dsp:nvSpPr>
      <dsp:spPr>
        <a:xfrm>
          <a:off x="3782809" y="231306"/>
          <a:ext cx="3094965" cy="138103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Молодежная субкультура</a:t>
          </a:r>
        </a:p>
      </dsp:txBody>
      <dsp:txXfrm>
        <a:off x="3823258" y="271755"/>
        <a:ext cx="3014067" cy="1300132"/>
      </dsp:txXfrm>
    </dsp:sp>
    <dsp:sp modelId="{305120F4-7CFE-43C9-9D06-D23641C2EFD7}">
      <dsp:nvSpPr>
        <dsp:cNvPr id="0" name=""/>
        <dsp:cNvSpPr/>
      </dsp:nvSpPr>
      <dsp:spPr>
        <a:xfrm>
          <a:off x="271095" y="2017028"/>
          <a:ext cx="4015122" cy="1776129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183105-E2E5-46DF-A7BD-80E2B081BCE0}">
      <dsp:nvSpPr>
        <dsp:cNvPr id="0" name=""/>
        <dsp:cNvSpPr/>
      </dsp:nvSpPr>
      <dsp:spPr>
        <a:xfrm>
          <a:off x="512745" y="2246595"/>
          <a:ext cx="4015122" cy="17761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600" kern="1200" dirty="0"/>
            <a:t>Конструктивные субкультуры</a:t>
          </a:r>
        </a:p>
      </dsp:txBody>
      <dsp:txXfrm>
        <a:off x="564766" y="2298616"/>
        <a:ext cx="3911080" cy="1672087"/>
      </dsp:txXfrm>
    </dsp:sp>
    <dsp:sp modelId="{D4086394-3A5D-4A15-A636-96F6AB6BA0DE}">
      <dsp:nvSpPr>
        <dsp:cNvPr id="0" name=""/>
        <dsp:cNvSpPr/>
      </dsp:nvSpPr>
      <dsp:spPr>
        <a:xfrm>
          <a:off x="5258924" y="1961746"/>
          <a:ext cx="4548026" cy="170691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880B32-B2A9-44BE-94D2-1206161C7ABD}">
      <dsp:nvSpPr>
        <dsp:cNvPr id="0" name=""/>
        <dsp:cNvSpPr/>
      </dsp:nvSpPr>
      <dsp:spPr>
        <a:xfrm>
          <a:off x="5500574" y="2191313"/>
          <a:ext cx="4548026" cy="17069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/>
            <a:t>Деструктивные субкультуры - неформальные движения, разрушающие личность молодого человека, подменяющие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/>
            <a:t>его понимание традиционных ценностей</a:t>
          </a:r>
        </a:p>
      </dsp:txBody>
      <dsp:txXfrm>
        <a:off x="5550568" y="2241307"/>
        <a:ext cx="4448038" cy="16069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CE9D3-7184-46AD-9E81-525A9257E895}">
      <dsp:nvSpPr>
        <dsp:cNvPr id="0" name=""/>
        <dsp:cNvSpPr/>
      </dsp:nvSpPr>
      <dsp:spPr>
        <a:xfrm>
          <a:off x="2348601" y="957619"/>
          <a:ext cx="3251200" cy="3251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Жертва</a:t>
          </a:r>
        </a:p>
      </dsp:txBody>
      <dsp:txXfrm>
        <a:off x="2782095" y="1526579"/>
        <a:ext cx="2384213" cy="1463040"/>
      </dsp:txXfrm>
    </dsp:sp>
    <dsp:sp modelId="{D6D403F6-C2F0-44DE-91BB-4E781D76D3A7}">
      <dsp:nvSpPr>
        <dsp:cNvPr id="0" name=""/>
        <dsp:cNvSpPr/>
      </dsp:nvSpPr>
      <dsp:spPr>
        <a:xfrm>
          <a:off x="4362666" y="2116054"/>
          <a:ext cx="3251200" cy="3251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Наблюдатель</a:t>
          </a:r>
        </a:p>
      </dsp:txBody>
      <dsp:txXfrm>
        <a:off x="5356991" y="2955947"/>
        <a:ext cx="1950720" cy="1788160"/>
      </dsp:txXfrm>
    </dsp:sp>
    <dsp:sp modelId="{4D298B9F-4CE7-4D91-AFA1-819C41CA5F64}">
      <dsp:nvSpPr>
        <dsp:cNvPr id="0" name=""/>
        <dsp:cNvSpPr/>
      </dsp:nvSpPr>
      <dsp:spPr>
        <a:xfrm>
          <a:off x="595771" y="2167466"/>
          <a:ext cx="3251200" cy="32512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kern="1200" dirty="0"/>
            <a:t>Агрессор</a:t>
          </a:r>
        </a:p>
      </dsp:txBody>
      <dsp:txXfrm>
        <a:off x="901926" y="3007360"/>
        <a:ext cx="1950720" cy="1788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5/28/2023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0C13BE-572B-4C87-83F2-6AE44B0401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1901" y="758952"/>
            <a:ext cx="10782795" cy="5489448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solidFill>
                  <a:schemeClr val="accent3">
                    <a:lumMod val="50000"/>
                  </a:schemeClr>
                </a:solidFill>
              </a:rPr>
              <a:t>Деструктивные субкультуры в молодежной среде. </a:t>
            </a:r>
            <a:br>
              <a:rPr lang="en-US" sz="60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000" b="1" dirty="0">
                <a:solidFill>
                  <a:schemeClr val="accent3">
                    <a:lumMod val="50000"/>
                  </a:schemeClr>
                </a:solidFill>
              </a:rPr>
              <a:t>Школьная травля(</a:t>
            </a:r>
            <a:r>
              <a:rPr lang="ru-RU" sz="6000" b="1" dirty="0" err="1">
                <a:solidFill>
                  <a:schemeClr val="accent3">
                    <a:lumMod val="50000"/>
                  </a:schemeClr>
                </a:solidFill>
              </a:rPr>
              <a:t>буллинг</a:t>
            </a:r>
            <a:r>
              <a:rPr lang="ru-RU" sz="6000" b="1" dirty="0">
                <a:solidFill>
                  <a:schemeClr val="accent3">
                    <a:lumMod val="50000"/>
                  </a:schemeClr>
                </a:solidFill>
              </a:rPr>
              <a:t>): профилактика и выявление. </a:t>
            </a:r>
            <a:r>
              <a:rPr lang="ru-RU" sz="6000" b="1" dirty="0" err="1">
                <a:solidFill>
                  <a:schemeClr val="accent3">
                    <a:lumMod val="50000"/>
                  </a:schemeClr>
                </a:solidFill>
              </a:rPr>
              <a:t>Кибербуллинг</a:t>
            </a:r>
            <a:r>
              <a:rPr lang="ru-RU" sz="6000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  <a:br>
              <a:rPr lang="ru-RU" sz="6000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ru-RU" sz="6000" b="1" dirty="0">
                <a:solidFill>
                  <a:schemeClr val="accent3">
                    <a:lumMod val="50000"/>
                  </a:schemeClr>
                </a:solidFill>
              </a:rPr>
            </a:br>
            <a:br>
              <a:rPr lang="ru-RU" sz="60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6000" b="1" dirty="0">
                <a:solidFill>
                  <a:schemeClr val="accent3">
                    <a:lumMod val="50000"/>
                  </a:schemeClr>
                </a:solidFill>
              </a:rPr>
              <a:t>Лектор: Ж.Х. Шогенова</a:t>
            </a:r>
          </a:p>
        </p:txBody>
      </p:sp>
    </p:spTree>
    <p:extLst>
      <p:ext uri="{BB962C8B-B14F-4D97-AF65-F5344CB8AC3E}">
        <p14:creationId xmlns:p14="http://schemas.microsoft.com/office/powerpoint/2010/main" val="3443039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221631-59A2-4E40-B198-E18C94015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Виды субкультур 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3BBD2C33-4D47-473A-ACFB-5EC0A5355B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7239148"/>
              </p:ext>
            </p:extLst>
          </p:nvPr>
        </p:nvGraphicFramePr>
        <p:xfrm>
          <a:off x="969500" y="1984809"/>
          <a:ext cx="10418935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80277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BA887-244B-450E-B030-14CE9F14A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Популярные молодежные субкультуры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22FFB17-20B6-4230-BB42-844A042A0B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0436" y="1846263"/>
            <a:ext cx="10958946" cy="472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15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D3E99545-3572-4A67-B1AD-80A1CE54E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073" y="263235"/>
            <a:ext cx="11263745" cy="580505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Участников деструктивных объединении отличает</a:t>
            </a:r>
            <a:br>
              <a:rPr lang="ru-RU" sz="3200" dirty="0"/>
            </a:br>
            <a:br>
              <a:rPr lang="ru-RU" sz="3200" dirty="0"/>
            </a:br>
            <a:br>
              <a:rPr lang="ru-RU" sz="3200" dirty="0">
                <a:latin typeface="+mn-lt"/>
              </a:rPr>
            </a:br>
            <a:r>
              <a:rPr lang="ru-RU" sz="3200" dirty="0">
                <a:latin typeface="+mn-lt"/>
              </a:rPr>
              <a:t>     </a:t>
            </a:r>
            <a:r>
              <a:rPr lang="ru-RU" sz="3200" dirty="0">
                <a:latin typeface="+mn-lt"/>
                <a:cs typeface="Aldhabi" panose="01000000000000000000" pitchFamily="2" charset="-78"/>
              </a:rPr>
              <a:t>претензия на исключительность (мы лучше, мы сильнее); </a:t>
            </a:r>
            <a:br>
              <a:rPr lang="ru-RU" sz="3200" dirty="0">
                <a:latin typeface="+mn-lt"/>
                <a:cs typeface="Aldhabi" panose="01000000000000000000" pitchFamily="2" charset="-78"/>
              </a:rPr>
            </a:br>
            <a:r>
              <a:rPr lang="ru-RU" sz="3200" dirty="0">
                <a:latin typeface="+mn-lt"/>
                <a:cs typeface="Aldhabi" panose="01000000000000000000" pitchFamily="2" charset="-78"/>
              </a:rPr>
              <a:t>уверенность в том, что групповые интересы и цели выше индивидуальных; </a:t>
            </a:r>
            <a:br>
              <a:rPr lang="ru-RU" sz="3200" dirty="0">
                <a:latin typeface="+mn-lt"/>
                <a:cs typeface="Aldhabi" panose="01000000000000000000" pitchFamily="2" charset="-78"/>
              </a:rPr>
            </a:br>
            <a:br>
              <a:rPr lang="ru-RU" sz="3200" dirty="0">
                <a:latin typeface="+mn-lt"/>
                <a:cs typeface="Aldhabi" panose="01000000000000000000" pitchFamily="2" charset="-78"/>
              </a:rPr>
            </a:br>
            <a:r>
              <a:rPr lang="ru-RU" sz="3200" dirty="0">
                <a:latin typeface="+mn-lt"/>
                <a:cs typeface="Aldhabi" panose="01000000000000000000" pitchFamily="2" charset="-78"/>
              </a:rPr>
              <a:t>    убеждение, что цель оправдывает средства (поощрение асоциального и противоправного поведения); </a:t>
            </a:r>
            <a:br>
              <a:rPr lang="ru-RU" sz="3200" dirty="0">
                <a:latin typeface="+mn-lt"/>
                <a:cs typeface="Aldhabi" panose="01000000000000000000" pitchFamily="2" charset="-78"/>
              </a:rPr>
            </a:br>
            <a:br>
              <a:rPr lang="ru-RU" sz="3200" dirty="0">
                <a:latin typeface="+mn-lt"/>
                <a:cs typeface="Aldhabi" panose="01000000000000000000" pitchFamily="2" charset="-78"/>
              </a:rPr>
            </a:br>
            <a:r>
              <a:rPr lang="ru-RU" sz="3200" dirty="0">
                <a:latin typeface="+mn-lt"/>
                <a:cs typeface="Aldhabi" panose="01000000000000000000" pitchFamily="2" charset="-78"/>
              </a:rPr>
              <a:t>    общие внешние признаки (прическа, одежда, украшения, жаргон); ослабление связей с родственниками, прежними друзьями; </a:t>
            </a:r>
            <a:br>
              <a:rPr lang="ru-RU" sz="3200" dirty="0">
                <a:latin typeface="+mn-lt"/>
                <a:cs typeface="Aldhabi" panose="01000000000000000000" pitchFamily="2" charset="-78"/>
              </a:rPr>
            </a:br>
            <a:r>
              <a:rPr lang="ru-RU" sz="3200" dirty="0">
                <a:latin typeface="+mn-lt"/>
                <a:cs typeface="Aldhabi" panose="01000000000000000000" pitchFamily="2" charset="-78"/>
              </a:rPr>
              <a:t>замещение личных интересов интересами и ценностями объединениям</a:t>
            </a:r>
            <a:br>
              <a:rPr lang="ru-RU" sz="3200" dirty="0">
                <a:latin typeface="+mn-lt"/>
                <a:cs typeface="Aldhabi" panose="01000000000000000000" pitchFamily="2" charset="-78"/>
              </a:rPr>
            </a:br>
            <a:endParaRPr lang="ru-RU" dirty="0">
              <a:latin typeface="+mn-lt"/>
            </a:endParaRPr>
          </a:p>
        </p:txBody>
      </p:sp>
      <p:sp>
        <p:nvSpPr>
          <p:cNvPr id="9" name="Стрелка: изогнутая вниз 8">
            <a:extLst>
              <a:ext uri="{FF2B5EF4-FFF2-40B4-BE49-F238E27FC236}">
                <a16:creationId xmlns:a16="http://schemas.microsoft.com/office/drawing/2014/main" id="{B7208695-C55D-4854-8412-DBF226485065}"/>
              </a:ext>
            </a:extLst>
          </p:cNvPr>
          <p:cNvSpPr/>
          <p:nvPr/>
        </p:nvSpPr>
        <p:spPr>
          <a:xfrm>
            <a:off x="429491" y="1856509"/>
            <a:ext cx="332509" cy="29094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трелка: изогнутая вниз 9">
            <a:extLst>
              <a:ext uri="{FF2B5EF4-FFF2-40B4-BE49-F238E27FC236}">
                <a16:creationId xmlns:a16="http://schemas.microsoft.com/office/drawing/2014/main" id="{DD7764E1-4D38-48B4-BBC0-0216269B0C56}"/>
              </a:ext>
            </a:extLst>
          </p:cNvPr>
          <p:cNvSpPr/>
          <p:nvPr/>
        </p:nvSpPr>
        <p:spPr>
          <a:xfrm>
            <a:off x="374073" y="3283527"/>
            <a:ext cx="332509" cy="290946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8954001-6B16-4B72-A1FF-BCD180F82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27" y="4364143"/>
            <a:ext cx="353599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82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D26517-47BC-4192-9AA5-938C94A96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деструктивных субкультур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DCB016-F268-4635-A507-3A4ED2B32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518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24EBE0D-A318-4B17-8DBB-D5E601D81E5A}"/>
              </a:ext>
            </a:extLst>
          </p:cNvPr>
          <p:cNvSpPr/>
          <p:nvPr/>
        </p:nvSpPr>
        <p:spPr>
          <a:xfrm>
            <a:off x="551543" y="1762760"/>
            <a:ext cx="3701143" cy="443484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АУЕ *</a:t>
            </a:r>
          </a:p>
          <a:p>
            <a:pPr algn="ctr"/>
            <a:r>
              <a:rPr lang="ru-RU" sz="2400" b="1" u="sng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Запрещена в РФ</a:t>
            </a:r>
          </a:p>
          <a:p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арестантское </a:t>
            </a:r>
          </a:p>
          <a:p>
            <a:pPr>
              <a:tabLst>
                <a:tab pos="2336800" algn="l"/>
              </a:tabLst>
            </a:pP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уркаганское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единство, </a:t>
            </a:r>
          </a:p>
          <a:p>
            <a:pPr>
              <a:tabLst>
                <a:tab pos="2336800" algn="l"/>
              </a:tabLs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пропагандирует среди </a:t>
            </a:r>
          </a:p>
          <a:p>
            <a:pPr>
              <a:tabLst>
                <a:tab pos="2336800" algn="l"/>
              </a:tabLs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несовершеннолетних </a:t>
            </a:r>
          </a:p>
          <a:p>
            <a:pPr>
              <a:tabLst>
                <a:tab pos="2336800" algn="l"/>
              </a:tabLs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тюремные понятия, </a:t>
            </a:r>
          </a:p>
          <a:p>
            <a:pPr>
              <a:tabLst>
                <a:tab pos="2336800" algn="l"/>
              </a:tabLs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«воровской кодекс» со </a:t>
            </a:r>
          </a:p>
          <a:p>
            <a:pPr>
              <a:tabLst>
                <a:tab pos="2336800" algn="l"/>
              </a:tabLs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сбором денег на «общак» ,</a:t>
            </a:r>
          </a:p>
          <a:p>
            <a:pPr>
              <a:tabLst>
                <a:tab pos="2336800" algn="l"/>
              </a:tabLs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определение смотрящих, </a:t>
            </a:r>
          </a:p>
          <a:p>
            <a:pPr>
              <a:tabLst>
                <a:tab pos="2336800" algn="l"/>
              </a:tabLs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Романтизирует криминальный образа жизни </a:t>
            </a:r>
          </a:p>
          <a:p>
            <a:pPr>
              <a:tabLst>
                <a:tab pos="2336800" algn="l"/>
              </a:tabLst>
            </a:pP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2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Чита,Забайкальский</a:t>
            </a:r>
            <a:r>
              <a:rPr lang="ru-RU" sz="2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край).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71A6C06-F6EB-461D-A952-8D607F304D03}"/>
              </a:ext>
            </a:extLst>
          </p:cNvPr>
          <p:cNvSpPr/>
          <p:nvPr/>
        </p:nvSpPr>
        <p:spPr>
          <a:xfrm>
            <a:off x="4455886" y="1762760"/>
            <a:ext cx="3701142" cy="44348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Зацеперы </a:t>
            </a:r>
          </a:p>
          <a:p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chemeClr val="tx1"/>
                </a:solidFill>
              </a:rPr>
              <a:t>движение, пропагандирующее </a:t>
            </a:r>
            <a:r>
              <a:rPr lang="ru-RU" sz="2000" b="1" dirty="0" err="1">
                <a:solidFill>
                  <a:schemeClr val="tx1"/>
                </a:solidFill>
              </a:rPr>
              <a:t>зацепинг</a:t>
            </a:r>
            <a:r>
              <a:rPr lang="ru-RU" sz="2000" b="1" dirty="0">
                <a:solidFill>
                  <a:schemeClr val="tx1"/>
                </a:solidFill>
              </a:rPr>
              <a:t>, т.е. особый способ передвижения на железнодорожном транспорте, при котором человек цепляется за боковые или торцевые стороны вагонов или просто едет на крыше либо на элементах наружной арматуры подвижного состава. 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940D754-3CED-4E88-B041-B1E0E13EBF61}"/>
              </a:ext>
            </a:extLst>
          </p:cNvPr>
          <p:cNvSpPr/>
          <p:nvPr/>
        </p:nvSpPr>
        <p:spPr>
          <a:xfrm>
            <a:off x="8360228" y="1762760"/>
            <a:ext cx="3701142" cy="44348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«Беги и умри» </a:t>
            </a:r>
          </a:p>
          <a:p>
            <a:r>
              <a:rPr lang="ru-RU" sz="2000" b="1" dirty="0">
                <a:solidFill>
                  <a:schemeClr val="tx1"/>
                </a:solidFill>
              </a:rPr>
              <a:t> движение родилось из игры, по условиям которой подросток должен пробежать перед автомобилем, движущимся на большой скорости. Подобный «подвиг» снимается на видео, которое впоследствии выкладывается в соответствующих Интернет - сообществах, собирая лайки. </a:t>
            </a:r>
          </a:p>
        </p:txBody>
      </p:sp>
    </p:spTree>
    <p:extLst>
      <p:ext uri="{BB962C8B-B14F-4D97-AF65-F5344CB8AC3E}">
        <p14:creationId xmlns:p14="http://schemas.microsoft.com/office/powerpoint/2010/main" val="831331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D26517-47BC-4192-9AA5-938C94A96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деструктивных субкультур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DCB016-F268-4635-A507-3A4ED2B327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35186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24EBE0D-A318-4B17-8DBB-D5E601D81E5A}"/>
              </a:ext>
            </a:extLst>
          </p:cNvPr>
          <p:cNvSpPr/>
          <p:nvPr/>
        </p:nvSpPr>
        <p:spPr>
          <a:xfrm>
            <a:off x="551543" y="1762760"/>
            <a:ext cx="3701143" cy="443484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u="sng" dirty="0">
                <a:solidFill>
                  <a:schemeClr val="tx1"/>
                </a:solidFill>
              </a:rPr>
              <a:t>«Поясни за </a:t>
            </a:r>
            <a:r>
              <a:rPr lang="ru-RU" b="1" u="sng" dirty="0" err="1">
                <a:solidFill>
                  <a:schemeClr val="tx1"/>
                </a:solidFill>
              </a:rPr>
              <a:t>шмот</a:t>
            </a:r>
            <a:r>
              <a:rPr lang="ru-RU" b="1" u="sng" dirty="0">
                <a:solidFill>
                  <a:schemeClr val="tx1"/>
                </a:solidFill>
              </a:rPr>
              <a:t>», «</a:t>
            </a:r>
            <a:r>
              <a:rPr lang="ru-RU" b="1" u="sng" dirty="0" err="1">
                <a:solidFill>
                  <a:schemeClr val="tx1"/>
                </a:solidFill>
              </a:rPr>
              <a:t>Кэжуал</a:t>
            </a:r>
            <a:r>
              <a:rPr lang="ru-RU" b="1" u="sng" dirty="0">
                <a:solidFill>
                  <a:schemeClr val="tx1"/>
                </a:solidFill>
              </a:rPr>
              <a:t>» </a:t>
            </a:r>
            <a:r>
              <a:rPr lang="ru-RU" sz="1900" b="1" dirty="0">
                <a:solidFill>
                  <a:schemeClr val="tx1"/>
                </a:solidFill>
              </a:rPr>
              <a:t>- движение молодежи, пропагандирующее право его участников требовать у любого прохожего объяснить, по какому праву он надел ту или иную одежду (фирма, стиль, цвет, надписи и т.п.). Если одежда «поддельная» или ее владелец «не достоин» ее носить, участники движения могут избить ее владельца или унизить его иным способом.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71A6C06-F6EB-461D-A952-8D607F304D03}"/>
              </a:ext>
            </a:extLst>
          </p:cNvPr>
          <p:cNvSpPr/>
          <p:nvPr/>
        </p:nvSpPr>
        <p:spPr>
          <a:xfrm>
            <a:off x="4455886" y="1762760"/>
            <a:ext cx="3701142" cy="443484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>
                <a:solidFill>
                  <a:schemeClr val="tx1"/>
                </a:solidFill>
              </a:rPr>
              <a:t>Офники</a:t>
            </a:r>
            <a:r>
              <a:rPr lang="ru-RU" b="1" dirty="0">
                <a:solidFill>
                  <a:schemeClr val="tx1"/>
                </a:solidFill>
              </a:rPr>
              <a:t> – околофутбольные фанаты. Не являясь футбольными болельщиками, устраивают «</a:t>
            </a:r>
            <a:r>
              <a:rPr lang="ru-RU" b="1" dirty="0" err="1">
                <a:solidFill>
                  <a:schemeClr val="tx1"/>
                </a:solidFill>
              </a:rPr>
              <a:t>забивы</a:t>
            </a:r>
            <a:r>
              <a:rPr lang="ru-RU" b="1" dirty="0">
                <a:solidFill>
                  <a:schemeClr val="tx1"/>
                </a:solidFill>
              </a:rPr>
              <a:t>» - договорные драки, которые снимают на видео, выкладывая его впоследствии в соответствующих Интернет - сообществах. Драки устраиваются в малолюдных местах, имеется предварительная договоренность о недопустимости обращения в полицию даже в случаях причинения серьезных травм.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940D754-3CED-4E88-B041-B1E0E13EBF61}"/>
              </a:ext>
            </a:extLst>
          </p:cNvPr>
          <p:cNvSpPr/>
          <p:nvPr/>
        </p:nvSpPr>
        <p:spPr>
          <a:xfrm>
            <a:off x="8360228" y="1762760"/>
            <a:ext cx="3701142" cy="443484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>
                <a:solidFill>
                  <a:schemeClr val="tx1"/>
                </a:solidFill>
              </a:rPr>
              <a:t>Колумбайнеры</a:t>
            </a:r>
            <a:r>
              <a:rPr lang="ru-RU" b="1" dirty="0">
                <a:solidFill>
                  <a:schemeClr val="tx1"/>
                </a:solidFill>
              </a:rPr>
              <a:t> (</a:t>
            </a:r>
            <a:r>
              <a:rPr lang="ru-RU" b="1" dirty="0" err="1">
                <a:solidFill>
                  <a:schemeClr val="tx1"/>
                </a:solidFill>
              </a:rPr>
              <a:t>колумбайн</a:t>
            </a:r>
            <a:r>
              <a:rPr lang="ru-RU" b="1" dirty="0">
                <a:solidFill>
                  <a:schemeClr val="tx1"/>
                </a:solidFill>
              </a:rPr>
              <a:t>)*</a:t>
            </a:r>
          </a:p>
          <a:p>
            <a:r>
              <a:rPr lang="ru-RU" b="1" dirty="0">
                <a:solidFill>
                  <a:schemeClr val="tx1"/>
                </a:solidFill>
              </a:rPr>
              <a:t> последователи учащихся школы "</a:t>
            </a:r>
            <a:r>
              <a:rPr lang="ru-RU" b="1" dirty="0" err="1">
                <a:solidFill>
                  <a:schemeClr val="tx1"/>
                </a:solidFill>
              </a:rPr>
              <a:t>Колумбайн</a:t>
            </a:r>
            <a:r>
              <a:rPr lang="ru-RU" b="1" dirty="0">
                <a:solidFill>
                  <a:schemeClr val="tx1"/>
                </a:solidFill>
              </a:rPr>
              <a:t>” штата Колорадо, которые в 1999 году совершили заранее подготовленное массовое убийство. Это подростки, интересующиеся темой вооруженного насилия в школах, и видящие в таком насилии способ решения имеющихся проблем. Движение, пропагандирующее стрельбу и насилие в школах, получило название </a:t>
            </a:r>
            <a:r>
              <a:rPr lang="ru-RU" b="1" dirty="0" err="1">
                <a:solidFill>
                  <a:schemeClr val="tx1"/>
                </a:solidFill>
              </a:rPr>
              <a:t>скулшутинг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465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859E4-978C-47E4-AEAB-F4340E3A0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3" y="286603"/>
            <a:ext cx="10885713" cy="1559131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АУЕ – </a:t>
            </a:r>
            <a:r>
              <a:rPr lang="ru-RU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Арестанское</a:t>
            </a: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уркаганское</a:t>
            </a: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единство (</a:t>
            </a:r>
            <a:r>
              <a:rPr lang="ru-RU"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Арестанский</a:t>
            </a: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уклад един)*</a:t>
            </a:r>
            <a:b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запрещена в РФ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5A6942-151B-46F5-9D2A-249F95F18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845734"/>
            <a:ext cx="11088914" cy="44389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2200" dirty="0">
              <a:solidFill>
                <a:schemeClr val="tx1"/>
              </a:solidFill>
            </a:endParaRPr>
          </a:p>
          <a:p>
            <a:r>
              <a:rPr lang="ru-RU" sz="2400" dirty="0">
                <a:solidFill>
                  <a:schemeClr val="tx1"/>
                </a:solidFill>
              </a:rPr>
              <a:t>17 августа 2020 года Верховный суд Российской Федерации признал АУЕ экстремистской организацией и запретил её деятельность на территории страны.</a:t>
            </a:r>
          </a:p>
          <a:p>
            <a:r>
              <a:rPr lang="ru-RU" sz="2400" dirty="0">
                <a:solidFill>
                  <a:schemeClr val="tx1"/>
                </a:solidFill>
              </a:rPr>
              <a:t>Основной контингент АУЕ - дети и подростки в возрасте от 10 до 17 лет. </a:t>
            </a:r>
          </a:p>
          <a:p>
            <a:r>
              <a:rPr lang="ru-RU" sz="2400" dirty="0">
                <a:solidFill>
                  <a:schemeClr val="tx1"/>
                </a:solidFill>
              </a:rPr>
              <a:t>Идеология АУЕ базируется на пропаганде воровских понятий российской криминальной среды. Молодых людей призывают к соблюдению «воровского кодекса» со сбором денег на «общак», взамен обещая поддержку криминального мира. </a:t>
            </a:r>
            <a:endParaRPr lang="ru-RU" sz="24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r>
              <a:rPr lang="ru-RU" sz="2400" b="1" dirty="0">
                <a:solidFill>
                  <a:schemeClr val="tx1"/>
                </a:solidFill>
              </a:rPr>
              <a:t>ОНЛАЙН-РАСПРОСТРАНЕНИЕ</a:t>
            </a:r>
            <a:r>
              <a:rPr lang="ru-RU" sz="2400" dirty="0">
                <a:solidFill>
                  <a:schemeClr val="tx1"/>
                </a:solidFill>
              </a:rPr>
              <a:t> — через сеть Интернет; </a:t>
            </a:r>
          </a:p>
          <a:p>
            <a:r>
              <a:rPr lang="ru-RU" sz="2400" b="1" dirty="0">
                <a:solidFill>
                  <a:schemeClr val="tx1"/>
                </a:solidFill>
              </a:rPr>
              <a:t> ОФФЛАЙН-РАСПРОСТРАНЕНИЕ </a:t>
            </a:r>
            <a:r>
              <a:rPr lang="ru-RU" sz="2400" dirty="0">
                <a:solidFill>
                  <a:schemeClr val="tx1"/>
                </a:solidFill>
              </a:rPr>
              <a:t>— через детей и молодёжь, прошедших через учреждения уголовно-исполнительной системы, а также получающих информацию из сети Интернет. </a:t>
            </a:r>
          </a:p>
          <a:p>
            <a:r>
              <a:rPr lang="ru-RU" sz="2400" dirty="0">
                <a:solidFill>
                  <a:schemeClr val="tx1"/>
                </a:solidFill>
              </a:rPr>
              <a:t>Согласно данным мониторинга социальных сетей наибольшее количество подписчиков, онлайн-сообществ, пропагандирующих АУЕ, отмечено в Москве, Санкт-Петербурге, Новосибирске, Екатеринбурге, </a:t>
            </a:r>
            <a:r>
              <a:rPr lang="ru-RU" sz="2400" dirty="0" err="1">
                <a:solidFill>
                  <a:schemeClr val="tx1"/>
                </a:solidFill>
              </a:rPr>
              <a:t>Ростове</a:t>
            </a:r>
            <a:r>
              <a:rPr lang="ru-RU" sz="2400" dirty="0">
                <a:solidFill>
                  <a:schemeClr val="tx1"/>
                </a:solidFill>
              </a:rPr>
              <a:t>-на-Дону, Красноярске и Волгограде.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543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F5F0A63-CEDE-4FD1-A9B5-69D2D2A5A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5767"/>
            <a:ext cx="10058400" cy="145075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АУЕ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АУЕ*</a:t>
            </a:r>
            <a:b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запрещена в РФ</a:t>
            </a:r>
            <a:endParaRPr lang="ru-RU" dirty="0"/>
          </a:p>
        </p:txBody>
      </p:sp>
      <p:pic>
        <p:nvPicPr>
          <p:cNvPr id="2" name="Объект 1">
            <a:extLst>
              <a:ext uri="{FF2B5EF4-FFF2-40B4-BE49-F238E27FC236}">
                <a16:creationId xmlns:a16="http://schemas.microsoft.com/office/drawing/2014/main" id="{76B3F310-F4B7-4007-85DF-1FF6E5ED65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56219" y="1737360"/>
            <a:ext cx="4488872" cy="4621876"/>
          </a:xfrm>
          <a:prstGeom prst="rect">
            <a:avLst/>
          </a:prstGeom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3165" y="1737360"/>
            <a:ext cx="4074710" cy="4621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1462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F5F0A63-CEDE-4FD1-A9B5-69D2D2A5AB1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АУЕ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b="1" dirty="0" err="1"/>
              <a:t>Зацеперы</a:t>
            </a:r>
            <a:r>
              <a:rPr lang="ru-RU" b="1" dirty="0"/>
              <a:t> (</a:t>
            </a:r>
            <a:r>
              <a:rPr lang="ru-RU" b="1" dirty="0" err="1"/>
              <a:t>трайсерферы</a:t>
            </a:r>
            <a:r>
              <a:rPr lang="ru-RU" b="1" dirty="0"/>
              <a:t>)</a:t>
            </a:r>
            <a:r>
              <a:rPr lang="ru-RU" dirty="0"/>
              <a:t> 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2155828"/>
            <a:ext cx="4938712" cy="3403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163536"/>
            <a:ext cx="4937125" cy="3380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5292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7498010-863F-48C5-B06C-AEB1E717B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686" y="552797"/>
            <a:ext cx="3657600" cy="6181832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solidFill>
                  <a:schemeClr val="tx1"/>
                </a:solidFill>
              </a:rPr>
              <a:t>Офники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 err="1">
                <a:solidFill>
                  <a:schemeClr val="tx1"/>
                </a:solidFill>
              </a:rPr>
              <a:t>Кэжуал</a:t>
            </a:r>
            <a:r>
              <a:rPr lang="ru-RU" b="1" dirty="0">
                <a:solidFill>
                  <a:schemeClr val="tx1"/>
                </a:solidFill>
              </a:rPr>
              <a:t>  </a:t>
            </a:r>
            <a:br>
              <a:rPr lang="ru-RU" b="1" dirty="0">
                <a:solidFill>
                  <a:schemeClr val="tx1"/>
                </a:solidFill>
              </a:rPr>
            </a:b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- Ходят группами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-Надевают камуфляжные панамки 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-Черные футболки со странными надписями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-Подворачивают джинсы </a:t>
            </a:r>
            <a:br>
              <a:rPr lang="ru-RU" b="1" dirty="0">
                <a:solidFill>
                  <a:schemeClr val="tx1"/>
                </a:solidFill>
              </a:rPr>
            </a:br>
            <a:br>
              <a:rPr lang="ru-RU" b="1" dirty="0">
                <a:solidFill>
                  <a:schemeClr val="tx1"/>
                </a:solidFill>
              </a:rPr>
            </a:br>
            <a:br>
              <a:rPr lang="ru-RU" b="1" dirty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579" y="3215467"/>
            <a:ext cx="3290207" cy="3354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291" y="138792"/>
            <a:ext cx="4170363" cy="2979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233057"/>
            <a:ext cx="4013311" cy="330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635" y="204107"/>
            <a:ext cx="3346001" cy="2849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1487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ABE8E58-E1CB-4848-AE73-588C4E11A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Причины привлекательности деструктивных молодежных субкультур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5323AF-EB35-406B-B5E3-E6DB9739B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845733"/>
            <a:ext cx="11234057" cy="4409923"/>
          </a:xfrm>
        </p:spPr>
        <p:txBody>
          <a:bodyPr>
            <a:noAutofit/>
          </a:bodyPr>
          <a:lstStyle/>
          <a:p>
            <a:pPr lvl="1">
              <a:buClrTx/>
              <a:buFont typeface="Wingdings" panose="05000000000000000000" pitchFamily="2" charset="2"/>
              <a:buChar char="v"/>
            </a:pPr>
            <a:r>
              <a:rPr lang="ru-RU" sz="2400" b="1" dirty="0"/>
              <a:t>наличие возможностей для самоутверждения и компенсации </a:t>
            </a:r>
          </a:p>
          <a:p>
            <a:pPr lvl="1">
              <a:buClrTx/>
              <a:buFont typeface="Wingdings" panose="05000000000000000000" pitchFamily="2" charset="2"/>
              <a:buChar char="v"/>
            </a:pPr>
            <a:r>
              <a:rPr lang="ru-RU" sz="2400" b="1" dirty="0"/>
              <a:t>неудачного жизненного опыта (например, при сложных взаимоотношениях с родителями и ровесниками);</a:t>
            </a:r>
          </a:p>
          <a:p>
            <a:pPr lvl="1">
              <a:buClrTx/>
              <a:buFont typeface="Wingdings" panose="05000000000000000000" pitchFamily="2" charset="2"/>
              <a:buChar char="v"/>
            </a:pPr>
            <a:r>
              <a:rPr lang="ru-RU" sz="2400" b="1" dirty="0"/>
              <a:t>рискованность криминального образа жизни, наличие экстремальных ситуаций;</a:t>
            </a:r>
          </a:p>
          <a:p>
            <a:pPr lvl="1">
              <a:buClrTx/>
              <a:buFont typeface="Wingdings" panose="05000000000000000000" pitchFamily="2" charset="2"/>
              <a:buChar char="v"/>
            </a:pPr>
            <a:r>
              <a:rPr lang="ru-RU" sz="2400" b="1" dirty="0"/>
              <a:t> отсутствием моральных ограничений;</a:t>
            </a:r>
          </a:p>
          <a:p>
            <a:pPr lvl="1">
              <a:buClrTx/>
              <a:buFont typeface="Wingdings" panose="05000000000000000000" pitchFamily="2" charset="2"/>
              <a:buChar char="v"/>
            </a:pPr>
            <a:r>
              <a:rPr lang="ru-RU" sz="2400" b="1" dirty="0"/>
              <a:t>ощущение собственной значимости за счет причисления себя к закрытому круг лиц (тайна, интрига);</a:t>
            </a:r>
          </a:p>
          <a:p>
            <a:pPr lvl="1">
              <a:buClrTx/>
              <a:buFont typeface="Wingdings" panose="05000000000000000000" pitchFamily="2" charset="2"/>
              <a:buChar char="v"/>
            </a:pPr>
            <a:r>
              <a:rPr lang="ru-RU" sz="2400" b="1" dirty="0"/>
              <a:t> компенсация состояния возрастного одиночества, переживаемого несовершеннолетним;</a:t>
            </a:r>
          </a:p>
          <a:p>
            <a:pPr lvl="1">
              <a:buClrTx/>
              <a:buFont typeface="Wingdings" panose="05000000000000000000" pitchFamily="2" charset="2"/>
              <a:buChar char="v"/>
            </a:pPr>
            <a:r>
              <a:rPr lang="ru-RU" sz="2400" b="1" dirty="0"/>
              <a:t>возможность реализоваться в социуме, противопоставляя себя «несправедливому обществу».</a:t>
            </a:r>
          </a:p>
        </p:txBody>
      </p:sp>
    </p:spTree>
    <p:extLst>
      <p:ext uri="{BB962C8B-B14F-4D97-AF65-F5344CB8AC3E}">
        <p14:creationId xmlns:p14="http://schemas.microsoft.com/office/powerpoint/2010/main" val="1296140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ABE8E58-E1CB-4848-AE73-588C4E11A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Профилактика распространения вовлечения в деструктивные молодежные субкультуры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5323AF-EB35-406B-B5E3-E6DB9739B9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3" y="1845733"/>
            <a:ext cx="11234057" cy="4409923"/>
          </a:xfrm>
        </p:spPr>
        <p:txBody>
          <a:bodyPr>
            <a:noAutofit/>
          </a:bodyPr>
          <a:lstStyle/>
          <a:p>
            <a:pPr lvl="1" algn="just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2400" b="1" dirty="0"/>
              <a:t>Создание системы учёта несовершеннолетних, попавших под влияние криминальной субкультуры, в целях восстановления их нарушенных прав и дальнейшего проведения работы с семьёй и ребёнком.</a:t>
            </a:r>
          </a:p>
          <a:p>
            <a:pPr lvl="1" algn="just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2400" b="1" dirty="0"/>
              <a:t>Обеспечение доступной информацией несовершеннолетних, подвергшихся угрозам, насилию, принуждению к совершению преступления, а также членов их семей, окружения о службах и учреждениях, в которые можно обратиться за помощью. </a:t>
            </a:r>
          </a:p>
          <a:p>
            <a:pPr lvl="1" algn="just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2400" b="1" dirty="0"/>
              <a:t>Проведение информационно-просветительской работы, направленной на повышение компетентности родителей в вопросах о воспитании несовершеннолетних. </a:t>
            </a:r>
          </a:p>
          <a:p>
            <a:pPr lvl="1" algn="just">
              <a:buClr>
                <a:srgbClr val="002060"/>
              </a:buClr>
              <a:buFont typeface="Wingdings" panose="05000000000000000000" pitchFamily="2" charset="2"/>
              <a:buChar char="Ø"/>
            </a:pPr>
            <a:r>
              <a:rPr lang="ru-RU" sz="2400" b="1" dirty="0"/>
              <a:t> Снижение уровня эмоционального напряжения и конфликтных ситуаций, обеспечение безопасности образовательной среды.</a:t>
            </a:r>
          </a:p>
        </p:txBody>
      </p:sp>
    </p:spTree>
    <p:extLst>
      <p:ext uri="{BB962C8B-B14F-4D97-AF65-F5344CB8AC3E}">
        <p14:creationId xmlns:p14="http://schemas.microsoft.com/office/powerpoint/2010/main" val="4078561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3ABE8E58-E1CB-4848-AE73-588C4E11A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err="1">
                <a:solidFill>
                  <a:schemeClr val="tx1"/>
                </a:solidFill>
              </a:rPr>
              <a:t>Буллинг</a:t>
            </a:r>
            <a:endParaRPr lang="ru-RU" sz="6000" b="1" dirty="0">
              <a:solidFill>
                <a:schemeClr val="tx1"/>
              </a:solidFill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5323AF-EB35-406B-B5E3-E6DB9739B9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01168" lvl="1" indent="0">
              <a:buClr>
                <a:srgbClr val="002060"/>
              </a:buClr>
              <a:buNone/>
            </a:pPr>
            <a:r>
              <a:rPr lang="ru-RU" sz="2400" b="1" dirty="0"/>
              <a:t>систематическое, регулярно повторяющееся</a:t>
            </a:r>
          </a:p>
          <a:p>
            <a:pPr marL="201168" lvl="1" indent="0">
              <a:buClr>
                <a:srgbClr val="002060"/>
              </a:buClr>
              <a:buNone/>
            </a:pPr>
            <a:r>
              <a:rPr lang="ru-RU" sz="2400" b="1" dirty="0"/>
              <a:t>насилие, травля со стороны одного школьника</a:t>
            </a:r>
          </a:p>
          <a:p>
            <a:pPr marL="201168" lvl="1" indent="0">
              <a:buClr>
                <a:srgbClr val="002060"/>
              </a:buClr>
              <a:buNone/>
            </a:pPr>
            <a:r>
              <a:rPr lang="ru-RU" sz="2400" b="1" dirty="0"/>
              <a:t>или группы школьников в отношении</a:t>
            </a:r>
          </a:p>
          <a:p>
            <a:pPr marL="201168" lvl="1" indent="0">
              <a:buClr>
                <a:srgbClr val="002060"/>
              </a:buClr>
              <a:buNone/>
            </a:pPr>
            <a:r>
              <a:rPr lang="ru-RU" sz="2400" b="1" dirty="0"/>
              <a:t>отдельного школьника, который не может себя</a:t>
            </a:r>
          </a:p>
          <a:p>
            <a:pPr marL="201168" lvl="1" indent="0">
              <a:buClr>
                <a:srgbClr val="002060"/>
              </a:buClr>
              <a:buNone/>
            </a:pPr>
            <a:r>
              <a:rPr lang="ru-RU" sz="2400" b="1" dirty="0"/>
              <a:t>защитить. Это психологический террор, он</a:t>
            </a:r>
          </a:p>
          <a:p>
            <a:pPr marL="201168" lvl="1" indent="0">
              <a:buClr>
                <a:srgbClr val="002060"/>
              </a:buClr>
              <a:buNone/>
            </a:pPr>
            <a:r>
              <a:rPr lang="ru-RU" sz="2400" b="1" dirty="0"/>
              <a:t>предполагает затравить жертву, вызвать у нее</a:t>
            </a:r>
          </a:p>
          <a:p>
            <a:pPr marL="201168" lvl="1" indent="0">
              <a:buClr>
                <a:srgbClr val="002060"/>
              </a:buClr>
              <a:buNone/>
            </a:pPr>
            <a:r>
              <a:rPr lang="ru-RU" sz="2400" b="1" dirty="0"/>
              <a:t>страх, деморализовать, унизить, подчинить.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906" y="1894114"/>
            <a:ext cx="3477985" cy="3869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100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7F27F7-B216-4C0D-BD91-3EE6E4ABC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852" y="460773"/>
            <a:ext cx="10058400" cy="5577169"/>
          </a:xfrm>
        </p:spPr>
        <p:txBody>
          <a:bodyPr>
            <a:normAutofit fontScale="90000"/>
          </a:bodyPr>
          <a:lstStyle/>
          <a:p>
            <a:br>
              <a:rPr lang="ru-RU" sz="4000" b="1" dirty="0">
                <a:solidFill>
                  <a:schemeClr val="tx1"/>
                </a:solidFill>
              </a:rPr>
            </a:br>
            <a:r>
              <a:rPr lang="ru-RU" sz="4000" b="1" dirty="0">
                <a:solidFill>
                  <a:schemeClr val="tx1"/>
                </a:solidFill>
              </a:rPr>
              <a:t>ХАРАКТЕРИСТИКА БУЛЛИНГА</a:t>
            </a:r>
            <a:br>
              <a:rPr lang="ru-RU" sz="3600" dirty="0"/>
            </a:br>
            <a:br>
              <a:rPr lang="ru-RU" sz="44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- Умышленность и регулярность. </a:t>
            </a:r>
            <a:b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-Неравенство сил. </a:t>
            </a:r>
            <a:b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-Четкое распределение ролей.</a:t>
            </a:r>
            <a:b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ru-RU" sz="2700" b="1" dirty="0" err="1">
                <a:solidFill>
                  <a:schemeClr val="accent2">
                    <a:lumMod val="50000"/>
                  </a:schemeClr>
                </a:solidFill>
              </a:rPr>
              <a:t>Буллинг</a:t>
            </a: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 не заканчивается сам по себе. </a:t>
            </a:r>
            <a:b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 - </a:t>
            </a:r>
            <a:r>
              <a:rPr lang="ru-RU" sz="2700" b="1" dirty="0" err="1">
                <a:solidFill>
                  <a:schemeClr val="accent2">
                    <a:lumMod val="50000"/>
                  </a:schemeClr>
                </a:solidFill>
              </a:rPr>
              <a:t>Буллинг</a:t>
            </a: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 асимметричен – с одной стороны находится обидчик,</a:t>
            </a:r>
            <a:b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обладающий властью в виде физической и/или психологической силы, с</a:t>
            </a:r>
            <a:b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другой – пострадавший, такой силой не обладающий, и остро нуждающийся</a:t>
            </a:r>
            <a:b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  <a:t>в поддержке и помощи третьих лиц;</a:t>
            </a:r>
            <a:br>
              <a:rPr lang="ru-RU" sz="2700" b="1" dirty="0">
                <a:solidFill>
                  <a:schemeClr val="accent2">
                    <a:lumMod val="50000"/>
                  </a:schemeClr>
                </a:solidFill>
              </a:rPr>
            </a:br>
            <a:br>
              <a:rPr lang="ru-RU" sz="4900" dirty="0"/>
            </a:b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782045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7F27F7-B216-4C0D-BD91-3EE6E4ABC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852" y="460773"/>
            <a:ext cx="10058400" cy="5577169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chemeClr val="tx1"/>
                </a:solidFill>
              </a:rPr>
              <a:t>ПРИЗНАКИ БУЛЛИНГА</a:t>
            </a:r>
            <a:br>
              <a:rPr lang="ru-RU" sz="4400" b="1" dirty="0">
                <a:solidFill>
                  <a:schemeClr val="tx1"/>
                </a:solidFill>
              </a:rPr>
            </a:br>
            <a:br>
              <a:rPr lang="ru-RU" sz="3600" dirty="0"/>
            </a:br>
            <a:r>
              <a:rPr lang="ru-RU" sz="3600" b="1" u="sng" dirty="0"/>
              <a:t>Заметные</a:t>
            </a:r>
            <a:r>
              <a:rPr lang="ru-RU" sz="3600" dirty="0"/>
              <a:t> – физическая и словесная агрессия</a:t>
            </a:r>
            <a:br>
              <a:rPr lang="ru-RU" sz="3600" dirty="0"/>
            </a:br>
            <a:r>
              <a:rPr lang="ru-RU" sz="3600" dirty="0"/>
              <a:t>(удары, пинки, обзывание, грубости и т. п.).</a:t>
            </a:r>
            <a:br>
              <a:rPr lang="ru-RU" sz="3600" dirty="0"/>
            </a:br>
            <a:r>
              <a:rPr lang="ru-RU" sz="3600" b="1" u="sng" dirty="0"/>
              <a:t>Скрытые</a:t>
            </a:r>
            <a:r>
              <a:rPr lang="ru-RU" sz="3600" dirty="0"/>
              <a:t> – наличие одиноких, ни с кем не</a:t>
            </a:r>
            <a:br>
              <a:rPr lang="ru-RU" sz="3600" dirty="0"/>
            </a:br>
            <a:r>
              <a:rPr lang="ru-RU" sz="3600" dirty="0"/>
              <a:t>общающихся в классе детей, группировок,</a:t>
            </a:r>
            <a:br>
              <a:rPr lang="ru-RU" sz="3600" dirty="0"/>
            </a:br>
            <a:r>
              <a:rPr lang="ru-RU" sz="3600" dirty="0"/>
              <a:t>постоянно подавленное настроение у кого-то из</a:t>
            </a:r>
            <a:br>
              <a:rPr lang="ru-RU" sz="3600" dirty="0"/>
            </a:br>
            <a:r>
              <a:rPr lang="ru-RU" sz="3600" dirty="0"/>
              <a:t>детей, слезы, необъяснимые перемены</a:t>
            </a:r>
            <a:br>
              <a:rPr lang="ru-RU" sz="3600" dirty="0"/>
            </a:br>
            <a:r>
              <a:rPr lang="ru-RU" sz="3600" dirty="0"/>
              <a:t>настроения, отсутствие желания ходить в</a:t>
            </a:r>
            <a:br>
              <a:rPr lang="ru-RU" sz="3600" dirty="0"/>
            </a:br>
            <a:r>
              <a:rPr lang="ru-RU" sz="3600" dirty="0"/>
              <a:t>школу, внезапное падение интереса к учебе и</a:t>
            </a:r>
            <a:br>
              <a:rPr lang="ru-RU" sz="3600" dirty="0"/>
            </a:br>
            <a:r>
              <a:rPr lang="ru-RU" sz="3600" dirty="0"/>
              <a:t>тому подобное.</a:t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83163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7F27F7-B216-4C0D-BD91-3EE6E4ABC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538" y="681208"/>
            <a:ext cx="10058400" cy="5577169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/>
                </a:solidFill>
              </a:rPr>
              <a:t>ВИДЫ БУЛЛИНГА</a:t>
            </a:r>
            <a:br>
              <a:rPr lang="ru-RU" sz="2400" dirty="0"/>
            </a:br>
            <a:br>
              <a:rPr lang="ru-RU" sz="2400" dirty="0"/>
            </a:br>
            <a:r>
              <a:rPr lang="ru-RU" sz="2400" b="1" dirty="0">
                <a:solidFill>
                  <a:srgbClr val="7030A0"/>
                </a:solidFill>
              </a:rPr>
              <a:t>Словесный (вербальный) </a:t>
            </a:r>
            <a:r>
              <a:rPr lang="ru-RU" sz="2400" dirty="0"/>
              <a:t>– оскорбления, насмешки, обзывание,</a:t>
            </a:r>
            <a:br>
              <a:rPr lang="ru-RU" sz="2400" dirty="0"/>
            </a:br>
            <a:r>
              <a:rPr lang="ru-RU" sz="2400" dirty="0"/>
              <a:t>запугивание, угрозы, сплетни.</a:t>
            </a:r>
            <a:br>
              <a:rPr lang="ru-RU" sz="2400" dirty="0"/>
            </a:br>
            <a:r>
              <a:rPr lang="ru-RU" sz="2400" dirty="0">
                <a:solidFill>
                  <a:srgbClr val="FF0000"/>
                </a:solidFill>
              </a:rPr>
              <a:t>Физический</a:t>
            </a:r>
            <a:r>
              <a:rPr lang="ru-RU" sz="2400" dirty="0"/>
              <a:t> – плевки, удары, щипки, пинки, толкание, подножки,</a:t>
            </a:r>
            <a:br>
              <a:rPr lang="ru-RU" sz="2400" dirty="0"/>
            </a:br>
            <a:r>
              <a:rPr lang="ru-RU" sz="2400" dirty="0"/>
              <a:t>выкручивание рук, любые другие действия, причиняющие боль и даже</a:t>
            </a:r>
            <a:br>
              <a:rPr lang="ru-RU" sz="2400" dirty="0"/>
            </a:br>
            <a:r>
              <a:rPr lang="ru-RU" sz="2400" dirty="0"/>
              <a:t>телесные повреждения, действия сексуального характера, кража или</a:t>
            </a:r>
            <a:br>
              <a:rPr lang="ru-RU" sz="2400" dirty="0"/>
            </a:br>
            <a:r>
              <a:rPr lang="ru-RU" sz="2400" dirty="0"/>
              <a:t>умышленное повреждение личного имущества жертвы.</a:t>
            </a:r>
            <a:br>
              <a:rPr lang="ru-RU" sz="2400" dirty="0"/>
            </a:br>
            <a:r>
              <a:rPr lang="ru-RU" sz="2400" dirty="0">
                <a:solidFill>
                  <a:srgbClr val="00B050"/>
                </a:solidFill>
              </a:rPr>
              <a:t>Социальный (психологический) </a:t>
            </a:r>
            <a:r>
              <a:rPr lang="ru-RU" sz="2400" dirty="0"/>
              <a:t>– оскорбительные жесты или</a:t>
            </a:r>
            <a:br>
              <a:rPr lang="ru-RU" sz="2400" dirty="0"/>
            </a:br>
            <a:r>
              <a:rPr lang="ru-RU" sz="2400" dirty="0"/>
              <a:t>действия, игнорирование, отказ от общения, исключение из игры,</a:t>
            </a:r>
            <a:br>
              <a:rPr lang="ru-RU" sz="2400" dirty="0"/>
            </a:br>
            <a:r>
              <a:rPr lang="ru-RU" sz="2400" dirty="0"/>
              <a:t>бойкот, вымогательство денег, еды, вещей или принуждение к чему-то.</a:t>
            </a:r>
            <a:br>
              <a:rPr lang="ru-RU" sz="2400" dirty="0"/>
            </a:br>
            <a:r>
              <a:rPr lang="ru-RU" sz="2400" dirty="0" err="1">
                <a:solidFill>
                  <a:srgbClr val="0070C0"/>
                </a:solidFill>
              </a:rPr>
              <a:t>Кибербуллинг</a:t>
            </a:r>
            <a:r>
              <a:rPr lang="ru-RU" sz="2400" dirty="0">
                <a:solidFill>
                  <a:srgbClr val="0070C0"/>
                </a:solidFill>
              </a:rPr>
              <a:t> </a:t>
            </a:r>
            <a:r>
              <a:rPr lang="ru-RU" sz="2400" dirty="0"/>
              <a:t>– </a:t>
            </a:r>
            <a:r>
              <a:rPr lang="ru-RU" sz="2400" dirty="0" err="1"/>
              <a:t>буллинг</a:t>
            </a:r>
            <a:r>
              <a:rPr lang="ru-RU" sz="2400" dirty="0"/>
              <a:t> с использованием гаджетов и интернета, SMS,</a:t>
            </a:r>
            <a:br>
              <a:rPr lang="ru-RU" sz="2400" dirty="0"/>
            </a:br>
            <a:r>
              <a:rPr lang="ru-RU" sz="2400" dirty="0"/>
              <a:t>электронные письма, оскорбительные комментарии, распространение</a:t>
            </a:r>
            <a:br>
              <a:rPr lang="ru-RU" sz="2400" dirty="0"/>
            </a:br>
            <a:r>
              <a:rPr lang="ru-RU" sz="2400" dirty="0"/>
              <a:t>личной информации, передача сообщений, фотографий и видео</a:t>
            </a:r>
            <a:br>
              <a:rPr lang="ru-RU" sz="2400" dirty="0"/>
            </a:br>
            <a:r>
              <a:rPr lang="ru-RU" sz="2400" dirty="0"/>
              <a:t>оскорбительного, агрессивного, сексуального содержания, снятие драк и</a:t>
            </a:r>
            <a:br>
              <a:rPr lang="ru-RU" sz="2400" dirty="0"/>
            </a:br>
            <a:r>
              <a:rPr lang="ru-RU" sz="2400" dirty="0"/>
              <a:t>травли и публикация в сети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884938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Участники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буллинга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5904615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7178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2757" y="286602"/>
            <a:ext cx="10322923" cy="5836611"/>
          </a:xfrm>
        </p:spPr>
        <p:txBody>
          <a:bodyPr>
            <a:normAutofit fontScale="90000"/>
          </a:bodyPr>
          <a:lstStyle/>
          <a:p>
            <a:r>
              <a:rPr lang="ru-RU" sz="4400" b="1" dirty="0"/>
              <a:t>АГРЕССОРЫ </a:t>
            </a:r>
            <a:br>
              <a:rPr lang="ru-RU" sz="4400" dirty="0"/>
            </a:b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•Не признают ответственность, обвиняют жертву</a:t>
            </a:r>
            <a:br>
              <a:rPr lang="ru-RU" sz="2000" dirty="0"/>
            </a:br>
            <a:r>
              <a:rPr lang="ru-RU" sz="2000" dirty="0"/>
              <a:t>(«Мы просто прикололись», «Ничего такого не</a:t>
            </a:r>
            <a:br>
              <a:rPr lang="ru-RU" sz="2000" dirty="0"/>
            </a:br>
            <a:r>
              <a:rPr lang="ru-RU" sz="2000" dirty="0"/>
              <a:t>делали», «Он/а сам/а виноват/а», «Шуток не</a:t>
            </a:r>
            <a:br>
              <a:rPr lang="ru-RU" sz="2000" dirty="0"/>
            </a:br>
            <a:r>
              <a:rPr lang="ru-RU" sz="2000" dirty="0"/>
              <a:t>понимает», «Мы не обязаны с ним/ней общаться» и</a:t>
            </a:r>
            <a:br>
              <a:rPr lang="ru-RU" sz="2000" dirty="0"/>
            </a:br>
            <a:r>
              <a:rPr lang="ru-RU" sz="2000" dirty="0"/>
              <a:t>т.д.).</a:t>
            </a:r>
            <a:br>
              <a:rPr lang="ru-RU" sz="2000" dirty="0"/>
            </a:br>
            <a:r>
              <a:rPr lang="ru-RU" sz="2000" dirty="0"/>
              <a:t>• Присваивают агрессивный и неуважительный</a:t>
            </a:r>
            <a:br>
              <a:rPr lang="ru-RU" sz="2000" dirty="0"/>
            </a:br>
            <a:r>
              <a:rPr lang="ru-RU" sz="2000" dirty="0"/>
              <a:t>способ поведения с другими людьми и</a:t>
            </a:r>
            <a:br>
              <a:rPr lang="ru-RU" sz="2000" dirty="0"/>
            </a:br>
            <a:r>
              <a:rPr lang="ru-RU" sz="2000" dirty="0"/>
              <a:t>пренебрежение правилами (драки, воровство,</a:t>
            </a:r>
            <a:br>
              <a:rPr lang="ru-RU" sz="2000" dirty="0"/>
            </a:br>
            <a:r>
              <a:rPr lang="ru-RU" sz="2000" dirty="0"/>
              <a:t>вандализм, хранение оружия, прогулы школы,</a:t>
            </a:r>
            <a:br>
              <a:rPr lang="ru-RU" sz="2000" dirty="0"/>
            </a:br>
            <a:r>
              <a:rPr lang="ru-RU" sz="2000" dirty="0"/>
              <a:t>низкие учебные достижения, курение, употребление</a:t>
            </a:r>
            <a:br>
              <a:rPr lang="ru-RU" sz="2000" dirty="0"/>
            </a:br>
            <a:r>
              <a:rPr lang="ru-RU" sz="2000" dirty="0"/>
              <a:t>алкоголя, наркотиков).</a:t>
            </a:r>
            <a:br>
              <a:rPr lang="ru-RU" sz="2000" dirty="0"/>
            </a:br>
            <a:r>
              <a:rPr lang="ru-RU" sz="2000" dirty="0"/>
              <a:t>• Подвержены депрессии. Имеют средний или низкий</a:t>
            </a:r>
            <a:br>
              <a:rPr lang="ru-RU" sz="2000" dirty="0"/>
            </a:br>
            <a:r>
              <a:rPr lang="ru-RU" sz="2000" dirty="0"/>
              <a:t>уровень самооценки (считают себя влиятельными,</a:t>
            </a:r>
            <a:br>
              <a:rPr lang="ru-RU" sz="2000" dirty="0"/>
            </a:br>
            <a:r>
              <a:rPr lang="ru-RU" sz="2000" dirty="0"/>
              <a:t>но хотят занять более высокое положение).</a:t>
            </a:r>
            <a:br>
              <a:rPr lang="ru-RU" sz="2000" dirty="0"/>
            </a:br>
            <a:r>
              <a:rPr lang="ru-RU" sz="2000" dirty="0"/>
              <a:t>• Учебные успехи у детей занимающихся травлей,</a:t>
            </a:r>
            <a:br>
              <a:rPr lang="ru-RU" sz="2000" dirty="0"/>
            </a:br>
            <a:r>
              <a:rPr lang="ru-RU" sz="2000" dirty="0"/>
              <a:t>несколько ниже среднестатистических показателей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910442"/>
            <a:ext cx="4796291" cy="4310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1317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526368"/>
          </a:xfrm>
        </p:spPr>
        <p:txBody>
          <a:bodyPr>
            <a:noAutofit/>
          </a:bodyPr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ЖЕРТВЫ</a:t>
            </a: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br>
              <a:rPr lang="ru-RU" sz="2400" dirty="0"/>
            </a:br>
            <a:r>
              <a:rPr lang="ru-RU" sz="2400" dirty="0"/>
              <a:t>• Испытывают сложности с физическим</a:t>
            </a:r>
            <a:br>
              <a:rPr lang="ru-RU" sz="2400" dirty="0"/>
            </a:br>
            <a:r>
              <a:rPr lang="ru-RU" sz="2400" dirty="0"/>
              <a:t>и психическим здоровьем.</a:t>
            </a:r>
            <a:br>
              <a:rPr lang="ru-RU" sz="2400" dirty="0"/>
            </a:br>
            <a:r>
              <a:rPr lang="ru-RU" sz="2400" dirty="0"/>
              <a:t>• Начинают отставать в учёбе.</a:t>
            </a:r>
            <a:br>
              <a:rPr lang="ru-RU" sz="2400" dirty="0"/>
            </a:br>
            <a:r>
              <a:rPr lang="ru-RU" sz="2400" dirty="0"/>
              <a:t>• Могут иметь склонность к суициду,</a:t>
            </a:r>
            <a:br>
              <a:rPr lang="ru-RU" sz="2400" dirty="0"/>
            </a:br>
            <a:r>
              <a:rPr lang="ru-RU" sz="2400" dirty="0" err="1"/>
              <a:t>девиантное</a:t>
            </a:r>
            <a:r>
              <a:rPr lang="ru-RU" sz="2400" dirty="0"/>
              <a:t> поведение.</a:t>
            </a:r>
            <a:br>
              <a:rPr lang="ru-RU" sz="2400" dirty="0"/>
            </a:br>
            <a:r>
              <a:rPr lang="ru-RU" sz="2400" dirty="0"/>
              <a:t>• Становятся тревожными, видят мир</a:t>
            </a:r>
            <a:br>
              <a:rPr lang="ru-RU" sz="2400" dirty="0"/>
            </a:br>
            <a:r>
              <a:rPr lang="ru-RU" sz="2400" dirty="0"/>
              <a:t>полным опасностей, а себя –</a:t>
            </a:r>
            <a:br>
              <a:rPr lang="ru-RU" sz="2400" dirty="0"/>
            </a:br>
            <a:r>
              <a:rPr lang="ru-RU" sz="2400" dirty="0"/>
              <a:t>неспособными оказать влияние на</a:t>
            </a:r>
            <a:br>
              <a:rPr lang="ru-RU" sz="2400" dirty="0"/>
            </a:br>
            <a:r>
              <a:rPr lang="ru-RU" sz="2400" dirty="0"/>
              <a:t>происходящее.</a:t>
            </a:r>
            <a:br>
              <a:rPr lang="ru-RU" sz="2400" dirty="0"/>
            </a:br>
            <a:br>
              <a:rPr lang="ru-RU" sz="2000" dirty="0"/>
            </a:br>
            <a:br>
              <a:rPr lang="ru-RU" sz="2000" dirty="0"/>
            </a:br>
            <a:endParaRPr lang="ru-RU" sz="2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853" y="1894114"/>
            <a:ext cx="4812847" cy="404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127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738640"/>
          </a:xfrm>
        </p:spPr>
        <p:txBody>
          <a:bodyPr>
            <a:normAutofit/>
          </a:bodyPr>
          <a:lstStyle/>
          <a:p>
            <a:r>
              <a:rPr lang="ru-RU" sz="4000" b="1" dirty="0"/>
              <a:t>НАБЛЮДАТЕЛИ</a:t>
            </a: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• Малейшее одобрение преследования –</a:t>
            </a:r>
            <a:br>
              <a:rPr lang="ru-RU" sz="2000" dirty="0"/>
            </a:br>
            <a:r>
              <a:rPr lang="ru-RU" sz="2000" dirty="0"/>
              <a:t>усиливает страдания жертвы и служит</a:t>
            </a:r>
            <a:br>
              <a:rPr lang="ru-RU" sz="2000" dirty="0"/>
            </a:br>
            <a:r>
              <a:rPr lang="ru-RU" sz="2000" dirty="0"/>
              <a:t>подкреплением для агрессора; во многом</a:t>
            </a:r>
            <a:br>
              <a:rPr lang="ru-RU" sz="2000" dirty="0"/>
            </a:br>
            <a:r>
              <a:rPr lang="ru-RU" sz="2000" dirty="0"/>
              <a:t>внимание свидетелей и является мотивом</a:t>
            </a:r>
            <a:br>
              <a:rPr lang="ru-RU" sz="2000" dirty="0"/>
            </a:br>
            <a:r>
              <a:rPr lang="ru-RU" sz="2000" dirty="0"/>
              <a:t>такого поведения.</a:t>
            </a:r>
            <a:br>
              <a:rPr lang="ru-RU" sz="2000" dirty="0"/>
            </a:br>
            <a:r>
              <a:rPr lang="ru-RU" sz="2000" dirty="0"/>
              <a:t>• В то же время неодобрение травли и попытки</a:t>
            </a:r>
            <a:br>
              <a:rPr lang="ru-RU" sz="2000" dirty="0"/>
            </a:br>
            <a:r>
              <a:rPr lang="ru-RU" sz="2000" dirty="0"/>
              <a:t>защитить жертву имеют важнейшее значение</a:t>
            </a:r>
            <a:br>
              <a:rPr lang="ru-RU" sz="2000" dirty="0"/>
            </a:br>
            <a:r>
              <a:rPr lang="ru-RU" sz="2000" dirty="0"/>
              <a:t>для ребенка, которого обижают.</a:t>
            </a:r>
            <a:br>
              <a:rPr lang="ru-RU" sz="2000" dirty="0"/>
            </a:br>
            <a:r>
              <a:rPr lang="ru-RU" sz="2000" dirty="0"/>
              <a:t>• Могут боятся вступиться за жертву и из страха</a:t>
            </a:r>
            <a:br>
              <a:rPr lang="ru-RU" sz="2000" dirty="0"/>
            </a:br>
            <a:r>
              <a:rPr lang="ru-RU" sz="2000" dirty="0"/>
              <a:t>присоединяться к агрессору – ощущать за это</a:t>
            </a:r>
            <a:br>
              <a:rPr lang="ru-RU" sz="2000" dirty="0"/>
            </a:br>
            <a:r>
              <a:rPr lang="ru-RU" sz="2000" dirty="0"/>
              <a:t>стыд, вину, обесценивание ситуации и</a:t>
            </a:r>
            <a:br>
              <a:rPr lang="ru-RU" sz="2000" dirty="0"/>
            </a:br>
            <a:r>
              <a:rPr lang="ru-RU" sz="2000" dirty="0"/>
              <a:t>снижение </a:t>
            </a:r>
            <a:r>
              <a:rPr lang="ru-RU" sz="2000" dirty="0" err="1"/>
              <a:t>эмпатии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>• Ощущают небезопасность среды; боятся</a:t>
            </a:r>
            <a:br>
              <a:rPr lang="ru-RU" sz="2000" dirty="0"/>
            </a:br>
            <a:r>
              <a:rPr lang="ru-RU" sz="2000" dirty="0"/>
              <a:t>потерять свой статус, тоже стать жертвой и</a:t>
            </a:r>
            <a:br>
              <a:rPr lang="ru-RU" sz="2000" dirty="0"/>
            </a:br>
            <a:r>
              <a:rPr lang="ru-RU" sz="2000" dirty="0"/>
              <a:t>лишиться имеющейся безопасности.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557" y="97972"/>
            <a:ext cx="5788478" cy="6082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159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802" y="245782"/>
            <a:ext cx="10765426" cy="5942747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</a:rPr>
              <a:t>РОЛЬ ВЗРОСЛЫХ</a:t>
            </a:r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r>
              <a:rPr lang="ru-RU" sz="2000" dirty="0"/>
              <a:t>• Если не реагируют на травлю → у свидетелей снижается</a:t>
            </a:r>
            <a:br>
              <a:rPr lang="ru-RU" sz="2000" dirty="0"/>
            </a:br>
            <a:r>
              <a:rPr lang="ru-RU" sz="2000" dirty="0"/>
              <a:t>способность к сочувствию, они привыкают к своей</a:t>
            </a:r>
            <a:br>
              <a:rPr lang="ru-RU" sz="2000" dirty="0"/>
            </a:br>
            <a:r>
              <a:rPr lang="ru-RU" sz="2000" dirty="0"/>
              <a:t>пассивности → ухудшается социальный климат в коллективе</a:t>
            </a:r>
            <a:br>
              <a:rPr lang="ru-RU" sz="2000" dirty="0"/>
            </a:br>
            <a:r>
              <a:rPr lang="ru-RU" sz="2000" dirty="0"/>
              <a:t>→ в обществе растет молчаливое пассивное большинство,</a:t>
            </a:r>
            <a:br>
              <a:rPr lang="ru-RU" sz="2000" dirty="0"/>
            </a:br>
            <a:r>
              <a:rPr lang="ru-RU" sz="2000" dirty="0"/>
              <a:t>готовое принимать насилие в свой адрес.</a:t>
            </a:r>
            <a:br>
              <a:rPr lang="ru-RU" sz="2000" dirty="0"/>
            </a:br>
            <a:r>
              <a:rPr lang="ru-RU" sz="2000" dirty="0"/>
              <a:t>• </a:t>
            </a:r>
            <a:r>
              <a:rPr lang="ru-RU" sz="2000" dirty="0" err="1"/>
              <a:t>Буллинг</a:t>
            </a:r>
            <a:r>
              <a:rPr lang="ru-RU" sz="2000" dirty="0"/>
              <a:t> отвлекает на себя внимание детей, мешая им</a:t>
            </a:r>
            <a:br>
              <a:rPr lang="ru-RU" sz="2000" dirty="0"/>
            </a:br>
            <a:r>
              <a:rPr lang="ru-RU" sz="2000" dirty="0"/>
              <a:t>учиться; портит психологический климат в классе, не давая</a:t>
            </a:r>
            <a:br>
              <a:rPr lang="ru-RU" sz="2000" dirty="0"/>
            </a:br>
            <a:r>
              <a:rPr lang="ru-RU" sz="2000" dirty="0"/>
              <a:t>сотрудничать и решать учебные задачи совместно.</a:t>
            </a:r>
            <a:br>
              <a:rPr lang="ru-RU" sz="2000" dirty="0"/>
            </a:br>
            <a:r>
              <a:rPr lang="ru-RU" sz="2000" dirty="0"/>
              <a:t>• Учитель, не пресекающий </a:t>
            </a:r>
            <a:r>
              <a:rPr lang="ru-RU" sz="2000" dirty="0" err="1"/>
              <a:t>буллинг</a:t>
            </a:r>
            <a:r>
              <a:rPr lang="ru-RU" sz="2000" dirty="0"/>
              <a:t>, чувствует беспомощность,</a:t>
            </a:r>
            <a:br>
              <a:rPr lang="ru-RU" sz="2000" dirty="0"/>
            </a:br>
            <a:r>
              <a:rPr lang="ru-RU" sz="2000" dirty="0"/>
              <a:t>бессилие, некомпетентность, неэффективность, напряжение,</a:t>
            </a:r>
            <a:br>
              <a:rPr lang="ru-RU" sz="2000" dirty="0"/>
            </a:br>
            <a:r>
              <a:rPr lang="ru-RU" sz="2000" dirty="0"/>
              <a:t>снижение мотивации, что ведет к профессиональному</a:t>
            </a:r>
            <a:br>
              <a:rPr lang="ru-RU" sz="2000" dirty="0"/>
            </a:br>
            <a:r>
              <a:rPr lang="ru-RU" sz="2000" dirty="0"/>
              <a:t>выгоранию.</a:t>
            </a:r>
            <a:br>
              <a:rPr lang="ru-RU" sz="2000" dirty="0"/>
            </a:br>
            <a:r>
              <a:rPr lang="ru-RU" sz="2000" dirty="0"/>
              <a:t>• Учителю важно помогать детям поддерживать позитивную</a:t>
            </a:r>
            <a:br>
              <a:rPr lang="ru-RU" sz="2000" dirty="0"/>
            </a:br>
            <a:r>
              <a:rPr lang="ru-RU" sz="2000" dirty="0"/>
              <a:t>атмосферу взаимной поддержки в классе, придумать правила</a:t>
            </a:r>
            <a:br>
              <a:rPr lang="ru-RU" sz="2000" dirty="0"/>
            </a:br>
            <a:r>
              <a:rPr lang="ru-RU" sz="2000" dirty="0"/>
              <a:t>реагирования на ситуации травли.</a:t>
            </a:r>
            <a:br>
              <a:rPr lang="ru-RU" sz="2000" dirty="0"/>
            </a:br>
            <a:r>
              <a:rPr lang="ru-RU" sz="2000" dirty="0"/>
              <a:t>• Ситуации травли не являются нормой, вызывают множество</a:t>
            </a:r>
            <a:br>
              <a:rPr lang="ru-RU" sz="2000" dirty="0"/>
            </a:br>
            <a:r>
              <a:rPr lang="ru-RU" sz="2000" dirty="0"/>
              <a:t>серьезных негативных последствий и нуждаются в том, чтобы</a:t>
            </a:r>
            <a:br>
              <a:rPr lang="ru-RU" sz="2000" dirty="0"/>
            </a:br>
            <a:r>
              <a:rPr lang="ru-RU" sz="2000" dirty="0"/>
              <a:t>на них обращали внимание, обсуждали, прекращали и по</a:t>
            </a:r>
            <a:br>
              <a:rPr lang="ru-RU" sz="2000" dirty="0"/>
            </a:br>
            <a:r>
              <a:rPr lang="ru-RU" sz="2000" dirty="0"/>
              <a:t>возможности предупреждали.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477" y="351064"/>
            <a:ext cx="4784271" cy="5593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26665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29507B-B28F-4A1B-BFE7-32AC1C377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998083"/>
          </a:xfrm>
        </p:spPr>
        <p:txBody>
          <a:bodyPr>
            <a:normAutofit fontScale="90000"/>
          </a:bodyPr>
          <a:lstStyle/>
          <a:p>
            <a:pPr defTabSz="3852863"/>
            <a:br>
              <a:rPr lang="ru-RU" sz="2200" dirty="0"/>
            </a:br>
            <a:r>
              <a:rPr lang="ru-RU" sz="2200" dirty="0"/>
              <a:t>                                            </a:t>
            </a:r>
            <a:r>
              <a:rPr lang="ru-RU" sz="4400" b="1" dirty="0"/>
              <a:t>ПРИЧИНЫ БУЛЛИНГА </a:t>
            </a:r>
            <a:br>
              <a:rPr lang="ru-RU" sz="2200" dirty="0"/>
            </a:br>
            <a:br>
              <a:rPr lang="ru-RU" sz="2200" dirty="0"/>
            </a:br>
            <a:br>
              <a:rPr lang="ru-RU" sz="2200" dirty="0"/>
            </a:br>
            <a:r>
              <a:rPr lang="ru-RU" sz="2200" dirty="0"/>
              <a:t>1. Высокий уровень тревоги, участники не понимают своего места в коллективе и готовы таким жестоким способом добиваться определенности.</a:t>
            </a:r>
            <a:br>
              <a:rPr lang="ru-RU" sz="2200" dirty="0"/>
            </a:br>
            <a:r>
              <a:rPr lang="ru-RU" sz="2200" dirty="0"/>
              <a:t>2. Выделение отчетливых лидеров и явно неуспешных детей (либо разделение по </a:t>
            </a:r>
            <a:br>
              <a:rPr lang="ru-RU" sz="2200" dirty="0"/>
            </a:br>
            <a:r>
              <a:rPr lang="ru-RU" sz="2200" dirty="0"/>
              <a:t>другим признакам) формирует иерархию, в которой травля будет служить поддержкой.</a:t>
            </a:r>
            <a:br>
              <a:rPr lang="ru-RU" dirty="0"/>
            </a:br>
            <a:r>
              <a:rPr lang="ru-RU" sz="2200" dirty="0"/>
              <a:t>негативная обстановка в семьях,</a:t>
            </a:r>
            <a:br>
              <a:rPr lang="ru-RU" sz="2200" dirty="0"/>
            </a:br>
            <a:r>
              <a:rPr lang="ru-RU" sz="2200" dirty="0"/>
              <a:t>• социальный остракизм со стороны сверстников,</a:t>
            </a:r>
            <a:br>
              <a:rPr lang="ru-RU" sz="2200" dirty="0"/>
            </a:br>
            <a:r>
              <a:rPr lang="ru-RU" sz="2200" dirty="0"/>
              <a:t>• влияние компьютерных игр с элементами жестокости на </a:t>
            </a:r>
            <a:r>
              <a:rPr lang="ru-RU" sz="2200" dirty="0" err="1"/>
              <a:t>психоповедение</a:t>
            </a:r>
            <a:r>
              <a:rPr lang="ru-RU" sz="2200" dirty="0"/>
              <a:t>,</a:t>
            </a:r>
            <a:br>
              <a:rPr lang="ru-RU" sz="2200" dirty="0"/>
            </a:br>
            <a:r>
              <a:rPr lang="ru-RU" sz="2200" dirty="0"/>
              <a:t>• личные психологические проблемы и дисфункции (различные комплексы, депрессии),</a:t>
            </a:r>
            <a:br>
              <a:rPr lang="ru-RU" sz="2200" dirty="0"/>
            </a:br>
            <a:r>
              <a:rPr lang="ru-RU" sz="2200" dirty="0"/>
              <a:t>• деструкции здоровья.</a:t>
            </a:r>
            <a:br>
              <a:rPr lang="ru-RU" sz="2200" dirty="0"/>
            </a:br>
            <a:r>
              <a:rPr lang="ru-RU" sz="2200" dirty="0"/>
              <a:t>• недостаточность надлежащего контроля за особенностями взросления несовершеннолетних и их психологических особенностей со стороны соответствующих субъектов (родителей, опекунов и т.д.).</a:t>
            </a:r>
            <a:br>
              <a:rPr lang="ru-RU" sz="2200" dirty="0"/>
            </a:br>
            <a:r>
              <a:rPr lang="ru-RU" sz="2200" dirty="0"/>
              <a:t>• развитие деструктивной </a:t>
            </a:r>
            <a:r>
              <a:rPr lang="ru-RU" sz="2200" dirty="0" err="1"/>
              <a:t>субкулькультуризации</a:t>
            </a:r>
            <a:r>
              <a:rPr lang="ru-RU" sz="2200" dirty="0"/>
              <a:t> в обществе.</a:t>
            </a:r>
            <a:br>
              <a:rPr lang="ru-RU" sz="2200" dirty="0"/>
            </a:br>
            <a:r>
              <a:rPr lang="ru-RU" sz="2200" dirty="0"/>
              <a:t>• заполняемость интернет- и медиа-пространства информацией, содержащей деструктивную информацию для неустойчивой психики несовершеннолетних.</a:t>
            </a:r>
            <a:br>
              <a:rPr lang="ru-RU" sz="22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065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8074F1-8E5B-41BD-956D-366AF8D57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538848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АЛГОРИТМ ДЕЙСТВИИ ДЛЯ  ПРЕОДОЛЕНИЯ 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БУЛЛИНГА</a:t>
            </a:r>
            <a:br>
              <a:rPr lang="ru-RU" dirty="0"/>
            </a:br>
            <a:br>
              <a:rPr lang="ru-RU" dirty="0"/>
            </a:br>
            <a:r>
              <a:rPr lang="ru-RU" dirty="0"/>
              <a:t>1. Признание проблемы.</a:t>
            </a:r>
            <a:br>
              <a:rPr lang="ru-RU" dirty="0"/>
            </a:br>
            <a:r>
              <a:rPr lang="ru-RU" dirty="0"/>
              <a:t>2. Принятие ответственности.</a:t>
            </a:r>
            <a:br>
              <a:rPr lang="ru-RU" dirty="0"/>
            </a:br>
            <a:r>
              <a:rPr lang="ru-RU" dirty="0"/>
              <a:t>3. Разработка стратегии.</a:t>
            </a:r>
            <a:br>
              <a:rPr lang="ru-RU" dirty="0"/>
            </a:br>
            <a:r>
              <a:rPr lang="ru-RU" dirty="0"/>
              <a:t>4. Соблюдение прозрачности.</a:t>
            </a:r>
            <a:br>
              <a:rPr lang="ru-RU" dirty="0"/>
            </a:br>
            <a:r>
              <a:rPr lang="ru-RU" dirty="0"/>
              <a:t>5. Достижение результата.</a:t>
            </a:r>
            <a:br>
              <a:rPr lang="ru-RU" dirty="0"/>
            </a:br>
            <a:r>
              <a:rPr lang="ru-RU" dirty="0"/>
              <a:t>6. Интеграция опыта.</a:t>
            </a:r>
          </a:p>
        </p:txBody>
      </p:sp>
    </p:spTree>
    <p:extLst>
      <p:ext uri="{BB962C8B-B14F-4D97-AF65-F5344CB8AC3E}">
        <p14:creationId xmlns:p14="http://schemas.microsoft.com/office/powerpoint/2010/main" val="385244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9CAE34-AD24-4EA9-8793-54A1EFC1E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968" y="286603"/>
            <a:ext cx="9509712" cy="5751340"/>
          </a:xfrm>
        </p:spPr>
        <p:txBody>
          <a:bodyPr>
            <a:normAutofit/>
          </a:bodyPr>
          <a:lstStyle/>
          <a:p>
            <a:r>
              <a:rPr lang="ru-RU" sz="3200" b="1" dirty="0"/>
              <a:t>                      ПРОФИЛАКТИЧЕСКАЯ РАБОТА </a:t>
            </a: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br>
              <a:rPr lang="ru-RU" sz="3200" dirty="0"/>
            </a:br>
            <a:r>
              <a:rPr lang="ru-RU" sz="3200" dirty="0" err="1"/>
              <a:t>работа</a:t>
            </a:r>
            <a:r>
              <a:rPr lang="ru-RU" sz="3200" dirty="0"/>
              <a:t> с качеством психолого-педагогического процесса в целом:</a:t>
            </a:r>
            <a:br>
              <a:rPr lang="ru-RU" sz="3200" dirty="0"/>
            </a:br>
            <a:r>
              <a:rPr lang="ru-RU" sz="3200" dirty="0"/>
              <a:t> повышение эффективности классного руководства;</a:t>
            </a:r>
            <a:br>
              <a:rPr lang="ru-RU" sz="3200" dirty="0"/>
            </a:br>
            <a:r>
              <a:rPr lang="ru-RU" sz="3200" dirty="0"/>
              <a:t> тренинги </a:t>
            </a:r>
            <a:r>
              <a:rPr lang="ru-RU" sz="3200" dirty="0" err="1"/>
              <a:t>командообразования</a:t>
            </a:r>
            <a:r>
              <a:rPr lang="ru-RU" sz="3200" dirty="0"/>
              <a:t>, социальных навыков в классе;</a:t>
            </a:r>
            <a:br>
              <a:rPr lang="ru-RU" sz="3200" dirty="0"/>
            </a:br>
            <a:r>
              <a:rPr lang="ru-RU" sz="3200" dirty="0"/>
              <a:t>включение родительского сообщества в жизнь школы.</a:t>
            </a:r>
            <a:br>
              <a:rPr lang="ru-RU" sz="3200" dirty="0"/>
            </a:br>
            <a:br>
              <a:rPr lang="ru-RU" sz="3200" dirty="0"/>
            </a:br>
            <a:endParaRPr lang="ru-RU" sz="3200" dirty="0"/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560C4C98-6FE6-4B8F-942A-ABDFF3AE0DDF}"/>
              </a:ext>
            </a:extLst>
          </p:cNvPr>
          <p:cNvSpPr/>
          <p:nvPr/>
        </p:nvSpPr>
        <p:spPr>
          <a:xfrm>
            <a:off x="1122290" y="2785344"/>
            <a:ext cx="523702" cy="26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57E44D8E-73E7-442C-AE5F-9A597D631DCF}"/>
              </a:ext>
            </a:extLst>
          </p:cNvPr>
          <p:cNvSpPr/>
          <p:nvPr/>
        </p:nvSpPr>
        <p:spPr>
          <a:xfrm>
            <a:off x="1109773" y="3536750"/>
            <a:ext cx="523702" cy="2632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74D8C18-3F55-4E3D-BE08-29F6F7B99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4819151"/>
            <a:ext cx="548688" cy="32311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3A7FAD-1A5A-486C-966E-342FD45DF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3944257"/>
            <a:ext cx="548688" cy="32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6629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712</TotalTime>
  <Words>715</Words>
  <Application>Microsoft Office PowerPoint</Application>
  <PresentationFormat>Широкоэкранный</PresentationFormat>
  <Paragraphs>76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Calibri</vt:lpstr>
      <vt:lpstr>Calibri Light</vt:lpstr>
      <vt:lpstr>Wingdings</vt:lpstr>
      <vt:lpstr>Ретро</vt:lpstr>
      <vt:lpstr>Деструктивные субкультуры в молодежной среде.  Школьная травля(буллинг): профилактика и выявление. Кибербуллинг.   Лектор: Ж.Х. Шогенова</vt:lpstr>
      <vt:lpstr>Виды субкультур </vt:lpstr>
      <vt:lpstr>Популярные молодежные субкультуры</vt:lpstr>
      <vt:lpstr>                                                        Участников деструктивных объединении отличает        претензия на исключительность (мы лучше, мы сильнее);  уверенность в том, что групповые интересы и цели выше индивидуальных;       убеждение, что цель оправдывает средства (поощрение асоциального и противоправного поведения);       общие внешние признаки (прическа, одежда, украшения, жаргон); ослабление связей с родственниками, прежними друзьями;  замещение личных интересов интересами и ценностями объединениям </vt:lpstr>
      <vt:lpstr>      Виды деструктивных субкультур </vt:lpstr>
      <vt:lpstr>      Виды деструктивных субкультур </vt:lpstr>
      <vt:lpstr>АУЕ – Арестанское уркаганское единство (Арестанский уклад един)* запрещена в РФ</vt:lpstr>
      <vt:lpstr>АУЕ           АУЕ* запрещена в РФ</vt:lpstr>
      <vt:lpstr>АУЕ            Зацеперы (трайсерферы) </vt:lpstr>
      <vt:lpstr>Офники Кэжуал    - Ходят группами -Надевают камуфляжные панамки  -Черные футболки со странными надписями -Подворачивают джинсы    </vt:lpstr>
      <vt:lpstr>Причины привлекательности деструктивных молодежных субкультур </vt:lpstr>
      <vt:lpstr>Профилактика распространения вовлечения в деструктивные молодежные субкультуры </vt:lpstr>
      <vt:lpstr>Буллинг</vt:lpstr>
      <vt:lpstr> ХАРАКТЕРИСТИКА БУЛЛИНГА  - Умышленность и регулярность.  -Неравенство сил.  -Четкое распределение ролей. -Буллинг не заканчивается сам по себе.   - Буллинг асимметричен – с одной стороны находится обидчик, обладающий властью в виде физической и/или психологической силы, с другой – пострадавший, такой силой не обладающий, и остро нуждающийся в поддержке и помощи третьих лиц;   </vt:lpstr>
      <vt:lpstr>ПРИЗНАКИ БУЛЛИНГА  Заметные – физическая и словесная агрессия (удары, пинки, обзывание, грубости и т. п.). Скрытые – наличие одиноких, ни с кем не общающихся в классе детей, группировок, постоянно подавленное настроение у кого-то из детей, слезы, необъяснимые перемены настроения, отсутствие желания ходить в школу, внезапное падение интереса к учебе и тому подобное. </vt:lpstr>
      <vt:lpstr>ВИДЫ БУЛЛИНГА  Словесный (вербальный) – оскорбления, насмешки, обзывание, запугивание, угрозы, сплетни. Физический – плевки, удары, щипки, пинки, толкание, подножки, выкручивание рук, любые другие действия, причиняющие боль и даже телесные повреждения, действия сексуального характера, кража или умышленное повреждение личного имущества жертвы. Социальный (психологический) – оскорбительные жесты или действия, игнорирование, отказ от общения, исключение из игры, бойкот, вымогательство денег, еды, вещей или принуждение к чему-то. Кибербуллинг – буллинг с использованием гаджетов и интернета, SMS, электронные письма, оскорбительные комментарии, распространение личной информации, передача сообщений, фотографий и видео оскорбительного, агрессивного, сексуального содержания, снятие драк и травли и публикация в сети</vt:lpstr>
      <vt:lpstr>Участники буллинга </vt:lpstr>
      <vt:lpstr>АГРЕССОРЫ      •Не признают ответственность, обвиняют жертву («Мы просто прикололись», «Ничего такого не делали», «Он/а сам/а виноват/а», «Шуток не понимает», «Мы не обязаны с ним/ней общаться» и т.д.). • Присваивают агрессивный и неуважительный способ поведения с другими людьми и пренебрежение правилами (драки, воровство, вандализм, хранение оружия, прогулы школы, низкие учебные достижения, курение, употребление алкоголя, наркотиков). • Подвержены депрессии. Имеют средний или низкий уровень самооценки (считают себя влиятельными, но хотят занять более высокое положение). • Учебные успехи у детей занимающихся травлей, несколько ниже среднестатистических показателей</vt:lpstr>
      <vt:lpstr>ЖЕРТВЫ    • Испытывают сложности с физическим и психическим здоровьем. • Начинают отставать в учёбе. • Могут иметь склонность к суициду, девиантное поведение. • Становятся тревожными, видят мир полным опасностей, а себя – неспособными оказать влияние на происходящее.   </vt:lpstr>
      <vt:lpstr>НАБЛЮДАТЕЛИ    • Малейшее одобрение преследования – усиливает страдания жертвы и служит подкреплением для агрессора; во многом внимание свидетелей и является мотивом такого поведения. • В то же время неодобрение травли и попытки защитить жертву имеют важнейшее значение для ребенка, которого обижают. • Могут боятся вступиться за жертву и из страха присоединяться к агрессору – ощущать за это стыд, вину, обесценивание ситуации и снижение эмпатии. • Ощущают небезопасность среды; боятся потерять свой статус, тоже стать жертвой и лишиться имеющейся безопасности.</vt:lpstr>
      <vt:lpstr>РОЛЬ ВЗРОСЛЫХ   • Если не реагируют на травлю → у свидетелей снижается способность к сочувствию, они привыкают к своей пассивности → ухудшается социальный климат в коллективе → в обществе растет молчаливое пассивное большинство, готовое принимать насилие в свой адрес. • Буллинг отвлекает на себя внимание детей, мешая им учиться; портит психологический климат в классе, не давая сотрудничать и решать учебные задачи совместно. • Учитель, не пресекающий буллинг, чувствует беспомощность, бессилие, некомпетентность, неэффективность, напряжение, снижение мотивации, что ведет к профессиональному выгоранию. • Учителю важно помогать детям поддерживать позитивную атмосферу взаимной поддержки в классе, придумать правила реагирования на ситуации травли. • Ситуации травли не являются нормой, вызывают множество серьезных негативных последствий и нуждаются в том, чтобы на них обращали внимание, обсуждали, прекращали и по возможности предупреждали.</vt:lpstr>
      <vt:lpstr>                                             ПРИЧИНЫ БУЛЛИНГА    1. Высокий уровень тревоги, участники не понимают своего места в коллективе и готовы таким жестоким способом добиваться определенности. 2. Выделение отчетливых лидеров и явно неуспешных детей (либо разделение по  другим признакам) формирует иерархию, в которой травля будет служить поддержкой. негативная обстановка в семьях, • социальный остракизм со стороны сверстников, • влияние компьютерных игр с элементами жестокости на психоповедение, • личные психологические проблемы и дисфункции (различные комплексы, депрессии), • деструкции здоровья. • недостаточность надлежащего контроля за особенностями взросления несовершеннолетних и их психологических особенностей со стороны соответствующих субъектов (родителей, опекунов и т.д.). • развитие деструктивной субкулькультуризации в обществе. • заполняемость интернет- и медиа-пространства информацией, содержащей деструктивную информацию для неустойчивой психики несовершеннолетних. </vt:lpstr>
      <vt:lpstr>АЛГОРИТМ ДЕЙСТВИИ ДЛЯ  ПРЕОДОЛЕНИЯ  БУЛЛИНГА  1. Признание проблемы. 2. Принятие ответственности. 3. Разработка стратегии. 4. Соблюдение прозрачности. 5. Достижение результата. 6. Интеграция опыта.</vt:lpstr>
      <vt:lpstr>                      ПРОФИЛАКТИЧЕСКАЯ РАБОТА     работа с качеством психолого-педагогического процесса в целом:  повышение эффективности классного руководства;  тренинги командообразования, социальных навыков в классе; включение родительского сообщества в жизнь школы.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Деструктивные субкультуры в молодежной среде. Школьная травля: профилактика и выявление</dc:title>
  <dc:creator>User</dc:creator>
  <cp:lastModifiedBy>User</cp:lastModifiedBy>
  <cp:revision>45</cp:revision>
  <dcterms:created xsi:type="dcterms:W3CDTF">2023-05-24T19:07:40Z</dcterms:created>
  <dcterms:modified xsi:type="dcterms:W3CDTF">2023-05-28T17:38:09Z</dcterms:modified>
</cp:coreProperties>
</file>