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01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48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770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38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62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88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098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59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680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3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96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" y="0"/>
            <a:ext cx="1219069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E01F9-BEC0-4140-81A2-C040551BF6C0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EF44D-ED8B-4164-B6E3-224A37AA6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71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83267" y="621771"/>
            <a:ext cx="9144000" cy="1655762"/>
          </a:xfrm>
        </p:spPr>
        <p:txBody>
          <a:bodyPr/>
          <a:lstStyle/>
          <a:p>
            <a:r>
              <a:rPr lang="ru-RU" dirty="0" smtClean="0"/>
              <a:t>Современные технологии преподавания учебного предмета «Изобразительное искусство» с учетом реализации ФГОС ООО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6225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2266" y="345545"/>
            <a:ext cx="8847667" cy="1325563"/>
          </a:xfrm>
        </p:spPr>
        <p:txBody>
          <a:bodyPr>
            <a:normAutofit/>
          </a:bodyPr>
          <a:lstStyle/>
          <a:p>
            <a:r>
              <a:rPr lang="ru-RU" sz="2500" dirty="0" smtClean="0"/>
              <a:t>Слово «технология» происходит от греческого слова: «</a:t>
            </a:r>
            <a:r>
              <a:rPr lang="ru-RU" sz="2500" dirty="0" err="1" smtClean="0"/>
              <a:t>techne</a:t>
            </a:r>
            <a:r>
              <a:rPr lang="ru-RU" sz="2500" dirty="0" smtClean="0"/>
              <a:t>» -</a:t>
            </a:r>
            <a:br>
              <a:rPr lang="ru-RU" sz="2500" dirty="0" smtClean="0"/>
            </a:br>
            <a:r>
              <a:rPr lang="ru-RU" sz="2500" dirty="0" smtClean="0"/>
              <a:t>искусство, мастерство, умение и «</a:t>
            </a:r>
            <a:r>
              <a:rPr lang="ru-RU" sz="2500" dirty="0" err="1" smtClean="0"/>
              <a:t>logos</a:t>
            </a:r>
            <a:r>
              <a:rPr lang="ru-RU" sz="2500" dirty="0" smtClean="0"/>
              <a:t>» - наука, закон. </a:t>
            </a:r>
            <a:br>
              <a:rPr lang="ru-RU" sz="2500" dirty="0" smtClean="0"/>
            </a:br>
            <a:r>
              <a:rPr lang="ru-RU" sz="2500" dirty="0" smtClean="0"/>
              <a:t>Дословно «технология» - наука о мастерстве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9735" y="1842558"/>
            <a:ext cx="559911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/>
              <a:t>К числу современных образовательных технологий можно отнести:</a:t>
            </a:r>
          </a:p>
          <a:p>
            <a:pPr algn="just"/>
            <a:r>
              <a:rPr lang="ru-RU" sz="1600" dirty="0" smtClean="0"/>
              <a:t>личностно – ориентированное обучение</a:t>
            </a:r>
          </a:p>
          <a:p>
            <a:pPr algn="just"/>
            <a:r>
              <a:rPr lang="ru-RU" sz="1600" dirty="0" smtClean="0"/>
              <a:t>развивающее обучение</a:t>
            </a:r>
          </a:p>
          <a:p>
            <a:pPr algn="just"/>
            <a:r>
              <a:rPr lang="ru-RU" sz="1600" dirty="0" smtClean="0"/>
              <a:t>проблемное обучение</a:t>
            </a:r>
          </a:p>
          <a:p>
            <a:pPr algn="just"/>
            <a:r>
              <a:rPr lang="ru-RU" sz="1600" dirty="0" err="1" smtClean="0"/>
              <a:t>разноуровневое</a:t>
            </a:r>
            <a:r>
              <a:rPr lang="ru-RU" sz="1600" dirty="0" smtClean="0"/>
              <a:t> обучение</a:t>
            </a:r>
          </a:p>
          <a:p>
            <a:pPr algn="just"/>
            <a:r>
              <a:rPr lang="ru-RU" sz="1600" dirty="0" smtClean="0"/>
              <a:t>коллективную систему обучения</a:t>
            </a:r>
          </a:p>
          <a:p>
            <a:pPr algn="just"/>
            <a:r>
              <a:rPr lang="ru-RU" sz="1600" dirty="0" smtClean="0"/>
              <a:t>технологию изучения изобретательских задач (ТРИЗ)</a:t>
            </a:r>
          </a:p>
          <a:p>
            <a:pPr algn="just"/>
            <a:r>
              <a:rPr lang="ru-RU" sz="1600" dirty="0" smtClean="0"/>
              <a:t>исследовательские методы в обучении</a:t>
            </a:r>
          </a:p>
          <a:p>
            <a:pPr algn="just"/>
            <a:r>
              <a:rPr lang="ru-RU" sz="1600" dirty="0" smtClean="0"/>
              <a:t>технология проектного обучения</a:t>
            </a:r>
          </a:p>
          <a:p>
            <a:pPr algn="just"/>
            <a:r>
              <a:rPr lang="ru-RU" sz="1600" dirty="0" smtClean="0"/>
              <a:t>игровые технологии</a:t>
            </a:r>
          </a:p>
          <a:p>
            <a:pPr algn="just"/>
            <a:r>
              <a:rPr lang="ru-RU" sz="1600" dirty="0" smtClean="0"/>
              <a:t>обучение в сотрудничестве (командная, групповая работа</a:t>
            </a:r>
          </a:p>
          <a:p>
            <a:pPr algn="just"/>
            <a:r>
              <a:rPr lang="ru-RU" sz="1600" dirty="0" smtClean="0"/>
              <a:t>информационно-коммуникационные технологии</a:t>
            </a:r>
          </a:p>
          <a:p>
            <a:pPr algn="just"/>
            <a:r>
              <a:rPr lang="ru-RU" sz="1600" dirty="0" err="1" smtClean="0"/>
              <a:t>здоровьесберегающие</a:t>
            </a:r>
            <a:r>
              <a:rPr lang="ru-RU" sz="1600" dirty="0" smtClean="0"/>
              <a:t> технологии</a:t>
            </a:r>
          </a:p>
          <a:p>
            <a:pPr algn="just"/>
            <a:r>
              <a:rPr lang="ru-RU" sz="1600" dirty="0" smtClean="0"/>
              <a:t>арт-технологии и др.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8846" y="2842153"/>
            <a:ext cx="3920897" cy="233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91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3733" y="365127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Особенности преподавания учебного предмета «Изобразительное искусство»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4333" y="2062691"/>
            <a:ext cx="6493933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Важной особенностью преподавания предметной области «Искусство», является непрерывность преподавания, чтобы школьники на всех этапах обучения имели возможность для системного и целенаправленного художественно-эстетического развития. Изучение предметов искусства в школе является единственной возможностью для обучающихся научиться разбираться в огромном информационном потоке массовой культуры.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7908" y="2388128"/>
            <a:ext cx="2621492" cy="277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96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5333" y="398994"/>
            <a:ext cx="9423400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Вопросы организации учебного процесса </a:t>
            </a:r>
            <a:br>
              <a:rPr lang="ru-RU" dirty="0" smtClean="0"/>
            </a:br>
            <a:r>
              <a:rPr lang="ru-RU" dirty="0" smtClean="0"/>
              <a:t>по предметам образовательной области «Искусство»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5534" y="2198158"/>
            <a:ext cx="6773333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С учетом общих требований ФГОС ООО изучение предметной области «Искусство» должно обеспечить: осознание значения искусства и творчества в личной и культурной самоидентификации личности; развитие эстетического вкуса, художественного мышления обучающихся, способности воспринимать эстетику природных объектов, сопереживать им, чувственно-эмоционально оценивать гармоничность взаимоотношений человека с природой и выражать свое отношение художественными средствами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041" y="2556933"/>
            <a:ext cx="3460692" cy="230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21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398994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Информационно-коммуникационные технологии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4734" y="1910292"/>
            <a:ext cx="5469467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Педагогическая идея опыта заключается в использовании методов инновационных технологий обучения, способствующих формированию у обучающихся информационно-коммуникативной компетентности, тем самым, создавая условия развития творческой активности на уроках изобразительного искусства.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249" y="2127249"/>
            <a:ext cx="4832708" cy="302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8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Игровые технологии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4398" y="1906940"/>
            <a:ext cx="4529667" cy="25131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90133" y="1917347"/>
            <a:ext cx="56134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dirty="0" smtClean="0"/>
              <a:t>Игра на уроке помогает быстро вовлечь всех участников в деятельность, вызывает эмоциональный настрой, что способствует установлению тесного контакта с учениками, располагает к активной работе.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3770231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0" y="382060"/>
            <a:ext cx="10134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Целью игровых технологий на уроках является решение ряда следующих задач: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7800" y="18764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дидактических (расширение кругозора, познавательная деятельность; формирование определенных умений и навыков, необходимых в практической деятельности и др.);</a:t>
            </a:r>
          </a:p>
          <a:p>
            <a:pPr algn="just"/>
            <a:r>
              <a:rPr lang="ru-RU" dirty="0" smtClean="0"/>
              <a:t>развивающих (развитие внимания, памяти, речи, мышления, воображения фантазии, творческих идей, умений устанавливать закономерности, находить оптимальные решения и др.);</a:t>
            </a:r>
          </a:p>
          <a:p>
            <a:pPr algn="just"/>
            <a:r>
              <a:rPr lang="ru-RU" dirty="0" smtClean="0"/>
              <a:t>воспитывающих (воспитание самостоятельности, воли, формирование нравственных, эстетических и мировоззренческих позиций, воспитание сотрудничества, коллективизма, общительности и др.);</a:t>
            </a:r>
          </a:p>
          <a:p>
            <a:pPr algn="just"/>
            <a:r>
              <a:rPr lang="ru-RU" dirty="0" smtClean="0"/>
              <a:t>социализирующих (приобщение к нормам и ценностям общества; адаптация к условиям среды и др.).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4023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3333" y="1473200"/>
            <a:ext cx="10414000" cy="43688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Компетентный подход</a:t>
            </a:r>
          </a:p>
          <a:p>
            <a:pPr marL="0" indent="0" algn="just">
              <a:buNone/>
            </a:pPr>
            <a:r>
              <a:rPr lang="ru-RU" dirty="0" smtClean="0"/>
              <a:t>Одним из важнейших аспектов современной системы образования, является построение образовательного процесса на учебном диалоге ученика и учителя, который направлен на совместное конструирование программной деятельности. </a:t>
            </a:r>
          </a:p>
          <a:p>
            <a:pPr marL="0" indent="0" algn="just">
              <a:buNone/>
            </a:pPr>
            <a:r>
              <a:rPr lang="ru-RU" b="1" dirty="0" smtClean="0"/>
              <a:t>Личностно-ориентированное обучение </a:t>
            </a:r>
          </a:p>
          <a:p>
            <a:pPr marL="0" indent="0" algn="just">
              <a:buNone/>
            </a:pPr>
            <a:r>
              <a:rPr lang="ru-RU" dirty="0" smtClean="0"/>
              <a:t>На уроках изобразительного искусства  можно инициировать субъектный опыт ребят, развить индивидуальные способности каждого ученика. </a:t>
            </a:r>
          </a:p>
          <a:p>
            <a:pPr marL="0" indent="0" algn="just">
              <a:buNone/>
            </a:pPr>
            <a:r>
              <a:rPr lang="ru-RU" b="1" dirty="0" smtClean="0"/>
              <a:t>Современные </a:t>
            </a:r>
            <a:r>
              <a:rPr lang="ru-RU" b="1" dirty="0" err="1" smtClean="0"/>
              <a:t>межпредметные</a:t>
            </a:r>
            <a:r>
              <a:rPr lang="ru-RU" b="1" dirty="0" smtClean="0"/>
              <a:t> технологии</a:t>
            </a:r>
          </a:p>
          <a:p>
            <a:pPr marL="0" indent="0" algn="just">
              <a:buNone/>
            </a:pPr>
            <a:r>
              <a:rPr lang="ru-RU" dirty="0" smtClean="0"/>
              <a:t>Современные </a:t>
            </a:r>
            <a:r>
              <a:rPr lang="ru-RU" dirty="0" err="1" smtClean="0"/>
              <a:t>межпредметные</a:t>
            </a:r>
            <a:r>
              <a:rPr lang="ru-RU" dirty="0" smtClean="0"/>
              <a:t> технологии используются в образовательном процессе, в котором осуществляется конструирование учебного процесса с использованием </a:t>
            </a:r>
            <a:r>
              <a:rPr lang="ru-RU" dirty="0" err="1" smtClean="0"/>
              <a:t>межпредметных</a:t>
            </a:r>
            <a:r>
              <a:rPr lang="ru-RU" dirty="0" smtClean="0"/>
              <a:t> технологий.</a:t>
            </a:r>
          </a:p>
          <a:p>
            <a:pPr marL="0" indent="0" algn="just">
              <a:buNone/>
            </a:pPr>
            <a:r>
              <a:rPr lang="ru-RU" dirty="0" err="1" smtClean="0"/>
              <a:t>Межпредметная</a:t>
            </a:r>
            <a:r>
              <a:rPr lang="ru-RU" dirty="0" smtClean="0"/>
              <a:t> интеграция – это одна из важнейших тенденций современного образования.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05411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base.com-846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powerpointbase.com-846</Template>
  <TotalTime>26</TotalTime>
  <Words>437</Words>
  <Application>Microsoft Office PowerPoint</Application>
  <PresentationFormat>Широкоэкранный</PresentationFormat>
  <Paragraphs>36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powerpointbase.com-846</vt:lpstr>
      <vt:lpstr>Презентация PowerPoint</vt:lpstr>
      <vt:lpstr>Слово «технология» происходит от греческого слова: «techne» - искусство, мастерство, умение и «logos» - наука, закон.  Дословно «технология» - наука о мастерстве</vt:lpstr>
      <vt:lpstr>Особенности преподавания учебного предмета «Изобразительное искусство»</vt:lpstr>
      <vt:lpstr>Вопросы организации учебного процесса  по предметам образовательной области «Искусство»</vt:lpstr>
      <vt:lpstr>Информационно-коммуникационные технологии </vt:lpstr>
      <vt:lpstr>Игровые технологии</vt:lpstr>
      <vt:lpstr>Целью игровых технологий на уроках является решение ряда следующих задач: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</cp:revision>
  <dcterms:created xsi:type="dcterms:W3CDTF">2024-03-18T19:54:34Z</dcterms:created>
  <dcterms:modified xsi:type="dcterms:W3CDTF">2024-03-18T20:21:27Z</dcterms:modified>
</cp:coreProperties>
</file>