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34"/>
  </p:notes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7" r:id="rId24"/>
    <p:sldId id="293" r:id="rId25"/>
    <p:sldId id="294" r:id="rId26"/>
    <p:sldId id="295" r:id="rId27"/>
    <p:sldId id="296" r:id="rId28"/>
    <p:sldId id="298" r:id="rId29"/>
    <p:sldId id="300" r:id="rId30"/>
    <p:sldId id="301" r:id="rId31"/>
    <p:sldId id="302" r:id="rId32"/>
    <p:sldId id="299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05DFA3-DA27-49AF-80D9-A940B1854A37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09988-9478-4BBF-857B-479507AF2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64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1 - жилой дом; 2 -цветник; 3 – теплица,4 – баня; 5 - бак с водой; 6 - огород для овощей; 7 - плодово-ягодные кустарники.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656CB-461D-4666-9695-E996E59DFD0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827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1 - жилой дом; 2 -цветник; 3 –теплица;4 – баня; 5 - бак с водой; 6 - огород для овощей;7 - плодово-ягодные кустарники;.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656CB-461D-4666-9695-E996E59DFD0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000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656CB-461D-4666-9695-E996E59DFD00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62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198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42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532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477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673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879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829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041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591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01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9375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79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2939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101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9120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089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3A7FE-36DE-4BDD-98A9-279049A5BC9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7148C7A-9858-493F-9CF0-8C1403BE8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49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14800" y="1233017"/>
            <a:ext cx="7813964" cy="2697049"/>
          </a:xfrm>
        </p:spPr>
        <p:txBody>
          <a:bodyPr/>
          <a:lstStyle/>
          <a:p>
            <a:pPr algn="ctr"/>
            <a:r>
              <a:rPr lang="ru-RU" sz="4000" b="1" dirty="0"/>
              <a:t>Трудные темы курса математики в заданиях КИМ ОГЭ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99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9736" y="3191773"/>
            <a:ext cx="5451894" cy="111179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 Задачи про дачные участке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z="1600" b="1">
                <a:solidFill>
                  <a:schemeClr val="tx1"/>
                </a:solidFill>
              </a:rPr>
              <a:pPr/>
              <a:t>2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33600" y="2154477"/>
            <a:ext cx="71225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Приемы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решения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практико-    ориентированных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задач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3703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8282" y="274638"/>
            <a:ext cx="8472518" cy="3011486"/>
          </a:xfrm>
        </p:spPr>
        <p:txBody>
          <a:bodyPr>
            <a:noAutofit/>
          </a:bodyPr>
          <a:lstStyle/>
          <a:p>
            <a:r>
              <a:rPr lang="ru-RU" sz="1800" dirty="0">
                <a:latin typeface="Arial Black" pitchFamily="34" charset="0"/>
              </a:rPr>
              <a:t/>
            </a:r>
            <a:br>
              <a:rPr lang="ru-RU" sz="1800" dirty="0">
                <a:latin typeface="Arial Black" pitchFamily="34" charset="0"/>
              </a:rPr>
            </a:br>
            <a:endParaRPr lang="ru-RU" sz="1800" dirty="0">
              <a:latin typeface="Arial Black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238876" y="0"/>
            <a:ext cx="4429124" cy="38576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600" b="1" dirty="0"/>
              <a:t>На плане изображен дачный участок по адресу: СНТ Рассвет, ул. Морская, 7 (сторона каждой клетки на плане равна 2 м). </a:t>
            </a:r>
            <a:r>
              <a:rPr lang="ru-RU" sz="2600" b="1" u="sng" dirty="0">
                <a:solidFill>
                  <a:srgbClr val="7030A0"/>
                </a:solidFill>
              </a:rPr>
              <a:t>Участок имеет прямоугольную форму</a:t>
            </a:r>
            <a:r>
              <a:rPr lang="ru-RU" sz="2600" b="1" dirty="0"/>
              <a:t>. Въезд и выезд осуществляется через единственные ворота. </a:t>
            </a:r>
          </a:p>
          <a:p>
            <a:pPr marL="0" indent="0">
              <a:buNone/>
            </a:pPr>
            <a:r>
              <a:rPr lang="ru-RU" sz="2600" b="1" u="sng" dirty="0">
                <a:solidFill>
                  <a:srgbClr val="7030A0"/>
                </a:solidFill>
              </a:rPr>
              <a:t>Площадь, занятая жилым домом, равна 64 кв. м</a:t>
            </a:r>
            <a:r>
              <a:rPr lang="ru-RU" sz="2600" b="1" dirty="0"/>
              <a:t>. Помимо жилого дома, </a:t>
            </a:r>
            <a:r>
              <a:rPr lang="ru-RU" sz="2600" b="1" dirty="0">
                <a:solidFill>
                  <a:srgbClr val="7030A0"/>
                </a:solidFill>
              </a:rPr>
              <a:t>на участке есть баня</a:t>
            </a:r>
            <a:r>
              <a:rPr lang="ru-RU" sz="2600" b="1" dirty="0"/>
              <a:t>, к которой ведет дорожка, выложенная специальным садовым покрытием. </a:t>
            </a:r>
            <a:r>
              <a:rPr lang="ru-RU" sz="2600" b="1" u="sng" dirty="0">
                <a:solidFill>
                  <a:srgbClr val="7030A0"/>
                </a:solidFill>
              </a:rPr>
              <a:t>Между жилым домом и баней находится цветник с теплицей. Теплица отмечена на плане цифрой 3</a:t>
            </a:r>
            <a:r>
              <a:rPr lang="ru-RU" sz="2600" b="1" dirty="0">
                <a:solidFill>
                  <a:srgbClr val="7030A0"/>
                </a:solidFill>
              </a:rPr>
              <a:t>. </a:t>
            </a:r>
            <a:endParaRPr lang="ru-RU" sz="2600" dirty="0">
              <a:solidFill>
                <a:srgbClr val="7030A0"/>
              </a:solidFill>
            </a:endParaRPr>
          </a:p>
          <a:p>
            <a:pPr>
              <a:buNone/>
            </a:pPr>
            <a:endParaRPr lang="ru-RU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24001" y="0"/>
            <a:ext cx="4723777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738282" y="3786191"/>
            <a:ext cx="87154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000" b="1" u="sng" dirty="0">
                <a:solidFill>
                  <a:srgbClr val="7030A0"/>
                </a:solidFill>
              </a:rPr>
              <a:t>Напротив жилого дома находится бак с водой </a:t>
            </a:r>
            <a:r>
              <a:rPr lang="ru-RU" sz="2000" b="1" dirty="0"/>
              <a:t>для полива растений, за ним плодово-ягодные кустарники. В глубине участка есть </a:t>
            </a:r>
            <a:r>
              <a:rPr lang="ru-RU" sz="2000" b="1" u="sng" dirty="0">
                <a:solidFill>
                  <a:srgbClr val="7030A0"/>
                </a:solidFill>
              </a:rPr>
              <a:t>огород</a:t>
            </a:r>
            <a:r>
              <a:rPr lang="ru-RU" sz="2000" b="1" dirty="0"/>
              <a:t> для выращивания овощей, </a:t>
            </a:r>
            <a:r>
              <a:rPr lang="ru-RU" sz="2000" b="1" u="sng" dirty="0">
                <a:solidFill>
                  <a:srgbClr val="7030A0"/>
                </a:solidFill>
              </a:rPr>
              <a:t>отмеченный цифрой 6</a:t>
            </a:r>
            <a:r>
              <a:rPr lang="ru-RU" sz="2000" b="1" dirty="0"/>
              <a:t>. </a:t>
            </a:r>
          </a:p>
          <a:p>
            <a:r>
              <a:rPr lang="ru-RU" sz="2000" b="1" dirty="0"/>
              <a:t>Все </a:t>
            </a:r>
            <a:r>
              <a:rPr lang="ru-RU" sz="2000" b="1" u="sng" dirty="0">
                <a:solidFill>
                  <a:srgbClr val="7030A0"/>
                </a:solidFill>
              </a:rPr>
              <a:t>дорожки </a:t>
            </a:r>
            <a:r>
              <a:rPr lang="ru-RU" sz="2000" b="1" dirty="0"/>
              <a:t>внутри </a:t>
            </a:r>
            <a:r>
              <a:rPr lang="ru-RU" sz="2000" b="1" u="sng" dirty="0">
                <a:solidFill>
                  <a:srgbClr val="7030A0"/>
                </a:solidFill>
              </a:rPr>
              <a:t>участка</a:t>
            </a:r>
            <a:r>
              <a:rPr lang="ru-RU" sz="2000" b="1" dirty="0"/>
              <a:t> имеют </a:t>
            </a:r>
            <a:r>
              <a:rPr lang="ru-RU" sz="2000" b="1" u="sng" dirty="0">
                <a:solidFill>
                  <a:srgbClr val="7030A0"/>
                </a:solidFill>
              </a:rPr>
              <a:t>ширину 1 м </a:t>
            </a:r>
            <a:r>
              <a:rPr lang="ru-RU" sz="2000" b="1" dirty="0"/>
              <a:t>и застелены садовым покрытием, состоящим </a:t>
            </a:r>
            <a:r>
              <a:rPr lang="ru-RU" sz="2000" b="1" dirty="0">
                <a:solidFill>
                  <a:srgbClr val="7030A0"/>
                </a:solidFill>
              </a:rPr>
              <a:t>из плит размером 1м </a:t>
            </a:r>
            <a:r>
              <a:rPr lang="ru-RU" sz="2000" b="1" dirty="0" err="1">
                <a:solidFill>
                  <a:srgbClr val="7030A0"/>
                </a:solidFill>
              </a:rPr>
              <a:t>х</a:t>
            </a:r>
            <a:r>
              <a:rPr lang="ru-RU" sz="2000" b="1" dirty="0">
                <a:solidFill>
                  <a:srgbClr val="7030A0"/>
                </a:solidFill>
              </a:rPr>
              <a:t> </a:t>
            </a:r>
            <a:r>
              <a:rPr lang="ru-RU" sz="2000" b="1" dirty="0" err="1">
                <a:solidFill>
                  <a:srgbClr val="7030A0"/>
                </a:solidFill>
              </a:rPr>
              <a:t>1м</a:t>
            </a:r>
            <a:r>
              <a:rPr lang="ru-RU" sz="2000" b="1" dirty="0"/>
              <a:t>. </a:t>
            </a:r>
            <a:r>
              <a:rPr lang="ru-RU" sz="2000" b="1" dirty="0">
                <a:solidFill>
                  <a:srgbClr val="7030A0"/>
                </a:solidFill>
              </a:rPr>
              <a:t>Площадка вокруг дома выложена плитами такого же размера</a:t>
            </a:r>
            <a:r>
              <a:rPr lang="ru-RU" sz="2000" b="1" dirty="0"/>
              <a:t>, но другой фактуры и цвета.</a:t>
            </a:r>
          </a:p>
          <a:p>
            <a:r>
              <a:rPr lang="ru-RU" sz="2000" b="1" dirty="0"/>
              <a:t> К дачному участку проведено электричество. Имеется магистральное газоснабжение.</a:t>
            </a:r>
            <a:r>
              <a:rPr lang="ru-RU" sz="2800" dirty="0">
                <a:solidFill>
                  <a:prstClr val="black"/>
                </a:solidFill>
              </a:rPr>
              <a:t>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b="1">
                <a:solidFill>
                  <a:schemeClr val="tx1"/>
                </a:solidFill>
              </a:rPr>
              <a:pPr/>
              <a:t>3</a:t>
            </a:fld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78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809721" y="357166"/>
            <a:ext cx="8643997" cy="1351598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Для объектов, указанных в таблице, определите</a:t>
            </a: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какими цифрами они обозначены на плане.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Заполните таблицу</a:t>
            </a: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в бланк ответов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перенесите последовательность </a:t>
            </a: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четырех цифр без пробелов, запятых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 других дополнительных символов.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952596" y="3571876"/>
            <a:ext cx="2143140" cy="4286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Ответ :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1254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809721" y="2214554"/>
          <a:ext cx="8501125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145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001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573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7163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573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Объекты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Жилой дом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Цветник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Бак с водой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Баня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Цифры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Содержимое 3"/>
          <p:cNvSpPr txBox="1">
            <a:spLocks/>
          </p:cNvSpPr>
          <p:nvPr/>
        </p:nvSpPr>
        <p:spPr>
          <a:xfrm>
            <a:off x="1881158" y="4000504"/>
            <a:ext cx="8329642" cy="11430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0">
              <a:spcBef>
                <a:spcPct val="20000"/>
              </a:spcBef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Плиты для садовых дорожек продаются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упаковке по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штук. Сколько упаковок плит понадобилось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чтобы выложить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все дорожки и площадку вокруг дома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8" name="Содержимое 3"/>
          <p:cNvSpPr txBox="1">
            <a:spLocks/>
          </p:cNvSpPr>
          <p:nvPr/>
        </p:nvSpPr>
        <p:spPr>
          <a:xfrm>
            <a:off x="1738282" y="5143512"/>
            <a:ext cx="8929718" cy="171448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ru-RU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Решение:   </a:t>
            </a: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дорожка от дома до бани имеет 22 плитки , дорожка от дома кустарников – 8 плиток,  площадка вокруг дома –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14 ∙ 11 – 8∙ 8 = 154-64 = 90 . Итого: 30 + 90 =120 плиток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120:8 </a:t>
            </a: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упаковок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914400">
              <a:spcBef>
                <a:spcPct val="20000"/>
              </a:spcBef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3"/>
          <p:cNvSpPr txBox="1">
            <a:spLocks/>
          </p:cNvSpPr>
          <p:nvPr/>
        </p:nvSpPr>
        <p:spPr>
          <a:xfrm>
            <a:off x="8096264" y="6143644"/>
            <a:ext cx="2143140" cy="4286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indent="-342900" defTabSz="914400">
              <a:spcBef>
                <a:spcPct val="20000"/>
              </a:spcBef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Ответ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b="1">
                <a:solidFill>
                  <a:schemeClr val="bg1">
                    <a:lumMod val="65000"/>
                  </a:schemeClr>
                </a:solidFill>
              </a:rPr>
              <a:pPr/>
              <a:t>4</a:t>
            </a:fld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86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881158" y="214290"/>
            <a:ext cx="8572560" cy="19288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Найдите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площадь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бани. Ответ дайте в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квадратных метрах.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Решение: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b="1" dirty="0" smtClean="0">
                <a:solidFill>
                  <a:srgbClr val="0070C0"/>
                </a:solidFill>
              </a:rPr>
              <a:t>∙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–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площадь квадрата</a:t>
            </a:r>
          </a:p>
          <a:p>
            <a:pPr>
              <a:buNone/>
            </a:pPr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 кл=2м, значит </a:t>
            </a:r>
            <a:r>
              <a:rPr lang="ru-RU" sz="24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а=</a:t>
            </a:r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6м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baseline="-25000" dirty="0" err="1" smtClean="0">
                <a:latin typeface="Times New Roman" pitchFamily="18" charset="0"/>
                <a:cs typeface="Times New Roman" pitchFamily="18" charset="0"/>
              </a:rPr>
              <a:t>бани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6</a:t>
            </a:r>
            <a:r>
              <a:rPr lang="ru-RU" b="1" dirty="0" smtClean="0"/>
              <a:t> </a:t>
            </a:r>
            <a:r>
              <a:rPr lang="ru-RU" b="1" dirty="0" err="1" smtClean="0"/>
              <a:t>х</a:t>
            </a:r>
            <a:r>
              <a:rPr lang="ru-RU" b="1" dirty="0" smtClean="0"/>
              <a:t> 6 =36 м</a:t>
            </a:r>
            <a:r>
              <a:rPr lang="ru-RU" b="1" baseline="30000" dirty="0" smtClean="0"/>
              <a:t>2</a:t>
            </a:r>
            <a:endParaRPr lang="ru-RU" baseline="30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809720" y="2786058"/>
            <a:ext cx="8643998" cy="3357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Найдите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суммарную площадь плитки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прямоугольной площадке вокруг дома.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дайте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квадратных метрах.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Решение: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b="1" dirty="0" smtClean="0">
                <a:solidFill>
                  <a:srgbClr val="0070C0"/>
                </a:solidFill>
              </a:rPr>
              <a:t>∙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–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площадь прямоугольника</a:t>
            </a:r>
          </a:p>
          <a:p>
            <a:pPr>
              <a:buNone/>
            </a:pPr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 кл=2м ;1 кл=2плиткам по 1м, значит </a:t>
            </a:r>
            <a:r>
              <a:rPr lang="ru-RU" sz="24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а=</a:t>
            </a:r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14м, </a:t>
            </a:r>
            <a:r>
              <a:rPr lang="en-US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11м, </a:t>
            </a:r>
          </a:p>
          <a:p>
            <a:pPr>
              <a:buNone/>
            </a:pPr>
            <a:r>
              <a:rPr lang="ru-RU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дом –квадрат, сторона = 4∙2м=8м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baseline="-25000" dirty="0" smtClean="0">
                <a:latin typeface="Times New Roman" pitchFamily="18" charset="0"/>
                <a:cs typeface="Times New Roman" pitchFamily="18" charset="0"/>
              </a:rPr>
              <a:t>площадки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= 14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11 - 8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8 = 90 м</a:t>
            </a:r>
            <a:r>
              <a:rPr lang="ru-RU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r="75804" b="72341"/>
          <a:stretch>
            <a:fillRect/>
          </a:stretch>
        </p:blipFill>
        <p:spPr bwMode="auto">
          <a:xfrm>
            <a:off x="8524892" y="66922"/>
            <a:ext cx="1857388" cy="150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3"/>
          <p:cNvSpPr txBox="1">
            <a:spLocks/>
          </p:cNvSpPr>
          <p:nvPr/>
        </p:nvSpPr>
        <p:spPr>
          <a:xfrm>
            <a:off x="7024694" y="1643050"/>
            <a:ext cx="2143140" cy="4286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indent="-342900" defTabSz="914400">
              <a:spcBef>
                <a:spcPct val="20000"/>
              </a:spcBef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Ответ :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36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 t="57446" r="62193" b="10639"/>
          <a:stretch>
            <a:fillRect/>
          </a:stretch>
        </p:blipFill>
        <p:spPr bwMode="auto">
          <a:xfrm>
            <a:off x="1524001" y="5000636"/>
            <a:ext cx="2738407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Содержимое 3"/>
          <p:cNvSpPr txBox="1">
            <a:spLocks/>
          </p:cNvSpPr>
          <p:nvPr/>
        </p:nvSpPr>
        <p:spPr>
          <a:xfrm>
            <a:off x="7239008" y="5929330"/>
            <a:ext cx="2143140" cy="4286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indent="-342900" defTabSz="914400">
              <a:spcBef>
                <a:spcPct val="20000"/>
              </a:spcBef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Ответ :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90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b="1">
                <a:solidFill>
                  <a:schemeClr val="bg1">
                    <a:lumMod val="65000"/>
                  </a:schemeClr>
                </a:solidFill>
              </a:rPr>
              <a:pPr/>
              <a:t>5</a:t>
            </a:fld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7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38282" y="1"/>
            <a:ext cx="8501122" cy="18573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Хозяин участка планирует установить в жилом доме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систему отопления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Он рассматривает два варианта: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электрическое и газовое отопление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Цены на оборудование  и стоимость его установки, данные о расходе газа, электроэнергии и их стоимости даны в таблице.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809720" y="5143512"/>
            <a:ext cx="8329642" cy="14287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Обдумав оба варианта, хозяин решил установить газовое оборудование. </a:t>
            </a:r>
            <a:r>
              <a:rPr lang="ru-RU" sz="22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Через сколько часов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непрерывной работы отопления экономия от использования газа вместо электричества </a:t>
            </a:r>
            <a:r>
              <a:rPr lang="ru-RU" sz="22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компенсирует разницу в стоимости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установки газового и электрического оборудования?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671148"/>
              </p:ext>
            </p:extLst>
          </p:nvPr>
        </p:nvGraphicFramePr>
        <p:xfrm>
          <a:off x="1952597" y="1785926"/>
          <a:ext cx="8501125" cy="3261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002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001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716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7163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5739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Отопление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Нагрева</a:t>
                      </a:r>
                    </a:p>
                    <a:p>
                      <a:pPr algn="ctr"/>
                      <a:r>
                        <a:rPr lang="ru-RU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тель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(котел)</a:t>
                      </a:r>
                    </a:p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Прочее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оборудова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ние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 монтаж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Средн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расход газа/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средн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потребл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мощность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Стоимость газа/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электро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энергии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Газовое отопление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 тыс. руб.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18280 руб.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1,2 куб. м/ч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5,6 руб./</a:t>
                      </a:r>
                    </a:p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куб. м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Электр.</a:t>
                      </a:r>
                    </a:p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отопление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 тыс. руб.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15000 руб.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5,6 кВт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руб./</a:t>
                      </a:r>
                    </a:p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(кВт ∙ ч)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34400" y="6286521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z="1600" b="1">
                <a:solidFill>
                  <a:schemeClr val="tx1"/>
                </a:solidFill>
              </a:rPr>
              <a:pPr/>
              <a:t>6</a:t>
            </a:fld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42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38282" y="3571876"/>
            <a:ext cx="8929718" cy="350046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Решение: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стоимость оборудования и монтажа: </a:t>
            </a:r>
          </a:p>
          <a:p>
            <a:pPr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24000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18280= 42280руб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. - газ ;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20000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15000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35000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руб.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отоп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2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Разница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между стоимостью установки: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42280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35000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7280 </a:t>
            </a:r>
            <a:r>
              <a:rPr lang="ru-RU" sz="2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>
              <a:buNone/>
            </a:pPr>
            <a:r>
              <a:rPr lang="ru-RU" sz="22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Расход 1 часа обогрева </a:t>
            </a:r>
            <a:r>
              <a:rPr lang="ru-RU" sz="2200" dirty="0"/>
              <a:t>: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1,2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куб. м/ч ∙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5,6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руб./ куб. м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=6,72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руб./ч –газ</a:t>
            </a:r>
          </a:p>
          <a:p>
            <a:pPr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5,6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руб./ куб. м ∙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3,8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руб./(кВт ∙ ч) =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21,28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руб./ч  - электриче</a:t>
            </a:r>
            <a:r>
              <a:rPr lang="ru-RU" sz="2200" dirty="0"/>
              <a:t>с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тво</a:t>
            </a:r>
          </a:p>
          <a:p>
            <a:pPr>
              <a:buNone/>
            </a:pPr>
            <a:r>
              <a:rPr lang="ru-RU" sz="22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Разница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между стоимостью потребления </a:t>
            </a:r>
            <a:r>
              <a:rPr lang="ru-RU" sz="22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 1 час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21,28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6,72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14,56 </a:t>
            </a:r>
            <a:r>
              <a:rPr lang="ru-RU" sz="2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руб./ч </a:t>
            </a:r>
          </a:p>
          <a:p>
            <a:pPr>
              <a:buNone/>
            </a:pP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Через сколько часов экономия от использования газа компенсирует затраты: </a:t>
            </a:r>
          </a:p>
          <a:p>
            <a:pPr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7280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руб. :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14,56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руб./ч  =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500ч</a:t>
            </a:r>
            <a:endParaRPr lang="ru-RU" sz="22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809721" y="285728"/>
          <a:ext cx="8501125" cy="3261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002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001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716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7163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5739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Отопление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Нагрева</a:t>
                      </a:r>
                    </a:p>
                    <a:p>
                      <a:pPr algn="ctr"/>
                      <a:r>
                        <a:rPr lang="ru-RU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тель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(котел)</a:t>
                      </a:r>
                    </a:p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Прочее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оборудова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ние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 монтаж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Средн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расход газа/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средн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потребл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мощность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Стоимость газа/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электро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энергии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Газовое отопление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 тыс. руб.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18280 руб.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1,2 куб. м/ч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5,6 руб./</a:t>
                      </a:r>
                    </a:p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куб. м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Электр.</a:t>
                      </a:r>
                    </a:p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отопление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 тыс. руб.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15000 руб.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5,6 кВт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руб./</a:t>
                      </a:r>
                    </a:p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(кВт ∙ ч)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Содержимое 3"/>
          <p:cNvSpPr txBox="1">
            <a:spLocks/>
          </p:cNvSpPr>
          <p:nvPr/>
        </p:nvSpPr>
        <p:spPr>
          <a:xfrm>
            <a:off x="7810512" y="6215082"/>
            <a:ext cx="2143140" cy="4286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indent="-342900" defTabSz="914400">
              <a:spcBef>
                <a:spcPct val="20000"/>
              </a:spcBef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Ответ :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500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534400" y="6492876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z="1600" b="1">
                <a:solidFill>
                  <a:schemeClr val="tx1"/>
                </a:solidFill>
              </a:rPr>
              <a:pPr/>
              <a:t>7</a:t>
            </a:fld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8992" y="2758615"/>
            <a:ext cx="76229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Задачи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про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форматы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листов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 descr="https://ru-static.z-dn.net/files/dfc/c3afae256f427cb3ba20455db173c90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77784" y="0"/>
            <a:ext cx="7786710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56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15 -0.00092 L -0.9552 0.061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800" y="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1524001" y="0"/>
            <a:ext cx="8877367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Общепринятые форматы листов бумаги обозначают буквой A 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цифрой: A0, A1, A2 и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так далее. Если лист формата A0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разрезать пополам,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получаются два листа формата A1.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лист A1 разрезать пополам, получаются</a:t>
            </a:r>
            <a:r>
              <a:rPr lang="en-US" sz="2400" b="1" u="sng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два листа</a:t>
            </a:r>
            <a:endParaRPr lang="en-US" sz="2400" b="1" u="sng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u="sng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формата A2 и так далее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этом</a:t>
            </a:r>
            <a:r>
              <a:rPr lang="en-US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отношение</a:t>
            </a:r>
            <a:r>
              <a:rPr lang="en-US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длины листа</a:t>
            </a:r>
            <a:endParaRPr lang="en-US" sz="2400" b="1" dirty="0"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 его ширине у всех</a:t>
            </a:r>
            <a:r>
              <a:rPr lang="en-US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форматов, обозначенных буквой A, одно</a:t>
            </a:r>
            <a:endParaRPr lang="en-US" sz="2400" b="1" dirty="0"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то же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(то есть листы всех форматов подобны друг другу). 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сделано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специально — чтобы можно было сохранить 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пропорции текста на листе при изменении формата бумаги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(размер шрифта при этом тоже соответственно изменяется). 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grayscl/>
          </a:blip>
          <a:srcRect l="50927" t="4085" b="69450"/>
          <a:stretch>
            <a:fillRect/>
          </a:stretch>
        </p:blipFill>
        <p:spPr bwMode="auto">
          <a:xfrm>
            <a:off x="3428950" y="3889356"/>
            <a:ext cx="535785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492876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z="1600" b="1">
                <a:solidFill>
                  <a:schemeClr val="tx1"/>
                </a:solidFill>
              </a:rPr>
              <a:pPr/>
              <a:t>9</a:t>
            </a:fld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38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81158" y="1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таблице 1 даны размеры листов бумаги четырёх форматов: от AЗ до A6.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024167" y="785794"/>
          <a:ext cx="6072229" cy="2529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636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938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46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9868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Порядковые 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номера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Ширина(мм)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Длина(мм)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6115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148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6115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210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297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6115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297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420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6115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148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210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1809720" y="3286124"/>
            <a:ext cx="840595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5240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листов бумаги форматов АЗ, А4, А5 и А6 определите, </a:t>
            </a:r>
          </a:p>
          <a:p>
            <a:pPr indent="15240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какими порядковыми номерами обозначены их размеры </a:t>
            </a:r>
          </a:p>
          <a:p>
            <a:pPr indent="15240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таблице 1. Заполните таблицу ниже, в бланк ответов</a:t>
            </a:r>
          </a:p>
          <a:p>
            <a:pPr indent="15240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перенесите последовательность четырёх цифр.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453896"/>
              </p:ext>
            </p:extLst>
          </p:nvPr>
        </p:nvGraphicFramePr>
        <p:xfrm>
          <a:off x="1952596" y="4786322"/>
          <a:ext cx="8358244" cy="1158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529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61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717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287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2875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Форматы бумаги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А6</a:t>
                      </a:r>
                      <a:endParaRPr lang="ru-RU" sz="2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А5</a:t>
                      </a:r>
                      <a:endParaRPr lang="ru-RU" sz="2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А4</a:t>
                      </a:r>
                      <a:endParaRPr lang="ru-RU" sz="2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А3</a:t>
                      </a:r>
                      <a:endParaRPr lang="ru-RU" sz="2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3398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Содержимое 3"/>
          <p:cNvSpPr txBox="1">
            <a:spLocks/>
          </p:cNvSpPr>
          <p:nvPr/>
        </p:nvSpPr>
        <p:spPr>
          <a:xfrm>
            <a:off x="7739074" y="6072206"/>
            <a:ext cx="2571768" cy="57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defTabSz="914400">
              <a:spcBef>
                <a:spcPct val="20000"/>
              </a:spcBef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Ответ :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1423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914400">
              <a:spcBef>
                <a:spcPct val="20000"/>
              </a:spcBef>
              <a:defRPr/>
            </a:pPr>
            <a:endParaRPr lang="ru-RU" sz="280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 flipV="1">
            <a:off x="4940136" y="6326472"/>
            <a:ext cx="665018" cy="4571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642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577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2224621" y="-45203"/>
            <a:ext cx="78004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5240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Сколько листов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бумаги </a:t>
            </a:r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формата </a:t>
            </a:r>
            <a:r>
              <a:rPr lang="ru-RU" sz="2400" b="1" u="sng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А6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получится </a:t>
            </a:r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</a:t>
            </a:r>
          </a:p>
          <a:p>
            <a:pPr indent="15240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err="1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разрезани</a:t>
            </a:r>
            <a:r>
              <a:rPr lang="ru-RU" sz="2400" b="1" u="sng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одного листа бумаги формата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А0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3"/>
          <p:cNvSpPr txBox="1">
            <a:spLocks/>
          </p:cNvSpPr>
          <p:nvPr/>
        </p:nvSpPr>
        <p:spPr>
          <a:xfrm>
            <a:off x="5524496" y="928670"/>
            <a:ext cx="5020792" cy="221457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Решение .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А0=2А1</a:t>
            </a:r>
          </a:p>
          <a:p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А1=2А2; А0 = 2А1=2×(2А2)=4А2</a:t>
            </a:r>
          </a:p>
          <a:p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А2=2А3; А0 =4А2=4×(2А3)=8А3</a:t>
            </a:r>
          </a:p>
          <a:p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А3=2А4; А0 =8А3=8×(2А4)=16А4</a:t>
            </a:r>
          </a:p>
          <a:p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А4=2А5; А0 =16А4=16×(2А5)=32А5</a:t>
            </a: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А6=2А5; А0=32А5=64А6</a:t>
            </a:r>
            <a:endParaRPr lang="ru-RU" sz="3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914400">
              <a:spcBef>
                <a:spcPct val="20000"/>
              </a:spcBef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1646300" y="3143249"/>
            <a:ext cx="90217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5240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Найдите длину большей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стороны листа бумаги </a:t>
            </a:r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формата </a:t>
            </a:r>
            <a:r>
              <a:rPr lang="ru-RU" sz="2400" b="1" u="sng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А4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15240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 дайте в миллиметрах.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83513"/>
              </p:ext>
            </p:extLst>
          </p:nvPr>
        </p:nvGraphicFramePr>
        <p:xfrm>
          <a:off x="1524001" y="4214818"/>
          <a:ext cx="5357849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091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475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011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5429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Порядковые 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номера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Ширина(мм)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Длина(мм)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149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1-А6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148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49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2-А4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210</a:t>
                      </a:r>
                      <a:endParaRPr lang="ru-RU" sz="18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297</a:t>
                      </a:r>
                      <a:endParaRPr lang="ru-RU" sz="18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149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3-А3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149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4-А5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148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210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167570" y="3571876"/>
            <a:ext cx="35004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Решение .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А3 имеет размеры: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297 × 420 мм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Тогда А2 имеет ширину 420 мм , длину 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2× 297мм = 594мм</a:t>
            </a:r>
            <a:endParaRPr lang="ru-RU" sz="2400" dirty="0"/>
          </a:p>
        </p:txBody>
      </p:sp>
      <p:pic>
        <p:nvPicPr>
          <p:cNvPr id="12" name="Рисунок 11"/>
          <p:cNvPicPr/>
          <p:nvPr/>
        </p:nvPicPr>
        <p:blipFill>
          <a:blip r:embed="rId2">
            <a:grayscl/>
          </a:blip>
          <a:srcRect l="50927" t="4085" b="69450"/>
          <a:stretch>
            <a:fillRect/>
          </a:stretch>
        </p:blipFill>
        <p:spPr bwMode="auto">
          <a:xfrm>
            <a:off x="1881158" y="1000108"/>
            <a:ext cx="350046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одержимое 3"/>
          <p:cNvSpPr txBox="1">
            <a:spLocks/>
          </p:cNvSpPr>
          <p:nvPr/>
        </p:nvSpPr>
        <p:spPr>
          <a:xfrm>
            <a:off x="7453322" y="2786058"/>
            <a:ext cx="2571768" cy="57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defTabSz="914400">
              <a:spcBef>
                <a:spcPct val="20000"/>
              </a:spcBef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Ответ :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64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914400">
              <a:spcBef>
                <a:spcPct val="20000"/>
              </a:spcBef>
              <a:defRPr/>
            </a:pPr>
            <a:endParaRPr lang="ru-RU" sz="2800" dirty="0"/>
          </a:p>
        </p:txBody>
      </p:sp>
      <p:sp>
        <p:nvSpPr>
          <p:cNvPr id="14" name="Содержимое 3"/>
          <p:cNvSpPr txBox="1">
            <a:spLocks/>
          </p:cNvSpPr>
          <p:nvPr/>
        </p:nvSpPr>
        <p:spPr>
          <a:xfrm>
            <a:off x="7310446" y="5929330"/>
            <a:ext cx="2571768" cy="57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defTabSz="914400">
              <a:spcBef>
                <a:spcPct val="20000"/>
              </a:spcBef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Ответ :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297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914400">
              <a:spcBef>
                <a:spcPct val="20000"/>
              </a:spcBef>
              <a:defRPr/>
            </a:pPr>
            <a:endParaRPr lang="ru-RU" sz="2800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095472" y="1785926"/>
            <a:ext cx="1071570" cy="1588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34400" y="6492876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z="1600" b="1">
                <a:solidFill>
                  <a:schemeClr val="tx1"/>
                </a:solidFill>
              </a:rPr>
              <a:pPr/>
              <a:t>11</a:t>
            </a:fld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2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29" grpId="0"/>
      <p:bldP spid="8" grpId="0"/>
      <p:bldP spid="73733" grpId="0"/>
      <p:bldP spid="11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"/>
          <p:cNvSpPr>
            <a:spLocks noChangeArrowheads="1"/>
          </p:cNvSpPr>
          <p:nvPr/>
        </p:nvSpPr>
        <p:spPr bwMode="auto">
          <a:xfrm>
            <a:off x="1524000" y="2"/>
            <a:ext cx="892971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52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Найдите площадь листа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бумаги формата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АЗ. Ответ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дайте</a:t>
            </a:r>
          </a:p>
          <a:p>
            <a:pPr indent="15240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квадратных сантиметрах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09720" y="928671"/>
            <a:ext cx="88582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Решение.</a:t>
            </a:r>
          </a:p>
          <a:p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∙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b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площадь прямоугольника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А3 имеет размеры: 297 × 420 мм;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 = 29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см × 42см = 1247,4 см</a:t>
            </a:r>
            <a:r>
              <a:rPr lang="ru-RU" sz="2400" b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7239008" y="2143116"/>
            <a:ext cx="2928958" cy="57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defTabSz="914400">
              <a:spcBef>
                <a:spcPct val="20000"/>
              </a:spcBef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Ответ :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1247,4</a:t>
            </a:r>
          </a:p>
          <a:p>
            <a:pPr marL="342900" indent="-342900" defTabSz="914400">
              <a:spcBef>
                <a:spcPct val="20000"/>
              </a:spcBef>
              <a:defRPr/>
            </a:pPr>
            <a:endParaRPr lang="ru-RU" sz="2800" dirty="0"/>
          </a:p>
        </p:txBody>
      </p:sp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1524000" y="2786059"/>
            <a:ext cx="869103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5240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</a:t>
            </a:r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Найдите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отношение длины большей стороны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листа </a:t>
            </a:r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</a:p>
          <a:p>
            <a:pPr indent="15240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меньшей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бумаги </a:t>
            </a:r>
            <a:r>
              <a:rPr lang="ru-RU" sz="2400" b="1" u="sng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формата А1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Ответ дайте с точностью до</a:t>
            </a:r>
          </a:p>
          <a:p>
            <a:pPr indent="15240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десятых.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95934" y="4000504"/>
            <a:ext cx="50720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Решение.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А2 имеет размеры: 420 × 594мм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А1 имеет размеры: 594 × 2∙ 420мм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840: 594≈ 1,41..</a:t>
            </a:r>
            <a:endParaRPr lang="ru-RU" sz="2400" dirty="0"/>
          </a:p>
        </p:txBody>
      </p:sp>
      <p:pic>
        <p:nvPicPr>
          <p:cNvPr id="8" name="Рисунок 7"/>
          <p:cNvPicPr/>
          <p:nvPr/>
        </p:nvPicPr>
        <p:blipFill>
          <a:blip r:embed="rId2">
            <a:grayscl/>
          </a:blip>
          <a:srcRect l="50927" t="4085" b="69450"/>
          <a:stretch>
            <a:fillRect/>
          </a:stretch>
        </p:blipFill>
        <p:spPr bwMode="auto">
          <a:xfrm>
            <a:off x="1952596" y="4000504"/>
            <a:ext cx="350046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3"/>
          <p:cNvSpPr txBox="1">
            <a:spLocks/>
          </p:cNvSpPr>
          <p:nvPr/>
        </p:nvSpPr>
        <p:spPr>
          <a:xfrm>
            <a:off x="6738942" y="5786454"/>
            <a:ext cx="2928958" cy="57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defTabSz="914400">
              <a:spcBef>
                <a:spcPct val="20000"/>
              </a:spcBef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Ответ :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1,4</a:t>
            </a:r>
          </a:p>
          <a:p>
            <a:pPr marL="342900" indent="-342900" defTabSz="914400">
              <a:spcBef>
                <a:spcPct val="20000"/>
              </a:spcBef>
              <a:defRPr/>
            </a:pPr>
            <a:endParaRPr lang="ru-RU" sz="280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534400" y="6492876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z="1600" b="1">
                <a:solidFill>
                  <a:schemeClr val="tx1"/>
                </a:solidFill>
              </a:rPr>
              <a:pPr/>
              <a:t>12</a:t>
            </a:fld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78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69" grpId="0"/>
      <p:bldP spid="3" grpId="0"/>
      <p:bldP spid="5" grpId="0"/>
      <p:bldP spid="83970" grpId="0"/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Задание 22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38807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Постройте график функции  и определите, при каких значениях параметра  прямая  имеет с графиком ровно одну общую точку.</a:t>
            </a:r>
            <a:endParaRPr lang="ru-RU" sz="2800" dirty="0"/>
          </a:p>
        </p:txBody>
      </p:sp>
      <p:pic>
        <p:nvPicPr>
          <p:cNvPr id="1028" name="Picture 4" descr="C:\Users\Администратор\Desktop\2222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5894" y="3117133"/>
            <a:ext cx="5170504" cy="20991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069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Справочный материал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Администратор\Desktop\858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0348" y="2143116"/>
            <a:ext cx="8967653" cy="2000264"/>
          </a:xfrm>
          <a:prstGeom prst="rect">
            <a:avLst/>
          </a:prstGeom>
          <a:noFill/>
        </p:spPr>
      </p:pic>
      <p:pic>
        <p:nvPicPr>
          <p:cNvPr id="7171" name="Picture 3" descr="C:\Users\Администратор\Desktop\Без назван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3256" y="4500570"/>
            <a:ext cx="2667000" cy="171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617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08649"/>
          </a:xfrm>
        </p:spPr>
        <p:txBody>
          <a:bodyPr/>
          <a:lstStyle/>
          <a:p>
            <a:r>
              <a:rPr lang="ru-RU" b="1" dirty="0" smtClean="0"/>
              <a:t>Задание 22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1839" y="1570009"/>
            <a:ext cx="8596668" cy="44627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     Постройте график функции  и определите, при каких значениях параметра  прямая  имеет с графиком ровно одну общую точку.</a:t>
            </a:r>
            <a:endParaRPr lang="ru-RU" sz="2800" dirty="0"/>
          </a:p>
        </p:txBody>
      </p:sp>
      <p:pic>
        <p:nvPicPr>
          <p:cNvPr id="1028" name="Picture 4" descr="C:\Users\Администратор\Desktop\2222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7118" y="3396392"/>
            <a:ext cx="5170504" cy="20991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709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Администратор\Desktop\1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5539" y="303858"/>
            <a:ext cx="6669381" cy="58231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125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Задание 22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15357" y="1755147"/>
            <a:ext cx="8596668" cy="388077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Постройте график функции  и определите, при каких значениях  прямая  имеет с графиком ровно одну общую точку.</a:t>
            </a:r>
            <a:endParaRPr lang="ru-RU" sz="2400" dirty="0"/>
          </a:p>
        </p:txBody>
      </p:sp>
      <p:pic>
        <p:nvPicPr>
          <p:cNvPr id="3074" name="Picture 2" descr="C:\Users\Администратор\Desktop\11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3419" y="3532012"/>
            <a:ext cx="5229078" cy="18055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807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Администратор\Desktop\3333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334" y="2500032"/>
            <a:ext cx="8871772" cy="15108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551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Администратор\Desktop\444444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7978" y="216517"/>
            <a:ext cx="6271404" cy="58951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418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4437" y="915191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Геометрические задачи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Содержимое 3" descr="6j9W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21156" y="1910422"/>
            <a:ext cx="4437527" cy="3881437"/>
          </a:xfrm>
        </p:spPr>
      </p:pic>
    </p:spTree>
    <p:extLst>
      <p:ext uri="{BB962C8B-B14F-4D97-AF65-F5344CB8AC3E}">
        <p14:creationId xmlns:p14="http://schemas.microsoft.com/office/powerpoint/2010/main" val="257752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15270"/>
            <a:ext cx="10972800" cy="1066800"/>
          </a:xfrm>
        </p:spPr>
        <p:txBody>
          <a:bodyPr/>
          <a:lstStyle/>
          <a:p>
            <a:r>
              <a:rPr lang="ru-RU" b="1" dirty="0" smtClean="0"/>
              <a:t>Задание 23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56896" y="1755148"/>
            <a:ext cx="8596668" cy="3880773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В треугольнике </a:t>
            </a:r>
            <a:r>
              <a:rPr lang="ru-RU" sz="2400" i="1" dirty="0" smtClean="0"/>
              <a:t>АВС</a:t>
            </a:r>
            <a:r>
              <a:rPr lang="ru-RU" sz="2400" dirty="0" smtClean="0"/>
              <a:t> углы </a:t>
            </a:r>
            <a:r>
              <a:rPr lang="ru-RU" sz="2400" i="1" dirty="0" smtClean="0"/>
              <a:t>А</a:t>
            </a:r>
            <a:r>
              <a:rPr lang="ru-RU" sz="2400" dirty="0" smtClean="0"/>
              <a:t> и </a:t>
            </a:r>
            <a:r>
              <a:rPr lang="ru-RU" sz="2400" i="1" dirty="0" smtClean="0"/>
              <a:t>С</a:t>
            </a:r>
            <a:r>
              <a:rPr lang="ru-RU" sz="2400" dirty="0" smtClean="0"/>
              <a:t> равны 20° и 60° соответственно. Найдите угол между высотой </a:t>
            </a:r>
            <a:r>
              <a:rPr lang="ru-RU" sz="2400" i="1" dirty="0" smtClean="0"/>
              <a:t>ВН</a:t>
            </a:r>
            <a:r>
              <a:rPr lang="ru-RU" sz="2400" dirty="0" smtClean="0"/>
              <a:t> и биссектрисой </a:t>
            </a:r>
            <a:r>
              <a:rPr lang="ru-RU" sz="2400" i="1" dirty="0" smtClean="0"/>
              <a:t>BD</a:t>
            </a:r>
            <a:r>
              <a:rPr lang="ru-RU" sz="2400" dirty="0" smtClean="0"/>
              <a:t>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 descr="C:\Users\Администратор\Desktop\get_fil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6466" y="3011604"/>
            <a:ext cx="6802462" cy="30841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144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Справочный материал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526875"/>
            <a:ext cx="8596668" cy="451448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Администратор\Desktop\bissektris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3819" y="2214555"/>
            <a:ext cx="2214578" cy="1852672"/>
          </a:xfrm>
          <a:prstGeom prst="rect">
            <a:avLst/>
          </a:prstGeom>
          <a:noFill/>
        </p:spPr>
      </p:pic>
      <p:pic>
        <p:nvPicPr>
          <p:cNvPr id="9219" name="Picture 3" descr="C:\Users\Администратор\Desktop\img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7238" y="1792599"/>
            <a:ext cx="3038472" cy="3472539"/>
          </a:xfrm>
          <a:prstGeom prst="rect">
            <a:avLst/>
          </a:prstGeom>
          <a:noFill/>
        </p:spPr>
      </p:pic>
      <p:pic>
        <p:nvPicPr>
          <p:cNvPr id="9220" name="Picture 4" descr="C:\Users\Администратор\Desktop\64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55023" y="4216165"/>
            <a:ext cx="2560636" cy="20979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017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951" y="316257"/>
            <a:ext cx="10972800" cy="771778"/>
          </a:xfrm>
        </p:spPr>
        <p:txBody>
          <a:bodyPr/>
          <a:lstStyle/>
          <a:p>
            <a:r>
              <a:rPr lang="ru-RU" dirty="0" smtClean="0"/>
              <a:t>Решение: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242204"/>
            <a:ext cx="10449464" cy="5332333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Найдем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/>
              <a:t>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BD - биссектриса, то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endParaRPr lang="ru-RU" dirty="0" smtClean="0"/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Треугольник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HBC- прямоугольный. Так как 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ru-RU" dirty="0" smtClean="0"/>
              <a:t> </a:t>
            </a:r>
            <a:r>
              <a:rPr lang="ru-RU" dirty="0"/>
              <a:t> </a:t>
            </a:r>
            <a:endParaRPr lang="ru-RU" dirty="0" smtClean="0"/>
          </a:p>
          <a:p>
            <a:endParaRPr lang="ru-RU" dirty="0" smtClean="0"/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искомый угол DBH равен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Ответ: </a:t>
            </a:r>
          </a:p>
        </p:txBody>
      </p:sp>
      <p:pic>
        <p:nvPicPr>
          <p:cNvPr id="1035" name="Picture 11" descr="\angle ABC=180 градусов минус \angle A минус \angle С=180 градусов минус 20 градусов минус 60 градусов=100 градусов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030" y="1334115"/>
            <a:ext cx="5648632" cy="36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\angle DBC= дробь: числитель: 1, знаменатель: 2 конец дроби \angle ABC=50 градусов.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668" y="1969512"/>
            <a:ext cx="2537389" cy="72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\angle C=60 градусов,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363" y="2889197"/>
            <a:ext cx="1289966" cy="48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\angle HBC=30 градусов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981" y="3703608"/>
            <a:ext cx="1926458" cy="34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50 градусов минус 30 градусов=20 градусов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923" y="4447890"/>
            <a:ext cx="2332490" cy="34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\angle DBH=20 градусов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210" y="4975583"/>
            <a:ext cx="2129199" cy="37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\angle ABC: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202" y="1423881"/>
            <a:ext cx="1155237" cy="27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519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Задание 23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Прямая, параллельная стороне </a:t>
            </a:r>
            <a:r>
              <a:rPr lang="ru-RU" i="1" dirty="0" smtClean="0"/>
              <a:t>AC</a:t>
            </a:r>
            <a:r>
              <a:rPr lang="ru-RU" dirty="0" smtClean="0"/>
              <a:t> треугольника </a:t>
            </a:r>
            <a:r>
              <a:rPr lang="ru-RU" i="1" dirty="0" smtClean="0"/>
              <a:t>ABC</a:t>
            </a:r>
            <a:r>
              <a:rPr lang="ru-RU" dirty="0" smtClean="0"/>
              <a:t>, пересекает стороны </a:t>
            </a:r>
            <a:r>
              <a:rPr lang="ru-RU" i="1" dirty="0" smtClean="0"/>
              <a:t>AB</a:t>
            </a:r>
            <a:r>
              <a:rPr lang="ru-RU" dirty="0" smtClean="0"/>
              <a:t> и </a:t>
            </a:r>
            <a:r>
              <a:rPr lang="ru-RU" i="1" dirty="0" smtClean="0"/>
              <a:t>BC</a:t>
            </a:r>
            <a:r>
              <a:rPr lang="ru-RU" dirty="0" smtClean="0"/>
              <a:t> в точках </a:t>
            </a:r>
            <a:r>
              <a:rPr lang="ru-RU" i="1" dirty="0" smtClean="0"/>
              <a:t>M</a:t>
            </a:r>
            <a:r>
              <a:rPr lang="ru-RU" dirty="0" smtClean="0"/>
              <a:t> и </a:t>
            </a:r>
            <a:r>
              <a:rPr lang="ru-RU" i="1" dirty="0" smtClean="0"/>
              <a:t>N</a:t>
            </a:r>
            <a:r>
              <a:rPr lang="ru-RU" dirty="0" smtClean="0"/>
              <a:t> соответственно. Найдите </a:t>
            </a:r>
            <a:r>
              <a:rPr lang="ru-RU" i="1" dirty="0" smtClean="0"/>
              <a:t>BN</a:t>
            </a:r>
            <a:r>
              <a:rPr lang="ru-RU" dirty="0" smtClean="0"/>
              <a:t>, если </a:t>
            </a:r>
            <a:r>
              <a:rPr lang="ru-RU" i="1" dirty="0" smtClean="0"/>
              <a:t>MN</a:t>
            </a:r>
            <a:r>
              <a:rPr lang="ru-RU" dirty="0" smtClean="0"/>
              <a:t> = 13, </a:t>
            </a:r>
            <a:r>
              <a:rPr lang="ru-RU" i="1" dirty="0" smtClean="0"/>
              <a:t>AC</a:t>
            </a:r>
            <a:r>
              <a:rPr lang="ru-RU" dirty="0" smtClean="0"/>
              <a:t> = 65, </a:t>
            </a:r>
            <a:r>
              <a:rPr lang="ru-RU" i="1" dirty="0" smtClean="0"/>
              <a:t>NC</a:t>
            </a:r>
            <a:r>
              <a:rPr lang="ru-RU" dirty="0" smtClean="0"/>
              <a:t> = 28.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632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64291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Справочный материал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3" name="Picture 3" descr="C:\Users\Администратор\Desktop\8668d90246d066c0c2d218dadcad3c1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3643314"/>
            <a:ext cx="4087476" cy="2840046"/>
          </a:xfrm>
          <a:prstGeom prst="rect">
            <a:avLst/>
          </a:prstGeom>
          <a:noFill/>
        </p:spPr>
      </p:pic>
      <p:pic>
        <p:nvPicPr>
          <p:cNvPr id="10244" name="Picture 4" descr="C:\Users\Администратор\Desktop\0003-003-Prodolzhite-predlozhenie-Pri-peresechenii-dvukh-parallelnykh-prjamyk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1158" y="1357299"/>
            <a:ext cx="4422762" cy="2516901"/>
          </a:xfrm>
          <a:prstGeom prst="rect">
            <a:avLst/>
          </a:prstGeom>
          <a:noFill/>
        </p:spPr>
      </p:pic>
      <p:pic>
        <p:nvPicPr>
          <p:cNvPr id="10245" name="Picture 5" descr="C:\Users\Администратор\Desktop\222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6976" y="4357695"/>
            <a:ext cx="2606700" cy="20599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622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707" y="255917"/>
            <a:ext cx="8596668" cy="805132"/>
          </a:xfrm>
        </p:spPr>
        <p:txBody>
          <a:bodyPr/>
          <a:lstStyle/>
          <a:p>
            <a:r>
              <a:rPr lang="ru-RU" b="1" dirty="0" smtClean="0"/>
              <a:t>Задание 24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4805" y="1397479"/>
            <a:ext cx="8613315" cy="41004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 Высоты </a:t>
            </a:r>
            <a:r>
              <a:rPr lang="ru-RU" sz="2400" i="1" dirty="0" smtClean="0"/>
              <a:t>AA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 и </a:t>
            </a:r>
            <a:r>
              <a:rPr lang="ru-RU" sz="2400" i="1" dirty="0" smtClean="0"/>
              <a:t>BB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 остроугольного треугольника </a:t>
            </a:r>
            <a:r>
              <a:rPr lang="ru-RU" sz="2400" i="1" dirty="0" smtClean="0"/>
              <a:t>ABC</a:t>
            </a:r>
            <a:r>
              <a:rPr lang="ru-RU" sz="2400" dirty="0" smtClean="0"/>
              <a:t> пересекаются в точке </a:t>
            </a:r>
            <a:r>
              <a:rPr lang="ru-RU" sz="2400" i="1" dirty="0" smtClean="0"/>
              <a:t>E</a:t>
            </a:r>
            <a:r>
              <a:rPr lang="ru-RU" sz="2400" dirty="0" smtClean="0"/>
              <a:t>. </a:t>
            </a:r>
          </a:p>
          <a:p>
            <a:pPr>
              <a:buNone/>
            </a:pPr>
            <a:r>
              <a:rPr lang="ru-RU" sz="2400" dirty="0"/>
              <a:t> </a:t>
            </a:r>
            <a:r>
              <a:rPr lang="ru-RU" sz="2400" dirty="0" smtClean="0"/>
              <a:t>   Докажите, что углы </a:t>
            </a:r>
            <a:r>
              <a:rPr lang="ru-RU" sz="2400" i="1" dirty="0" smtClean="0"/>
              <a:t>AA</a:t>
            </a:r>
            <a:r>
              <a:rPr lang="ru-RU" sz="2400" baseline="-25000" dirty="0" smtClean="0"/>
              <a:t>1</a:t>
            </a:r>
            <a:r>
              <a:rPr lang="ru-RU" sz="2400" i="1" dirty="0" smtClean="0"/>
              <a:t>B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 и </a:t>
            </a:r>
            <a:r>
              <a:rPr lang="ru-RU" sz="2400" i="1" dirty="0" smtClean="0"/>
              <a:t>ABB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равны.</a:t>
            </a:r>
          </a:p>
          <a:p>
            <a:pPr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6772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0868" y="215371"/>
            <a:ext cx="8229600" cy="642942"/>
          </a:xfrm>
        </p:spPr>
        <p:txBody>
          <a:bodyPr>
            <a:normAutofit/>
          </a:bodyPr>
          <a:lstStyle/>
          <a:p>
            <a:r>
              <a:rPr lang="ru-RU" dirty="0" smtClean="0"/>
              <a:t>Справочный материал</a:t>
            </a:r>
            <a:endParaRPr lang="ru-RU" dirty="0"/>
          </a:p>
        </p:txBody>
      </p:sp>
      <p:pic>
        <p:nvPicPr>
          <p:cNvPr id="5" name="Содержимое 4" descr="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895" y="968866"/>
            <a:ext cx="9828592" cy="5716606"/>
          </a:xfrm>
        </p:spPr>
      </p:pic>
    </p:spTree>
    <p:extLst>
      <p:ext uri="{BB962C8B-B14F-4D97-AF65-F5344CB8AC3E}">
        <p14:creationId xmlns:p14="http://schemas.microsoft.com/office/powerpoint/2010/main" val="312122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79323"/>
            <a:ext cx="10972800" cy="877529"/>
          </a:xfrm>
        </p:spPr>
        <p:txBody>
          <a:bodyPr/>
          <a:lstStyle/>
          <a:p>
            <a:r>
              <a:rPr lang="ru-RU" dirty="0" smtClean="0"/>
              <a:t>Решение:</a:t>
            </a:r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063" y="1276709"/>
            <a:ext cx="8728541" cy="50893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077" y="2005781"/>
            <a:ext cx="2733368" cy="309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37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Задание 25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94587" y="1634378"/>
            <a:ext cx="8596668" cy="3880773"/>
          </a:xfrm>
        </p:spPr>
        <p:txBody>
          <a:bodyPr/>
          <a:lstStyle/>
          <a:p>
            <a:r>
              <a:rPr lang="ru-RU" sz="2400" dirty="0" smtClean="0"/>
              <a:t>Площадь треугольника </a:t>
            </a:r>
            <a:r>
              <a:rPr lang="ru-RU" sz="2400" i="1" dirty="0" smtClean="0"/>
              <a:t>ABC</a:t>
            </a:r>
            <a:r>
              <a:rPr lang="ru-RU" sz="2400" dirty="0" smtClean="0"/>
              <a:t> равна 80. Биссектриса </a:t>
            </a:r>
            <a:r>
              <a:rPr lang="ru-RU" sz="2400" i="1" dirty="0" smtClean="0"/>
              <a:t>AD</a:t>
            </a:r>
            <a:r>
              <a:rPr lang="ru-RU" sz="2400" dirty="0" smtClean="0"/>
              <a:t> пересекает медиану </a:t>
            </a:r>
            <a:r>
              <a:rPr lang="ru-RU" sz="2400" i="1" dirty="0" smtClean="0"/>
              <a:t>BK</a:t>
            </a:r>
            <a:r>
              <a:rPr lang="ru-RU" sz="2400" dirty="0" smtClean="0"/>
              <a:t> в точке </a:t>
            </a:r>
            <a:r>
              <a:rPr lang="ru-RU" sz="2400" i="1" dirty="0" smtClean="0"/>
              <a:t>E</a:t>
            </a:r>
            <a:r>
              <a:rPr lang="ru-RU" sz="2400" dirty="0" smtClean="0"/>
              <a:t>, при этом </a:t>
            </a:r>
            <a:r>
              <a:rPr lang="ru-RU" sz="2400" i="1" dirty="0" smtClean="0"/>
              <a:t>BD:CD=1:3</a:t>
            </a:r>
            <a:r>
              <a:rPr lang="ru-RU" sz="2400" dirty="0" smtClean="0"/>
              <a:t>. Найдите площадь четырехугольника </a:t>
            </a:r>
            <a:r>
              <a:rPr lang="ru-RU" sz="2400" i="1" dirty="0" smtClean="0"/>
              <a:t>EDCK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24244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571480"/>
            <a:ext cx="8229600" cy="857256"/>
          </a:xfrm>
        </p:spPr>
        <p:txBody>
          <a:bodyPr/>
          <a:lstStyle/>
          <a:p>
            <a:r>
              <a:rPr lang="ru-RU" dirty="0" smtClean="0"/>
              <a:t>Справочный материал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C:\Users\Администратор\Desktop\1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8282" y="1500175"/>
            <a:ext cx="3625850" cy="1463675"/>
          </a:xfrm>
          <a:prstGeom prst="rect">
            <a:avLst/>
          </a:prstGeom>
          <a:noFill/>
        </p:spPr>
      </p:pic>
      <p:pic>
        <p:nvPicPr>
          <p:cNvPr id="16387" name="Picture 3" descr="C:\Users\Администратор\Desktop\0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10183" y="1357298"/>
            <a:ext cx="5121169" cy="3456789"/>
          </a:xfrm>
          <a:prstGeom prst="rect">
            <a:avLst/>
          </a:prstGeom>
          <a:noFill/>
        </p:spPr>
      </p:pic>
      <p:pic>
        <p:nvPicPr>
          <p:cNvPr id="16388" name="Picture 4" descr="C:\Users\Администратор\Desktop\8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0664" y="3571876"/>
            <a:ext cx="4421061" cy="2881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53964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ЗАДАЧ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9730" y="1061157"/>
            <a:ext cx="8653324" cy="4537943"/>
          </a:xfrm>
        </p:spPr>
      </p:pic>
    </p:spTree>
    <p:extLst>
      <p:ext uri="{BB962C8B-B14F-4D97-AF65-F5344CB8AC3E}">
        <p14:creationId xmlns:p14="http://schemas.microsoft.com/office/powerpoint/2010/main" val="4330713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220" y="663955"/>
            <a:ext cx="11606980" cy="606158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530646" y="5633261"/>
            <a:ext cx="27284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36.</a:t>
            </a:r>
          </a:p>
        </p:txBody>
      </p:sp>
    </p:spTree>
    <p:extLst>
      <p:ext uri="{BB962C8B-B14F-4D97-AF65-F5344CB8AC3E}">
        <p14:creationId xmlns:p14="http://schemas.microsoft.com/office/powerpoint/2010/main" val="142085212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147</TotalTime>
  <Words>1317</Words>
  <Application>Microsoft Office PowerPoint</Application>
  <PresentationFormat>Произвольный</PresentationFormat>
  <Paragraphs>240</Paragraphs>
  <Slides>32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Аспект</vt:lpstr>
      <vt:lpstr>Трудные темы курса математики в заданиях КИМ ОГЭ</vt:lpstr>
      <vt:lpstr>  Задачи про дачные участке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 22 </vt:lpstr>
      <vt:lpstr>Справочный материал</vt:lpstr>
      <vt:lpstr>Задание 22 </vt:lpstr>
      <vt:lpstr>Презентация PowerPoint</vt:lpstr>
      <vt:lpstr>Задание 22</vt:lpstr>
      <vt:lpstr>Презентация PowerPoint</vt:lpstr>
      <vt:lpstr>Презентация PowerPoint</vt:lpstr>
      <vt:lpstr>Геометрические задачи</vt:lpstr>
      <vt:lpstr>Задание 23</vt:lpstr>
      <vt:lpstr>Справочный материал</vt:lpstr>
      <vt:lpstr>Решение:</vt:lpstr>
      <vt:lpstr>Задание 23 </vt:lpstr>
      <vt:lpstr>Справочный материал</vt:lpstr>
      <vt:lpstr>Задание 24 </vt:lpstr>
      <vt:lpstr>Справочный материал</vt:lpstr>
      <vt:lpstr>Решение:</vt:lpstr>
      <vt:lpstr>Задание 25</vt:lpstr>
      <vt:lpstr>Справочный материал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ОГЭ Приемы решения практико-ориентированных задач</dc:title>
  <dc:creator>WIn10_lite_150720</dc:creator>
  <cp:lastModifiedBy>ЦНППМ</cp:lastModifiedBy>
  <cp:revision>17</cp:revision>
  <dcterms:created xsi:type="dcterms:W3CDTF">2020-11-07T13:21:01Z</dcterms:created>
  <dcterms:modified xsi:type="dcterms:W3CDTF">2024-02-01T07:03:35Z</dcterms:modified>
</cp:coreProperties>
</file>