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2" r:id="rId8"/>
    <p:sldId id="261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5/5/2022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5/5/2022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5/5/2022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5/5/2022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5/5/2022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5/5/2022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5/5/2022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5/5/2022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5/5/2022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5/5/2022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5/5/2022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5/5/2022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5/5/2022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5/5/2022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5/5/2022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5/5/2022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5/5/2022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5/5/2022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anticor.hse.ru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yandex.ru/an/count/WzmejI_zOCW3bHu0j3DaHpjBrxBWEGK0o0Gn4ZnpOW00000uokqNXfFitvZMxPkV0O01gyQSwQxUbzSXY06HoVZ1YW6G0RwugR_OW8200fW1lhYflrYW0Sgsg07Ajgc_MBW1niQDboJKewG1u06WYvUa0UW1L0IW0gAHhXcv0dxUDGIDJt4Hy0AwWOkO0i2nDu03xElVn0M80_7zyNx22_W4fzzfY0Mwjq-G1QVVQQ05jQ4Wg0MNyHgm1PVn6hW5b_4QjBG9hAtJjWEW1Zoe1Zp91b7WhPQ-yUM6gGUSwdHilQ4A8RW7W0N01x3buCV2WO06u0ZHYDSCw0a00F0_oGeD1WZ-dANnFmYg2n17u1AmdEe002FQPDSwtkWBkhTFy0i6Y0o-Zjw-0QaC0C3CPdNPIR_e39y6c0s0pp3W3OA0W860W808i3xHmBUrwRVyyeQSrTEDrxUeXI7P3xHgCp8icUy_W121gBeYa13epVZf-RlEv3G3sBBmemVW4SxMbmRe4O24uPQ4oz76bUgiG14puQ9HUUC_y18Aeip7e974jiCMu1ENyHg85DdRuS32bPlZ3w0Kb_4Qg1Idtsd850VG5DWKhxYaamRW507e58m2q1MlkAIJ1jWLmOhsxAEFlFnZyA0My864amQm5f06oHRG5hwEthu1s1Q15vWNbUh1BgWN2RWN0S0NjPO1s1V0X3te5mUP6A0O5R0OWTpCamQu64JG627u6Elk-A2LajNcI80PiFIuuj2zaRaWYHapQw0PFB0Pk1d__m70qXaIUM5YSrzpPN9sPN8lSZOrEIqqu1a7w1cJ2_0PWC83WHh__qDOsuohq8WQm8Gzc1hKmrEW6hhrk__4mUx-Bx0QvEU9YxZqhU1kzHe10000c1lZ-3Im6rMu6mE270reCaCwJr5pDb9ICLeteHm00000qDUxFwaS2C2n77iKhaVXUeI_kK3O7BgtJ-0SfzzfwHopyuaXjCFlF_4S00004BfwTR-07Vz_cHtmF-0TsOg128aUaHwe7W7G7egRyi2kruZf7jWU-jeUY1____y1e1-1gBeYi1y2o1-1wf5IqXy6DJSrEJCny1y1W20YY202i224W23O8F__0U0W0IqWGGGDHoc7b7E8HdUSbCkXnfKaROvqnODaoVoSayUr7sTlyZ9c_9bRAyBLA1iH_4wQ_ueiuScFOxyPDsSo-85DDF6GDndo3ABzNlMWImWBVFVpA_mS_7KnpcPCM3QflGYBuQY7mc-gBVWCu93RRWved0HD--pXbdqYHZ7vY7lw4VgY7dYC556hA7OMVwYfoJ1gcp86~1?stat-id=4&amp;test-tag=243593365215777&amp;banner-sizes=eyI3MjA1NzYwNTkxNTQ4Nzc3NSI6IjcwOXgyODgifQ==&amp;format-type=118&amp;actual-format=10&amp;pcodever=575931&amp;banner-test-tags=eyI3MjA1NzYwNTkxNTQ4Nzc3NSI6IjU3MzYyIn0=&amp;pcode-active-testids=574104,0,-1&amp;width=1427&amp;height=29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600" dirty="0" smtClean="0"/>
              <a:t>Последствия коррупции для общества</a:t>
            </a:r>
            <a:endParaRPr lang="ru-RU" sz="6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ГБУ ДПО ЦНППМ</a:t>
            </a:r>
          </a:p>
          <a:p>
            <a:r>
              <a:rPr lang="ru-RU" dirty="0" smtClean="0"/>
              <a:t>2022 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3936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/>
              <a:t>Влияние коррупции на развитие </a:t>
            </a:r>
            <a:r>
              <a:rPr lang="ru-RU" sz="4000" b="1" dirty="0" smtClean="0"/>
              <a:t>общества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5800" y="4258962"/>
            <a:ext cx="10394707" cy="1202724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https://anticor.hse.ru</a:t>
            </a:r>
            <a:r>
              <a:rPr lang="en-US" dirty="0" smtClean="0">
                <a:hlinkClick r:id="rId2"/>
              </a:rPr>
              <a:t>/</a:t>
            </a: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648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негативные экономические последствия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pPr lvl="0" fontAlgn="base"/>
            <a:r>
              <a:rPr lang="ru-RU" dirty="0"/>
              <a:t>средства, аккумулируемые с помощью взяток, часто уходят из активного экономического оборота и оседают в форме недвижимости, сокровищ, сбережений (причем в иностранных банках);</a:t>
            </a:r>
          </a:p>
          <a:p>
            <a:pPr lvl="0" fontAlgn="base"/>
            <a:r>
              <a:rPr lang="ru-RU" dirty="0"/>
              <a:t>предприниматели вынуждены расходовать время на диалог с нарочито придирчивыми чиновниками, даже если удается избежать взяток;</a:t>
            </a:r>
          </a:p>
          <a:p>
            <a:pPr lvl="0" fontAlgn="base"/>
            <a:r>
              <a:rPr lang="ru-RU" dirty="0"/>
              <a:t>поддерживаются неэффективные проекты, финансируются раздутые сметы, выбираются неэффективные подрядчики;</a:t>
            </a:r>
          </a:p>
          <a:p>
            <a:pPr lvl="0" fontAlgn="base"/>
            <a:r>
              <a:rPr lang="ru-RU" dirty="0"/>
              <a:t>коррупция стимулирует создание чрезмерного числа инструкций, чтобы затем за дополнительную плату «помогать» их соблюдать;</a:t>
            </a:r>
          </a:p>
          <a:p>
            <a:pPr lvl="0" fontAlgn="base"/>
            <a:r>
              <a:rPr lang="ru-RU" dirty="0"/>
              <a:t>из государственной службы уходят квалифицированные кадры, морально не приемлющие систему взяток</a:t>
            </a:r>
            <a:r>
              <a:rPr lang="ru-RU" dirty="0" smtClean="0"/>
              <a:t>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720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негативные экономические последствия: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pPr lvl="0" fontAlgn="base"/>
            <a:r>
              <a:rPr lang="ru-RU" dirty="0"/>
              <a:t>возникают препятствия для реализации макроэкономической политики государства, поскольку коррумпированные низшие и средние звенья системы управления искажают передаваемую правительству информацию и подчиняют реализацию намеченных целей собственным интересам;</a:t>
            </a:r>
          </a:p>
          <a:p>
            <a:pPr lvl="0" fontAlgn="base"/>
            <a:r>
              <a:rPr lang="ru-RU" dirty="0"/>
              <a:t>коррупция деформирует структуру государственных расходов, так как коррумпированные политики и чиновники склонны направлять государственные ресурсы в такие сферы деятельности, где невозможен строгий контроль и где выше возможность вымогать взятки;</a:t>
            </a:r>
          </a:p>
          <a:p>
            <a:pPr lvl="0" fontAlgn="base"/>
            <a:r>
              <a:rPr lang="ru-RU" dirty="0"/>
              <a:t>увеличиваются затраты для предпринимателей (в особенности для мелких фирм, более беззащитных перед вымогателями);</a:t>
            </a:r>
          </a:p>
          <a:p>
            <a:pPr lvl="0" fontAlgn="base"/>
            <a:r>
              <a:rPr lang="ru-RU" dirty="0"/>
              <a:t>взятки превращаются в своего рода дополнительное налогообложение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3098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последствия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/>
              <a:t>Прямые потери от коррупции – это недобор дохода бюджета в результате коррупции и неэффективное расходование бюджетных средств в силу того же обстоятельства.</a:t>
            </a:r>
          </a:p>
          <a:p>
            <a:r>
              <a:rPr lang="ru-RU" dirty="0"/>
              <a:t>Косвенные потери от коррупции – это общее понижение эффективности экономики, сопряженное с коррупцией. Они также имеют два слагаемых. Первое слагаемое – это потери, сопряженные с причинами, порождающими коррупцию.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56213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Негативное влияние коррупции на социально-политические процессы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pPr lvl="0" fontAlgn="base"/>
            <a:r>
              <a:rPr lang="ru-RU" dirty="0"/>
              <a:t>усиливается социальная несправедливость в виде нечестной конкуренции фирм и неоправданного перераспределения доходов граждан. Ведь дать более крупную взятку может неэффективная фирма или даже преступная организация. В результате растут доходы взяткодателей и взяткополучателей при снижении доходов законопослушных граждан;</a:t>
            </a:r>
          </a:p>
          <a:p>
            <a:pPr lvl="0" fontAlgn="base"/>
            <a:r>
              <a:rPr lang="ru-RU" dirty="0"/>
              <a:t>коррупция в системе сбора налогов позволяет богатым уклоняться от них и перекладывает налоговое бремя на плечи более бедных граждан;</a:t>
            </a:r>
          </a:p>
          <a:p>
            <a:pPr lvl="0" fontAlgn="base"/>
            <a:r>
              <a:rPr lang="ru-RU" dirty="0"/>
              <a:t>коррупция в высших эшелонах власти, становясь достоянием гласности, подрывает доверие к ним и, вследствие этого, ставит под сомнение их легитимность;</a:t>
            </a:r>
          </a:p>
          <a:p>
            <a:pPr lvl="0" fontAlgn="base"/>
            <a:r>
              <a:rPr lang="ru-RU" dirty="0"/>
              <a:t>коррумпированный управленческий персонал психологически не готов поступаться своими личными интересами ради развития общества</a:t>
            </a:r>
            <a:r>
              <a:rPr lang="ru-RU" dirty="0" smtClean="0"/>
              <a:t>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2192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Политические </a:t>
            </a:r>
            <a:r>
              <a:rPr lang="ru-RU" dirty="0" smtClean="0"/>
              <a:t>последствия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Происходит смещение целей политики от общенационального развития к обеспечению властвования тех или иных кланов.</a:t>
            </a:r>
          </a:p>
          <a:p>
            <a:r>
              <a:rPr lang="ru-RU" dirty="0" smtClean="0"/>
              <a:t>Уменьшается </a:t>
            </a:r>
            <a:r>
              <a:rPr lang="ru-RU" dirty="0"/>
              <a:t>доверие к власти, растет ее отчуждение от общества. Тем самым ставятся под угрозу любые благие начинания власти.</a:t>
            </a:r>
          </a:p>
          <a:p>
            <a:r>
              <a:rPr lang="ru-RU" dirty="0" smtClean="0"/>
              <a:t>Падает </a:t>
            </a:r>
            <a:r>
              <a:rPr lang="ru-RU" dirty="0"/>
              <a:t>престиж страны на международной арене, растет угроза ее экономической и политической изоляции.</a:t>
            </a:r>
          </a:p>
          <a:p>
            <a:r>
              <a:rPr lang="ru-RU" dirty="0" smtClean="0"/>
              <a:t>Профанируется </a:t>
            </a:r>
            <a:r>
              <a:rPr lang="ru-RU" dirty="0"/>
              <a:t>и снижается политическая конкуренция. Граждане разочаровываются в ценностях демократии. Возникает разложение демократических институтов.</a:t>
            </a:r>
          </a:p>
          <a:p>
            <a:r>
              <a:rPr lang="ru-RU" dirty="0" smtClean="0"/>
              <a:t>Увеличивается </a:t>
            </a:r>
            <a:r>
              <a:rPr lang="ru-RU" dirty="0"/>
              <a:t>риск крушения нарождающейся демократии по распространенному сценарию прихода диктатуры на волне борьбы с коррупцией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2937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Негативное влияние коррупции на социально-политические процессы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pPr lvl="0" fontAlgn="base"/>
            <a:r>
              <a:rPr lang="ru-RU" dirty="0"/>
              <a:t>коррупция дискредитирует правосудие, поскольку правым оказывается тот, у кого больше денег и меньше </a:t>
            </a:r>
            <a:r>
              <a:rPr lang="ru-RU" dirty="0" err="1"/>
              <a:t>самозапретов</a:t>
            </a:r>
            <a:r>
              <a:rPr lang="ru-RU" dirty="0"/>
              <a:t>;</a:t>
            </a:r>
          </a:p>
          <a:p>
            <a:pPr lvl="0" fontAlgn="base"/>
            <a:r>
              <a:rPr lang="ru-RU" dirty="0"/>
              <a:t>коррупция создает угрозу демократии, поскольку лишает население нравственных стимулов к участию в выборах;</a:t>
            </a:r>
          </a:p>
          <a:p>
            <a:pPr lvl="0" fontAlgn="base"/>
            <a:r>
              <a:rPr lang="ru-RU" dirty="0"/>
              <a:t>лозунг борьбы с коррупцией способен легитимировать поворот к диктатуре и отказу от рыночных реформ;</a:t>
            </a:r>
          </a:p>
          <a:p>
            <a:pPr lvl="0" fontAlgn="base"/>
            <a:r>
              <a:rPr lang="ru-RU" dirty="0"/>
              <a:t>коррупция в аппаратах, отвечающих за </a:t>
            </a:r>
            <a:r>
              <a:rPr lang="ru-RU" dirty="0" err="1"/>
              <a:t>правоприменение</a:t>
            </a:r>
            <a:r>
              <a:rPr lang="ru-RU" dirty="0"/>
              <a:t> (армия, полиция, суды), позволяет организованной преступности расширять свою «грабительскую» деятельность в частном секторе и даже создавать симбиоз организованной преступности и этих организаций;</a:t>
            </a:r>
          </a:p>
          <a:p>
            <a:r>
              <a:rPr lang="ru-RU" dirty="0"/>
              <a:t>коррумпированные режимы никогда не пользуются «любовью» граждан, а потому они политически неустойчивы.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6201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 descr="https://avatars.mds.yandex.net/get-direct/5169914/qy8yr3CCFWg7R1DTWkGGXw/y300">
            <a:hlinkClick r:id="rId2" tgtFrame="&quot;_blank&quot;"/>
          </p:cNvPr>
          <p:cNvPicPr>
            <a:picLocks noGrp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75" y="2290762"/>
            <a:ext cx="3352800" cy="2857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94921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TM04033927[[fn=Главное мероприятие]]</Template>
  <TotalTime>23</TotalTime>
  <Words>500</Words>
  <Application>Microsoft Office PowerPoint</Application>
  <PresentationFormat>Широкоэкранный</PresentationFormat>
  <Paragraphs>40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Arial</vt:lpstr>
      <vt:lpstr>Impact</vt:lpstr>
      <vt:lpstr>Главное мероприятие</vt:lpstr>
      <vt:lpstr>Последствия коррупции для общества</vt:lpstr>
      <vt:lpstr>Влияние коррупции на развитие общества</vt:lpstr>
      <vt:lpstr>негативные экономические последствия:</vt:lpstr>
      <vt:lpstr>негативные экономические последствия:</vt:lpstr>
      <vt:lpstr>последствия</vt:lpstr>
      <vt:lpstr>Негативное влияние коррупции на социально-политические процессы </vt:lpstr>
      <vt:lpstr>Политические последствия</vt:lpstr>
      <vt:lpstr>Негативное влияние коррупции на социально-политические процессы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</dc:title>
  <dc:creator>RMC_Director</dc:creator>
  <cp:lastModifiedBy>RMC_Director</cp:lastModifiedBy>
  <cp:revision>5</cp:revision>
  <dcterms:created xsi:type="dcterms:W3CDTF">2022-05-05T05:18:50Z</dcterms:created>
  <dcterms:modified xsi:type="dcterms:W3CDTF">2022-05-05T05:42:41Z</dcterms:modified>
</cp:coreProperties>
</file>