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69" r:id="rId3"/>
    <p:sldId id="265" r:id="rId4"/>
    <p:sldId id="258" r:id="rId5"/>
    <p:sldId id="273" r:id="rId6"/>
    <p:sldId id="274" r:id="rId7"/>
    <p:sldId id="260" r:id="rId8"/>
    <p:sldId id="271" r:id="rId9"/>
    <p:sldId id="275" r:id="rId10"/>
    <p:sldId id="272" r:id="rId11"/>
    <p:sldId id="276" r:id="rId12"/>
    <p:sldId id="277" r:id="rId13"/>
    <p:sldId id="278" r:id="rId14"/>
    <p:sldId id="279" r:id="rId15"/>
    <p:sldId id="280" r:id="rId16"/>
    <p:sldId id="263" r:id="rId17"/>
    <p:sldId id="281" r:id="rId18"/>
    <p:sldId id="264" r:id="rId19"/>
    <p:sldId id="282" r:id="rId20"/>
    <p:sldId id="283" r:id="rId21"/>
    <p:sldId id="284" r:id="rId22"/>
    <p:sldId id="285" r:id="rId23"/>
    <p:sldId id="286" r:id="rId24"/>
    <p:sldId id="287" r:id="rId25"/>
    <p:sldId id="289" r:id="rId26"/>
    <p:sldId id="291" r:id="rId27"/>
    <p:sldId id="292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8E1692-49BF-41F2-B34A-7DA12F396496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979F-5350-43A7-9309-82ABED0AA37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846ED-178D-4D67-B3E4-6EE887638DC8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C816F-8FF3-4B95-8719-B3658FCD9DA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D39AE-CB3A-4612-9B98-793E38716293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0D5ED-7376-48B1-B87C-475B6E42CF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76E4AF-7BC1-41FE-B7CE-928D02A16419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C6331-4554-422F-82AE-DCF10928BC9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CEA59C-8812-4EE2-99CF-4FDFA6E16AC5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8E11B-72FC-443F-B553-918448AF46E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87CE-0A35-4D42-A89A-8F6209A8ED30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5198-EEDF-4B83-B2E8-DEFBE757793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169476-C7C7-40B7-886F-D4DE7B783D31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30DBE-9381-4D31-A86D-F2DE7427A9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784E1A-AB32-4A57-B213-31F9B7E4C196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FB70C-1886-4EBC-BD3D-9681E2CAF41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49F459-614A-4459-8463-25CC13DD6E54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B551-D617-4F61-89DB-BD8A6AAF869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58CFB5-4DB8-4999-BF25-E603EB0B1E65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F762-F1E4-44A8-B1E2-CC002428C2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89D6B-7CE6-4CCC-A6BF-C63CE22751E3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03D44-FC51-4695-9BBD-B6EB82B870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CF4712C-E452-4DC9-9ABA-23FB10493A40}" type="datetimeFigureOut">
              <a:rPr lang="ru-RU" smtClean="0"/>
              <a:pPr>
                <a:defRPr/>
              </a:pPr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94A9F3-D43F-49F1-9726-960337BC705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59944" y="1196752"/>
            <a:ext cx="853864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Проектирование образовательного процесса ДОО в соответствии </a:t>
            </a:r>
          </a:p>
          <a:p>
            <a:pPr algn="ctr" eaLnBrk="1" hangingPunct="1"/>
            <a:r>
              <a:rPr lang="ru-RU" altLang="ru-RU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с ФОП ДО</a:t>
            </a:r>
            <a:endParaRPr lang="ru-RU" altLang="ru-RU" sz="32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Рисунок 7" descr="D:\ФОП\К проверке\РАбота с родителями\1613637834_107-p-fon-dlya-prezentatsii-detskoi-knigi-12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400" y1="52412" x2="7400" y2="52412"/>
                        <a14:foregroundMark x1="8833" y1="55529" x2="8833" y2="55529"/>
                        <a14:foregroundMark x1="12533" y1="55824" x2="12533" y2="55824"/>
                        <a14:foregroundMark x1="13800" y1="53824" x2="13800" y2="53824"/>
                        <a14:foregroundMark x1="3867" y1="46765" x2="3867" y2="46765"/>
                        <a14:foregroundMark x1="2733" y1="44471" x2="2733" y2="44471"/>
                        <a14:foregroundMark x1="5933" y1="58941" x2="5933" y2="58941"/>
                        <a14:foregroundMark x1="12200" y1="57765" x2="12200" y2="57765"/>
                        <a14:foregroundMark x1="10900" y1="64000" x2="10900" y2="64000"/>
                        <a14:foregroundMark x1="6433" y1="62882" x2="6433" y2="62882"/>
                        <a14:foregroundMark x1="1600" y1="61471" x2="1600" y2="61471"/>
                        <a14:foregroundMark x1="3200" y1="62294" x2="3200" y2="62294"/>
                        <a14:foregroundMark x1="7700" y1="68000" x2="7700" y2="68000"/>
                        <a14:foregroundMark x1="7867" y1="72529" x2="7867" y2="72529"/>
                        <a14:foregroundMark x1="5633" y1="73647" x2="5633" y2="73647"/>
                        <a14:foregroundMark x1="4800" y1="77647" x2="4800" y2="77647"/>
                        <a14:foregroundMark x1="6267" y1="83000" x2="6267" y2="83000"/>
                        <a14:foregroundMark x1="8333" y1="82412" x2="8333" y2="82412"/>
                        <a14:foregroundMark x1="11733" y1="84412" x2="11733" y2="84412"/>
                        <a14:foregroundMark x1="13633" y1="84118" x2="13633" y2="84118"/>
                        <a14:foregroundMark x1="16200" y1="84706" x2="16200" y2="84706"/>
                        <a14:foregroundMark x1="7700" y1="70235" x2="7700" y2="70235"/>
                        <a14:foregroundMark x1="9967" y1="75941" x2="9967" y2="75941"/>
                        <a14:foregroundMark x1="17967" y1="59765" x2="17967" y2="59765"/>
                        <a14:foregroundMark x1="46067" y1="16412" x2="46067" y2="16412"/>
                        <a14:foregroundMark x1="47367" y1="19235" x2="47367" y2="19235"/>
                        <a14:foregroundMark x1="58433" y1="18706" x2="58433" y2="18706"/>
                        <a14:foregroundMark x1="79300" y1="21824" x2="79300" y2="21824"/>
                        <a14:foregroundMark x1="96167" y1="35706" x2="96167" y2="35706"/>
                        <a14:foregroundMark x1="93733" y1="39353" x2="93733" y2="39353"/>
                        <a14:foregroundMark x1="86367" y1="53824" x2="86367" y2="53824"/>
                        <a14:foregroundMark x1="87500" y1="61176" x2="87500" y2="61176"/>
                        <a14:foregroundMark x1="86700" y1="58353" x2="86700" y2="58353"/>
                        <a14:foregroundMark x1="89900" y1="60059" x2="89900" y2="60059"/>
                        <a14:foregroundMark x1="91033" y1="61765" x2="91033" y2="61765"/>
                        <a14:foregroundMark x1="87967" y1="69118" x2="87967" y2="69118"/>
                        <a14:foregroundMark x1="85233" y1="75059" x2="85233" y2="75059"/>
                        <a14:foregroundMark x1="90867" y1="67706" x2="90867" y2="67706"/>
                        <a14:foregroundMark x1="89567" y1="71118" x2="89567" y2="71118"/>
                        <a14:foregroundMark x1="89733" y1="75353" x2="89733" y2="75353"/>
                        <a14:foregroundMark x1="87500" y1="81294" x2="87500" y2="81294"/>
                        <a14:foregroundMark x1="85233" y1="77882" x2="85233" y2="77882"/>
                        <a14:foregroundMark x1="83467" y1="78765" x2="83467" y2="78765"/>
                        <a14:foregroundMark x1="82033" y1="79588" x2="82033" y2="79588"/>
                        <a14:foregroundMark x1="72067" y1="83824" x2="72067" y2="83824"/>
                        <a14:foregroundMark x1="29067" y1="82412" x2="29067" y2="82412"/>
                        <a14:foregroundMark x1="2100" y1="42471" x2="2100" y2="42471"/>
                        <a14:foregroundMark x1="41100" y1="45353" x2="41100" y2="45353"/>
                        <a14:backgroundMark x1="11733" y1="7647" x2="11733" y2="7647"/>
                        <a14:backgroundMark x1="10433" y1="16412" x2="10433" y2="16412"/>
                        <a14:backgroundMark x1="4333" y1="35706" x2="4333" y2="35706"/>
                        <a14:backgroundMark x1="15733" y1="25235" x2="15733" y2="25235"/>
                        <a14:backgroundMark x1="37233" y1="4235" x2="37233" y2="4235"/>
                        <a14:backgroundMark x1="88933" y1="5941" x2="88933" y2="5941"/>
                        <a14:backgroundMark x1="15400" y1="96588" x2="15400" y2="965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181" y="4869160"/>
            <a:ext cx="3425638" cy="17685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67544" y="3145613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Апанасова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Римма Рашидовна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МКДОУ «Детский сад №72»</a:t>
            </a:r>
          </a:p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3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Нальчик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3933056"/>
            <a:ext cx="8424936" cy="4032448"/>
          </a:xfrm>
        </p:spPr>
        <p:txBody>
          <a:bodyPr>
            <a:normAutofit fontScale="55000" lnSpcReduction="20000"/>
          </a:bodyPr>
          <a:lstStyle/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34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4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ДОШКОЛЬНОГО  ОБРАЗОВАНИЯ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</a:t>
            </a:r>
            <a:r>
              <a:rPr lang="ru-RU" altLang="ru-RU" sz="3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это </a:t>
            </a:r>
            <a:r>
              <a:rPr lang="ru-RU" altLang="ru-RU" sz="3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обязательный для всех детских садов документ </a:t>
            </a:r>
          </a:p>
          <a:p>
            <a:pPr marL="45720" indent="0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утвержден Приказом </a:t>
            </a:r>
            <a:r>
              <a:rPr lang="ru-RU" sz="3400" dirty="0" err="1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Минпросвещения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 от </a:t>
            </a:r>
            <a:r>
              <a:rPr lang="ru-RU" sz="3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25.11 2022г. № </a:t>
            </a:r>
            <a:r>
              <a:rPr lang="ru-RU" sz="3400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1028.</a:t>
            </a:r>
          </a:p>
          <a:p>
            <a:pPr marL="45720" indent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</a:br>
            <a:endParaRPr lang="ru-RU" sz="3400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6632"/>
            <a:ext cx="5641702" cy="411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3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476250"/>
            <a:ext cx="799288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ФОП ДО - это норматив, который был разработан 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для осуществления</a:t>
            </a: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 следующих функций</a:t>
            </a: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: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федеральное образовательное пространство для воспитания и развития дошкольников;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обеспечить детям и родителям равные и качественные условия дошкольного образования на всей территории России;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создать единое ядро содержания дошкольного образования, которое будет приобщать детей к традиционным духовно-нравственным и социокультурным ценностям, а также воспитает в них тягу и любовь к истории и культуре своей страны, малой родины и семьи;</a:t>
            </a: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342900" indent="-342900" fontAlgn="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воспитывать и развивать ребенка с активной гражданской позицией, патриотическими взглядами и ценностями.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8893175" y="53006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852" y="2852936"/>
            <a:ext cx="1940892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/>
              <a:t>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6920" y="2916833"/>
            <a:ext cx="2232025" cy="961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ФГОС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88111" y="2673114"/>
            <a:ext cx="2232025" cy="1583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Основа для ОП</a:t>
            </a:r>
          </a:p>
        </p:txBody>
      </p:sp>
      <p:sp>
        <p:nvSpPr>
          <p:cNvPr id="6" name="Плюс 5"/>
          <p:cNvSpPr/>
          <p:nvPr/>
        </p:nvSpPr>
        <p:spPr>
          <a:xfrm>
            <a:off x="2267744" y="293628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 6"/>
          <p:cNvSpPr/>
          <p:nvPr/>
        </p:nvSpPr>
        <p:spPr>
          <a:xfrm>
            <a:off x="5448945" y="2943821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1206" y="919973"/>
            <a:ext cx="7798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Федеральная образовательная программа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дошкольного образования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и Федеральный государственный стандарт дошкольного образования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станут основой для разработки образовательных программ ДОО</a:t>
            </a:r>
            <a:endParaRPr lang="ru-RU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8506373" cy="525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1214"/>
            <a:ext cx="9144000" cy="511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6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2656"/>
            <a:ext cx="83529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Black" pitchFamily="34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Разделы ФОП:</a:t>
            </a:r>
            <a:endParaRPr lang="ru-RU" sz="2800" dirty="0">
              <a:solidFill>
                <a:srgbClr val="FF0000"/>
              </a:solidFill>
              <a:latin typeface="Georgia" panose="02040502050405020303" pitchFamily="18" charset="0"/>
              <a:cs typeface="+mn-cs"/>
            </a:endParaRP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целевой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содержательный</a:t>
            </a:r>
            <a:r>
              <a:rPr lang="ru-RU" sz="28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‎</a:t>
            </a:r>
          </a:p>
          <a:p>
            <a:pPr marL="571500" indent="-57150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организационный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fontAlgn="t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Georgia" panose="02040502050405020303" pitchFamily="18" charset="0"/>
                <a:cs typeface="+mn-cs"/>
              </a:rPr>
              <a:t>В структуру ФОП входят:</a:t>
            </a:r>
            <a:endParaRPr lang="ru-RU" sz="2800" b="1" dirty="0">
              <a:solidFill>
                <a:srgbClr val="FF0000"/>
              </a:solidFill>
              <a:latin typeface="Georgia" panose="02040502050405020303" pitchFamily="18" charset="0"/>
              <a:cs typeface="+mn-cs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rgbClr val="002060"/>
              </a:solidFill>
              <a:latin typeface="Georgia" panose="02040502050405020303" pitchFamily="18" charset="0"/>
              <a:cs typeface="+mn-cs"/>
            </a:endParaRP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образования;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федеральная рабочая 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воспитания;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программа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коррекционно-развивающей работы;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примерный режим и распорядок дня в дошкольной группе; </a:t>
            </a:r>
          </a:p>
          <a:p>
            <a:pPr marL="285750" indent="-285750" fontAlgn="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  <a:cs typeface="+mn-cs"/>
              </a:rPr>
              <a:t>федеральный календарный план воспитательной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771800" y="533400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Целевой </a:t>
            </a:r>
            <a:r>
              <a:rPr lang="ru-RU" alt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/>
          <a:stretch>
            <a:fillRect/>
          </a:stretch>
        </p:blipFill>
        <p:spPr bwMode="auto">
          <a:xfrm>
            <a:off x="611560" y="1340768"/>
            <a:ext cx="801381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7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5" y="540769"/>
            <a:ext cx="8870449" cy="57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6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740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Содержательный  </a:t>
            </a:r>
            <a:r>
              <a:rPr lang="ru-RU" altLang="ru-RU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раздел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/>
          <a:stretch>
            <a:fillRect/>
          </a:stretch>
        </p:blipFill>
        <p:spPr bwMode="auto">
          <a:xfrm>
            <a:off x="899592" y="1340768"/>
            <a:ext cx="7704856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64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5" y="548390"/>
            <a:ext cx="8885690" cy="57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5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0" y="447116"/>
            <a:ext cx="9028043" cy="593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6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530765"/>
            <a:ext cx="8928992" cy="579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0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5" y="476671"/>
            <a:ext cx="8978911" cy="59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0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" y="548680"/>
            <a:ext cx="8968825" cy="573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2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3" t="323" r="24" b="-323"/>
          <a:stretch>
            <a:fillRect/>
          </a:stretch>
        </p:blipFill>
        <p:spPr bwMode="auto">
          <a:xfrm>
            <a:off x="587276" y="1340768"/>
            <a:ext cx="8196816" cy="495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835696" y="600076"/>
            <a:ext cx="5987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Организационный раздел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0" y="513235"/>
            <a:ext cx="8984976" cy="586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4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835696" y="1361282"/>
            <a:ext cx="56165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5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Практическая часть</a:t>
            </a:r>
            <a:endParaRPr lang="ru-RU" altLang="ru-RU" sz="54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56992"/>
            <a:ext cx="5688583" cy="289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785" y="260648"/>
            <a:ext cx="885698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какого возраста согласно ФОП ДО дети могут посещать детский сад?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3785" y="2204864"/>
            <a:ext cx="85566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дошкольного образования в образовательных организациях может начинаться по достижении детьми возраста двух месяцев.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437112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дошкольного образования в образовательных организациях может начинаться с рождения ребёнка.</a:t>
            </a:r>
          </a:p>
        </p:txBody>
      </p:sp>
    </p:spTree>
    <p:extLst>
      <p:ext uri="{BB962C8B-B14F-4D97-AF65-F5344CB8AC3E}">
        <p14:creationId xmlns:p14="http://schemas.microsoft.com/office/powerpoint/2010/main" val="102215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4624"/>
            <a:ext cx="871296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32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 Вопрос </a:t>
            </a:r>
            <a:endParaRPr lang="ru-RU" sz="3200" b="1" i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Обязательно ли оформлять основную часть ОП ДОО (которая соответствует ФОП ДО) именно в виде ссылок?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414504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Да, будет нарушением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Надо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будет указать пункты, откуда Вы берёте текст - в этом особенность ФОП ДО как нормативного документа.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509120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Нет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не будет нарушением, но очень увеличит объём текста. Всё равно надо будет указать пункты, откуда Вы берёте текст - в этом особенность ФОП ДО как нормативного документа.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6874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715" y="3256291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В программе можно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не отражать работу с детьми от 2-х месяцев до 3-х </a:t>
            </a: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лет.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32656"/>
            <a:ext cx="87849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3 Вопрос </a:t>
            </a:r>
          </a:p>
          <a:p>
            <a:pPr lvl="0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Если в детском саду нет детей от 2-х месяцев до 3-х лет, нужно ли в программе вставлять этот возраст?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9001" y="4241765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Нужно включить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в Программу все разделы по данным возрастам.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7016" y="5263642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Все ответы верны.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564904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 smtClean="0">
                <a:latin typeface="Times New Roman" panose="02020603050405020304" pitchFamily="18" charset="0"/>
              </a:rPr>
              <a:t>Образовательная </a:t>
            </a:r>
            <a:r>
              <a:rPr lang="ru-RU" sz="2800" i="1" dirty="0">
                <a:latin typeface="Times New Roman" panose="02020603050405020304" pitchFamily="18" charset="0"/>
              </a:rPr>
              <a:t>программа дошкольного образования и далее название Вашей ДОО.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32656"/>
            <a:ext cx="8928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4 Вопрос </a:t>
            </a:r>
          </a:p>
          <a:p>
            <a:pPr lvl="0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Как правильно писать Основная образовательная программа или образовательная программа ДОО?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8216" y="4005064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Основная образовательная программа </a:t>
            </a:r>
            <a:r>
              <a:rPr lang="ru-RU" sz="2800" i="1" dirty="0" smtClean="0">
                <a:latin typeface="Times New Roman" panose="02020603050405020304" pitchFamily="18" charset="0"/>
              </a:rPr>
              <a:t>и </a:t>
            </a:r>
            <a:r>
              <a:rPr lang="ru-RU" sz="2800" i="1" dirty="0">
                <a:latin typeface="Times New Roman" panose="02020603050405020304" pitchFamily="18" charset="0"/>
              </a:rPr>
              <a:t>далее название Вашей ДОО.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0266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36912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Обязательная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часть Программы должна соответствовать федеральной программе и оформляется в виде ссылки на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нее.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60648"/>
            <a:ext cx="83529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5 Вопрос </a:t>
            </a:r>
          </a:p>
          <a:p>
            <a:pPr lvl="0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 оформлении программы, в основу которой полностью входит ФОП ДО, нужно ли указывать ссылку на ФОП ДО?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4336068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Обязательная часть Программы должна соответствовать федеральной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программе и не нуждается в упоминании ФОП.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868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033" y="4149080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Образовательная программа ДО. (ОП ДО)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32656"/>
            <a:ext cx="84969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6 Вопрос </a:t>
            </a:r>
            <a:endParaRPr lang="ru-RU" sz="3200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0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Как правильно в соответствии с ФОП ДО будет звучать образовательная программа в титульном листе?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337" y="2926817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Примерная основная общеобразовательная программа ДО. (ПООП ДО).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2033" y="5371343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Основная образовательная программа ДО. (ООП ДО).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4172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1683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i="1" dirty="0" smtClean="0">
                <a:latin typeface="Times New Roman" panose="02020603050405020304" pitchFamily="18" charset="0"/>
              </a:rPr>
              <a:t> </a:t>
            </a:r>
            <a:r>
              <a:rPr lang="ru-RU" sz="2800" i="1" dirty="0" smtClean="0">
                <a:latin typeface="Times New Roman" panose="02020603050405020304" pitchFamily="18" charset="0"/>
              </a:rPr>
              <a:t>Срок </a:t>
            </a:r>
            <a:r>
              <a:rPr lang="ru-RU" sz="2800" i="1" dirty="0">
                <a:latin typeface="Times New Roman" panose="02020603050405020304" pitchFamily="18" charset="0"/>
              </a:rPr>
              <a:t>действия разработанной и утверждённой ДОО образовательной программы нормативно на федеральном уровне </a:t>
            </a:r>
            <a:r>
              <a:rPr lang="ru-RU" sz="2800" i="1" dirty="0" smtClean="0">
                <a:latin typeface="Times New Roman" panose="02020603050405020304" pitchFamily="18" charset="0"/>
              </a:rPr>
              <a:t>устанавливается на 1 год. 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5556" y="332656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7 </a:t>
            </a:r>
            <a:r>
              <a:rPr lang="ru-RU" sz="32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Вопрос </a:t>
            </a:r>
            <a:endParaRPr lang="ru-RU" sz="3200" u="sng" dirty="0">
              <a:solidFill>
                <a:srgbClr val="000000"/>
              </a:solidFill>
            </a:endParaRPr>
          </a:p>
          <a:p>
            <a:r>
              <a:rPr lang="ru-RU" sz="3200" dirty="0" smtClean="0">
                <a:latin typeface="Times New Roman" panose="02020603050405020304" pitchFamily="18" charset="0"/>
              </a:rPr>
              <a:t>На </a:t>
            </a:r>
            <a:r>
              <a:rPr lang="ru-RU" sz="3200" dirty="0">
                <a:latin typeface="Times New Roman" panose="02020603050405020304" pitchFamily="18" charset="0"/>
              </a:rPr>
              <a:t>какой срок разрабатывается ООП ДОО?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301827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i="1" dirty="0">
                <a:latin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</a:rPr>
              <a:t>Срок действия разработанной и утверждённой ДОО образовательной программы нормативно на федеральном уровне не определён. 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869160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latin typeface="Times New Roman" panose="02020603050405020304" pitchFamily="18" charset="0"/>
              </a:rPr>
              <a:t>Срок </a:t>
            </a:r>
            <a:r>
              <a:rPr lang="ru-RU" sz="2800" i="1" dirty="0">
                <a:latin typeface="Times New Roman" panose="02020603050405020304" pitchFamily="18" charset="0"/>
              </a:rPr>
              <a:t>действия разработанной и утверждённой ДОО образовательной программы нормативно на федеральном уровне устанавливается на </a:t>
            </a:r>
            <a:r>
              <a:rPr lang="ru-RU" sz="2800" i="1" dirty="0" smtClean="0">
                <a:latin typeface="Times New Roman" panose="02020603050405020304" pitchFamily="18" charset="0"/>
              </a:rPr>
              <a:t>5 лет.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3926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5048" y="5517232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Содержательный.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32656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8 </a:t>
            </a:r>
            <a:r>
              <a:rPr lang="ru-RU" sz="32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Вопрос </a:t>
            </a:r>
            <a:endParaRPr lang="ru-RU" sz="3200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каком разделе ОП ДО должны быть представлены парциальные программы? 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839" y="2980112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Целевой.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5048" y="4319518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Организационный.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31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066058"/>
            <a:ext cx="78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Да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, надо.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6064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9 </a:t>
            </a:r>
            <a:r>
              <a:rPr lang="ru-RU" sz="32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Вопрос </a:t>
            </a:r>
            <a:endParaRPr lang="ru-RU" sz="3200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Нужно ли в программе воспитания писать вариативную часть?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4437112"/>
            <a:ext cx="7811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Нет, не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надо.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8788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546</TotalTime>
  <Words>593</Words>
  <Application>Microsoft Office PowerPoint</Application>
  <PresentationFormat>Экран (4:3)</PresentationFormat>
  <Paragraphs>87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51</cp:revision>
  <dcterms:created xsi:type="dcterms:W3CDTF">2023-02-22T14:53:18Z</dcterms:created>
  <dcterms:modified xsi:type="dcterms:W3CDTF">2023-09-26T08:44:50Z</dcterms:modified>
</cp:coreProperties>
</file>