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media/image5.jpg" ContentType="image/jpg"/>
  <Override PartName="/ppt/media/image9.jpg" ContentType="image/jpg"/>
  <Override PartName="/ppt/media/image25.jpg" ContentType="image/jpg"/>
  <Override PartName="/ppt/media/image43.jpg" ContentType="image/jpg"/>
  <Override PartName="/ppt/media/image44.jpg" ContentType="image/jpg"/>
  <Override PartName="/ppt/media/image45.jpg" ContentType="image/jpg"/>
  <Override PartName="/ppt/media/image46.jpg" ContentType="image/jpg"/>
  <Override PartName="/ppt/media/image47.jpg" ContentType="image/jpg"/>
  <Override PartName="/ppt/media/image48.jpg" ContentType="image/jpg"/>
  <Override PartName="/ppt/media/image49.jpg" ContentType="image/jpg"/>
  <Override PartName="/ppt/media/image50.jpg" ContentType="image/jpg"/>
  <Override PartName="/ppt/media/image51.jpg" ContentType="image/jpg"/>
  <Override PartName="/ppt/media/image52.jpg" ContentType="image/jpg"/>
  <Override PartName="/ppt/media/image53.jpg" ContentType="image/jpg"/>
  <Override PartName="/ppt/media/image54.jpg" ContentType="image/jpg"/>
  <Override PartName="/ppt/media/image55.jpg" ContentType="image/jpg"/>
  <Override PartName="/ppt/media/image56.jpg" ContentType="image/jpg"/>
  <Override PartName="/ppt/media/image57.jpg" ContentType="image/jpg"/>
  <Override PartName="/ppt/media/image58.jpg" ContentType="image/jpg"/>
  <Override PartName="/ppt/media/image60.jpg" ContentType="image/jpg"/>
  <Override PartName="/ppt/media/image61.jpg" ContentType="image/jpg"/>
  <Override PartName="/ppt/media/image64.jpg" ContentType="image/jpg"/>
  <Override PartName="/ppt/media/image65.jpg" ContentType="image/jpg"/>
  <Override PartName="/ppt/media/image66.jpg" ContentType="image/jpg"/>
  <Override PartName="/ppt/media/image67.jpg" ContentType="image/jpg"/>
  <Override PartName="/ppt/media/image68.jpg" ContentType="image/jpg"/>
  <Override PartName="/ppt/media/image69.jpg" ContentType="image/jpg"/>
  <Override PartName="/ppt/media/image70.jpg" ContentType="image/jpg"/>
  <Override PartName="/ppt/media/image71.jpg" ContentType="image/jpg"/>
  <Override PartName="/ppt/media/image73.jpg" ContentType="image/jpg"/>
  <Override PartName="/ppt/media/image75.jpg" ContentType="image/jpg"/>
  <Override PartName="/ppt/media/image76.jpg" ContentType="image/jpg"/>
  <Override PartName="/ppt/media/image77.jpg" ContentType="image/jpg"/>
  <Override PartName="/ppt/media/image78.jpg" ContentType="image/jpg"/>
  <Override PartName="/ppt/media/image79.jpg" ContentType="image/jpg"/>
  <Override PartName="/ppt/media/image82.jpg" ContentType="image/jpg"/>
  <Override PartName="/ppt/media/image83.jpg" ContentType="image/jpg"/>
  <Override PartName="/ppt/media/image91.jpg" ContentType="image/jpg"/>
  <Override PartName="/ppt/media/image92.jpg" ContentType="image/jpg"/>
  <Override PartName="/ppt/media/image93.jpg" ContentType="image/jpg"/>
  <Override PartName="/ppt/media/image94.jpg" ContentType="image/jpg"/>
  <Override PartName="/ppt/media/image95.jpg" ContentType="image/jpg"/>
  <Override PartName="/ppt/media/image96.jpg" ContentType="image/jpg"/>
  <Override PartName="/ppt/media/image97.jpg" ContentType="image/jpg"/>
  <Override PartName="/ppt/media/image98.jpg" ContentType="image/jpg"/>
  <Override PartName="/ppt/media/image99.jpg" ContentType="image/jpg"/>
  <Override PartName="/ppt/media/image101.jpg" ContentType="image/jpg"/>
  <Override PartName="/ppt/media/image102.jpg" ContentType="image/jpg"/>
  <Override PartName="/ppt/media/image103.jpg" ContentType="image/jpg"/>
  <Override PartName="/ppt/media/image104.jpg" ContentType="image/jpg"/>
  <Override PartName="/ppt/media/image105.jpg" ContentType="image/jpg"/>
  <Override PartName="/ppt/media/image106.jpg" ContentType="image/jpg"/>
  <Override PartName="/ppt/media/image107.jpg" ContentType="image/jpg"/>
  <Override PartName="/ppt/media/image108.jpg" ContentType="image/jpg"/>
  <Override PartName="/ppt/media/image109.jpg" ContentType="image/jpg"/>
  <Override PartName="/ppt/media/image110.jpg" ContentType="image/jpg"/>
  <Override PartName="/ppt/media/image111.jpg" ContentType="image/jpg"/>
  <Override PartName="/ppt/media/image112.jpg" ContentType="image/jpg"/>
  <Override PartName="/ppt/media/image113.jpg" ContentType="image/jpg"/>
  <Override PartName="/ppt/media/image114.jpg" ContentType="image/jpg"/>
  <Override PartName="/ppt/media/image115.jpg" ContentType="image/jpg"/>
  <Override PartName="/ppt/media/image116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8" r:id="rId3"/>
    <p:sldMasterId id="2147483721" r:id="rId4"/>
    <p:sldMasterId id="2147483740" r:id="rId5"/>
    <p:sldMasterId id="2147483788" r:id="rId6"/>
  </p:sldMasterIdLst>
  <p:notesMasterIdLst>
    <p:notesMasterId r:id="rId36"/>
  </p:notesMasterIdLst>
  <p:sldIdLst>
    <p:sldId id="289" r:id="rId7"/>
    <p:sldId id="291" r:id="rId8"/>
    <p:sldId id="292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310" r:id="rId34"/>
    <p:sldId id="307" r:id="rId3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DB4A4-66FC-4AA6-B470-E8089376DAF7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2159B-1541-47DD-9C34-10649F10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432560" y="359898"/>
            <a:ext cx="7406640" cy="1472184"/>
          </a:xfrm>
          <a:prstGeom prst="rect">
            <a:avLst/>
          </a:prstGeom>
        </p:spPr>
        <p:txBody>
          <a:bodyPr anchor="b"/>
          <a:lstStyle>
            <a:defPPr/>
            <a:lvl1pPr lvl="0" algn="l"/>
          </a:lstStyle>
          <a:p>
            <a:r>
              <a:t>Образец заголовка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599"/>
          </a:xfrm>
          <a:prstGeom prst="rect">
            <a:avLst/>
          </a:prstGeom>
        </p:spPr>
        <p:txBody>
          <a:bodyPr tIns="0"/>
          <a:lstStyle>
            <a:defPPr/>
            <a:lvl1pPr marL="27432" lvl="0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lvl="1" indent="0" algn="ctr">
              <a:buNone/>
            </a:lvl2pPr>
            <a:lvl3pPr marL="914400" lvl="2" indent="0" algn="ctr">
              <a:buNone/>
            </a:lvl3pPr>
            <a:lvl4pPr marL="1371600" lvl="3" indent="0" algn="ctr">
              <a:buNone/>
            </a:lvl4pPr>
            <a:lvl5pPr marL="1828800" lvl="4" indent="0" algn="ctr">
              <a:buNone/>
            </a:lvl5pPr>
            <a:lvl6pPr marL="2286000" lvl="5" indent="0" algn="ctr">
              <a:buNone/>
            </a:lvl6pPr>
            <a:lvl7pPr marL="2743200" lvl="6" indent="0" algn="ctr">
              <a:buNone/>
            </a:lvl7pPr>
            <a:lvl8pPr marL="3200400" lvl="7" indent="0" algn="ctr">
              <a:buNone/>
            </a:lvl8pPr>
            <a:lvl9pPr marL="3657600" lvl="8" indent="0" algn="ctr">
              <a:buNone/>
            </a:lvl9pPr>
          </a:lstStyle>
          <a:p>
            <a:r>
              <a:t>Образец подзаголовка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  <p:sp>
        <p:nvSpPr>
          <p:cNvPr id="37" name="Shape 37"/>
          <p:cNvSpPr/>
          <p:nvPr/>
        </p:nvSpPr>
        <p:spPr>
          <a:xfrm>
            <a:off x="921433" y="1413802"/>
            <a:ext cx="210311" cy="210311"/>
          </a:xfrm>
          <a:prstGeom prst="ellipse">
            <a:avLst/>
          </a:prstGeom>
          <a:gradFill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</a:gradFill>
          <a:ln w="2000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38" name="Shape 3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>
            <a:solidFill>
              <a:schemeClr val="accent1">
                <a:shade val="75000"/>
                <a:alpha val="6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00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80891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Title and Subtitle">
    <p:spTree>
      <p:nvGrpSpPr>
        <p:cNvPr id="1" name="Group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>
            <a:solidFill>
              <a:schemeClr val="lt1"/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  <a:prstGeom prst="rect">
            <a:avLst/>
          </a:prstGeom>
        </p:spPr>
        <p:txBody>
          <a:bodyPr anchor="t"/>
          <a:lstStyle>
            <a:defPPr/>
            <a:lvl1pPr lvl="0" algn="l">
              <a:lnSpc>
                <a:spcPts val="4500"/>
              </a:lnSpc>
              <a:buNone/>
              <a:defRPr sz="40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  <a:prstGeom prst="rect">
            <a:avLst/>
          </a:prstGeom>
        </p:spPr>
        <p:txBody>
          <a:bodyPr anchor="b"/>
          <a:lstStyle>
            <a:defPPr/>
            <a:lvl1pPr marL="18288" lvl="0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lv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lvl="2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lvl="3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lvl="4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  <p:sp>
        <p:nvSpPr>
          <p:cNvPr id="89" name="Shape 89"/>
          <p:cNvSpPr/>
          <p:nvPr/>
        </p:nvSpPr>
        <p:spPr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>
            <a:solidFill>
              <a:schemeClr val="lt1"/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90" name="Shape 90"/>
          <p:cNvSpPr/>
          <p:nvPr/>
        </p:nvSpPr>
        <p:spPr>
          <a:xfrm>
            <a:off x="2172321" y="2814656"/>
            <a:ext cx="210311" cy="210311"/>
          </a:xfrm>
          <a:prstGeom prst="ellipse">
            <a:avLst/>
          </a:prstGeom>
          <a:gradFill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</a:gradFill>
          <a:ln w="2000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  <p:sp>
        <p:nvSpPr>
          <p:cNvPr id="91" name="Shape 91"/>
          <p:cNvSpPr/>
          <p:nvPr/>
        </p:nvSpPr>
        <p:spPr>
          <a:xfrm>
            <a:off x="2408064" y="2745870"/>
            <a:ext cx="64007" cy="64007"/>
          </a:xfrm>
          <a:prstGeom prst="ellipse">
            <a:avLst/>
          </a:prstGeom>
          <a:noFill/>
          <a:ln w="12700">
            <a:solidFill>
              <a:schemeClr val="accent1">
                <a:shade val="75000"/>
                <a:alpha val="6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162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</p:spPr>
        <p:txBody>
          <a:bodyPr anchor="ctr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74258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1435608" y="1524000"/>
            <a:ext cx="3657600" cy="4663440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body" idx="2"/>
          </p:nvPr>
        </p:nvSpPr>
        <p:spPr>
          <a:xfrm>
            <a:off x="5276088" y="1524000"/>
            <a:ext cx="3657600" cy="4663440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1567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Group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lt1"/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  <p:sp>
        <p:nvSpPr>
          <p:cNvPr id="75" name="Shape 75"/>
          <p:cNvSpPr/>
          <p:nvPr/>
        </p:nvSpPr>
        <p:spPr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>
            <a:solidFill>
              <a:schemeClr val="lt1"/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208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Comparison">
    <p:spTree>
      <p:nvGrpSpPr>
        <p:cNvPr id="1" name="Group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  <a:prstGeom prst="rect">
            <a:avLst/>
          </a:prstGeom>
        </p:spPr>
        <p:txBody>
          <a:bodyPr anchor="ctr"/>
          <a:lstStyle>
            <a:defPPr/>
            <a:lvl1pPr lvl="0" algn="ctr">
              <a:defRPr sz="4500" b="1" cap="none" baseline="0"/>
            </a:lvl1pPr>
          </a:lstStyle>
          <a:p>
            <a:r>
              <a:t>Образец 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457200" y="328278"/>
            <a:ext cx="4023359" cy="640080"/>
          </a:xfrm>
          <a:prstGeom prst="rect">
            <a:avLst/>
          </a:prstGeom>
          <a:solidFill>
            <a:schemeClr val="bg1"/>
          </a:solidFill>
          <a:ln w="10795">
            <a:solidFill>
              <a:schemeClr val="bg1"/>
            </a:solidFill>
            <a:prstDash val="solid"/>
          </a:ln>
        </p:spPr>
        <p:txBody>
          <a:bodyPr anchor="ctr"/>
          <a:lstStyle>
            <a:defPPr/>
            <a:lvl1pPr marL="64008" lvl="0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 lvl="1">
              <a:buNone/>
              <a:defRPr sz="2000" b="1"/>
            </a:lvl2pPr>
            <a:lvl3pPr lvl="2">
              <a:buNone/>
              <a:defRPr sz="1800" b="1"/>
            </a:lvl3pPr>
            <a:lvl4pPr lvl="3">
              <a:buNone/>
              <a:defRPr sz="1600" b="1"/>
            </a:lvl4pPr>
            <a:lvl5pPr lvl="4">
              <a:buNone/>
              <a:defRPr sz="1600" b="1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4663440" y="328278"/>
            <a:ext cx="4023359" cy="640080"/>
          </a:xfrm>
          <a:prstGeom prst="rect">
            <a:avLst/>
          </a:prstGeom>
          <a:solidFill>
            <a:schemeClr val="bg1"/>
          </a:solidFill>
          <a:ln w="10795">
            <a:solidFill>
              <a:schemeClr val="bg1"/>
            </a:solidFill>
            <a:prstDash val="solid"/>
          </a:ln>
        </p:spPr>
        <p:txBody>
          <a:bodyPr anchor="ctr"/>
          <a:lstStyle>
            <a:defPPr/>
            <a:lvl1pPr marL="64008" lvl="0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 lvl="1">
              <a:buNone/>
              <a:defRPr sz="2000" b="1"/>
            </a:lvl2pPr>
            <a:lvl3pPr lvl="2">
              <a:buNone/>
              <a:defRPr sz="1800" b="1"/>
            </a:lvl3pPr>
            <a:lvl4pPr lvl="3">
              <a:buNone/>
              <a:defRPr sz="1600" b="1"/>
            </a:lvl4pPr>
            <a:lvl5pPr lvl="4">
              <a:buNone/>
              <a:defRPr sz="1600" b="1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457200" y="969336"/>
            <a:ext cx="4023359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</a:ln>
        </p:spPr>
        <p:txBody>
          <a:bodyPr/>
          <a:lstStyle>
            <a:defPPr/>
            <a:lvl1pPr marL="393192" lvl="0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 lvl="1">
              <a:lnSpc>
                <a:spcPct val="100000"/>
              </a:lnSpc>
              <a:spcBef>
                <a:spcPts val="700"/>
              </a:spcBef>
              <a:defRPr sz="2000"/>
            </a:lvl2pPr>
            <a:lvl3pPr lvl="2">
              <a:lnSpc>
                <a:spcPct val="100000"/>
              </a:lnSpc>
              <a:spcBef>
                <a:spcPts val="700"/>
              </a:spcBef>
              <a:defRPr sz="1800"/>
            </a:lvl3pPr>
            <a:lvl4pPr lvl="3">
              <a:lnSpc>
                <a:spcPct val="100000"/>
              </a:lnSpc>
              <a:spcBef>
                <a:spcPts val="700"/>
              </a:spcBef>
              <a:defRPr sz="1600"/>
            </a:lvl4pPr>
            <a:lvl5pPr lvl="4"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4"/>
          </p:nvPr>
        </p:nvSpPr>
        <p:spPr>
          <a:xfrm>
            <a:off x="4663440" y="969336"/>
            <a:ext cx="4023359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</a:ln>
        </p:spPr>
        <p:txBody>
          <a:bodyPr/>
          <a:lstStyle>
            <a:defPPr/>
            <a:lvl1pPr marL="393192" lvl="0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 lvl="1">
              <a:lnSpc>
                <a:spcPct val="100000"/>
              </a:lnSpc>
              <a:spcBef>
                <a:spcPts val="700"/>
              </a:spcBef>
              <a:defRPr sz="2000"/>
            </a:lvl2pPr>
            <a:lvl3pPr lvl="2">
              <a:lnSpc>
                <a:spcPct val="100000"/>
              </a:lnSpc>
              <a:spcBef>
                <a:spcPts val="700"/>
              </a:spcBef>
              <a:defRPr sz="1800"/>
            </a:lvl3pPr>
            <a:lvl4pPr lvl="3">
              <a:lnSpc>
                <a:spcPct val="100000"/>
              </a:lnSpc>
              <a:spcBef>
                <a:spcPts val="700"/>
              </a:spcBef>
              <a:defRPr sz="1600"/>
            </a:lvl4pPr>
            <a:lvl5pPr lvl="4"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31708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Title, Text and Objec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prstGeom prst="rect">
            <a:avLst/>
          </a:prstGeom>
          <a:ln>
            <a:noFill/>
          </a:ln>
        </p:spPr>
        <p:txBody>
          <a:bodyPr anchor="b"/>
          <a:lstStyle>
            <a:defPPr/>
            <a:lvl1pPr lvl="0"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t>Образец заголовка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  <a:prstGeom prst="rect">
            <a:avLst/>
          </a:prstGeom>
        </p:spPr>
        <p:txBody>
          <a:bodyPr/>
          <a:lstStyle>
            <a:defPPr/>
            <a:lvl1pPr marL="45720" lv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lvl="1">
              <a:buNone/>
              <a:defRPr sz="1200"/>
            </a:lvl2pPr>
            <a:lvl3pPr lvl="2">
              <a:buNone/>
              <a:defRPr sz="1000"/>
            </a:lvl3pPr>
            <a:lvl4pPr lvl="3">
              <a:buNone/>
              <a:defRPr sz="900"/>
            </a:lvl4pPr>
            <a:lvl5pPr lvl="4">
              <a:buNone/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8153400" cy="3992563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99952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Title and Picture">
    <p:spTree>
      <p:nvGrpSpPr>
        <p:cNvPr id="1" name="Group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lvl="0" algn="l">
              <a:buNone/>
              <a:defRPr sz="2100" b="1"/>
            </a:lvl1pPr>
          </a:lstStyle>
          <a:p>
            <a:r>
              <a:t>Образец заголовка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  <p:sp>
        <p:nvSpPr>
          <p:cNvPr id="50" name="Shape 50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>
            <a:solidFill>
              <a:srgbClr val="FFFFFF"/>
            </a:solidFill>
            <a:prstDash val="solid"/>
          </a:ln>
        </p:spPr>
        <p:txBody>
          <a:bodyPr lIns="91440" tIns="274320" rIns="91440" bIns="4572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</a:pPr>
            <a:endParaRPr sz="3200">
              <a:solidFill>
                <a:srgbClr val="000000"/>
              </a:solidFill>
            </a:endParaRPr>
          </a:p>
        </p:txBody>
      </p:sp>
      <p:sp>
        <p:nvSpPr>
          <p:cNvPr id="51" name="Shape 51"/>
          <p:cNvSpPr>
            <a:spLocks noGrp="1"/>
          </p:cNvSpPr>
          <p:nvPr>
            <p:ph type="body" idx="1"/>
          </p:nvPr>
        </p:nvSpPr>
        <p:spPr>
          <a:xfrm>
            <a:off x="838200" y="1143003"/>
            <a:ext cx="4419600" cy="3514530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</a:ln>
        </p:spPr>
        <p:txBody>
          <a:bodyPr lIns="91440" tIns="274320" anchor="t"/>
          <a:lstStyle>
            <a:defPPr/>
            <a:lvl1pPr marL="0" lvl="0" indent="0">
              <a:buNone/>
              <a:defRPr sz="3200"/>
            </a:lvl1pPr>
          </a:lstStyle>
          <a:p>
            <a:pPr marL="0" indent="0" algn="l"/>
            <a:r>
              <a:t>Вставка рисунка</a:t>
            </a:r>
          </a:p>
        </p:txBody>
      </p:sp>
      <p:sp>
        <p:nvSpPr>
          <p:cNvPr id="52" name="Shape 52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>
            <a:solidFill>
              <a:srgbClr val="FFFFFF">
                <a:alpha val="100000"/>
              </a:srgb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53" name="Shape 53"/>
          <p:cNvSpPr/>
          <p:nvPr/>
        </p:nvSpPr>
        <p:spPr>
          <a:xfrm rot="2103354" flipH="1">
            <a:off x="5003667" y="936786"/>
            <a:ext cx="649223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>
            <a:solidFill>
              <a:srgbClr val="FFFFFF">
                <a:alpha val="100000"/>
              </a:srgb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838200" y="4800600"/>
            <a:ext cx="4419600" cy="762000"/>
          </a:xfrm>
          <a:prstGeom prst="rect">
            <a:avLst/>
          </a:prstGeom>
        </p:spPr>
        <p:txBody>
          <a:bodyPr anchor="ctr"/>
          <a:lstStyle>
            <a:defPPr/>
            <a:lvl1pPr marL="0" lv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 lvl="1">
              <a:defRPr sz="1200"/>
            </a:lvl2pPr>
            <a:lvl3pPr lvl="2">
              <a:defRPr sz="1000"/>
            </a:lvl3pPr>
            <a:lvl4pPr lvl="3">
              <a:defRPr sz="900"/>
            </a:lvl4pPr>
            <a:lvl5pPr lvl="4">
              <a:defRPr sz="900"/>
            </a:lvl5pPr>
          </a:lstStyle>
          <a:p>
            <a:pPr lvl="0"/>
            <a: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91004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29248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6858000" y="274639"/>
            <a:ext cx="1828800" cy="5851525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1143000" y="274640"/>
            <a:ext cx="5562600" cy="5851525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15737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90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08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74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251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39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5044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288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8277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466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933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317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Group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0" y="3867130"/>
            <a:ext cx="9144000" cy="2991079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30" name="Shape 30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31" name="Shape 31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32" name="Shape 32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33" name="Shape 33"/>
          <p:cNvSpPr txBox="1">
            <a:spLocks noGrp="1"/>
          </p:cNvSpPr>
          <p:nvPr>
            <p:ph type="subTitle" idx="1"/>
          </p:nvPr>
        </p:nvSpPr>
        <p:spPr>
          <a:xfrm>
            <a:off x="1473795" y="5052755"/>
            <a:ext cx="5637010" cy="882119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817686" y="3132290"/>
            <a:ext cx="7175351" cy="1793166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marL="640080" lvl="0" indent="-457200" algn="l">
              <a:defRPr sz="5400"/>
            </a:lvl1pPr>
          </a:lstStyle>
          <a:p>
            <a: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65433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925660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3867130"/>
            <a:ext cx="9144000" cy="2991079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21" name="Shape 21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22" name="Shape 22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2033197" y="2172648"/>
            <a:ext cx="5966666" cy="2423346"/>
          </a:xfrm>
          <a:prstGeom prst="rect">
            <a:avLst/>
          </a:prstGeom>
        </p:spPr>
        <p:txBody>
          <a:bodyPr anchor="b"/>
          <a:lstStyle>
            <a:defPPr/>
            <a:lvl1pPr lvl="0" algn="r">
              <a:defRPr sz="4600" b="1" cap="none" baseline="0"/>
            </a:lvl1pPr>
          </a:lstStyle>
          <a:p>
            <a:r>
              <a:t>Образец заголовка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2022439" y="4607721"/>
            <a:ext cx="5970494" cy="835459"/>
          </a:xfrm>
          <a:prstGeom prst="rect">
            <a:avLst/>
          </a:prstGeom>
        </p:spPr>
        <p:txBody>
          <a:bodyPr anchor="t"/>
          <a:lstStyle>
            <a:defPPr/>
            <a:lvl1pPr marL="0" lv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737322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37050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1143042" y="731519"/>
            <a:ext cx="3346703" cy="347472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body" idx="3"/>
          </p:nvPr>
        </p:nvSpPr>
        <p:spPr>
          <a:xfrm>
            <a:off x="4645152" y="731520"/>
            <a:ext cx="3346704" cy="347472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72018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512997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1143042" y="731520"/>
            <a:ext cx="3346703" cy="639762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 algn="ctr">
              <a:buNone/>
              <a:defRPr sz="2400" b="1" i="0">
                <a:solidFill>
                  <a:srgbClr val="202332">
                    <a:alpha val="82353"/>
                  </a:srgbClr>
                </a:solidFill>
                <a:latin typeface="+mj-lt"/>
                <a:ea typeface="+mj-ea"/>
                <a:cs typeface="+mj-cs"/>
              </a:defRPr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4"/>
          </p:nvPr>
        </p:nvSpPr>
        <p:spPr>
          <a:xfrm>
            <a:off x="1156476" y="1400327"/>
            <a:ext cx="3346703" cy="2743200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1800"/>
            </a:lvl1pPr>
            <a:lvl2pPr lvl="1">
              <a:defRPr sz="1800"/>
            </a:lvl2pPr>
            <a:lvl3pPr lvl="2">
              <a:defRPr sz="16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body" idx="5"/>
          </p:nvPr>
        </p:nvSpPr>
        <p:spPr>
          <a:xfrm>
            <a:off x="4647407" y="731520"/>
            <a:ext cx="3346703" cy="639762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 algn="ctr">
              <a:buNone/>
              <a:defRPr sz="2400" b="1" i="0">
                <a:solidFill>
                  <a:srgbClr val="202332">
                    <a:alpha val="82353"/>
                  </a:srgbClr>
                </a:solidFill>
                <a:latin typeface="+mj-lt"/>
                <a:ea typeface="+mj-ea"/>
                <a:cs typeface="+mj-cs"/>
              </a:defRPr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marL="0" lvl="0" indent="0" algn="ctr">
              <a:spcAft>
                <a:spcPts val="300"/>
              </a:spcAft>
            </a:pPr>
            <a:r>
              <a:t>Образец текста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6"/>
          </p:nvPr>
        </p:nvSpPr>
        <p:spPr>
          <a:xfrm>
            <a:off x="4645025" y="1399032"/>
            <a:ext cx="3346704" cy="2743200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defRPr sz="1800"/>
            </a:lvl1pPr>
            <a:lvl2pPr lvl="1">
              <a:defRPr sz="1800"/>
            </a:lvl2pPr>
            <a:lvl3pPr lvl="2">
              <a:defRPr sz="16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92414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839123" y="2210010"/>
            <a:ext cx="3636085" cy="1258493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228600" lvl="0" indent="-228600" algn="l">
              <a:defRPr sz="2800" b="1"/>
            </a:lvl1pPr>
          </a:lstStyle>
          <a:p>
            <a:r>
              <a:t>Образец заголовка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93620" y="731520"/>
            <a:ext cx="4017085" cy="4894730"/>
          </a:xfrm>
          <a:prstGeom prst="rect">
            <a:avLst/>
          </a:prstGeom>
        </p:spPr>
        <p:txBody>
          <a:bodyPr anchor="ctr"/>
          <a:lstStyle>
            <a:defPPr/>
            <a:lvl1pPr lvl="0">
              <a:defRPr sz="22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4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4"/>
          </p:nvPr>
        </p:nvSpPr>
        <p:spPr>
          <a:xfrm>
            <a:off x="1075766" y="3497802"/>
            <a:ext cx="3388659" cy="213951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994892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Title and Picture">
    <p:spTree>
      <p:nvGrpSpPr>
        <p:cNvPr id="1" name="Group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0" y="3867130"/>
            <a:ext cx="9144000" cy="2991079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70" name="Shape 70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71" name="Shape 71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72" name="Shape 72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defPPr/>
            <a:lvl1pPr marL="0" lvl="0" indent="0" algn="ctr">
              <a:buNone/>
              <a:defRPr sz="20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r>
              <a:t>Вставка рисунка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4"/>
          </p:nvPr>
        </p:nvSpPr>
        <p:spPr>
          <a:xfrm>
            <a:off x="877887" y="1010486"/>
            <a:ext cx="3694114" cy="2163020"/>
          </a:xfrm>
          <a:prstGeom prst="rect">
            <a:avLst/>
          </a:prstGeom>
        </p:spPr>
        <p:txBody>
          <a:bodyPr anchor="b"/>
          <a:lstStyle>
            <a:defPPr/>
            <a:lvl1pPr marL="182880" lvl="0" indent="-182880">
              <a:buFont typeface="Georgia"/>
              <a:buChar char="*"/>
              <a:defRPr sz="16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lvl="0" algn="l">
              <a:defRPr sz="4600" b="1"/>
            </a:lvl1pPr>
          </a:lstStyle>
          <a:p>
            <a: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135592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905000" y="731519"/>
            <a:ext cx="6400800" cy="3474720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85491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153758" y="376727"/>
            <a:ext cx="2057400" cy="5238339"/>
          </a:xfrm>
          <a:prstGeom prst="rect">
            <a:avLst/>
          </a:prstGeom>
        </p:spPr>
        <p:txBody>
          <a:bodyPr vert="eaVert"/>
          <a:lstStyle>
            <a:defPPr/>
            <a:lvl1pPr lvl="0" algn="l"/>
          </a:lstStyle>
          <a:p>
            <a:r>
              <a:t>Образец заголовка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3324167" y="731729"/>
            <a:ext cx="4829287" cy="4894729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701759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9/26/2023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372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9872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F0000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000066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3213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F0000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6034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F0000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2993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4741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6506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F0000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000066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45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F0000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6972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BF0000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9184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1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16683" y="206502"/>
            <a:ext cx="5310632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11528" y="2079116"/>
            <a:ext cx="5520943" cy="194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3" name="Shape 3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4" name="Shape 4"/>
          <p:cNvSpPr/>
          <p:nvPr/>
        </p:nvSpPr>
        <p:spPr>
          <a:xfrm rot="2315675">
            <a:off x="182881" y="1055077"/>
            <a:ext cx="1125717" cy="1102623"/>
          </a:xfrm>
          <a:prstGeom prst="donut">
            <a:avLst>
              <a:gd name="adj" fmla="val 11833"/>
            </a:avLst>
          </a:prstGeom>
          <a:gradFill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</a:gradFill>
          <a:ln w="7350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5" name="Shape 5"/>
          <p:cNvSpPr/>
          <p:nvPr/>
        </p:nvSpPr>
        <p:spPr>
          <a:xfrm>
            <a:off x="1012872" y="-54"/>
            <a:ext cx="8131127" cy="6858054"/>
          </a:xfrm>
          <a:prstGeom prst="rect">
            <a:avLst/>
          </a:prstGeom>
          <a:solidFill>
            <a:schemeClr val="bg1"/>
          </a:solidFill>
          <a:ln w="25400">
            <a:solidFill>
              <a:schemeClr val="lt1"/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" name="Shape 8"/>
          <p:cNvSpPr txBox="1">
            <a:spLocks noGrp="1"/>
          </p:cNvSpPr>
          <p:nvPr>
            <p:ph type="dt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lIns="91440" tIns="45720" rIns="91440" bIns="45720" anchor="b"/>
          <a:lstStyle>
            <a:defPPr/>
            <a:lvl1pPr marL="0" lvl="0" indent="0"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22.08.2023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ft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lIns="91440" tIns="45720" rIns="91440" bIns="45720" anchor="b"/>
          <a:lstStyle>
            <a:defPPr/>
            <a:lvl1pPr marL="0" lvl="0" indent="0" algn="l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sldNum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lIns="91440" tIns="45720" rIns="91440" bIns="45720" anchor="b"/>
          <a:lstStyle>
            <a:defPPr/>
            <a:lvl1pPr marL="0" lvl="0" indent="0"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E7DEC9">
                    <a:shade val="50000"/>
                    <a:satMod val="200000"/>
                  </a:srgbClr>
                </a:solidFill>
              </a:rPr>
              <a:t>‹#›</a:t>
            </a:r>
          </a:p>
        </p:txBody>
      </p:sp>
      <p:sp>
        <p:nvSpPr>
          <p:cNvPr id="11" name="Shape 11"/>
          <p:cNvSpPr/>
          <p:nvPr/>
        </p:nvSpPr>
        <p:spPr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>
            <a:solidFill>
              <a:schemeClr val="lt1"/>
            </a:solidFill>
            <a:prstDash val="solid"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398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defPPr/>
      <a:lvl1pPr lvl="0" algn="l">
        <a:buNone/>
        <a:defRPr sz="4300">
          <a:solidFill>
            <a:schemeClr val="tx2">
              <a:satMod val="130000"/>
            </a:schemeClr>
          </a:solidFill>
          <a:latin typeface="+mj-lt"/>
          <a:ea typeface="+mj-ea"/>
          <a:cs typeface="+mj-cs"/>
        </a:defRPr>
      </a:lvl1pPr>
    </p:titleStyle>
    <p:bodyStyle>
      <a:defPPr/>
      <a:lvl1pPr marL="365760" lvl="0" indent="-283464" algn="l">
        <a:lnSpc>
          <a:spcPct val="100000"/>
        </a:lnSpc>
        <a:spcBef>
          <a:spcPts val="600"/>
        </a:spcBef>
        <a:buClr>
          <a:schemeClr val="accent1"/>
        </a:buClr>
        <a:buSzPts val="2560"/>
        <a:buFont typeface="Wingdings 2"/>
        <a:buChar char="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40080" lvl="1" indent="-237743" algn="l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886967" lvl="2" indent="-228600" algn="l">
        <a:lnSpc>
          <a:spcPct val="100000"/>
        </a:lnSpc>
        <a:buClr>
          <a:schemeClr val="accent2"/>
        </a:buClr>
        <a:buFont typeface="Wingdings 2"/>
        <a:buChar char="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097280" lvl="3" indent="-173736" algn="l">
        <a:lnSpc>
          <a:spcPct val="100000"/>
        </a:lnSpc>
        <a:buClr>
          <a:schemeClr val="accent3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298448" lvl="4" indent="-182880" algn="l">
        <a:lnSpc>
          <a:spcPct val="100000"/>
        </a:lnSpc>
        <a:buClr>
          <a:schemeClr val="accent4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508760" lvl="5" indent="-182880" algn="l">
        <a:lnSpc>
          <a:spcPct val="100000"/>
        </a:lnSpc>
        <a:buClr>
          <a:schemeClr val="accent5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1719072" lvl="6" indent="-182880" algn="l">
        <a:lnSpc>
          <a:spcPct val="100000"/>
        </a:lnSpc>
        <a:buClr>
          <a:schemeClr val="accent6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1920240" lvl="7" indent="-182879" algn="l">
        <a:lnSpc>
          <a:spcPct val="100000"/>
        </a:lnSpc>
        <a:buClr>
          <a:schemeClr val="accent6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2130552" lvl="8" indent="-182879" algn="l">
        <a:lnSpc>
          <a:spcPct val="100000"/>
        </a:lnSpc>
        <a:buClr>
          <a:schemeClr val="accent6"/>
        </a:buClr>
        <a:buFont typeface="Wingdings 2"/>
        <a:buChar char="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13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4" name="Shape 4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5" name="Shape 5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793291" y="4372168"/>
            <a:ext cx="6512511" cy="114300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/>
          <a:p>
            <a:r>
              <a:t>Образец заголовка</a:t>
            </a:r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" name="Shape 8"/>
          <p:cNvSpPr txBox="1">
            <a:spLocks noGrp="1"/>
          </p:cNvSpPr>
          <p:nvPr>
            <p:ph type="dt" idx="2"/>
          </p:nvPr>
        </p:nvSpPr>
        <p:spPr>
          <a:xfrm>
            <a:off x="6172200" y="6172410"/>
            <a:ext cx="2514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20.06.2023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ftr" idx="3"/>
          </p:nvPr>
        </p:nvSpPr>
        <p:spPr>
          <a:xfrm>
            <a:off x="457303" y="6172410"/>
            <a:ext cx="335280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endParaRPr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sldNum" idx="4"/>
          </p:nvPr>
        </p:nvSpPr>
        <p:spPr>
          <a:xfrm>
            <a:off x="3810000" y="6172410"/>
            <a:ext cx="1828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6564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defPPr/>
      <a:lvl1pPr marL="320040" lvl="0" indent="-320040" algn="r">
        <a:buClr>
          <a:schemeClr val="accent6">
            <a:lumMod val="75000"/>
          </a:schemeClr>
        </a:buClr>
        <a:buSzPts val="5888"/>
        <a:buFont typeface="Georgia"/>
        <a:buChar char="*"/>
        <a:defRPr sz="4600" b="1" i="0">
          <a:solidFill>
            <a:srgbClr val="202332">
              <a:alpha val="82353"/>
            </a:srgbClr>
          </a:solidFill>
          <a:latin typeface="+mj-lt"/>
          <a:ea typeface="+mj-ea"/>
          <a:cs typeface="+mj-cs"/>
        </a:defRPr>
      </a:lvl1pPr>
      <a:lvl2pPr lvl="1">
        <a:defRPr>
          <a:solidFill>
            <a:schemeClr val="tx2"/>
          </a:solidFill>
        </a:defRPr>
      </a:lvl2pPr>
      <a:lvl3pPr lvl="2">
        <a:defRPr>
          <a:solidFill>
            <a:schemeClr val="tx2"/>
          </a:solidFill>
        </a:defRPr>
      </a:lvl3pPr>
      <a:lvl4pPr lvl="3">
        <a:defRPr>
          <a:solidFill>
            <a:schemeClr val="tx2"/>
          </a:solidFill>
        </a:defRPr>
      </a:lvl4pPr>
      <a:lvl5pPr lvl="4">
        <a:defRPr>
          <a:solidFill>
            <a:schemeClr val="tx2"/>
          </a:solidFill>
        </a:defRPr>
      </a:lvl5pPr>
      <a:lvl6pPr lvl="5">
        <a:defRPr>
          <a:solidFill>
            <a:schemeClr val="tx2"/>
          </a:solidFill>
        </a:defRPr>
      </a:lvl6pPr>
      <a:lvl7pPr lvl="6">
        <a:defRPr>
          <a:solidFill>
            <a:schemeClr val="tx2"/>
          </a:solidFill>
        </a:defRPr>
      </a:lvl7pPr>
      <a:lvl8pPr lvl="7">
        <a:defRPr>
          <a:solidFill>
            <a:schemeClr val="tx2"/>
          </a:solidFill>
        </a:defRPr>
      </a:lvl8pPr>
      <a:lvl9pPr lvl="8">
        <a:defRPr>
          <a:solidFill>
            <a:schemeClr val="tx2"/>
          </a:solidFill>
        </a:defRPr>
      </a:lvl9pPr>
    </p:titleStyle>
    <p:bodyStyle>
      <a:defPPr/>
      <a:lvl1pPr marL="228600" lvl="0" indent="-182880" algn="l">
        <a:spcAft>
          <a:spcPts val="300"/>
        </a:spcAft>
        <a:buClr>
          <a:schemeClr val="accent6">
            <a:lumMod val="75000"/>
          </a:schemeClr>
        </a:buClr>
        <a:buSzPts val="2860"/>
        <a:buFont typeface="Georgia"/>
        <a:buChar char="*"/>
        <a:defRPr sz="2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lvl="1" indent="-182880" algn="l">
        <a:spcAft>
          <a:spcPts val="300"/>
        </a:spcAft>
        <a:buClr>
          <a:schemeClr val="accent6">
            <a:lumMod val="75000"/>
          </a:schemeClr>
        </a:buClr>
        <a:buSzPts val="2600"/>
        <a:buFont typeface="Georgia"/>
        <a:buChar char="*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lvl="2" indent="-182880" algn="l">
        <a:spcAft>
          <a:spcPts val="300"/>
        </a:spcAft>
        <a:buClr>
          <a:schemeClr val="accent6">
            <a:lumMod val="75000"/>
          </a:schemeClr>
        </a:buClr>
        <a:buSzPts val="2340"/>
        <a:buFont typeface="Georgia"/>
        <a:buChar char="*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lvl="3" indent="-182880" algn="l">
        <a:spcAft>
          <a:spcPts val="300"/>
        </a:spcAft>
        <a:buClr>
          <a:schemeClr val="accent6">
            <a:lumMod val="75000"/>
          </a:schemeClr>
        </a:buClr>
        <a:buSzPts val="2080"/>
        <a:buFont typeface="Georgia"/>
        <a:buChar char="*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lvl="4" indent="-182880" algn="l">
        <a:spcAft>
          <a:spcPts val="300"/>
        </a:spcAft>
        <a:buClr>
          <a:schemeClr val="accent6">
            <a:lumMod val="75000"/>
          </a:schemeClr>
        </a:buClr>
        <a:buSzPts val="182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7" lvl="5" indent="-182880" algn="l">
        <a:spcAft>
          <a:spcPts val="300"/>
        </a:spcAft>
        <a:buClr>
          <a:schemeClr val="accent6">
            <a:lumMod val="75000"/>
          </a:schemeClr>
        </a:buClr>
        <a:buSzPts val="182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lvl="6" indent="-182879" algn="l">
        <a:spcAft>
          <a:spcPts val="300"/>
        </a:spcAft>
        <a:buClr>
          <a:schemeClr val="accent6">
            <a:lumMod val="75000"/>
          </a:schemeClr>
        </a:buClr>
        <a:buSzPts val="182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lvl="7" indent="-182879" algn="l">
        <a:spcAft>
          <a:spcPts val="300"/>
        </a:spcAft>
        <a:buClr>
          <a:schemeClr val="accent6">
            <a:lumMod val="75000"/>
          </a:schemeClr>
        </a:buClr>
        <a:buSzPts val="182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lvl="8" indent="-182879" algn="l">
        <a:spcAft>
          <a:spcPts val="300"/>
        </a:spcAft>
        <a:buClr>
          <a:schemeClr val="accent6">
            <a:lumMod val="75000"/>
          </a:schemeClr>
        </a:buClr>
        <a:buSzPts val="1820"/>
        <a:buFont typeface="Georgia"/>
        <a:buChar char="*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2"/>
            <a:ext cx="9143631" cy="68576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46655" y="149669"/>
            <a:ext cx="4650740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BF0000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3297" y="1087094"/>
            <a:ext cx="7763509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00066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27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2"/>
            <a:ext cx="9143631" cy="68576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46655" y="149669"/>
            <a:ext cx="4650740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BF0000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3297" y="1087094"/>
            <a:ext cx="7763509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00066"/>
                </a:solidFill>
                <a:latin typeface="Liberation Serif"/>
                <a:cs typeface="Liberation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9/26/2023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31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13" Type="http://schemas.openxmlformats.org/officeDocument/2006/relationships/image" Target="../media/image60.jp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12" Type="http://schemas.openxmlformats.org/officeDocument/2006/relationships/image" Target="../media/image59.png"/><Relationship Id="rId17" Type="http://schemas.openxmlformats.org/officeDocument/2006/relationships/image" Target="../media/image64.jpg"/><Relationship Id="rId2" Type="http://schemas.openxmlformats.org/officeDocument/2006/relationships/image" Target="../media/image49.jp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g"/><Relationship Id="rId11" Type="http://schemas.openxmlformats.org/officeDocument/2006/relationships/image" Target="../media/image58.jpg"/><Relationship Id="rId5" Type="http://schemas.openxmlformats.org/officeDocument/2006/relationships/image" Target="../media/image52.jpg"/><Relationship Id="rId15" Type="http://schemas.openxmlformats.org/officeDocument/2006/relationships/image" Target="../media/image62.png"/><Relationship Id="rId10" Type="http://schemas.openxmlformats.org/officeDocument/2006/relationships/image" Target="../media/image57.jpg"/><Relationship Id="rId4" Type="http://schemas.openxmlformats.org/officeDocument/2006/relationships/image" Target="../media/image51.jpg"/><Relationship Id="rId9" Type="http://schemas.openxmlformats.org/officeDocument/2006/relationships/image" Target="../media/image56.jpg"/><Relationship Id="rId14" Type="http://schemas.openxmlformats.org/officeDocument/2006/relationships/image" Target="../media/image6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13" Type="http://schemas.openxmlformats.org/officeDocument/2006/relationships/image" Target="../media/image73.jpg"/><Relationship Id="rId18" Type="http://schemas.openxmlformats.org/officeDocument/2006/relationships/image" Target="../media/image78.jpg"/><Relationship Id="rId3" Type="http://schemas.openxmlformats.org/officeDocument/2006/relationships/image" Target="../media/image49.jpg"/><Relationship Id="rId7" Type="http://schemas.openxmlformats.org/officeDocument/2006/relationships/image" Target="../media/image68.jpg"/><Relationship Id="rId12" Type="http://schemas.openxmlformats.org/officeDocument/2006/relationships/image" Target="../media/image72.png"/><Relationship Id="rId17" Type="http://schemas.openxmlformats.org/officeDocument/2006/relationships/image" Target="../media/image77.jpg"/><Relationship Id="rId2" Type="http://schemas.openxmlformats.org/officeDocument/2006/relationships/image" Target="../media/image1.png"/><Relationship Id="rId16" Type="http://schemas.openxmlformats.org/officeDocument/2006/relationships/image" Target="../media/image76.jp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11" Type="http://schemas.openxmlformats.org/officeDocument/2006/relationships/image" Target="../media/image51.jpg"/><Relationship Id="rId5" Type="http://schemas.openxmlformats.org/officeDocument/2006/relationships/image" Target="../media/image66.jpg"/><Relationship Id="rId15" Type="http://schemas.openxmlformats.org/officeDocument/2006/relationships/image" Target="../media/image75.jpg"/><Relationship Id="rId10" Type="http://schemas.openxmlformats.org/officeDocument/2006/relationships/image" Target="../media/image71.jpg"/><Relationship Id="rId19" Type="http://schemas.openxmlformats.org/officeDocument/2006/relationships/image" Target="../media/image79.jpg"/><Relationship Id="rId4" Type="http://schemas.openxmlformats.org/officeDocument/2006/relationships/image" Target="../media/image65.jpg"/><Relationship Id="rId9" Type="http://schemas.openxmlformats.org/officeDocument/2006/relationships/image" Target="../media/image70.jpg"/><Relationship Id="rId14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jpg"/><Relationship Id="rId4" Type="http://schemas.openxmlformats.org/officeDocument/2006/relationships/image" Target="../media/image86.png"/><Relationship Id="rId9" Type="http://schemas.openxmlformats.org/officeDocument/2006/relationships/image" Target="../media/image9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7" Type="http://schemas.openxmlformats.org/officeDocument/2006/relationships/image" Target="../media/image98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jpg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jpg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7" Type="http://schemas.openxmlformats.org/officeDocument/2006/relationships/image" Target="../media/image109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jpg"/><Relationship Id="rId5" Type="http://schemas.openxmlformats.org/officeDocument/2006/relationships/image" Target="../media/image107.jpg"/><Relationship Id="rId4" Type="http://schemas.openxmlformats.org/officeDocument/2006/relationships/image" Target="../media/image106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6.jpg"/><Relationship Id="rId4" Type="http://schemas.openxmlformats.org/officeDocument/2006/relationships/image" Target="../media/image11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Documents and Settings\Администратор\Рабочий стол\през\1692716879098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84"/>
          <a:stretch/>
        </p:blipFill>
        <p:spPr bwMode="auto">
          <a:xfrm>
            <a:off x="9144" y="76200"/>
            <a:ext cx="4715256" cy="54516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962400" y="1066800"/>
            <a:ext cx="502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«Дайте ребенку что-нибудь в руки, </a:t>
            </a:r>
          </a:p>
          <a:p>
            <a:r>
              <a:rPr lang="ru-RU" dirty="0"/>
              <a:t>чтобы он начал думать».</a:t>
            </a:r>
          </a:p>
          <a:p>
            <a:r>
              <a:rPr lang="ru-RU" dirty="0"/>
              <a:t>(народная мудрость)</a:t>
            </a:r>
          </a:p>
        </p:txBody>
      </p:sp>
    </p:spTree>
    <p:extLst>
      <p:ext uri="{BB962C8B-B14F-4D97-AF65-F5344CB8AC3E}">
        <p14:creationId xmlns:p14="http://schemas.microsoft.com/office/powerpoint/2010/main" val="721261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76200"/>
            <a:ext cx="624839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2023-2024 </a:t>
            </a:r>
            <a:r>
              <a:rPr spc="-5" dirty="0"/>
              <a:t>учебный год на</a:t>
            </a:r>
            <a:r>
              <a:rPr spc="-35" dirty="0"/>
              <a:t> </a:t>
            </a:r>
            <a:r>
              <a:rPr spc="-5" dirty="0"/>
              <a:t>пороге!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457200"/>
            <a:ext cx="8534400" cy="550151"/>
          </a:xfrm>
          <a:prstGeom prst="rect">
            <a:avLst/>
          </a:prstGeom>
        </p:spPr>
        <p:txBody>
          <a:bodyPr vert="horz" wrap="square" lIns="0" tIns="179070" rIns="0" bIns="0" rtlCol="0">
            <a:spAutoFit/>
          </a:bodyPr>
          <a:lstStyle/>
          <a:p>
            <a:pPr marL="12700">
              <a:spcBef>
                <a:spcPts val="1410"/>
              </a:spcBef>
            </a:pPr>
            <a:r>
              <a:rPr sz="2000" b="1" spc="-5" dirty="0">
                <a:solidFill>
                  <a:srgbClr val="000066"/>
                </a:solidFill>
                <a:latin typeface="Liberation Serif"/>
                <a:cs typeface="Liberation Serif"/>
              </a:rPr>
              <a:t>Основные </a:t>
            </a:r>
            <a:r>
              <a:rPr b="1" dirty="0">
                <a:solidFill>
                  <a:srgbClr val="000066"/>
                </a:solidFill>
                <a:latin typeface="Liberation Serif"/>
                <a:cs typeface="Liberation Serif"/>
              </a:rPr>
              <a:t>направления работы </a:t>
            </a:r>
            <a:r>
              <a:rPr b="1" dirty="0">
                <a:solidFill>
                  <a:srgbClr val="FF0000"/>
                </a:solidFill>
                <a:latin typeface="Liberation Serif"/>
                <a:cs typeface="Liberation Serif"/>
              </a:rPr>
              <a:t>1. </a:t>
            </a:r>
            <a:r>
              <a:rPr b="1" spc="-5" dirty="0">
                <a:solidFill>
                  <a:srgbClr val="FF0000"/>
                </a:solidFill>
                <a:latin typeface="Liberation Serif"/>
                <a:cs typeface="Liberation Serif"/>
              </a:rPr>
              <a:t>Реализация новой </a:t>
            </a:r>
            <a:r>
              <a:rPr b="1" dirty="0">
                <a:solidFill>
                  <a:srgbClr val="FF0000"/>
                </a:solidFill>
                <a:latin typeface="Liberation Serif"/>
                <a:cs typeface="Liberation Serif"/>
              </a:rPr>
              <a:t>ОП ДО </a:t>
            </a:r>
            <a:r>
              <a:rPr sz="2400" b="1" spc="-5" dirty="0">
                <a:solidFill>
                  <a:srgbClr val="FF0000"/>
                </a:solidFill>
                <a:latin typeface="Liberation Serif"/>
                <a:cs typeface="Liberation Serif"/>
              </a:rPr>
              <a:t>по</a:t>
            </a:r>
            <a:r>
              <a:rPr sz="2400" b="1" spc="-20" dirty="0">
                <a:solidFill>
                  <a:srgbClr val="FF0000"/>
                </a:solidFill>
                <a:latin typeface="Liberation Serif"/>
                <a:cs typeface="Liberation Serif"/>
              </a:rPr>
              <a:t> </a:t>
            </a:r>
            <a:r>
              <a:rPr sz="2400" b="1" dirty="0">
                <a:solidFill>
                  <a:srgbClr val="FF0000"/>
                </a:solidFill>
                <a:latin typeface="Liberation Serif"/>
                <a:cs typeface="Liberation Serif"/>
              </a:rPr>
              <a:t>ФОП</a:t>
            </a:r>
            <a:endParaRPr sz="2400" dirty="0">
              <a:solidFill>
                <a:prstClr val="black"/>
              </a:solidFill>
              <a:latin typeface="Liberation Serif"/>
              <a:cs typeface="Liberation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0518" y="1066800"/>
            <a:ext cx="7315200" cy="3887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1" y="3886200"/>
            <a:ext cx="2118505" cy="277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6315">
            <a:off x="7283566" y="3949072"/>
            <a:ext cx="1611263" cy="2393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Администратор\Мои документы\Downloads\169509382282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3868"/>
          <a:stretch/>
        </p:blipFill>
        <p:spPr bwMode="auto">
          <a:xfrm rot="20563418">
            <a:off x="3894248" y="4318867"/>
            <a:ext cx="1660303" cy="215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8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1043608" y="3789040"/>
            <a:ext cx="7092789" cy="26642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 dirty="0">
              <a:solidFill>
                <a:srgbClr val="000000"/>
              </a:solidFill>
            </a:endParaRPr>
          </a:p>
        </p:txBody>
      </p:sp>
      <p:sp>
        <p:nvSpPr>
          <p:cNvPr id="96" name="Shape 96"/>
          <p:cNvSpPr/>
          <p:nvPr/>
        </p:nvSpPr>
        <p:spPr>
          <a:xfrm>
            <a:off x="2555776" y="332656"/>
            <a:ext cx="4968552" cy="72007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r>
              <a:rPr sz="3600" dirty="0">
                <a:solidFill>
                  <a:srgbClr val="000000"/>
                </a:solidFill>
              </a:rPr>
              <a:t>Структура ФОП</a:t>
            </a:r>
          </a:p>
        </p:txBody>
      </p:sp>
      <p:sp>
        <p:nvSpPr>
          <p:cNvPr id="97" name="Shape 97"/>
          <p:cNvSpPr/>
          <p:nvPr/>
        </p:nvSpPr>
        <p:spPr>
          <a:xfrm>
            <a:off x="88268" y="1772816"/>
            <a:ext cx="2772308" cy="12241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r>
              <a:rPr sz="2800" dirty="0">
                <a:solidFill>
                  <a:srgbClr val="000000"/>
                </a:solidFill>
              </a:rPr>
              <a:t>Целевой</a:t>
            </a:r>
            <a:r>
              <a:rPr sz="36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8" name="Shape 98"/>
          <p:cNvSpPr/>
          <p:nvPr/>
        </p:nvSpPr>
        <p:spPr>
          <a:xfrm>
            <a:off x="3203848" y="1739931"/>
            <a:ext cx="2772308" cy="12241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r>
              <a:rPr sz="2400" dirty="0">
                <a:solidFill>
                  <a:srgbClr val="000000"/>
                </a:solidFill>
              </a:rPr>
              <a:t>Содержательный </a:t>
            </a:r>
          </a:p>
        </p:txBody>
      </p:sp>
      <p:sp>
        <p:nvSpPr>
          <p:cNvPr id="99" name="Shape 99"/>
          <p:cNvSpPr/>
          <p:nvPr/>
        </p:nvSpPr>
        <p:spPr>
          <a:xfrm>
            <a:off x="6228184" y="1739931"/>
            <a:ext cx="2772308" cy="12241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r>
              <a:rPr sz="2200" dirty="0">
                <a:solidFill>
                  <a:srgbClr val="000000"/>
                </a:solidFill>
              </a:rPr>
              <a:t>Организационный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sz="22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0" name="Shape 100"/>
          <p:cNvSpPr/>
          <p:nvPr/>
        </p:nvSpPr>
        <p:spPr>
          <a:xfrm>
            <a:off x="1494007" y="4061971"/>
            <a:ext cx="6049906" cy="230832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>
                <a:solidFill>
                  <a:srgbClr val="000000"/>
                </a:solidFill>
              </a:rPr>
              <a:t>а также содержит в себе учебно-методические документы</a:t>
            </a:r>
            <a:r>
              <a:rPr dirty="0">
                <a:solidFill>
                  <a:srgbClr val="000000"/>
                </a:solidFill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dirty="0">
                <a:solidFill>
                  <a:srgbClr val="FF0000"/>
                </a:solidFill>
              </a:rPr>
              <a:t>федеральную рабочую программу воспитания;</a:t>
            </a:r>
          </a:p>
          <a:p>
            <a:pPr marL="285750" indent="-285750">
              <a:buFont typeface="Arial"/>
              <a:buChar char="•"/>
            </a:pPr>
            <a:r>
              <a:rPr dirty="0">
                <a:solidFill>
                  <a:srgbClr val="000000"/>
                </a:solidFill>
              </a:rPr>
              <a:t>программу коррекционно-развивающей работы;</a:t>
            </a:r>
          </a:p>
          <a:p>
            <a:pPr marL="285750" indent="-285750">
              <a:buFont typeface="Arial"/>
              <a:buChar char="•"/>
            </a:pPr>
            <a:r>
              <a:rPr dirty="0">
                <a:solidFill>
                  <a:srgbClr val="000000"/>
                </a:solidFill>
              </a:rPr>
              <a:t> примерный режим и распорядок дня в дошкольной группе;</a:t>
            </a:r>
          </a:p>
          <a:p>
            <a:pPr marL="285750" indent="-285750">
              <a:buFont typeface="Arial"/>
              <a:buChar char="•"/>
            </a:pPr>
            <a:r>
              <a:rPr dirty="0">
                <a:solidFill>
                  <a:srgbClr val="FF0000"/>
                </a:solidFill>
              </a:rPr>
              <a:t> федеральный календарный план воспитательной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23275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2010" y="447878"/>
            <a:ext cx="78593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Задачи</a:t>
            </a:r>
            <a:r>
              <a:rPr sz="2400" spc="-20" dirty="0"/>
              <a:t> </a:t>
            </a:r>
            <a:r>
              <a:rPr sz="2400" dirty="0"/>
              <a:t>и </a:t>
            </a:r>
            <a:r>
              <a:rPr sz="2400" spc="-15" dirty="0"/>
              <a:t>содержание </a:t>
            </a:r>
            <a:r>
              <a:rPr sz="2400" spc="-5" dirty="0"/>
              <a:t>образования</a:t>
            </a:r>
            <a:r>
              <a:rPr sz="2400" spc="-10" dirty="0"/>
              <a:t> </a:t>
            </a:r>
            <a:r>
              <a:rPr sz="2400" spc="-5" dirty="0"/>
              <a:t>(обучения</a:t>
            </a:r>
            <a:r>
              <a:rPr sz="2400" spc="-20" dirty="0"/>
              <a:t> </a:t>
            </a:r>
            <a:r>
              <a:rPr sz="2400" dirty="0"/>
              <a:t>и </a:t>
            </a:r>
            <a:r>
              <a:rPr sz="2400" spc="-5" dirty="0"/>
              <a:t>воспитания)</a:t>
            </a:r>
            <a:endParaRPr sz="2400"/>
          </a:p>
          <a:p>
            <a:pPr algn="ctr">
              <a:lnSpc>
                <a:spcPct val="100000"/>
              </a:lnSpc>
            </a:pPr>
            <a:r>
              <a:rPr sz="2400" dirty="0"/>
              <a:t>по</a:t>
            </a:r>
            <a:r>
              <a:rPr sz="2400" spc="-25" dirty="0"/>
              <a:t> </a:t>
            </a:r>
            <a:r>
              <a:rPr sz="2400" spc="-10" dirty="0"/>
              <a:t>образовательным</a:t>
            </a:r>
            <a:r>
              <a:rPr sz="2400" spc="-25" dirty="0"/>
              <a:t> </a:t>
            </a:r>
            <a:r>
              <a:rPr sz="2400" spc="-10" dirty="0"/>
              <a:t>областям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35940" y="2079116"/>
            <a:ext cx="1216660" cy="14285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18.СКР</a:t>
            </a:r>
          </a:p>
          <a:p>
            <a:pPr marL="353060" indent="-340995">
              <a:lnSpc>
                <a:spcPct val="100000"/>
              </a:lnSpc>
              <a:buAutoNum type="arabicPeriod" startAt="19"/>
              <a:tabLst>
                <a:tab pos="353695" algn="l"/>
              </a:tabLst>
            </a:pPr>
            <a:r>
              <a:rPr sz="1800" dirty="0">
                <a:latin typeface="Calibri"/>
                <a:cs typeface="Calibri"/>
              </a:rPr>
              <a:t>ПР</a:t>
            </a:r>
          </a:p>
          <a:p>
            <a:pPr marL="354330" indent="-342265">
              <a:lnSpc>
                <a:spcPct val="100000"/>
              </a:lnSpc>
              <a:buAutoNum type="arabicPeriod" startAt="19"/>
              <a:tabLst>
                <a:tab pos="354965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РР</a:t>
            </a:r>
            <a:endParaRPr sz="20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353060" indent="-340995">
              <a:lnSpc>
                <a:spcPct val="100000"/>
              </a:lnSpc>
              <a:buAutoNum type="arabicPeriod" startAt="19"/>
              <a:tabLst>
                <a:tab pos="353695" algn="l"/>
              </a:tabLst>
            </a:pPr>
            <a:r>
              <a:rPr sz="1800" dirty="0">
                <a:latin typeface="Calibri"/>
                <a:cs typeface="Calibri"/>
              </a:rPr>
              <a:t>ХЭР</a:t>
            </a:r>
          </a:p>
          <a:p>
            <a:pPr marL="353695" indent="-341630">
              <a:lnSpc>
                <a:spcPct val="100000"/>
              </a:lnSpc>
              <a:buAutoNum type="arabicPeriod" startAt="19"/>
              <a:tabLst>
                <a:tab pos="354330" algn="l"/>
              </a:tabLst>
            </a:pPr>
            <a:r>
              <a:rPr sz="1800" dirty="0">
                <a:latin typeface="Calibri"/>
                <a:cs typeface="Calibri"/>
              </a:rPr>
              <a:t>ФР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8005">
              <a:lnSpc>
                <a:spcPct val="100000"/>
              </a:lnSpc>
              <a:spcBef>
                <a:spcPts val="100"/>
              </a:spcBef>
            </a:pPr>
            <a:r>
              <a:rPr dirty="0"/>
              <a:t>Для</a:t>
            </a:r>
            <a:r>
              <a:rPr spc="-35" dirty="0"/>
              <a:t> </a:t>
            </a:r>
            <a:r>
              <a:rPr spc="-10" dirty="0"/>
              <a:t>каждой</a:t>
            </a:r>
            <a:r>
              <a:rPr spc="-30" dirty="0"/>
              <a:t> </a:t>
            </a:r>
            <a:r>
              <a:rPr spc="-5" dirty="0"/>
              <a:t>ОО</a:t>
            </a:r>
            <a:r>
              <a:rPr spc="-25" dirty="0"/>
              <a:t> </a:t>
            </a:r>
            <a:r>
              <a:rPr spc="-5" dirty="0"/>
              <a:t>определены:</a:t>
            </a:r>
          </a:p>
          <a:p>
            <a:pPr marL="669925" indent="-121920">
              <a:lnSpc>
                <a:spcPct val="100000"/>
              </a:lnSpc>
              <a:buChar char="-"/>
              <a:tabLst>
                <a:tab pos="669925" algn="l"/>
              </a:tabLst>
            </a:pPr>
            <a:r>
              <a:rPr spc="-5" dirty="0"/>
              <a:t>Основные</a:t>
            </a:r>
            <a:r>
              <a:rPr spc="40" dirty="0"/>
              <a:t> </a:t>
            </a:r>
            <a:r>
              <a:rPr spc="-5" dirty="0"/>
              <a:t>задачи</a:t>
            </a:r>
            <a:r>
              <a:rPr spc="25" dirty="0"/>
              <a:t> </a:t>
            </a:r>
            <a:r>
              <a:rPr spc="-10" dirty="0"/>
              <a:t>образовательной</a:t>
            </a:r>
            <a:r>
              <a:rPr spc="20" dirty="0"/>
              <a:t> </a:t>
            </a:r>
            <a:r>
              <a:rPr spc="-10" dirty="0"/>
              <a:t>деятельности</a:t>
            </a:r>
          </a:p>
          <a:p>
            <a:pPr marL="548005">
              <a:lnSpc>
                <a:spcPct val="100000"/>
              </a:lnSpc>
            </a:pPr>
            <a:r>
              <a:rPr dirty="0"/>
              <a:t>по</a:t>
            </a:r>
            <a:r>
              <a:rPr spc="-30" dirty="0"/>
              <a:t> </a:t>
            </a:r>
            <a:r>
              <a:rPr spc="-5" dirty="0"/>
              <a:t>возрастам</a:t>
            </a:r>
          </a:p>
          <a:p>
            <a:pPr marL="548005" marR="209550">
              <a:lnSpc>
                <a:spcPct val="100000"/>
              </a:lnSpc>
              <a:buChar char="-"/>
              <a:tabLst>
                <a:tab pos="669925" algn="l"/>
              </a:tabLst>
            </a:pPr>
            <a:r>
              <a:rPr spc="-10" dirty="0"/>
              <a:t>Содержание образовательной </a:t>
            </a:r>
            <a:r>
              <a:rPr spc="-5" dirty="0"/>
              <a:t>деятельности </a:t>
            </a:r>
            <a:r>
              <a:rPr dirty="0"/>
              <a:t>по </a:t>
            </a:r>
            <a:r>
              <a:rPr spc="-395" dirty="0"/>
              <a:t> </a:t>
            </a:r>
            <a:r>
              <a:rPr spc="-5" dirty="0"/>
              <a:t>возрастам</a:t>
            </a:r>
          </a:p>
          <a:p>
            <a:pPr marL="548005" marR="214629">
              <a:lnSpc>
                <a:spcPct val="100000"/>
              </a:lnSpc>
              <a:buChar char="-"/>
              <a:tabLst>
                <a:tab pos="669925" algn="l"/>
              </a:tabLst>
            </a:pPr>
            <a:r>
              <a:rPr dirty="0"/>
              <a:t>Задачи </a:t>
            </a:r>
            <a:r>
              <a:rPr spc="-5" dirty="0"/>
              <a:t>воспитания</a:t>
            </a:r>
            <a:r>
              <a:rPr dirty="0"/>
              <a:t> и</a:t>
            </a:r>
            <a:r>
              <a:rPr spc="5" dirty="0"/>
              <a:t> </a:t>
            </a:r>
            <a:r>
              <a:rPr spc="-10" dirty="0"/>
              <a:t>формируемые</a:t>
            </a:r>
            <a:r>
              <a:rPr spc="5" dirty="0"/>
              <a:t> </a:t>
            </a:r>
            <a:r>
              <a:rPr spc="-5" dirty="0"/>
              <a:t>ценности</a:t>
            </a:r>
            <a:r>
              <a:rPr spc="20" dirty="0"/>
              <a:t> </a:t>
            </a:r>
            <a:r>
              <a:rPr dirty="0"/>
              <a:t>в </a:t>
            </a:r>
            <a:r>
              <a:rPr spc="-395" dirty="0"/>
              <a:t> </a:t>
            </a:r>
            <a:r>
              <a:rPr spc="-5" dirty="0"/>
              <a:t>совокупности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248" y="932688"/>
              <a:ext cx="8243316" cy="8458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4682" y="1030985"/>
            <a:ext cx="7764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Times New Roman"/>
                <a:cs typeface="Times New Roman"/>
              </a:rPr>
              <a:t>Образовательные</a:t>
            </a:r>
            <a:r>
              <a:rPr sz="3000" b="1" spc="-30" dirty="0">
                <a:latin typeface="Times New Roman"/>
                <a:cs typeface="Times New Roman"/>
              </a:rPr>
              <a:t> </a:t>
            </a:r>
            <a:r>
              <a:rPr sz="3000" b="1" spc="-15" dirty="0">
                <a:latin typeface="Times New Roman"/>
                <a:cs typeface="Times New Roman"/>
              </a:rPr>
              <a:t>области</a:t>
            </a:r>
            <a:r>
              <a:rPr sz="3000" b="1" spc="-2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и</a:t>
            </a:r>
            <a:r>
              <a:rPr sz="3000" b="1" spc="-20" dirty="0">
                <a:latin typeface="Times New Roman"/>
                <a:cs typeface="Times New Roman"/>
              </a:rPr>
              <a:t> </a:t>
            </a:r>
            <a:r>
              <a:rPr sz="3000" b="1" spc="-10" dirty="0">
                <a:latin typeface="Times New Roman"/>
                <a:cs typeface="Times New Roman"/>
              </a:rPr>
              <a:t>направленности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5988" y="1659051"/>
            <a:ext cx="5015230" cy="415925"/>
          </a:xfrm>
          <a:prstGeom prst="rect">
            <a:avLst/>
          </a:prstGeom>
          <a:ln w="76200">
            <a:solidFill>
              <a:srgbClr val="548ED4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21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Социально</a:t>
            </a:r>
            <a:r>
              <a:rPr sz="21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коммуникативное</a:t>
            </a:r>
            <a:r>
              <a:rPr sz="21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1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развитие</a:t>
            </a:r>
            <a:endParaRPr sz="21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2896" y="2577083"/>
            <a:ext cx="2889504" cy="9601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582674" y="2735707"/>
            <a:ext cx="187261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8620" marR="5080" indent="-37655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Сфера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социальных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отношений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38344" y="2529839"/>
            <a:ext cx="2699004" cy="112471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249926" y="2598241"/>
            <a:ext cx="22599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800" i="1" spc="-15" dirty="0">
                <a:latin typeface="Times New Roman"/>
                <a:cs typeface="Times New Roman"/>
              </a:rPr>
              <a:t>Формирование</a:t>
            </a:r>
            <a:r>
              <a:rPr sz="1800" i="1" spc="-1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основ 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гражданственности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и </a:t>
            </a:r>
            <a:r>
              <a:rPr sz="1800" i="1" spc="-434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патриотизма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72896" y="3951732"/>
            <a:ext cx="2889504" cy="100888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682623" y="4134739"/>
            <a:ext cx="1671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780" marR="5080" indent="-25971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Сфера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трудового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воспитания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38344" y="4029455"/>
            <a:ext cx="2709672" cy="94792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241416" y="4181982"/>
            <a:ext cx="2276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751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Формирование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безопасного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поведения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270618" y="2122042"/>
            <a:ext cx="901700" cy="1801495"/>
          </a:xfrm>
          <a:custGeom>
            <a:avLst/>
            <a:gdLst/>
            <a:ahLst/>
            <a:cxnLst/>
            <a:rect l="l" t="t" r="r" b="b"/>
            <a:pathLst>
              <a:path w="901700" h="1801495">
                <a:moveTo>
                  <a:pt x="372884" y="6477"/>
                </a:moveTo>
                <a:lnTo>
                  <a:pt x="365899" y="0"/>
                </a:lnTo>
                <a:lnTo>
                  <a:pt x="47764" y="350545"/>
                </a:lnTo>
                <a:lnTo>
                  <a:pt x="23126" y="328168"/>
                </a:lnTo>
                <a:lnTo>
                  <a:pt x="139" y="410083"/>
                </a:lnTo>
                <a:lnTo>
                  <a:pt x="79514" y="379349"/>
                </a:lnTo>
                <a:lnTo>
                  <a:pt x="65100" y="366268"/>
                </a:lnTo>
                <a:lnTo>
                  <a:pt x="54825" y="356946"/>
                </a:lnTo>
                <a:lnTo>
                  <a:pt x="372884" y="6477"/>
                </a:lnTo>
                <a:close/>
              </a:path>
              <a:path w="901700" h="1801495">
                <a:moveTo>
                  <a:pt x="901204" y="5334"/>
                </a:moveTo>
                <a:lnTo>
                  <a:pt x="892695" y="1143"/>
                </a:lnTo>
                <a:lnTo>
                  <a:pt x="29819" y="1731162"/>
                </a:lnTo>
                <a:lnTo>
                  <a:pt x="0" y="1716278"/>
                </a:lnTo>
                <a:lnTo>
                  <a:pt x="139" y="1801495"/>
                </a:lnTo>
                <a:lnTo>
                  <a:pt x="68211" y="1750314"/>
                </a:lnTo>
                <a:lnTo>
                  <a:pt x="61328" y="1746885"/>
                </a:lnTo>
                <a:lnTo>
                  <a:pt x="38468" y="1735480"/>
                </a:lnTo>
                <a:lnTo>
                  <a:pt x="901204" y="5334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26153" y="2121788"/>
            <a:ext cx="1118870" cy="1929130"/>
          </a:xfrm>
          <a:custGeom>
            <a:avLst/>
            <a:gdLst/>
            <a:ahLst/>
            <a:cxnLst/>
            <a:rect l="l" t="t" r="r" b="b"/>
            <a:pathLst>
              <a:path w="1118870" h="1929129">
                <a:moveTo>
                  <a:pt x="1012952" y="423545"/>
                </a:moveTo>
                <a:lnTo>
                  <a:pt x="998118" y="383921"/>
                </a:lnTo>
                <a:lnTo>
                  <a:pt x="983107" y="343789"/>
                </a:lnTo>
                <a:lnTo>
                  <a:pt x="960323" y="368300"/>
                </a:lnTo>
                <a:lnTo>
                  <a:pt x="563372" y="0"/>
                </a:lnTo>
                <a:lnTo>
                  <a:pt x="556895" y="6985"/>
                </a:lnTo>
                <a:lnTo>
                  <a:pt x="953833" y="375272"/>
                </a:lnTo>
                <a:lnTo>
                  <a:pt x="931164" y="399669"/>
                </a:lnTo>
                <a:lnTo>
                  <a:pt x="1012952" y="423545"/>
                </a:lnTo>
                <a:close/>
              </a:path>
              <a:path w="1118870" h="1929129">
                <a:moveTo>
                  <a:pt x="1118489" y="1928749"/>
                </a:moveTo>
                <a:lnTo>
                  <a:pt x="1115263" y="1876171"/>
                </a:lnTo>
                <a:lnTo>
                  <a:pt x="1113282" y="1843659"/>
                </a:lnTo>
                <a:lnTo>
                  <a:pt x="1084453" y="1860384"/>
                </a:lnTo>
                <a:lnTo>
                  <a:pt x="8255" y="1143"/>
                </a:lnTo>
                <a:lnTo>
                  <a:pt x="0" y="5842"/>
                </a:lnTo>
                <a:lnTo>
                  <a:pt x="1076172" y="1865185"/>
                </a:lnTo>
                <a:lnTo>
                  <a:pt x="1047369" y="1881886"/>
                </a:lnTo>
                <a:lnTo>
                  <a:pt x="1118489" y="192874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5503" y="2546604"/>
              <a:ext cx="2784348" cy="12954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582292" y="2625090"/>
            <a:ext cx="2304415" cy="98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Times New Roman"/>
                <a:cs typeface="Times New Roman"/>
              </a:rPr>
              <a:t>Сенсорные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эталоны </a:t>
            </a:r>
            <a:r>
              <a:rPr sz="2100" spc="-5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и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познавательные</a:t>
            </a:r>
            <a:endParaRPr sz="2100">
              <a:latin typeface="Times New Roman"/>
              <a:cs typeface="Times New Roman"/>
            </a:endParaRPr>
          </a:p>
          <a:p>
            <a:pPr marL="5080" algn="ctr">
              <a:lnSpc>
                <a:spcPct val="100000"/>
              </a:lnSpc>
            </a:pPr>
            <a:r>
              <a:rPr sz="2100" dirty="0">
                <a:latin typeface="Times New Roman"/>
                <a:cs typeface="Times New Roman"/>
              </a:rPr>
              <a:t>действия</a:t>
            </a:r>
            <a:endParaRPr sz="21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07508" y="4180332"/>
            <a:ext cx="2025395" cy="94640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31611" y="4331589"/>
            <a:ext cx="1379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-486409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Ок</a:t>
            </a:r>
            <a:r>
              <a:rPr sz="1800" spc="-30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уж</a:t>
            </a:r>
            <a:r>
              <a:rPr sz="1800" spc="5" dirty="0">
                <a:latin typeface="Times New Roman"/>
                <a:cs typeface="Times New Roman"/>
              </a:rPr>
              <a:t>а</a:t>
            </a:r>
            <a:r>
              <a:rPr sz="1800" spc="-5" dirty="0">
                <a:latin typeface="Times New Roman"/>
                <a:cs typeface="Times New Roman"/>
              </a:rPr>
              <a:t>ю</a:t>
            </a:r>
            <a:r>
              <a:rPr sz="1800" dirty="0">
                <a:latin typeface="Times New Roman"/>
                <a:cs typeface="Times New Roman"/>
              </a:rPr>
              <a:t>щ</a:t>
            </a:r>
            <a:r>
              <a:rPr sz="1800" spc="-5" dirty="0">
                <a:latin typeface="Times New Roman"/>
                <a:cs typeface="Times New Roman"/>
              </a:rPr>
              <a:t>ий  </a:t>
            </a:r>
            <a:r>
              <a:rPr sz="1800" dirty="0">
                <a:latin typeface="Times New Roman"/>
                <a:cs typeface="Times New Roman"/>
              </a:rPr>
              <a:t>мир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5503" y="4136135"/>
            <a:ext cx="2740152" cy="103327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231263" y="4444365"/>
            <a:ext cx="10096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latin typeface="Times New Roman"/>
                <a:cs typeface="Times New Roman"/>
              </a:rPr>
              <a:t>Пр</a:t>
            </a:r>
            <a:r>
              <a:rPr sz="2100" dirty="0">
                <a:latin typeface="Times New Roman"/>
                <a:cs typeface="Times New Roman"/>
              </a:rPr>
              <a:t>ир</a:t>
            </a:r>
            <a:r>
              <a:rPr sz="2100" spc="-50" dirty="0">
                <a:latin typeface="Times New Roman"/>
                <a:cs typeface="Times New Roman"/>
              </a:rPr>
              <a:t>о</a:t>
            </a:r>
            <a:r>
              <a:rPr sz="2100" dirty="0">
                <a:latin typeface="Times New Roman"/>
                <a:cs typeface="Times New Roman"/>
              </a:rPr>
              <a:t>да</a:t>
            </a:r>
            <a:endParaRPr sz="21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17008" y="2554223"/>
            <a:ext cx="2538984" cy="119633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9554" y="2782570"/>
            <a:ext cx="191643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Times New Roman"/>
                <a:cs typeface="Times New Roman"/>
              </a:rPr>
              <a:t>Математические</a:t>
            </a:r>
            <a:endParaRPr sz="2100">
              <a:latin typeface="Times New Roman"/>
              <a:cs typeface="Times New Roman"/>
            </a:endParaRPr>
          </a:p>
          <a:p>
            <a:pPr marL="123825">
              <a:lnSpc>
                <a:spcPct val="100000"/>
              </a:lnSpc>
            </a:pPr>
            <a:r>
              <a:rPr sz="2100" spc="-5" dirty="0">
                <a:latin typeface="Times New Roman"/>
                <a:cs typeface="Times New Roman"/>
              </a:rPr>
              <a:t>представления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43251" y="1534642"/>
            <a:ext cx="3957954" cy="462280"/>
          </a:xfrm>
          <a:custGeom>
            <a:avLst/>
            <a:gdLst/>
            <a:ahLst/>
            <a:cxnLst/>
            <a:rect l="l" t="t" r="r" b="b"/>
            <a:pathLst>
              <a:path w="3957954" h="462280">
                <a:moveTo>
                  <a:pt x="0" y="461670"/>
                </a:moveTo>
                <a:lnTo>
                  <a:pt x="3957701" y="461670"/>
                </a:lnTo>
                <a:lnTo>
                  <a:pt x="3957701" y="0"/>
                </a:lnTo>
                <a:lnTo>
                  <a:pt x="0" y="0"/>
                </a:lnTo>
                <a:lnTo>
                  <a:pt x="0" y="461670"/>
                </a:lnTo>
                <a:close/>
              </a:path>
            </a:pathLst>
          </a:custGeom>
          <a:ln w="76200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722626" y="1557273"/>
            <a:ext cx="3575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Познавательное</a:t>
            </a:r>
            <a:r>
              <a:rPr sz="2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развитие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0248" y="932688"/>
            <a:ext cx="8243316" cy="845819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4682" y="1030985"/>
            <a:ext cx="7764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Times New Roman"/>
                <a:cs typeface="Times New Roman"/>
              </a:rPr>
              <a:t>Образовательные</a:t>
            </a:r>
            <a:r>
              <a:rPr sz="3000" b="1" spc="-30" dirty="0">
                <a:latin typeface="Times New Roman"/>
                <a:cs typeface="Times New Roman"/>
              </a:rPr>
              <a:t> </a:t>
            </a:r>
            <a:r>
              <a:rPr sz="3000" b="1" spc="-15" dirty="0">
                <a:latin typeface="Times New Roman"/>
                <a:cs typeface="Times New Roman"/>
              </a:rPr>
              <a:t>области</a:t>
            </a:r>
            <a:r>
              <a:rPr sz="3000" b="1" spc="-2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и</a:t>
            </a:r>
            <a:r>
              <a:rPr sz="3000" b="1" spc="-20" dirty="0">
                <a:latin typeface="Times New Roman"/>
                <a:cs typeface="Times New Roman"/>
              </a:rPr>
              <a:t> </a:t>
            </a:r>
            <a:r>
              <a:rPr sz="3000" b="1" spc="-10" dirty="0">
                <a:latin typeface="Times New Roman"/>
                <a:cs typeface="Times New Roman"/>
              </a:rPr>
              <a:t>направленности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356483" y="1970023"/>
            <a:ext cx="1181100" cy="2186940"/>
          </a:xfrm>
          <a:custGeom>
            <a:avLst/>
            <a:gdLst/>
            <a:ahLst/>
            <a:cxnLst/>
            <a:rect l="l" t="t" r="r" b="b"/>
            <a:pathLst>
              <a:path w="1181100" h="2186940">
                <a:moveTo>
                  <a:pt x="557403" y="6477"/>
                </a:moveTo>
                <a:lnTo>
                  <a:pt x="550418" y="0"/>
                </a:lnTo>
                <a:lnTo>
                  <a:pt x="48133" y="544855"/>
                </a:lnTo>
                <a:lnTo>
                  <a:pt x="23622" y="522224"/>
                </a:lnTo>
                <a:lnTo>
                  <a:pt x="0" y="604139"/>
                </a:lnTo>
                <a:lnTo>
                  <a:pt x="79629" y="573913"/>
                </a:lnTo>
                <a:lnTo>
                  <a:pt x="65316" y="560705"/>
                </a:lnTo>
                <a:lnTo>
                  <a:pt x="55130" y="551319"/>
                </a:lnTo>
                <a:lnTo>
                  <a:pt x="557403" y="6477"/>
                </a:lnTo>
                <a:close/>
              </a:path>
              <a:path w="1181100" h="2186940">
                <a:moveTo>
                  <a:pt x="1180719" y="64008"/>
                </a:moveTo>
                <a:lnTo>
                  <a:pt x="1172337" y="59436"/>
                </a:lnTo>
                <a:lnTo>
                  <a:pt x="32702" y="2117763"/>
                </a:lnTo>
                <a:lnTo>
                  <a:pt x="3556" y="2101596"/>
                </a:lnTo>
                <a:lnTo>
                  <a:pt x="0" y="2186686"/>
                </a:lnTo>
                <a:lnTo>
                  <a:pt x="70231" y="2138553"/>
                </a:lnTo>
                <a:lnTo>
                  <a:pt x="61061" y="2133473"/>
                </a:lnTo>
                <a:lnTo>
                  <a:pt x="41059" y="2122398"/>
                </a:lnTo>
                <a:lnTo>
                  <a:pt x="1180719" y="6400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01667" y="2033904"/>
            <a:ext cx="1068705" cy="2166620"/>
          </a:xfrm>
          <a:custGeom>
            <a:avLst/>
            <a:gdLst/>
            <a:ahLst/>
            <a:cxnLst/>
            <a:rect l="l" t="t" r="r" b="b"/>
            <a:pathLst>
              <a:path w="1068704" h="2166620">
                <a:moveTo>
                  <a:pt x="954024" y="2081149"/>
                </a:moveTo>
                <a:lnTo>
                  <a:pt x="923442" y="2094496"/>
                </a:lnTo>
                <a:lnTo>
                  <a:pt x="8763" y="1143"/>
                </a:lnTo>
                <a:lnTo>
                  <a:pt x="0" y="4953"/>
                </a:lnTo>
                <a:lnTo>
                  <a:pt x="914793" y="2098268"/>
                </a:lnTo>
                <a:lnTo>
                  <a:pt x="884174" y="2111629"/>
                </a:lnTo>
                <a:lnTo>
                  <a:pt x="949579" y="2166112"/>
                </a:lnTo>
                <a:lnTo>
                  <a:pt x="952512" y="2109851"/>
                </a:lnTo>
                <a:lnTo>
                  <a:pt x="954024" y="2081149"/>
                </a:lnTo>
                <a:close/>
              </a:path>
              <a:path w="1068704" h="2166620">
                <a:moveTo>
                  <a:pt x="1068324" y="540258"/>
                </a:moveTo>
                <a:lnTo>
                  <a:pt x="1058049" y="493903"/>
                </a:lnTo>
                <a:lnTo>
                  <a:pt x="1049909" y="457073"/>
                </a:lnTo>
                <a:lnTo>
                  <a:pt x="1023988" y="478053"/>
                </a:lnTo>
                <a:lnTo>
                  <a:pt x="636778" y="0"/>
                </a:lnTo>
                <a:lnTo>
                  <a:pt x="629412" y="5969"/>
                </a:lnTo>
                <a:lnTo>
                  <a:pt x="1016609" y="484009"/>
                </a:lnTo>
                <a:lnTo>
                  <a:pt x="990727" y="504952"/>
                </a:lnTo>
                <a:lnTo>
                  <a:pt x="1068324" y="54025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248" y="932688"/>
              <a:ext cx="8243316" cy="8458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4682" y="1030985"/>
            <a:ext cx="7764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Times New Roman"/>
                <a:cs typeface="Times New Roman"/>
              </a:rPr>
              <a:t>Образовательные</a:t>
            </a:r>
            <a:r>
              <a:rPr sz="3000" b="1" spc="-30" dirty="0">
                <a:latin typeface="Times New Roman"/>
                <a:cs typeface="Times New Roman"/>
              </a:rPr>
              <a:t> </a:t>
            </a:r>
            <a:r>
              <a:rPr sz="3000" b="1" spc="-15" dirty="0">
                <a:latin typeface="Times New Roman"/>
                <a:cs typeface="Times New Roman"/>
              </a:rPr>
              <a:t>области</a:t>
            </a:r>
            <a:r>
              <a:rPr sz="3000" b="1" spc="-2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и</a:t>
            </a:r>
            <a:r>
              <a:rPr sz="3000" b="1" spc="-20" dirty="0">
                <a:latin typeface="Times New Roman"/>
                <a:cs typeface="Times New Roman"/>
              </a:rPr>
              <a:t> </a:t>
            </a:r>
            <a:r>
              <a:rPr sz="3000" b="1" spc="-10" dirty="0">
                <a:latin typeface="Times New Roman"/>
                <a:cs typeface="Times New Roman"/>
              </a:rPr>
              <a:t>направленности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4325" y="1686661"/>
            <a:ext cx="5775325" cy="462280"/>
          </a:xfrm>
          <a:prstGeom prst="rect">
            <a:avLst/>
          </a:prstGeom>
          <a:ln w="76200">
            <a:solidFill>
              <a:srgbClr val="548ED4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280"/>
              </a:spcBef>
            </a:pPr>
            <a:r>
              <a:rPr sz="24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Художественно</a:t>
            </a:r>
            <a:r>
              <a:rPr sz="24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эстетическое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 развитие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33372" y="4675632"/>
            <a:ext cx="2253996" cy="8503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34945" y="4744973"/>
            <a:ext cx="1449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Приобщение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искусству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008" y="3284220"/>
            <a:ext cx="2322576" cy="139903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524380" y="3628135"/>
            <a:ext cx="16865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5080" indent="-1524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spc="-2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образ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т</a:t>
            </a:r>
            <a:r>
              <a:rPr sz="1800" spc="5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ль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ая  деятельность: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43500" y="4686300"/>
            <a:ext cx="2452116" cy="85039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568188" y="4756150"/>
            <a:ext cx="1603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marR="5080" indent="-14351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онс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spc="-25" dirty="0">
                <a:latin typeface="Times New Roman"/>
                <a:cs typeface="Times New Roman"/>
              </a:rPr>
              <a:t>р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spc="-25" dirty="0">
                <a:latin typeface="Times New Roman"/>
                <a:cs typeface="Times New Roman"/>
              </a:rPr>
              <a:t>к</a:t>
            </a:r>
            <a:r>
              <a:rPr sz="1800" spc="-10" dirty="0">
                <a:latin typeface="Times New Roman"/>
                <a:cs typeface="Times New Roman"/>
              </a:rPr>
              <a:t>т</a:t>
            </a:r>
            <a:r>
              <a:rPr sz="1800" spc="-5" dirty="0">
                <a:latin typeface="Times New Roman"/>
                <a:cs typeface="Times New Roman"/>
              </a:rPr>
              <a:t>ивная  </a:t>
            </a:r>
            <a:r>
              <a:rPr sz="1800" dirty="0">
                <a:latin typeface="Times New Roman"/>
                <a:cs typeface="Times New Roman"/>
              </a:rPr>
              <a:t>деятельность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751" y="2298192"/>
            <a:ext cx="2250948" cy="139903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17193" y="2641472"/>
            <a:ext cx="1381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68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Музыкальная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деяте</a:t>
            </a:r>
            <a:r>
              <a:rPr sz="1800" spc="5" dirty="0">
                <a:latin typeface="Times New Roman"/>
                <a:cs typeface="Times New Roman"/>
              </a:rPr>
              <a:t>л</a:t>
            </a:r>
            <a:r>
              <a:rPr sz="1800" spc="-5" dirty="0">
                <a:latin typeface="Times New Roman"/>
                <a:cs typeface="Times New Roman"/>
              </a:rPr>
              <a:t>ь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spc="45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5" dirty="0">
                <a:latin typeface="Times New Roman"/>
                <a:cs typeface="Times New Roman"/>
              </a:rPr>
              <a:t>т</a:t>
            </a:r>
            <a:r>
              <a:rPr sz="1800" spc="-5" dirty="0">
                <a:latin typeface="Times New Roman"/>
                <a:cs typeface="Times New Roman"/>
              </a:rPr>
              <a:t>ь: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63411" y="2572511"/>
            <a:ext cx="2455164" cy="850391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303645" y="2641472"/>
            <a:ext cx="1776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2570" marR="5080" indent="-230504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imes New Roman"/>
                <a:cs typeface="Times New Roman"/>
              </a:rPr>
              <a:t>Т</a:t>
            </a:r>
            <a:r>
              <a:rPr sz="1800" spc="25" dirty="0">
                <a:latin typeface="Times New Roman"/>
                <a:cs typeface="Times New Roman"/>
              </a:rPr>
              <a:t>е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р</a:t>
            </a:r>
            <a:r>
              <a:rPr sz="1800" spc="1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ли</a:t>
            </a:r>
            <a:r>
              <a:rPr sz="1800" spc="-20" dirty="0">
                <a:latin typeface="Times New Roman"/>
                <a:cs typeface="Times New Roman"/>
              </a:rPr>
              <a:t>з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25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анная  деятельность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92496" y="3558540"/>
            <a:ext cx="2587752" cy="85039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717285" y="3628135"/>
            <a:ext cx="2137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275" marR="5080" indent="-410209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latin typeface="Times New Roman"/>
                <a:cs typeface="Times New Roman"/>
              </a:rPr>
              <a:t>К</a:t>
            </a:r>
            <a:r>
              <a:rPr sz="1800" spc="-6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л</a:t>
            </a:r>
            <a:r>
              <a:rPr sz="1800" spc="-80" dirty="0">
                <a:latin typeface="Times New Roman"/>
                <a:cs typeface="Times New Roman"/>
              </a:rPr>
              <a:t>ь</a:t>
            </a:r>
            <a:r>
              <a:rPr sz="1800" spc="-20" dirty="0">
                <a:latin typeface="Times New Roman"/>
                <a:cs typeface="Times New Roman"/>
              </a:rPr>
              <a:t>т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рно-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</a:t>
            </a:r>
            <a:r>
              <a:rPr sz="1800" spc="40" dirty="0">
                <a:latin typeface="Times New Roman"/>
                <a:cs typeface="Times New Roman"/>
              </a:rPr>
              <a:t>о</a:t>
            </a:r>
            <a:r>
              <a:rPr sz="1800" spc="-20" dirty="0">
                <a:latin typeface="Times New Roman"/>
                <a:cs typeface="Times New Roman"/>
              </a:rPr>
              <a:t>с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spc="-45" dirty="0">
                <a:latin typeface="Times New Roman"/>
                <a:cs typeface="Times New Roman"/>
              </a:rPr>
              <a:t>г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25" dirty="0">
                <a:latin typeface="Times New Roman"/>
                <a:cs typeface="Times New Roman"/>
              </a:rPr>
              <a:t>в</a:t>
            </a:r>
            <a:r>
              <a:rPr sz="1800" spc="-1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я  деятельность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29409" y="2138933"/>
            <a:ext cx="4342765" cy="2589530"/>
          </a:xfrm>
          <a:custGeom>
            <a:avLst/>
            <a:gdLst/>
            <a:ahLst/>
            <a:cxnLst/>
            <a:rect l="l" t="t" r="r" b="b"/>
            <a:pathLst>
              <a:path w="4342765" h="2589529">
                <a:moveTo>
                  <a:pt x="76073" y="412750"/>
                </a:moveTo>
                <a:lnTo>
                  <a:pt x="42824" y="413639"/>
                </a:lnTo>
                <a:lnTo>
                  <a:pt x="31623" y="0"/>
                </a:lnTo>
                <a:lnTo>
                  <a:pt x="22098" y="254"/>
                </a:lnTo>
                <a:lnTo>
                  <a:pt x="33299" y="413893"/>
                </a:lnTo>
                <a:lnTo>
                  <a:pt x="0" y="414782"/>
                </a:lnTo>
                <a:lnTo>
                  <a:pt x="40132" y="489966"/>
                </a:lnTo>
                <a:lnTo>
                  <a:pt x="69621" y="426593"/>
                </a:lnTo>
                <a:lnTo>
                  <a:pt x="76073" y="412750"/>
                </a:lnTo>
                <a:close/>
              </a:path>
              <a:path w="4342765" h="2589529">
                <a:moveTo>
                  <a:pt x="1101725" y="1354328"/>
                </a:moveTo>
                <a:lnTo>
                  <a:pt x="1068324" y="1354328"/>
                </a:lnTo>
                <a:lnTo>
                  <a:pt x="1068324" y="44831"/>
                </a:lnTo>
                <a:lnTo>
                  <a:pt x="1058799" y="44831"/>
                </a:lnTo>
                <a:lnTo>
                  <a:pt x="1058799" y="1354328"/>
                </a:lnTo>
                <a:lnTo>
                  <a:pt x="1025525" y="1354328"/>
                </a:lnTo>
                <a:lnTo>
                  <a:pt x="1063625" y="1430528"/>
                </a:lnTo>
                <a:lnTo>
                  <a:pt x="1095375" y="1367028"/>
                </a:lnTo>
                <a:lnTo>
                  <a:pt x="1101725" y="1354328"/>
                </a:lnTo>
                <a:close/>
              </a:path>
              <a:path w="4342765" h="2589529">
                <a:moveTo>
                  <a:pt x="1877441" y="2512695"/>
                </a:moveTo>
                <a:lnTo>
                  <a:pt x="1844141" y="2513088"/>
                </a:lnTo>
                <a:lnTo>
                  <a:pt x="1814576" y="44831"/>
                </a:lnTo>
                <a:lnTo>
                  <a:pt x="1805051" y="44831"/>
                </a:lnTo>
                <a:lnTo>
                  <a:pt x="1834616" y="2513203"/>
                </a:lnTo>
                <a:lnTo>
                  <a:pt x="1801368" y="2513584"/>
                </a:lnTo>
                <a:lnTo>
                  <a:pt x="1840357" y="2589276"/>
                </a:lnTo>
                <a:lnTo>
                  <a:pt x="1871040" y="2525903"/>
                </a:lnTo>
                <a:lnTo>
                  <a:pt x="1877441" y="2512695"/>
                </a:lnTo>
                <a:close/>
              </a:path>
              <a:path w="4342765" h="2589529">
                <a:moveTo>
                  <a:pt x="3119247" y="2459482"/>
                </a:moveTo>
                <a:lnTo>
                  <a:pt x="3085998" y="2460091"/>
                </a:lnTo>
                <a:lnTo>
                  <a:pt x="3044317" y="44704"/>
                </a:lnTo>
                <a:lnTo>
                  <a:pt x="3034792" y="44958"/>
                </a:lnTo>
                <a:lnTo>
                  <a:pt x="3076473" y="2460269"/>
                </a:lnTo>
                <a:lnTo>
                  <a:pt x="3043047" y="2460879"/>
                </a:lnTo>
                <a:lnTo>
                  <a:pt x="3082544" y="2536317"/>
                </a:lnTo>
                <a:lnTo>
                  <a:pt x="3112808" y="2472944"/>
                </a:lnTo>
                <a:lnTo>
                  <a:pt x="3119247" y="2459482"/>
                </a:lnTo>
                <a:close/>
              </a:path>
              <a:path w="4342765" h="2589529">
                <a:moveTo>
                  <a:pt x="3565525" y="1354328"/>
                </a:moveTo>
                <a:lnTo>
                  <a:pt x="3532251" y="1354328"/>
                </a:lnTo>
                <a:lnTo>
                  <a:pt x="3532251" y="29083"/>
                </a:lnTo>
                <a:lnTo>
                  <a:pt x="3522726" y="29083"/>
                </a:lnTo>
                <a:lnTo>
                  <a:pt x="3522726" y="1354328"/>
                </a:lnTo>
                <a:lnTo>
                  <a:pt x="3489325" y="1354328"/>
                </a:lnTo>
                <a:lnTo>
                  <a:pt x="3527425" y="1430528"/>
                </a:lnTo>
                <a:lnTo>
                  <a:pt x="3559175" y="1367028"/>
                </a:lnTo>
                <a:lnTo>
                  <a:pt x="3565525" y="1354328"/>
                </a:lnTo>
                <a:close/>
              </a:path>
              <a:path w="4342765" h="2589529">
                <a:moveTo>
                  <a:pt x="4342384" y="413766"/>
                </a:moveTo>
                <a:lnTo>
                  <a:pt x="4308983" y="413766"/>
                </a:lnTo>
                <a:lnTo>
                  <a:pt x="4308983" y="127"/>
                </a:lnTo>
                <a:lnTo>
                  <a:pt x="4299458" y="127"/>
                </a:lnTo>
                <a:lnTo>
                  <a:pt x="4299458" y="413766"/>
                </a:lnTo>
                <a:lnTo>
                  <a:pt x="4266184" y="413766"/>
                </a:lnTo>
                <a:lnTo>
                  <a:pt x="4304284" y="489966"/>
                </a:lnTo>
                <a:lnTo>
                  <a:pt x="4336034" y="426466"/>
                </a:lnTo>
                <a:lnTo>
                  <a:pt x="4342384" y="41376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654" y="0"/>
            <a:ext cx="9132570" cy="6858000"/>
            <a:chOff x="11654" y="0"/>
            <a:chExt cx="91325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54" y="0"/>
              <a:ext cx="9132345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6424" y="2580132"/>
              <a:ext cx="2813304" cy="34625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1556" y="2622804"/>
              <a:ext cx="1522475" cy="4297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7652" y="2851404"/>
              <a:ext cx="1412748" cy="42976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365630" y="2668015"/>
            <a:ext cx="2171065" cy="299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marR="406400" indent="-635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latin typeface="Times New Roman"/>
                <a:cs typeface="Times New Roman"/>
              </a:rPr>
              <a:t>М</a:t>
            </a:r>
            <a:r>
              <a:rPr sz="1500" b="1" dirty="0">
                <a:latin typeface="Times New Roman"/>
                <a:cs typeface="Times New Roman"/>
              </a:rPr>
              <a:t>узы</a:t>
            </a:r>
            <a:r>
              <a:rPr sz="1500" b="1" spc="-25" dirty="0">
                <a:latin typeface="Times New Roman"/>
                <a:cs typeface="Times New Roman"/>
              </a:rPr>
              <a:t>к</a:t>
            </a:r>
            <a:r>
              <a:rPr sz="1500" b="1" spc="15" dirty="0">
                <a:latin typeface="Times New Roman"/>
                <a:cs typeface="Times New Roman"/>
              </a:rPr>
              <a:t>а</a:t>
            </a:r>
            <a:r>
              <a:rPr sz="1500" b="1" spc="-5" dirty="0">
                <a:latin typeface="Times New Roman"/>
                <a:cs typeface="Times New Roman"/>
              </a:rPr>
              <a:t>л</a:t>
            </a:r>
            <a:r>
              <a:rPr sz="1500" b="1" spc="5" dirty="0">
                <a:latin typeface="Times New Roman"/>
                <a:cs typeface="Times New Roman"/>
              </a:rPr>
              <a:t>ь</a:t>
            </a:r>
            <a:r>
              <a:rPr sz="1500" b="1" spc="-5" dirty="0">
                <a:latin typeface="Times New Roman"/>
                <a:cs typeface="Times New Roman"/>
              </a:rPr>
              <a:t>н</a:t>
            </a:r>
            <a:r>
              <a:rPr sz="1500" b="1" dirty="0">
                <a:latin typeface="Times New Roman"/>
                <a:cs typeface="Times New Roman"/>
              </a:rPr>
              <a:t>ая  д</a:t>
            </a:r>
            <a:r>
              <a:rPr sz="1500" b="1" spc="-10" dirty="0">
                <a:latin typeface="Times New Roman"/>
                <a:cs typeface="Times New Roman"/>
              </a:rPr>
              <a:t>е</a:t>
            </a:r>
            <a:r>
              <a:rPr sz="1500" b="1" dirty="0">
                <a:latin typeface="Times New Roman"/>
                <a:cs typeface="Times New Roman"/>
              </a:rPr>
              <a:t>ят</a:t>
            </a:r>
            <a:r>
              <a:rPr sz="1500" b="1" spc="-10" dirty="0">
                <a:latin typeface="Times New Roman"/>
                <a:cs typeface="Times New Roman"/>
              </a:rPr>
              <a:t>е</a:t>
            </a:r>
            <a:r>
              <a:rPr sz="1500" b="1" spc="-5" dirty="0">
                <a:latin typeface="Times New Roman"/>
                <a:cs typeface="Times New Roman"/>
              </a:rPr>
              <a:t>л</a:t>
            </a:r>
            <a:r>
              <a:rPr sz="1500" b="1" spc="5" dirty="0">
                <a:latin typeface="Times New Roman"/>
                <a:cs typeface="Times New Roman"/>
              </a:rPr>
              <a:t>ь</a:t>
            </a:r>
            <a:r>
              <a:rPr sz="1500" b="1" spc="-5" dirty="0">
                <a:latin typeface="Times New Roman"/>
                <a:cs typeface="Times New Roman"/>
              </a:rPr>
              <a:t>н</a:t>
            </a:r>
            <a:r>
              <a:rPr sz="1500" b="1" dirty="0">
                <a:latin typeface="Times New Roman"/>
                <a:cs typeface="Times New Roman"/>
              </a:rPr>
              <a:t>о</a:t>
            </a:r>
            <a:r>
              <a:rPr sz="1500" b="1" spc="-10" dirty="0">
                <a:latin typeface="Times New Roman"/>
                <a:cs typeface="Times New Roman"/>
              </a:rPr>
              <a:t>с</a:t>
            </a:r>
            <a:r>
              <a:rPr sz="1500" b="1" spc="-5" dirty="0">
                <a:latin typeface="Times New Roman"/>
                <a:cs typeface="Times New Roman"/>
              </a:rPr>
              <a:t>т</a:t>
            </a:r>
            <a:r>
              <a:rPr sz="1500" b="1" spc="5" dirty="0">
                <a:latin typeface="Times New Roman"/>
                <a:cs typeface="Times New Roman"/>
              </a:rPr>
              <a:t>ь</a:t>
            </a:r>
            <a:r>
              <a:rPr sz="1500" dirty="0">
                <a:latin typeface="Times New Roman"/>
                <a:cs typeface="Times New Roman"/>
              </a:rPr>
              <a:t>:</a:t>
            </a:r>
            <a:endParaRPr sz="15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10" dirty="0">
                <a:latin typeface="Times New Roman"/>
                <a:cs typeface="Times New Roman"/>
              </a:rPr>
              <a:t>Слушание</a:t>
            </a:r>
            <a:endParaRPr sz="15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10" dirty="0">
                <a:latin typeface="Times New Roman"/>
                <a:cs typeface="Times New Roman"/>
              </a:rPr>
              <a:t>Пение</a:t>
            </a:r>
            <a:endParaRPr sz="15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5" dirty="0">
                <a:latin typeface="Times New Roman"/>
                <a:cs typeface="Times New Roman"/>
              </a:rPr>
              <a:t>Песенное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творчество</a:t>
            </a:r>
            <a:endParaRPr sz="15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10" dirty="0">
                <a:latin typeface="Times New Roman"/>
                <a:cs typeface="Times New Roman"/>
              </a:rPr>
              <a:t>Музыкально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–</a:t>
            </a:r>
            <a:endParaRPr sz="1500">
              <a:latin typeface="Times New Roman"/>
              <a:cs typeface="Times New Roman"/>
            </a:endParaRPr>
          </a:p>
          <a:p>
            <a:pPr marL="26987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ритмические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движения</a:t>
            </a:r>
            <a:endParaRPr sz="1500">
              <a:latin typeface="Times New Roman"/>
              <a:cs typeface="Times New Roman"/>
            </a:endParaRPr>
          </a:p>
          <a:p>
            <a:pPr marL="269875" marR="3746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10" dirty="0">
                <a:latin typeface="Times New Roman"/>
                <a:cs typeface="Times New Roman"/>
              </a:rPr>
              <a:t>Музыкально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игровое</a:t>
            </a:r>
            <a:r>
              <a:rPr sz="1500" spc="-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 </a:t>
            </a:r>
            <a:r>
              <a:rPr sz="1500" spc="-36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танцевальное</a:t>
            </a:r>
            <a:endParaRPr sz="1500">
              <a:latin typeface="Times New Roman"/>
              <a:cs typeface="Times New Roman"/>
            </a:endParaRPr>
          </a:p>
          <a:p>
            <a:pPr marL="269875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творчество</a:t>
            </a:r>
            <a:endParaRPr sz="1500">
              <a:latin typeface="Times New Roman"/>
              <a:cs typeface="Times New Roman"/>
            </a:endParaRPr>
          </a:p>
          <a:p>
            <a:pPr marL="269875" marR="57467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5" dirty="0">
                <a:latin typeface="Times New Roman"/>
                <a:cs typeface="Times New Roman"/>
              </a:rPr>
              <a:t>Игра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на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детских </a:t>
            </a:r>
            <a:r>
              <a:rPr sz="1500" spc="-36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музыкальных </a:t>
            </a:r>
            <a:r>
              <a:rPr sz="1500" spc="-5" dirty="0">
                <a:latin typeface="Times New Roman"/>
                <a:cs typeface="Times New Roman"/>
              </a:rPr>
              <a:t> инструментах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66715" y="2580132"/>
            <a:ext cx="2639695" cy="3027045"/>
            <a:chOff x="4966715" y="2580132"/>
            <a:chExt cx="2639695" cy="302704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66715" y="2580132"/>
              <a:ext cx="2639567" cy="30266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6295" y="2610612"/>
              <a:ext cx="1802892" cy="4297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56503" y="2839212"/>
              <a:ext cx="1476755" cy="42976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218938" y="2655570"/>
            <a:ext cx="2085975" cy="2540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9105" marR="262255" indent="-140335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Times New Roman"/>
                <a:cs typeface="Times New Roman"/>
              </a:rPr>
              <a:t>И</a:t>
            </a:r>
            <a:r>
              <a:rPr sz="1500" b="1" spc="-20" dirty="0">
                <a:latin typeface="Times New Roman"/>
                <a:cs typeface="Times New Roman"/>
              </a:rPr>
              <a:t>з</a:t>
            </a:r>
            <a:r>
              <a:rPr sz="1500" b="1" dirty="0">
                <a:latin typeface="Times New Roman"/>
                <a:cs typeface="Times New Roman"/>
              </a:rPr>
              <a:t>образи</a:t>
            </a:r>
            <a:r>
              <a:rPr sz="1500" b="1" spc="-10" dirty="0">
                <a:latin typeface="Times New Roman"/>
                <a:cs typeface="Times New Roman"/>
              </a:rPr>
              <a:t>те</a:t>
            </a:r>
            <a:r>
              <a:rPr sz="1500" b="1" spc="-5" dirty="0">
                <a:latin typeface="Times New Roman"/>
                <a:cs typeface="Times New Roman"/>
              </a:rPr>
              <a:t>л</a:t>
            </a:r>
            <a:r>
              <a:rPr sz="1500" b="1" spc="5" dirty="0">
                <a:latin typeface="Times New Roman"/>
                <a:cs typeface="Times New Roman"/>
              </a:rPr>
              <a:t>ь</a:t>
            </a:r>
            <a:r>
              <a:rPr sz="1500" b="1" spc="-5" dirty="0">
                <a:latin typeface="Times New Roman"/>
                <a:cs typeface="Times New Roman"/>
              </a:rPr>
              <a:t>н</a:t>
            </a:r>
            <a:r>
              <a:rPr sz="1500" b="1" dirty="0">
                <a:latin typeface="Times New Roman"/>
                <a:cs typeface="Times New Roman"/>
              </a:rPr>
              <a:t>ая  </a:t>
            </a:r>
            <a:r>
              <a:rPr sz="1500" b="1" spc="-5" dirty="0">
                <a:latin typeface="Times New Roman"/>
                <a:cs typeface="Times New Roman"/>
              </a:rPr>
              <a:t>деятельность:</a:t>
            </a:r>
            <a:endParaRPr sz="1500">
              <a:latin typeface="Times New Roman"/>
              <a:cs typeface="Times New Roman"/>
            </a:endParaRPr>
          </a:p>
          <a:p>
            <a:pPr marL="269875" marR="82232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5" dirty="0">
                <a:latin typeface="Times New Roman"/>
                <a:cs typeface="Times New Roman"/>
              </a:rPr>
              <a:t>Пр</a:t>
            </a:r>
            <a:r>
              <a:rPr sz="1500" spc="-30" dirty="0">
                <a:latin typeface="Times New Roman"/>
                <a:cs typeface="Times New Roman"/>
              </a:rPr>
              <a:t>е</a:t>
            </a:r>
            <a:r>
              <a:rPr sz="1500" dirty="0">
                <a:latin typeface="Times New Roman"/>
                <a:cs typeface="Times New Roman"/>
              </a:rPr>
              <a:t>дметн</a:t>
            </a:r>
            <a:r>
              <a:rPr sz="1500" spc="30" dirty="0">
                <a:latin typeface="Times New Roman"/>
                <a:cs typeface="Times New Roman"/>
              </a:rPr>
              <a:t>о</a:t>
            </a:r>
            <a:r>
              <a:rPr sz="1500" dirty="0">
                <a:latin typeface="Times New Roman"/>
                <a:cs typeface="Times New Roman"/>
              </a:rPr>
              <a:t>е  </a:t>
            </a:r>
            <a:r>
              <a:rPr sz="1500" spc="-10" dirty="0">
                <a:latin typeface="Times New Roman"/>
                <a:cs typeface="Times New Roman"/>
              </a:rPr>
              <a:t>рисование</a:t>
            </a:r>
            <a:endParaRPr sz="15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10" dirty="0">
                <a:latin typeface="Times New Roman"/>
                <a:cs typeface="Times New Roman"/>
              </a:rPr>
              <a:t>Лепка</a:t>
            </a:r>
            <a:endParaRPr sz="15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10" dirty="0">
                <a:latin typeface="Times New Roman"/>
                <a:cs typeface="Times New Roman"/>
              </a:rPr>
              <a:t>Аппликация</a:t>
            </a:r>
            <a:endParaRPr sz="1500">
              <a:latin typeface="Times New Roman"/>
              <a:cs typeface="Times New Roman"/>
            </a:endParaRPr>
          </a:p>
          <a:p>
            <a:pPr marL="269875" marR="81851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5" dirty="0">
                <a:solidFill>
                  <a:srgbClr val="C00000"/>
                </a:solidFill>
                <a:latin typeface="Times New Roman"/>
                <a:cs typeface="Times New Roman"/>
              </a:rPr>
              <a:t>Пр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икл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дн</a:t>
            </a:r>
            <a:r>
              <a:rPr sz="1500" spc="25" dirty="0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е  </a:t>
            </a:r>
            <a:r>
              <a:rPr sz="1500" spc="-5" dirty="0">
                <a:solidFill>
                  <a:srgbClr val="C00000"/>
                </a:solidFill>
                <a:latin typeface="Times New Roman"/>
                <a:cs typeface="Times New Roman"/>
              </a:rPr>
              <a:t>творчество</a:t>
            </a:r>
            <a:endParaRPr sz="15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buFont typeface="Wingdings"/>
              <a:buChar char=""/>
              <a:tabLst>
                <a:tab pos="270510" algn="l"/>
              </a:tabLst>
            </a:pPr>
            <a:r>
              <a:rPr sz="1500" spc="-5" dirty="0">
                <a:solidFill>
                  <a:srgbClr val="C00000"/>
                </a:solidFill>
                <a:latin typeface="Times New Roman"/>
                <a:cs typeface="Times New Roman"/>
              </a:rPr>
              <a:t>Народное</a:t>
            </a:r>
            <a:endParaRPr sz="1500">
              <a:latin typeface="Times New Roman"/>
              <a:cs typeface="Times New Roman"/>
            </a:endParaRPr>
          </a:p>
          <a:p>
            <a:pPr marL="269875">
              <a:lnSpc>
                <a:spcPct val="100000"/>
              </a:lnSpc>
            </a:pP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декоративно-</a:t>
            </a:r>
            <a:endParaRPr sz="1500">
              <a:latin typeface="Times New Roman"/>
              <a:cs typeface="Times New Roman"/>
            </a:endParaRPr>
          </a:p>
          <a:p>
            <a:pPr marL="269875">
              <a:lnSpc>
                <a:spcPct val="100000"/>
              </a:lnSpc>
            </a:pP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прикладное</a:t>
            </a:r>
            <a:r>
              <a:rPr sz="1500"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искусство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0248" y="932688"/>
            <a:ext cx="8243316" cy="845819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4682" y="1030985"/>
            <a:ext cx="7764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Times New Roman"/>
                <a:cs typeface="Times New Roman"/>
              </a:rPr>
              <a:t>Образовательные</a:t>
            </a:r>
            <a:r>
              <a:rPr sz="3000" b="1" spc="-30" dirty="0">
                <a:latin typeface="Times New Roman"/>
                <a:cs typeface="Times New Roman"/>
              </a:rPr>
              <a:t> </a:t>
            </a:r>
            <a:r>
              <a:rPr sz="3000" b="1" spc="-15" dirty="0">
                <a:latin typeface="Times New Roman"/>
                <a:cs typeface="Times New Roman"/>
              </a:rPr>
              <a:t>области</a:t>
            </a:r>
            <a:r>
              <a:rPr sz="3000" b="1" spc="-2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и</a:t>
            </a:r>
            <a:r>
              <a:rPr sz="3000" b="1" spc="-20" dirty="0">
                <a:latin typeface="Times New Roman"/>
                <a:cs typeface="Times New Roman"/>
              </a:rPr>
              <a:t> </a:t>
            </a:r>
            <a:r>
              <a:rPr sz="3000" b="1" spc="-10" dirty="0">
                <a:latin typeface="Times New Roman"/>
                <a:cs typeface="Times New Roman"/>
              </a:rPr>
              <a:t>направленности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98625" y="1800961"/>
            <a:ext cx="5775325" cy="462280"/>
          </a:xfrm>
          <a:prstGeom prst="rect">
            <a:avLst/>
          </a:prstGeom>
          <a:ln w="76200">
            <a:solidFill>
              <a:srgbClr val="548ED4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256540">
              <a:lnSpc>
                <a:spcPct val="100000"/>
              </a:lnSpc>
              <a:spcBef>
                <a:spcPts val="280"/>
              </a:spcBef>
            </a:pPr>
            <a:r>
              <a:rPr sz="24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Художественно</a:t>
            </a:r>
            <a:r>
              <a:rPr sz="24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эстетическое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 развитие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248" y="932688"/>
              <a:ext cx="8243316" cy="8458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4682" y="1030985"/>
            <a:ext cx="7764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Times New Roman"/>
                <a:cs typeface="Times New Roman"/>
              </a:rPr>
              <a:t>Образовательные</a:t>
            </a:r>
            <a:r>
              <a:rPr sz="3000" b="1" spc="-30" dirty="0">
                <a:latin typeface="Times New Roman"/>
                <a:cs typeface="Times New Roman"/>
              </a:rPr>
              <a:t> </a:t>
            </a:r>
            <a:r>
              <a:rPr sz="3000" b="1" spc="-15" dirty="0">
                <a:latin typeface="Times New Roman"/>
                <a:cs typeface="Times New Roman"/>
              </a:rPr>
              <a:t>области</a:t>
            </a:r>
            <a:r>
              <a:rPr sz="3000" b="1" spc="-2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и</a:t>
            </a:r>
            <a:r>
              <a:rPr sz="3000" b="1" spc="-20" dirty="0">
                <a:latin typeface="Times New Roman"/>
                <a:cs typeface="Times New Roman"/>
              </a:rPr>
              <a:t> </a:t>
            </a:r>
            <a:r>
              <a:rPr sz="3000" b="1" spc="-10" dirty="0">
                <a:latin typeface="Times New Roman"/>
                <a:cs typeface="Times New Roman"/>
              </a:rPr>
              <a:t>направленности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21788" y="1737334"/>
            <a:ext cx="3900804" cy="462280"/>
          </a:xfrm>
          <a:prstGeom prst="rect">
            <a:avLst/>
          </a:prstGeom>
          <a:ln w="76200">
            <a:solidFill>
              <a:srgbClr val="C4BC96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75"/>
              </a:spcBef>
            </a:pP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Физическое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 развитие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668" y="2980944"/>
            <a:ext cx="1732788" cy="95402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65377" y="3135579"/>
            <a:ext cx="11449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Основная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г</a:t>
            </a:r>
            <a:r>
              <a:rPr sz="1800" spc="-5" dirty="0">
                <a:latin typeface="Times New Roman"/>
                <a:cs typeface="Times New Roman"/>
              </a:rPr>
              <a:t>им</a:t>
            </a:r>
            <a:r>
              <a:rPr sz="1800" spc="-10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5" dirty="0">
                <a:latin typeface="Times New Roman"/>
                <a:cs typeface="Times New Roman"/>
              </a:rPr>
              <a:t>с</a:t>
            </a:r>
            <a:r>
              <a:rPr sz="1800" dirty="0">
                <a:latin typeface="Times New Roman"/>
                <a:cs typeface="Times New Roman"/>
              </a:rPr>
              <a:t>ти</a:t>
            </a:r>
            <a:r>
              <a:rPr sz="1800" spc="-20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а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07920" y="4290059"/>
            <a:ext cx="1732787" cy="100583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614676" y="4398645"/>
            <a:ext cx="132016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marR="5080" indent="-27178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Times New Roman"/>
                <a:cs typeface="Times New Roman"/>
              </a:rPr>
              <a:t>С</a:t>
            </a:r>
            <a:r>
              <a:rPr sz="2100" spc="5" dirty="0">
                <a:latin typeface="Times New Roman"/>
                <a:cs typeface="Times New Roman"/>
              </a:rPr>
              <a:t>п</a:t>
            </a:r>
            <a:r>
              <a:rPr sz="2100" dirty="0">
                <a:latin typeface="Times New Roman"/>
                <a:cs typeface="Times New Roman"/>
              </a:rPr>
              <a:t>о</a:t>
            </a:r>
            <a:r>
              <a:rPr sz="2100" spc="-15" dirty="0">
                <a:latin typeface="Times New Roman"/>
                <a:cs typeface="Times New Roman"/>
              </a:rPr>
              <a:t>р</a:t>
            </a:r>
            <a:r>
              <a:rPr sz="2100" dirty="0">
                <a:latin typeface="Times New Roman"/>
                <a:cs typeface="Times New Roman"/>
              </a:rPr>
              <a:t>тив</a:t>
            </a:r>
            <a:r>
              <a:rPr sz="2100" spc="5" dirty="0">
                <a:latin typeface="Times New Roman"/>
                <a:cs typeface="Times New Roman"/>
              </a:rPr>
              <a:t>н</a:t>
            </a:r>
            <a:r>
              <a:rPr sz="2100" dirty="0">
                <a:latin typeface="Times New Roman"/>
                <a:cs typeface="Times New Roman"/>
              </a:rPr>
              <a:t>ы  е</a:t>
            </a:r>
            <a:r>
              <a:rPr sz="2100" spc="-2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игры</a:t>
            </a:r>
            <a:endParaRPr sz="21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50308" y="4290059"/>
            <a:ext cx="1732788" cy="95402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999735" y="4445889"/>
            <a:ext cx="12331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 marR="5080" indent="-1079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Спо</a:t>
            </a:r>
            <a:r>
              <a:rPr sz="1800" spc="-30" dirty="0">
                <a:latin typeface="Times New Roman"/>
                <a:cs typeface="Times New Roman"/>
              </a:rPr>
              <a:t>р</a:t>
            </a:r>
            <a:r>
              <a:rPr sz="1800" dirty="0">
                <a:latin typeface="Times New Roman"/>
                <a:cs typeface="Times New Roman"/>
              </a:rPr>
              <a:t>тивные  </a:t>
            </a:r>
            <a:r>
              <a:rPr sz="1800" spc="-5" dirty="0">
                <a:latin typeface="Times New Roman"/>
                <a:cs typeface="Times New Roman"/>
              </a:rPr>
              <a:t>упражнения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31920" y="2983992"/>
            <a:ext cx="1732788" cy="95402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209034" y="3138678"/>
            <a:ext cx="11811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Подвижные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игры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5828" y="2688335"/>
            <a:ext cx="1725168" cy="95402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355585" y="2844165"/>
            <a:ext cx="10267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5080" indent="-20447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sz="1800" spc="-30" dirty="0">
                <a:solidFill>
                  <a:srgbClr val="C00000"/>
                </a:solidFill>
                <a:latin typeface="Times New Roman"/>
                <a:cs typeface="Times New Roman"/>
              </a:rPr>
              <a:t>к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тивный  </a:t>
            </a:r>
            <a:r>
              <a:rPr sz="1800" spc="-10" dirty="0">
                <a:solidFill>
                  <a:srgbClr val="C00000"/>
                </a:solidFill>
                <a:latin typeface="Times New Roman"/>
                <a:cs typeface="Times New Roman"/>
              </a:rPr>
              <a:t>отдых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87092" y="2264536"/>
            <a:ext cx="617220" cy="736600"/>
          </a:xfrm>
          <a:custGeom>
            <a:avLst/>
            <a:gdLst/>
            <a:ahLst/>
            <a:cxnLst/>
            <a:rect l="l" t="t" r="r" b="b"/>
            <a:pathLst>
              <a:path w="617219" h="736600">
                <a:moveTo>
                  <a:pt x="19684" y="653541"/>
                </a:moveTo>
                <a:lnTo>
                  <a:pt x="0" y="736473"/>
                </a:lnTo>
                <a:lnTo>
                  <a:pt x="78105" y="702437"/>
                </a:lnTo>
                <a:lnTo>
                  <a:pt x="64144" y="690752"/>
                </a:lnTo>
                <a:lnTo>
                  <a:pt x="44450" y="690752"/>
                </a:lnTo>
                <a:lnTo>
                  <a:pt x="37083" y="684657"/>
                </a:lnTo>
                <a:lnTo>
                  <a:pt x="45226" y="674919"/>
                </a:lnTo>
                <a:lnTo>
                  <a:pt x="19684" y="653541"/>
                </a:lnTo>
                <a:close/>
              </a:path>
              <a:path w="617219" h="736600">
                <a:moveTo>
                  <a:pt x="45226" y="674919"/>
                </a:moveTo>
                <a:lnTo>
                  <a:pt x="37083" y="684657"/>
                </a:lnTo>
                <a:lnTo>
                  <a:pt x="44450" y="690752"/>
                </a:lnTo>
                <a:lnTo>
                  <a:pt x="52558" y="681055"/>
                </a:lnTo>
                <a:lnTo>
                  <a:pt x="45226" y="674919"/>
                </a:lnTo>
                <a:close/>
              </a:path>
              <a:path w="617219" h="736600">
                <a:moveTo>
                  <a:pt x="52558" y="681055"/>
                </a:moveTo>
                <a:lnTo>
                  <a:pt x="44450" y="690752"/>
                </a:lnTo>
                <a:lnTo>
                  <a:pt x="64144" y="690752"/>
                </a:lnTo>
                <a:lnTo>
                  <a:pt x="52558" y="681055"/>
                </a:lnTo>
                <a:close/>
              </a:path>
              <a:path w="617219" h="736600">
                <a:moveTo>
                  <a:pt x="609600" y="0"/>
                </a:moveTo>
                <a:lnTo>
                  <a:pt x="45226" y="674919"/>
                </a:lnTo>
                <a:lnTo>
                  <a:pt x="52558" y="681055"/>
                </a:lnTo>
                <a:lnTo>
                  <a:pt x="616965" y="6096"/>
                </a:lnTo>
                <a:lnTo>
                  <a:pt x="609600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36467" y="2267585"/>
            <a:ext cx="76200" cy="1942464"/>
          </a:xfrm>
          <a:custGeom>
            <a:avLst/>
            <a:gdLst/>
            <a:ahLst/>
            <a:cxnLst/>
            <a:rect l="l" t="t" r="r" b="b"/>
            <a:pathLst>
              <a:path w="76200" h="1942464">
                <a:moveTo>
                  <a:pt x="33401" y="1865757"/>
                </a:moveTo>
                <a:lnTo>
                  <a:pt x="0" y="1865757"/>
                </a:lnTo>
                <a:lnTo>
                  <a:pt x="38099" y="1941957"/>
                </a:lnTo>
                <a:lnTo>
                  <a:pt x="69849" y="1878457"/>
                </a:lnTo>
                <a:lnTo>
                  <a:pt x="33401" y="1878457"/>
                </a:lnTo>
                <a:lnTo>
                  <a:pt x="33401" y="1865757"/>
                </a:lnTo>
                <a:close/>
              </a:path>
              <a:path w="76200" h="1942464">
                <a:moveTo>
                  <a:pt x="42926" y="0"/>
                </a:moveTo>
                <a:lnTo>
                  <a:pt x="33401" y="0"/>
                </a:lnTo>
                <a:lnTo>
                  <a:pt x="33401" y="1878457"/>
                </a:lnTo>
                <a:lnTo>
                  <a:pt x="42926" y="1878457"/>
                </a:lnTo>
                <a:lnTo>
                  <a:pt x="42926" y="0"/>
                </a:lnTo>
                <a:close/>
              </a:path>
              <a:path w="76200" h="1942464">
                <a:moveTo>
                  <a:pt x="76199" y="1865757"/>
                </a:moveTo>
                <a:lnTo>
                  <a:pt x="42926" y="1865757"/>
                </a:lnTo>
                <a:lnTo>
                  <a:pt x="42926" y="1878457"/>
                </a:lnTo>
                <a:lnTo>
                  <a:pt x="69849" y="1878457"/>
                </a:lnTo>
                <a:lnTo>
                  <a:pt x="76199" y="186575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69663" y="2226436"/>
            <a:ext cx="76200" cy="774700"/>
          </a:xfrm>
          <a:custGeom>
            <a:avLst/>
            <a:gdLst/>
            <a:ahLst/>
            <a:cxnLst/>
            <a:rect l="l" t="t" r="r" b="b"/>
            <a:pathLst>
              <a:path w="76200" h="774700">
                <a:moveTo>
                  <a:pt x="33274" y="698373"/>
                </a:moveTo>
                <a:lnTo>
                  <a:pt x="0" y="698373"/>
                </a:lnTo>
                <a:lnTo>
                  <a:pt x="38100" y="774573"/>
                </a:lnTo>
                <a:lnTo>
                  <a:pt x="69850" y="711073"/>
                </a:lnTo>
                <a:lnTo>
                  <a:pt x="33274" y="711073"/>
                </a:lnTo>
                <a:lnTo>
                  <a:pt x="33274" y="698373"/>
                </a:lnTo>
                <a:close/>
              </a:path>
              <a:path w="76200" h="774700">
                <a:moveTo>
                  <a:pt x="42799" y="0"/>
                </a:moveTo>
                <a:lnTo>
                  <a:pt x="33274" y="0"/>
                </a:lnTo>
                <a:lnTo>
                  <a:pt x="33274" y="711073"/>
                </a:lnTo>
                <a:lnTo>
                  <a:pt x="42799" y="711073"/>
                </a:lnTo>
                <a:lnTo>
                  <a:pt x="42799" y="0"/>
                </a:lnTo>
                <a:close/>
              </a:path>
              <a:path w="76200" h="774700">
                <a:moveTo>
                  <a:pt x="76200" y="698373"/>
                </a:moveTo>
                <a:lnTo>
                  <a:pt x="42799" y="698373"/>
                </a:lnTo>
                <a:lnTo>
                  <a:pt x="42799" y="711073"/>
                </a:lnTo>
                <a:lnTo>
                  <a:pt x="69850" y="711073"/>
                </a:lnTo>
                <a:lnTo>
                  <a:pt x="76200" y="69837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936615" y="2250185"/>
            <a:ext cx="3049270" cy="3184525"/>
            <a:chOff x="5936615" y="2250185"/>
            <a:chExt cx="3049270" cy="3184525"/>
          </a:xfrm>
        </p:grpSpPr>
        <p:sp>
          <p:nvSpPr>
            <p:cNvPr id="21" name="object 21"/>
            <p:cNvSpPr/>
            <p:nvPr/>
          </p:nvSpPr>
          <p:spPr>
            <a:xfrm>
              <a:off x="5936615" y="2250185"/>
              <a:ext cx="1078865" cy="2060575"/>
            </a:xfrm>
            <a:custGeom>
              <a:avLst/>
              <a:gdLst/>
              <a:ahLst/>
              <a:cxnLst/>
              <a:rect l="l" t="t" r="r" b="b"/>
              <a:pathLst>
                <a:path w="1078865" h="2060575">
                  <a:moveTo>
                    <a:pt x="157099" y="1982343"/>
                  </a:moveTo>
                  <a:lnTo>
                    <a:pt x="123850" y="1984286"/>
                  </a:lnTo>
                  <a:lnTo>
                    <a:pt x="9525" y="17145"/>
                  </a:lnTo>
                  <a:lnTo>
                    <a:pt x="0" y="17653"/>
                  </a:lnTo>
                  <a:lnTo>
                    <a:pt x="114325" y="1984844"/>
                  </a:lnTo>
                  <a:lnTo>
                    <a:pt x="81026" y="1986788"/>
                  </a:lnTo>
                  <a:lnTo>
                    <a:pt x="123444" y="2060575"/>
                  </a:lnTo>
                  <a:lnTo>
                    <a:pt x="150596" y="1997456"/>
                  </a:lnTo>
                  <a:lnTo>
                    <a:pt x="157099" y="1982343"/>
                  </a:lnTo>
                  <a:close/>
                </a:path>
                <a:path w="1078865" h="2060575">
                  <a:moveTo>
                    <a:pt x="1078484" y="517779"/>
                  </a:moveTo>
                  <a:lnTo>
                    <a:pt x="1060665" y="486410"/>
                  </a:lnTo>
                  <a:lnTo>
                    <a:pt x="1036447" y="443738"/>
                  </a:lnTo>
                  <a:lnTo>
                    <a:pt x="1017917" y="471373"/>
                  </a:lnTo>
                  <a:lnTo>
                    <a:pt x="314071" y="0"/>
                  </a:lnTo>
                  <a:lnTo>
                    <a:pt x="308737" y="7874"/>
                  </a:lnTo>
                  <a:lnTo>
                    <a:pt x="1012558" y="479348"/>
                  </a:lnTo>
                  <a:lnTo>
                    <a:pt x="994029" y="506984"/>
                  </a:lnTo>
                  <a:lnTo>
                    <a:pt x="1078484" y="517779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38544" y="4189475"/>
              <a:ext cx="2346959" cy="124510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822693" y="4308729"/>
            <a:ext cx="19088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55955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Times New Roman"/>
                <a:cs typeface="Times New Roman"/>
              </a:rPr>
              <a:t>Р</a:t>
            </a:r>
            <a:r>
              <a:rPr sz="1500" spc="-10" dirty="0">
                <a:latin typeface="Times New Roman"/>
                <a:cs typeface="Times New Roman"/>
              </a:rPr>
              <a:t>е</a:t>
            </a:r>
            <a:r>
              <a:rPr sz="1500" spc="-70" dirty="0">
                <a:latin typeface="Times New Roman"/>
                <a:cs typeface="Times New Roman"/>
              </a:rPr>
              <a:t>к</a:t>
            </a:r>
            <a:r>
              <a:rPr sz="1500" spc="-20" dirty="0">
                <a:latin typeface="Times New Roman"/>
                <a:cs typeface="Times New Roman"/>
              </a:rPr>
              <a:t>о</a:t>
            </a:r>
            <a:r>
              <a:rPr sz="1500" dirty="0">
                <a:latin typeface="Times New Roman"/>
                <a:cs typeface="Times New Roman"/>
              </a:rPr>
              <a:t>м</a:t>
            </a:r>
            <a:r>
              <a:rPr sz="1500" spc="-10" dirty="0">
                <a:latin typeface="Times New Roman"/>
                <a:cs typeface="Times New Roman"/>
              </a:rPr>
              <a:t>е</a:t>
            </a:r>
            <a:r>
              <a:rPr sz="1500" spc="-5" dirty="0">
                <a:latin typeface="Times New Roman"/>
                <a:cs typeface="Times New Roman"/>
              </a:rPr>
              <a:t>н</a:t>
            </a:r>
            <a:r>
              <a:rPr sz="1500" dirty="0">
                <a:latin typeface="Times New Roman"/>
                <a:cs typeface="Times New Roman"/>
              </a:rPr>
              <a:t>до</a:t>
            </a:r>
            <a:r>
              <a:rPr sz="1500" spc="-25" dirty="0">
                <a:latin typeface="Times New Roman"/>
                <a:cs typeface="Times New Roman"/>
              </a:rPr>
              <a:t>в</a:t>
            </a:r>
            <a:r>
              <a:rPr sz="1500" spc="-10" dirty="0">
                <a:latin typeface="Times New Roman"/>
                <a:cs typeface="Times New Roman"/>
              </a:rPr>
              <a:t>а</a:t>
            </a:r>
            <a:r>
              <a:rPr sz="1500" spc="-5" dirty="0">
                <a:latin typeface="Times New Roman"/>
                <a:cs typeface="Times New Roman"/>
              </a:rPr>
              <a:t>но  </a:t>
            </a:r>
            <a:r>
              <a:rPr sz="1500" spc="-15" dirty="0">
                <a:latin typeface="Times New Roman"/>
                <a:cs typeface="Times New Roman"/>
              </a:rPr>
              <a:t>использовать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latin typeface="Times New Roman"/>
                <a:cs typeface="Times New Roman"/>
              </a:rPr>
              <a:t>нерегламентированные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формы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течении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дня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355" y="2452116"/>
              <a:ext cx="2382012" cy="113233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89508" y="2648534"/>
            <a:ext cx="172910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latin typeface="Times New Roman"/>
                <a:cs typeface="Times New Roman"/>
              </a:rPr>
              <a:t>Формирование</a:t>
            </a:r>
            <a:endParaRPr sz="2100">
              <a:latin typeface="Times New Roman"/>
              <a:cs typeface="Times New Roman"/>
            </a:endParaRPr>
          </a:p>
          <a:p>
            <a:pPr marL="2540" algn="ctr">
              <a:lnSpc>
                <a:spcPct val="100000"/>
              </a:lnSpc>
            </a:pPr>
            <a:r>
              <a:rPr sz="2100" dirty="0">
                <a:latin typeface="Times New Roman"/>
                <a:cs typeface="Times New Roman"/>
              </a:rPr>
              <a:t>словаря</a:t>
            </a:r>
            <a:endParaRPr sz="21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0644" y="4085844"/>
            <a:ext cx="2382012" cy="11064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76401" y="4317619"/>
            <a:ext cx="1790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2465" marR="5080" indent="-6604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Звуковая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культура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речи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4823" y="3115055"/>
            <a:ext cx="2253996" cy="113233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848480" y="3359658"/>
            <a:ext cx="164718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640" marR="5080" indent="-281940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latin typeface="Times New Roman"/>
                <a:cs typeface="Times New Roman"/>
              </a:rPr>
              <a:t>Г</a:t>
            </a:r>
            <a:r>
              <a:rPr sz="1800" dirty="0">
                <a:latin typeface="Times New Roman"/>
                <a:cs typeface="Times New Roman"/>
              </a:rPr>
              <a:t>рам</a:t>
            </a:r>
            <a:r>
              <a:rPr sz="1800" spc="-10" dirty="0">
                <a:latin typeface="Times New Roman"/>
                <a:cs typeface="Times New Roman"/>
              </a:rPr>
              <a:t>м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тич</a:t>
            </a:r>
            <a:r>
              <a:rPr sz="1800" spc="45" dirty="0">
                <a:latin typeface="Times New Roman"/>
                <a:cs typeface="Times New Roman"/>
              </a:rPr>
              <a:t>е</a:t>
            </a:r>
            <a:r>
              <a:rPr sz="1800" dirty="0">
                <a:latin typeface="Times New Roman"/>
                <a:cs typeface="Times New Roman"/>
              </a:rPr>
              <a:t>ск</a:t>
            </a:r>
            <a:r>
              <a:rPr sz="1800" spc="-5" dirty="0">
                <a:latin typeface="Times New Roman"/>
                <a:cs typeface="Times New Roman"/>
              </a:rPr>
              <a:t>ий  </a:t>
            </a:r>
            <a:r>
              <a:rPr sz="1800" spc="5" dirty="0">
                <a:latin typeface="Times New Roman"/>
                <a:cs typeface="Times New Roman"/>
              </a:rPr>
              <a:t>строй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речи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36435" y="2450592"/>
            <a:ext cx="1964435" cy="113080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874256" y="2831338"/>
            <a:ext cx="1292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Связная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речь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44823" y="4661915"/>
            <a:ext cx="2331720" cy="107746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726941" y="4776596"/>
            <a:ext cx="1912620" cy="7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C00000"/>
                </a:solidFill>
                <a:latin typeface="Times New Roman"/>
                <a:cs typeface="Times New Roman"/>
              </a:rPr>
              <a:t>Подготовка</a:t>
            </a:r>
            <a:r>
              <a:rPr sz="1800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детей</a:t>
            </a:r>
            <a:r>
              <a:rPr sz="18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к </a:t>
            </a:r>
            <a:r>
              <a:rPr sz="1800" spc="-43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Times New Roman"/>
                <a:cs typeface="Times New Roman"/>
              </a:rPr>
              <a:t>обучению</a:t>
            </a:r>
            <a:r>
              <a:rPr sz="1800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Times New Roman"/>
                <a:cs typeface="Times New Roman"/>
              </a:rPr>
              <a:t>грамоте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350" dirty="0">
                <a:solidFill>
                  <a:srgbClr val="C00000"/>
                </a:solidFill>
                <a:latin typeface="Times New Roman"/>
                <a:cs typeface="Times New Roman"/>
              </a:rPr>
              <a:t>(с</a:t>
            </a:r>
            <a:r>
              <a:rPr sz="135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solidFill>
                  <a:srgbClr val="C00000"/>
                </a:solidFill>
                <a:latin typeface="Times New Roman"/>
                <a:cs typeface="Times New Roman"/>
              </a:rPr>
              <a:t>3</a:t>
            </a:r>
            <a:r>
              <a:rPr sz="135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solidFill>
                  <a:srgbClr val="C00000"/>
                </a:solidFill>
                <a:latin typeface="Times New Roman"/>
                <a:cs typeface="Times New Roman"/>
              </a:rPr>
              <a:t>х</a:t>
            </a:r>
            <a:r>
              <a:rPr sz="135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350" spc="-5" dirty="0">
                <a:solidFill>
                  <a:srgbClr val="C00000"/>
                </a:solidFill>
                <a:latin typeface="Times New Roman"/>
                <a:cs typeface="Times New Roman"/>
              </a:rPr>
              <a:t>лет)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0248" y="932688"/>
            <a:ext cx="8243316" cy="845819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4682" y="1030985"/>
            <a:ext cx="7764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Times New Roman"/>
                <a:cs typeface="Times New Roman"/>
              </a:rPr>
              <a:t>Образовательные</a:t>
            </a:r>
            <a:r>
              <a:rPr sz="3000" b="1" spc="-30" dirty="0">
                <a:latin typeface="Times New Roman"/>
                <a:cs typeface="Times New Roman"/>
              </a:rPr>
              <a:t> </a:t>
            </a:r>
            <a:r>
              <a:rPr sz="3000" b="1" spc="-15" dirty="0">
                <a:latin typeface="Times New Roman"/>
                <a:cs typeface="Times New Roman"/>
              </a:rPr>
              <a:t>области</a:t>
            </a:r>
            <a:r>
              <a:rPr sz="3000" b="1" spc="-25" dirty="0">
                <a:latin typeface="Times New Roman"/>
                <a:cs typeface="Times New Roman"/>
              </a:rPr>
              <a:t> </a:t>
            </a:r>
            <a:r>
              <a:rPr sz="3000" b="1" dirty="0">
                <a:latin typeface="Times New Roman"/>
                <a:cs typeface="Times New Roman"/>
              </a:rPr>
              <a:t>и</a:t>
            </a:r>
            <a:r>
              <a:rPr sz="3000" b="1" spc="-20" dirty="0">
                <a:latin typeface="Times New Roman"/>
                <a:cs typeface="Times New Roman"/>
              </a:rPr>
              <a:t> </a:t>
            </a:r>
            <a:r>
              <a:rPr sz="3000" b="1" spc="-10" dirty="0">
                <a:latin typeface="Times New Roman"/>
                <a:cs typeface="Times New Roman"/>
              </a:rPr>
              <a:t>направленности</a:t>
            </a:r>
            <a:endParaRPr sz="30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14979" y="1542288"/>
            <a:ext cx="2805175" cy="67970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207257" y="1617726"/>
            <a:ext cx="2410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Речевое</a:t>
            </a:r>
            <a:r>
              <a:rPr sz="2400"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развитие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330696" y="4084320"/>
            <a:ext cx="2375916" cy="113538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713601" y="4164329"/>
            <a:ext cx="16122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2895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C00000"/>
                </a:solidFill>
                <a:latin typeface="Times New Roman"/>
                <a:cs typeface="Times New Roman"/>
              </a:rPr>
              <a:t>Интерес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к </a:t>
            </a:r>
            <a:r>
              <a:rPr sz="1800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spc="-75" dirty="0">
                <a:solidFill>
                  <a:srgbClr val="C00000"/>
                </a:solidFill>
                <a:latin typeface="Times New Roman"/>
                <a:cs typeface="Times New Roman"/>
              </a:rPr>
              <a:t>х</a:t>
            </a:r>
            <a:r>
              <a:rPr sz="1800" spc="-85" dirty="0">
                <a:solidFill>
                  <a:srgbClr val="C00000"/>
                </a:solidFill>
                <a:latin typeface="Times New Roman"/>
                <a:cs typeface="Times New Roman"/>
              </a:rPr>
              <a:t>у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д</a:t>
            </a:r>
            <a:r>
              <a:rPr sz="1800" spc="-55" dirty="0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sz="1800" spc="-20" dirty="0">
                <a:solidFill>
                  <a:srgbClr val="C00000"/>
                </a:solidFill>
                <a:latin typeface="Times New Roman"/>
                <a:cs typeface="Times New Roman"/>
              </a:rPr>
              <a:t>ж</a:t>
            </a:r>
            <a:r>
              <a:rPr sz="1800" spc="50" dirty="0">
                <a:solidFill>
                  <a:srgbClr val="C00000"/>
                </a:solidFill>
                <a:latin typeface="Times New Roman"/>
                <a:cs typeface="Times New Roman"/>
              </a:rPr>
              <a:t>е</a:t>
            </a:r>
            <a:r>
              <a:rPr sz="1800" spc="-10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твен</a:t>
            </a:r>
            <a:r>
              <a:rPr sz="1800" spc="-10" dirty="0">
                <a:solidFill>
                  <a:srgbClr val="C00000"/>
                </a:solidFill>
                <a:latin typeface="Times New Roman"/>
                <a:cs typeface="Times New Roman"/>
              </a:rPr>
              <a:t>н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ой</a:t>
            </a:r>
            <a:endParaRPr sz="18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sz="1800" spc="-5" dirty="0">
                <a:solidFill>
                  <a:srgbClr val="C00000"/>
                </a:solidFill>
                <a:latin typeface="Times New Roman"/>
                <a:cs typeface="Times New Roman"/>
              </a:rPr>
              <a:t>литературе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65521" y="2052447"/>
            <a:ext cx="114300" cy="2581910"/>
          </a:xfrm>
          <a:custGeom>
            <a:avLst/>
            <a:gdLst/>
            <a:ahLst/>
            <a:cxnLst/>
            <a:rect l="l" t="t" r="r" b="b"/>
            <a:pathLst>
              <a:path w="114300" h="2581910">
                <a:moveTo>
                  <a:pt x="71016" y="2505528"/>
                </a:moveTo>
                <a:lnTo>
                  <a:pt x="37718" y="2506472"/>
                </a:lnTo>
                <a:lnTo>
                  <a:pt x="77977" y="2581529"/>
                </a:lnTo>
                <a:lnTo>
                  <a:pt x="107475" y="2518155"/>
                </a:lnTo>
                <a:lnTo>
                  <a:pt x="71374" y="2518155"/>
                </a:lnTo>
                <a:lnTo>
                  <a:pt x="71016" y="2505528"/>
                </a:lnTo>
                <a:close/>
              </a:path>
              <a:path w="114300" h="2581910">
                <a:moveTo>
                  <a:pt x="113918" y="2504313"/>
                </a:moveTo>
                <a:lnTo>
                  <a:pt x="71016" y="2505528"/>
                </a:lnTo>
                <a:lnTo>
                  <a:pt x="71374" y="2518155"/>
                </a:lnTo>
                <a:lnTo>
                  <a:pt x="80899" y="2517902"/>
                </a:lnTo>
                <a:lnTo>
                  <a:pt x="80540" y="2505258"/>
                </a:lnTo>
                <a:lnTo>
                  <a:pt x="113478" y="2505258"/>
                </a:lnTo>
                <a:lnTo>
                  <a:pt x="113918" y="2504313"/>
                </a:lnTo>
                <a:close/>
              </a:path>
              <a:path w="114300" h="2581910">
                <a:moveTo>
                  <a:pt x="113478" y="2505258"/>
                </a:moveTo>
                <a:lnTo>
                  <a:pt x="80540" y="2505258"/>
                </a:lnTo>
                <a:lnTo>
                  <a:pt x="80899" y="2517902"/>
                </a:lnTo>
                <a:lnTo>
                  <a:pt x="71374" y="2518155"/>
                </a:lnTo>
                <a:lnTo>
                  <a:pt x="107475" y="2518155"/>
                </a:lnTo>
                <a:lnTo>
                  <a:pt x="113478" y="2505258"/>
                </a:lnTo>
                <a:close/>
              </a:path>
              <a:path w="114300" h="2581910">
                <a:moveTo>
                  <a:pt x="9525" y="0"/>
                </a:moveTo>
                <a:lnTo>
                  <a:pt x="0" y="253"/>
                </a:lnTo>
                <a:lnTo>
                  <a:pt x="71016" y="2505528"/>
                </a:lnTo>
                <a:lnTo>
                  <a:pt x="80540" y="2505258"/>
                </a:lnTo>
                <a:lnTo>
                  <a:pt x="9525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63012" y="1967483"/>
            <a:ext cx="3937000" cy="2068195"/>
          </a:xfrm>
          <a:custGeom>
            <a:avLst/>
            <a:gdLst/>
            <a:ahLst/>
            <a:cxnLst/>
            <a:rect l="l" t="t" r="r" b="b"/>
            <a:pathLst>
              <a:path w="3937000" h="2068195">
                <a:moveTo>
                  <a:pt x="561581" y="104648"/>
                </a:moveTo>
                <a:lnTo>
                  <a:pt x="555993" y="97028"/>
                </a:lnTo>
                <a:lnTo>
                  <a:pt x="68770" y="454037"/>
                </a:lnTo>
                <a:lnTo>
                  <a:pt x="49022" y="427101"/>
                </a:lnTo>
                <a:lnTo>
                  <a:pt x="10160" y="502920"/>
                </a:lnTo>
                <a:lnTo>
                  <a:pt x="94107" y="488569"/>
                </a:lnTo>
                <a:lnTo>
                  <a:pt x="79946" y="469265"/>
                </a:lnTo>
                <a:lnTo>
                  <a:pt x="74409" y="461733"/>
                </a:lnTo>
                <a:lnTo>
                  <a:pt x="561581" y="104648"/>
                </a:lnTo>
                <a:close/>
              </a:path>
              <a:path w="3937000" h="2068195">
                <a:moveTo>
                  <a:pt x="1085596" y="126873"/>
                </a:moveTo>
                <a:lnTo>
                  <a:pt x="1077214" y="122301"/>
                </a:lnTo>
                <a:lnTo>
                  <a:pt x="32854" y="1999284"/>
                </a:lnTo>
                <a:lnTo>
                  <a:pt x="3683" y="1983105"/>
                </a:lnTo>
                <a:lnTo>
                  <a:pt x="0" y="2068195"/>
                </a:lnTo>
                <a:lnTo>
                  <a:pt x="70358" y="2020062"/>
                </a:lnTo>
                <a:lnTo>
                  <a:pt x="61188" y="2014982"/>
                </a:lnTo>
                <a:lnTo>
                  <a:pt x="41211" y="2003920"/>
                </a:lnTo>
                <a:lnTo>
                  <a:pt x="1085596" y="126873"/>
                </a:lnTo>
                <a:close/>
              </a:path>
              <a:path w="3937000" h="2068195">
                <a:moveTo>
                  <a:pt x="1683512" y="989457"/>
                </a:moveTo>
                <a:lnTo>
                  <a:pt x="1650212" y="990790"/>
                </a:lnTo>
                <a:lnTo>
                  <a:pt x="1613662" y="100584"/>
                </a:lnTo>
                <a:lnTo>
                  <a:pt x="1604264" y="100965"/>
                </a:lnTo>
                <a:lnTo>
                  <a:pt x="1640687" y="991171"/>
                </a:lnTo>
                <a:lnTo>
                  <a:pt x="1607312" y="992505"/>
                </a:lnTo>
                <a:lnTo>
                  <a:pt x="1648587" y="1067181"/>
                </a:lnTo>
                <a:lnTo>
                  <a:pt x="1676996" y="1003935"/>
                </a:lnTo>
                <a:lnTo>
                  <a:pt x="1683512" y="989457"/>
                </a:lnTo>
                <a:close/>
              </a:path>
              <a:path w="3937000" h="2068195">
                <a:moveTo>
                  <a:pt x="3844417" y="2068195"/>
                </a:moveTo>
                <a:lnTo>
                  <a:pt x="3841724" y="2015236"/>
                </a:lnTo>
                <a:lnTo>
                  <a:pt x="3840086" y="1983105"/>
                </a:lnTo>
                <a:lnTo>
                  <a:pt x="3811117" y="1999488"/>
                </a:lnTo>
                <a:lnTo>
                  <a:pt x="2736723" y="98425"/>
                </a:lnTo>
                <a:lnTo>
                  <a:pt x="2728468" y="103124"/>
                </a:lnTo>
                <a:lnTo>
                  <a:pt x="3802748" y="2004212"/>
                </a:lnTo>
                <a:lnTo>
                  <a:pt x="3773805" y="2020570"/>
                </a:lnTo>
                <a:lnTo>
                  <a:pt x="3844417" y="2068195"/>
                </a:lnTo>
                <a:close/>
              </a:path>
              <a:path w="3937000" h="2068195">
                <a:moveTo>
                  <a:pt x="3936746" y="502920"/>
                </a:moveTo>
                <a:lnTo>
                  <a:pt x="3918496" y="476250"/>
                </a:lnTo>
                <a:lnTo>
                  <a:pt x="3888613" y="432562"/>
                </a:lnTo>
                <a:lnTo>
                  <a:pt x="3872446" y="461721"/>
                </a:lnTo>
                <a:lnTo>
                  <a:pt x="3041650" y="0"/>
                </a:lnTo>
                <a:lnTo>
                  <a:pt x="3036951" y="8382"/>
                </a:lnTo>
                <a:lnTo>
                  <a:pt x="3867823" y="470065"/>
                </a:lnTo>
                <a:lnTo>
                  <a:pt x="3851656" y="499237"/>
                </a:lnTo>
                <a:lnTo>
                  <a:pt x="3936746" y="50292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350646"/>
            <a:ext cx="8125459" cy="5928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4650" marR="519430" indent="-112077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Федеральная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образовательная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программа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дошкольного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образования, </a:t>
            </a:r>
            <a:r>
              <a:rPr sz="1800" b="1" spc="-39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раздел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«Подготовка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детей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к</a:t>
            </a:r>
            <a:r>
              <a:rPr sz="1800" b="1" spc="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обучению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грамоте»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350"/>
              </a:spcBef>
            </a:pPr>
            <a:r>
              <a:rPr sz="1800" b="1" spc="-20" dirty="0">
                <a:latin typeface="Calibri"/>
                <a:cs typeface="Calibri"/>
              </a:rPr>
              <a:t>Грамота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базовые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правила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чтения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написания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текстов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определённом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языке.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Обучение грамоте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20" dirty="0">
                <a:latin typeface="Calibri"/>
                <a:cs typeface="Calibri"/>
              </a:rPr>
              <a:t>это </a:t>
            </a:r>
            <a:r>
              <a:rPr sz="1800" spc="-5" dirty="0">
                <a:latin typeface="Calibri"/>
                <a:cs typeface="Calibri"/>
              </a:rPr>
              <a:t>овладение </a:t>
            </a:r>
            <a:r>
              <a:rPr sz="1800" spc="-10" dirty="0">
                <a:latin typeface="Calibri"/>
                <a:cs typeface="Calibri"/>
              </a:rPr>
              <a:t>умением </a:t>
            </a:r>
            <a:r>
              <a:rPr sz="1800" spc="-5" dirty="0">
                <a:latin typeface="Calibri"/>
                <a:cs typeface="Calibri"/>
              </a:rPr>
              <a:t>читать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5" dirty="0">
                <a:latin typeface="Calibri"/>
                <a:cs typeface="Calibri"/>
              </a:rPr>
              <a:t>писать </a:t>
            </a:r>
            <a:r>
              <a:rPr sz="1800" spc="-10" dirty="0">
                <a:latin typeface="Calibri"/>
                <a:cs typeface="Calibri"/>
              </a:rPr>
              <a:t>тексты, </a:t>
            </a:r>
            <a:r>
              <a:rPr sz="1800" spc="-5" dirty="0">
                <a:latin typeface="Calibri"/>
                <a:cs typeface="Calibri"/>
              </a:rPr>
              <a:t>излагать свои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мысли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5" dirty="0">
                <a:latin typeface="Calibri"/>
                <a:cs typeface="Calibri"/>
              </a:rPr>
              <a:t>письменной </a:t>
            </a:r>
            <a:r>
              <a:rPr sz="1800" dirty="0">
                <a:latin typeface="Calibri"/>
                <a:cs typeface="Calibri"/>
              </a:rPr>
              <a:t>форме, </a:t>
            </a:r>
            <a:r>
              <a:rPr sz="1800" spc="-5" dirty="0">
                <a:latin typeface="Calibri"/>
                <a:cs typeface="Calibri"/>
              </a:rPr>
              <a:t>понимать </a:t>
            </a:r>
            <a:r>
              <a:rPr sz="1800" dirty="0">
                <a:latin typeface="Calibri"/>
                <a:cs typeface="Calibri"/>
              </a:rPr>
              <a:t>при </a:t>
            </a:r>
            <a:r>
              <a:rPr sz="1800" spc="-5" dirty="0">
                <a:latin typeface="Calibri"/>
                <a:cs typeface="Calibri"/>
              </a:rPr>
              <a:t>чтении не </a:t>
            </a:r>
            <a:r>
              <a:rPr sz="1800" spc="-15" dirty="0">
                <a:latin typeface="Calibri"/>
                <a:cs typeface="Calibri"/>
              </a:rPr>
              <a:t>только </a:t>
            </a:r>
            <a:r>
              <a:rPr sz="1800" dirty="0">
                <a:latin typeface="Calibri"/>
                <a:cs typeface="Calibri"/>
              </a:rPr>
              <a:t>значение </a:t>
            </a:r>
            <a:r>
              <a:rPr sz="1800" spc="-20" dirty="0">
                <a:latin typeface="Calibri"/>
                <a:cs typeface="Calibri"/>
              </a:rPr>
              <a:t>отдельных 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слов, но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смысл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текста.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Обучающийся </a:t>
            </a:r>
            <a:r>
              <a:rPr sz="1800" b="1" spc="-10" dirty="0">
                <a:latin typeface="Calibri"/>
                <a:cs typeface="Calibri"/>
              </a:rPr>
              <a:t>грамоте </a:t>
            </a:r>
            <a:r>
              <a:rPr sz="1800" spc="-10" dirty="0">
                <a:latin typeface="Calibri"/>
                <a:cs typeface="Calibri"/>
              </a:rPr>
              <a:t>человек </a:t>
            </a:r>
            <a:r>
              <a:rPr sz="1800" spc="-5" dirty="0">
                <a:latin typeface="Calibri"/>
                <a:cs typeface="Calibri"/>
              </a:rPr>
              <a:t>учится переводить звуки </a:t>
            </a:r>
            <a:r>
              <a:rPr sz="1800" dirty="0">
                <a:latin typeface="Calibri"/>
                <a:cs typeface="Calibri"/>
              </a:rPr>
              <a:t>речи в </a:t>
            </a:r>
            <a:r>
              <a:rPr sz="1800" spc="-5" dirty="0">
                <a:latin typeface="Calibri"/>
                <a:cs typeface="Calibri"/>
              </a:rPr>
              <a:t>буквы, </a:t>
            </a:r>
            <a:r>
              <a:rPr sz="1800" spc="-20" dirty="0">
                <a:latin typeface="Calibri"/>
                <a:cs typeface="Calibri"/>
              </a:rPr>
              <a:t>т.е. </a:t>
            </a:r>
            <a:r>
              <a:rPr sz="1800" spc="-5" dirty="0">
                <a:latin typeface="Calibri"/>
                <a:cs typeface="Calibri"/>
              </a:rPr>
              <a:t>писать, </a:t>
            </a:r>
            <a:r>
              <a:rPr sz="1800" dirty="0">
                <a:latin typeface="Calibri"/>
                <a:cs typeface="Calibri"/>
              </a:rPr>
              <a:t> 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воссоздавать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буквам звуки,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т.е.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читать.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Занятия</a:t>
            </a:r>
            <a:r>
              <a:rPr sz="1800" b="1" dirty="0">
                <a:latin typeface="Calibri"/>
                <a:cs typeface="Calibri"/>
              </a:rPr>
              <a:t> в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детском</a:t>
            </a:r>
            <a:r>
              <a:rPr sz="1800" b="1" spc="-10" dirty="0">
                <a:latin typeface="Calibri"/>
                <a:cs typeface="Calibri"/>
              </a:rPr>
              <a:t> саду</a:t>
            </a:r>
            <a:r>
              <a:rPr sz="1800" b="1" spc="-5" dirty="0">
                <a:latin typeface="Calibri"/>
                <a:cs typeface="Calibri"/>
              </a:rPr>
              <a:t> по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подготовке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к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обучению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грамоте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являются</a:t>
            </a:r>
            <a:r>
              <a:rPr sz="1800" spc="-5" dirty="0">
                <a:latin typeface="Calibri"/>
                <a:cs typeface="Calibri"/>
              </a:rPr>
              <a:t> базой,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основой,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которая</a:t>
            </a:r>
            <a:r>
              <a:rPr sz="1800" spc="-5" dirty="0">
                <a:latin typeface="Calibri"/>
                <a:cs typeface="Calibri"/>
              </a:rPr>
              <a:t> развивает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предпосылки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непосредственно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навыка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чтения</a:t>
            </a:r>
            <a:r>
              <a:rPr sz="1800" dirty="0">
                <a:latin typeface="Calibri"/>
                <a:cs typeface="Calibri"/>
              </a:rPr>
              <a:t> и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письма.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spc="-15" dirty="0">
                <a:latin typeface="Calibri"/>
                <a:cs typeface="Calibri"/>
              </a:rPr>
              <a:t>Исходя</a:t>
            </a:r>
            <a:r>
              <a:rPr sz="1800" spc="1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из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выше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сказанного,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считается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правильным,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использовать</a:t>
            </a:r>
            <a:r>
              <a:rPr sz="1800" spc="1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детском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саду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термин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«подготовка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обучению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грамоте</a:t>
            </a:r>
            <a:r>
              <a:rPr sz="1800" b="1" spc="-5" dirty="0">
                <a:latin typeface="Calibri"/>
                <a:cs typeface="Calibri"/>
              </a:rPr>
              <a:t>»</a:t>
            </a:r>
            <a:r>
              <a:rPr sz="1800" spc="-5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Подготовка </a:t>
            </a:r>
            <a:r>
              <a:rPr sz="1800" dirty="0">
                <a:latin typeface="Calibri"/>
                <a:cs typeface="Calibri"/>
              </a:rPr>
              <a:t>к </a:t>
            </a:r>
            <a:r>
              <a:rPr sz="1800" spc="-5" dirty="0">
                <a:latin typeface="Calibri"/>
                <a:cs typeface="Calibri"/>
              </a:rPr>
              <a:t>обучению грамоте заключается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10" dirty="0">
                <a:latin typeface="Calibri"/>
                <a:cs typeface="Calibri"/>
              </a:rPr>
              <a:t>том, чтобы </a:t>
            </a:r>
            <a:r>
              <a:rPr sz="1800" spc="-5" dirty="0">
                <a:latin typeface="Calibri"/>
                <a:cs typeface="Calibri"/>
              </a:rPr>
              <a:t>помочь </a:t>
            </a:r>
            <a:r>
              <a:rPr sz="1800" spc="-10" dirty="0">
                <a:latin typeface="Calibri"/>
                <a:cs typeface="Calibri"/>
              </a:rPr>
              <a:t>дошкольнику </a:t>
            </a:r>
            <a:r>
              <a:rPr sz="1800" spc="-5" dirty="0">
                <a:latin typeface="Calibri"/>
                <a:cs typeface="Calibri"/>
              </a:rPr>
              <a:t> осознать единицы </a:t>
            </a:r>
            <a:r>
              <a:rPr sz="1800" spc="-10" dirty="0">
                <a:latin typeface="Calibri"/>
                <a:cs typeface="Calibri"/>
              </a:rPr>
              <a:t>языка </a:t>
            </a:r>
            <a:r>
              <a:rPr sz="1800" dirty="0">
                <a:latin typeface="Calibri"/>
                <a:cs typeface="Calibri"/>
              </a:rPr>
              <a:t>и речи, </a:t>
            </a:r>
            <a:r>
              <a:rPr sz="1800" spc="-5" dirty="0">
                <a:latin typeface="Calibri"/>
                <a:cs typeface="Calibri"/>
              </a:rPr>
              <a:t>научиться </a:t>
            </a:r>
            <a:r>
              <a:rPr sz="1800" dirty="0">
                <a:latin typeface="Calibri"/>
                <a:cs typeface="Calibri"/>
              </a:rPr>
              <a:t>разграничивать </a:t>
            </a:r>
            <a:r>
              <a:rPr sz="1800" spc="-5" dirty="0">
                <a:latin typeface="Calibri"/>
                <a:cs typeface="Calibri"/>
              </a:rPr>
              <a:t>эти </a:t>
            </a:r>
            <a:r>
              <a:rPr sz="1800" spc="-10" dirty="0">
                <a:latin typeface="Calibri"/>
                <a:cs typeface="Calibri"/>
              </a:rPr>
              <a:t>единицы </a:t>
            </a:r>
            <a:r>
              <a:rPr sz="1800" spc="-5" dirty="0">
                <a:latin typeface="Calibri"/>
                <a:cs typeface="Calibri"/>
              </a:rPr>
              <a:t>на основе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их существенных признаков, соотносить единицы устной </a:t>
            </a:r>
            <a:r>
              <a:rPr sz="1800" dirty="0">
                <a:latin typeface="Calibri"/>
                <a:cs typeface="Calibri"/>
              </a:rPr>
              <a:t>речи </a:t>
            </a:r>
            <a:r>
              <a:rPr sz="1800" spc="-5" dirty="0">
                <a:latin typeface="Calibri"/>
                <a:cs typeface="Calibri"/>
              </a:rPr>
              <a:t>со </a:t>
            </a:r>
            <a:r>
              <a:rPr sz="1800" dirty="0">
                <a:latin typeface="Calibri"/>
                <a:cs typeface="Calibri"/>
              </a:rPr>
              <a:t>способами </a:t>
            </a:r>
            <a:r>
              <a:rPr sz="1800" spc="-5" dirty="0">
                <a:latin typeface="Calibri"/>
                <a:cs typeface="Calibri"/>
              </a:rPr>
              <a:t>их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передачи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письме.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6883400"/>
            <a:chOff x="-12700" y="0"/>
            <a:chExt cx="9169400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0200" y="1094692"/>
            <a:ext cx="8464550" cy="459867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252729" indent="-184785">
              <a:lnSpc>
                <a:spcPct val="100000"/>
              </a:lnSpc>
              <a:spcBef>
                <a:spcPts val="1295"/>
              </a:spcBef>
              <a:buChar char="•"/>
              <a:tabLst>
                <a:tab pos="253365" algn="l"/>
              </a:tabLst>
            </a:pPr>
            <a:r>
              <a:rPr sz="2000" dirty="0">
                <a:latin typeface="Calibri"/>
                <a:cs typeface="Calibri"/>
              </a:rPr>
              <a:t>внимание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значению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слова;</a:t>
            </a:r>
            <a:endParaRPr sz="2000">
              <a:latin typeface="Calibri"/>
              <a:cs typeface="Calibri"/>
            </a:endParaRPr>
          </a:p>
          <a:p>
            <a:pPr marL="253365" indent="-185420">
              <a:lnSpc>
                <a:spcPct val="100000"/>
              </a:lnSpc>
              <a:spcBef>
                <a:spcPts val="1205"/>
              </a:spcBef>
              <a:buChar char="•"/>
              <a:tabLst>
                <a:tab pos="254000" algn="l"/>
              </a:tabLst>
            </a:pPr>
            <a:r>
              <a:rPr sz="2000" dirty="0">
                <a:latin typeface="Calibri"/>
                <a:cs typeface="Calibri"/>
              </a:rPr>
              <a:t>внимание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смыслу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высказывания;</a:t>
            </a:r>
            <a:endParaRPr sz="2000">
              <a:latin typeface="Calibri"/>
              <a:cs typeface="Calibri"/>
            </a:endParaRPr>
          </a:p>
          <a:p>
            <a:pPr marL="252729" indent="-184785">
              <a:lnSpc>
                <a:spcPct val="100000"/>
              </a:lnSpc>
              <a:spcBef>
                <a:spcPts val="1200"/>
              </a:spcBef>
              <a:buChar char="•"/>
              <a:tabLst>
                <a:tab pos="253365" algn="l"/>
              </a:tabLst>
            </a:pPr>
            <a:r>
              <a:rPr sz="2000" dirty="0">
                <a:latin typeface="Calibri"/>
                <a:cs typeface="Calibri"/>
              </a:rPr>
              <a:t>внимание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звучанию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слова;</a:t>
            </a:r>
            <a:endParaRPr sz="2000">
              <a:latin typeface="Calibri"/>
              <a:cs typeface="Calibri"/>
            </a:endParaRPr>
          </a:p>
          <a:p>
            <a:pPr marL="196850" indent="-184785">
              <a:lnSpc>
                <a:spcPct val="100000"/>
              </a:lnSpc>
              <a:spcBef>
                <a:spcPts val="1200"/>
              </a:spcBef>
              <a:buChar char="•"/>
              <a:tabLst>
                <a:tab pos="197485" algn="l"/>
              </a:tabLst>
            </a:pPr>
            <a:r>
              <a:rPr sz="2000" spc="-5" dirty="0">
                <a:latin typeface="Calibri"/>
                <a:cs typeface="Calibri"/>
              </a:rPr>
              <a:t>овладение действием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звукового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анализа</a:t>
            </a:r>
            <a:r>
              <a:rPr sz="2000" spc="-5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53365" lvl="1" indent="-18542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54000" algn="l"/>
              </a:tabLst>
            </a:pPr>
            <a:r>
              <a:rPr sz="2000" b="1" spc="-5" dirty="0">
                <a:latin typeface="Calibri"/>
                <a:cs typeface="Calibri"/>
              </a:rPr>
              <a:t>моделирование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звукового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состава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слова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как </a:t>
            </a:r>
            <a:r>
              <a:rPr sz="2000" dirty="0">
                <a:latin typeface="Calibri"/>
                <a:cs typeface="Calibri"/>
              </a:rPr>
              <a:t>основы плавного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перехода</a:t>
            </a:r>
            <a:r>
              <a:rPr sz="2000" spc="-5" dirty="0">
                <a:latin typeface="Calibri"/>
                <a:cs typeface="Calibri"/>
              </a:rPr>
              <a:t> от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latin typeface="Calibri"/>
                <a:cs typeface="Calibri"/>
              </a:rPr>
              <a:t>наглядно-образного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абстрактному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мышлению;</a:t>
            </a:r>
            <a:endParaRPr sz="2000">
              <a:latin typeface="Calibri"/>
              <a:cs typeface="Calibri"/>
            </a:endParaRPr>
          </a:p>
          <a:p>
            <a:pPr marL="253365" lvl="1" indent="-18542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54000" algn="l"/>
              </a:tabLst>
            </a:pPr>
            <a:r>
              <a:rPr sz="2000" b="1" dirty="0">
                <a:latin typeface="Calibri"/>
                <a:cs typeface="Calibri"/>
              </a:rPr>
              <a:t>восприятие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на </a:t>
            </a:r>
            <a:r>
              <a:rPr sz="2000" b="1" dirty="0">
                <a:latin typeface="Calibri"/>
                <a:cs typeface="Calibri"/>
              </a:rPr>
              <a:t>слух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понимание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фольклорных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" dirty="0">
                <a:latin typeface="Calibri"/>
                <a:cs typeface="Calibri"/>
              </a:rPr>
              <a:t> художественных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текстов;</a:t>
            </a:r>
            <a:endParaRPr sz="2000">
              <a:latin typeface="Calibri"/>
              <a:cs typeface="Calibri"/>
            </a:endParaRPr>
          </a:p>
          <a:p>
            <a:pPr marL="253365" lvl="1" indent="-185420">
              <a:lnSpc>
                <a:spcPct val="100000"/>
              </a:lnSpc>
              <a:spcBef>
                <a:spcPts val="1205"/>
              </a:spcBef>
              <a:buChar char="•"/>
              <a:tabLst>
                <a:tab pos="254000" algn="l"/>
              </a:tabLst>
            </a:pPr>
            <a:r>
              <a:rPr sz="2000" dirty="0">
                <a:latin typeface="Calibri"/>
                <a:cs typeface="Calibri"/>
              </a:rPr>
              <a:t>умение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выразить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свои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мысли</a:t>
            </a:r>
            <a:r>
              <a:rPr sz="2000" spc="-5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52729" lvl="1" indent="-184785">
              <a:lnSpc>
                <a:spcPct val="100000"/>
              </a:lnSpc>
              <a:spcBef>
                <a:spcPts val="1200"/>
              </a:spcBef>
              <a:buChar char="•"/>
              <a:tabLst>
                <a:tab pos="253365" algn="l"/>
              </a:tabLst>
            </a:pPr>
            <a:r>
              <a:rPr sz="2000" dirty="0">
                <a:latin typeface="Calibri"/>
                <a:cs typeface="Calibri"/>
              </a:rPr>
              <a:t>умение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передать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содержание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прослушанного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текста</a:t>
            </a:r>
            <a:r>
              <a:rPr sz="2000" spc="-10" dirty="0"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53365" lvl="1" indent="-185420">
              <a:lnSpc>
                <a:spcPct val="100000"/>
              </a:lnSpc>
              <a:spcBef>
                <a:spcPts val="1200"/>
              </a:spcBef>
              <a:buFont typeface="Calibri"/>
              <a:buChar char="•"/>
              <a:tabLst>
                <a:tab pos="254000" algn="l"/>
              </a:tabLst>
            </a:pPr>
            <a:r>
              <a:rPr sz="2000" b="1" dirty="0">
                <a:latin typeface="Calibri"/>
                <a:cs typeface="Calibri"/>
              </a:rPr>
              <a:t>сформированность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предпосылок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учебной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деятельности.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66163" y="562102"/>
            <a:ext cx="6080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Предпосылки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овладения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чтением</a:t>
            </a:r>
            <a:r>
              <a:rPr sz="2400" b="1" dirty="0">
                <a:latin typeface="Calibri"/>
                <a:cs typeface="Calibri"/>
              </a:rPr>
              <a:t> и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письмом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6883400"/>
            <a:chOff x="-12700" y="0"/>
            <a:chExt cx="9169400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3857" y="107950"/>
            <a:ext cx="5334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III.</a:t>
            </a:r>
            <a:r>
              <a:rPr spc="-30" dirty="0"/>
              <a:t> </a:t>
            </a:r>
            <a:r>
              <a:rPr spc="-10" dirty="0"/>
              <a:t>Содержательный</a:t>
            </a:r>
            <a:r>
              <a:rPr spc="-20" dirty="0"/>
              <a:t> </a:t>
            </a:r>
            <a:r>
              <a:rPr spc="-10" dirty="0"/>
              <a:t>раздел</a:t>
            </a:r>
            <a:r>
              <a:rPr spc="-15" dirty="0"/>
              <a:t> </a:t>
            </a:r>
            <a:r>
              <a:rPr spc="-5" dirty="0"/>
              <a:t>Федеральной</a:t>
            </a:r>
            <a:r>
              <a:rPr spc="-25" dirty="0"/>
              <a:t> </a:t>
            </a:r>
            <a:r>
              <a:rPr spc="-5" dirty="0"/>
              <a:t>программы.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3689" y="595629"/>
            <a:ext cx="8112759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275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20.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Речевое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развитие.</a:t>
            </a:r>
            <a:endParaRPr sz="18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области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речевого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развития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основными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задачами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образовательной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деятельности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являются: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5277" y="1472057"/>
            <a:ext cx="1395095" cy="2113915"/>
            <a:chOff x="365277" y="1472057"/>
            <a:chExt cx="1395095" cy="2113915"/>
          </a:xfrm>
        </p:grpSpPr>
        <p:sp>
          <p:nvSpPr>
            <p:cNvPr id="8" name="object 8"/>
            <p:cNvSpPr/>
            <p:nvPr/>
          </p:nvSpPr>
          <p:spPr>
            <a:xfrm>
              <a:off x="377977" y="1484757"/>
              <a:ext cx="1369695" cy="2088514"/>
            </a:xfrm>
            <a:custGeom>
              <a:avLst/>
              <a:gdLst/>
              <a:ahLst/>
              <a:cxnLst/>
              <a:rect l="l" t="t" r="r" b="b"/>
              <a:pathLst>
                <a:path w="1369695" h="2088514">
                  <a:moveTo>
                    <a:pt x="1369695" y="0"/>
                  </a:moveTo>
                  <a:lnTo>
                    <a:pt x="0" y="0"/>
                  </a:lnTo>
                  <a:lnTo>
                    <a:pt x="0" y="2088261"/>
                  </a:lnTo>
                  <a:lnTo>
                    <a:pt x="1369695" y="2088261"/>
                  </a:lnTo>
                  <a:lnTo>
                    <a:pt x="1369695" y="0"/>
                  </a:lnTo>
                  <a:close/>
                </a:path>
              </a:pathLst>
            </a:custGeom>
            <a:solidFill>
              <a:srgbClr val="A2A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7977" y="1484757"/>
              <a:ext cx="1369695" cy="2088514"/>
            </a:xfrm>
            <a:custGeom>
              <a:avLst/>
              <a:gdLst/>
              <a:ahLst/>
              <a:cxnLst/>
              <a:rect l="l" t="t" r="r" b="b"/>
              <a:pathLst>
                <a:path w="1369695" h="2088514">
                  <a:moveTo>
                    <a:pt x="0" y="2088261"/>
                  </a:moveTo>
                  <a:lnTo>
                    <a:pt x="1369695" y="2088261"/>
                  </a:lnTo>
                  <a:lnTo>
                    <a:pt x="1369695" y="0"/>
                  </a:lnTo>
                  <a:lnTo>
                    <a:pt x="0" y="0"/>
                  </a:lnTo>
                  <a:lnTo>
                    <a:pt x="0" y="208826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0677" y="2154174"/>
            <a:ext cx="13442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4170" marR="80645" indent="-25654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Ф</a:t>
            </a:r>
            <a:r>
              <a:rPr sz="1400" spc="-5" dirty="0">
                <a:latin typeface="Calibri"/>
                <a:cs typeface="Calibri"/>
              </a:rPr>
              <a:t>орм</a:t>
            </a:r>
            <a:r>
              <a:rPr sz="1400" spc="-10" dirty="0">
                <a:latin typeface="Calibri"/>
                <a:cs typeface="Calibri"/>
              </a:rPr>
              <a:t>ир</a:t>
            </a:r>
            <a:r>
              <a:rPr sz="1400" spc="-5" dirty="0">
                <a:latin typeface="Calibri"/>
                <a:cs typeface="Calibri"/>
              </a:rPr>
              <a:t>ова</a:t>
            </a:r>
            <a:r>
              <a:rPr sz="1400" spc="5" dirty="0">
                <a:latin typeface="Calibri"/>
                <a:cs typeface="Calibri"/>
              </a:rPr>
              <a:t>н</a:t>
            </a:r>
            <a:r>
              <a:rPr sz="1400" dirty="0">
                <a:latin typeface="Calibri"/>
                <a:cs typeface="Calibri"/>
              </a:rPr>
              <a:t>ие  </a:t>
            </a:r>
            <a:r>
              <a:rPr sz="1400" spc="-5" dirty="0">
                <a:latin typeface="Calibri"/>
                <a:cs typeface="Calibri"/>
              </a:rPr>
              <a:t>словаря.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42694" y="1472057"/>
            <a:ext cx="1395095" cy="2113915"/>
            <a:chOff x="1742694" y="1472057"/>
            <a:chExt cx="1395095" cy="2113915"/>
          </a:xfrm>
        </p:grpSpPr>
        <p:sp>
          <p:nvSpPr>
            <p:cNvPr id="12" name="object 12"/>
            <p:cNvSpPr/>
            <p:nvPr/>
          </p:nvSpPr>
          <p:spPr>
            <a:xfrm>
              <a:off x="1755394" y="1484757"/>
              <a:ext cx="1369695" cy="2088514"/>
            </a:xfrm>
            <a:custGeom>
              <a:avLst/>
              <a:gdLst/>
              <a:ahLst/>
              <a:cxnLst/>
              <a:rect l="l" t="t" r="r" b="b"/>
              <a:pathLst>
                <a:path w="1369695" h="2088514">
                  <a:moveTo>
                    <a:pt x="1369695" y="0"/>
                  </a:moveTo>
                  <a:lnTo>
                    <a:pt x="0" y="0"/>
                  </a:lnTo>
                  <a:lnTo>
                    <a:pt x="0" y="2088261"/>
                  </a:lnTo>
                  <a:lnTo>
                    <a:pt x="1369695" y="2088261"/>
                  </a:lnTo>
                  <a:lnTo>
                    <a:pt x="1369695" y="0"/>
                  </a:lnTo>
                  <a:close/>
                </a:path>
              </a:pathLst>
            </a:custGeom>
            <a:solidFill>
              <a:srgbClr val="A2A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55394" y="1484757"/>
              <a:ext cx="1369695" cy="2088514"/>
            </a:xfrm>
            <a:custGeom>
              <a:avLst/>
              <a:gdLst/>
              <a:ahLst/>
              <a:cxnLst/>
              <a:rect l="l" t="t" r="r" b="b"/>
              <a:pathLst>
                <a:path w="1369695" h="2088514">
                  <a:moveTo>
                    <a:pt x="0" y="2088261"/>
                  </a:moveTo>
                  <a:lnTo>
                    <a:pt x="1369695" y="2088261"/>
                  </a:lnTo>
                  <a:lnTo>
                    <a:pt x="1369695" y="0"/>
                  </a:lnTo>
                  <a:lnTo>
                    <a:pt x="0" y="0"/>
                  </a:lnTo>
                  <a:lnTo>
                    <a:pt x="0" y="208826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890395" y="2154174"/>
            <a:ext cx="11118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Звуковая</a:t>
            </a:r>
            <a:endParaRPr sz="140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культура</a:t>
            </a:r>
            <a:r>
              <a:rPr sz="1400" spc="-5" dirty="0">
                <a:latin typeface="Calibri"/>
                <a:cs typeface="Calibri"/>
              </a:rPr>
              <a:t> речи.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12516" y="1472057"/>
            <a:ext cx="1475105" cy="2113915"/>
            <a:chOff x="3112516" y="1472057"/>
            <a:chExt cx="1475105" cy="2113915"/>
          </a:xfrm>
        </p:grpSpPr>
        <p:sp>
          <p:nvSpPr>
            <p:cNvPr id="16" name="object 16"/>
            <p:cNvSpPr/>
            <p:nvPr/>
          </p:nvSpPr>
          <p:spPr>
            <a:xfrm>
              <a:off x="3125216" y="1484757"/>
              <a:ext cx="1449705" cy="2088514"/>
            </a:xfrm>
            <a:custGeom>
              <a:avLst/>
              <a:gdLst/>
              <a:ahLst/>
              <a:cxnLst/>
              <a:rect l="l" t="t" r="r" b="b"/>
              <a:pathLst>
                <a:path w="1449704" h="2088514">
                  <a:moveTo>
                    <a:pt x="1449705" y="0"/>
                  </a:moveTo>
                  <a:lnTo>
                    <a:pt x="0" y="0"/>
                  </a:lnTo>
                  <a:lnTo>
                    <a:pt x="0" y="2088261"/>
                  </a:lnTo>
                  <a:lnTo>
                    <a:pt x="1449705" y="2088261"/>
                  </a:lnTo>
                  <a:lnTo>
                    <a:pt x="1449705" y="0"/>
                  </a:lnTo>
                  <a:close/>
                </a:path>
              </a:pathLst>
            </a:custGeom>
            <a:solidFill>
              <a:srgbClr val="A2A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25216" y="1484757"/>
              <a:ext cx="1449705" cy="2088514"/>
            </a:xfrm>
            <a:custGeom>
              <a:avLst/>
              <a:gdLst/>
              <a:ahLst/>
              <a:cxnLst/>
              <a:rect l="l" t="t" r="r" b="b"/>
              <a:pathLst>
                <a:path w="1449704" h="2088514">
                  <a:moveTo>
                    <a:pt x="0" y="2088261"/>
                  </a:moveTo>
                  <a:lnTo>
                    <a:pt x="1449705" y="2088261"/>
                  </a:lnTo>
                  <a:lnTo>
                    <a:pt x="1449705" y="0"/>
                  </a:lnTo>
                  <a:lnTo>
                    <a:pt x="0" y="0"/>
                  </a:lnTo>
                  <a:lnTo>
                    <a:pt x="0" y="208826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222370" y="2154174"/>
            <a:ext cx="12674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 marR="5080" indent="-190500">
              <a:lnSpc>
                <a:spcPct val="100000"/>
              </a:lnSpc>
              <a:spcBef>
                <a:spcPts val="105"/>
              </a:spcBef>
            </a:pPr>
            <a:r>
              <a:rPr sz="1400" spc="-100" dirty="0">
                <a:latin typeface="Calibri"/>
                <a:cs typeface="Calibri"/>
              </a:rPr>
              <a:t>Г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амма</a:t>
            </a:r>
            <a:r>
              <a:rPr sz="1400" spc="-10" dirty="0">
                <a:latin typeface="Calibri"/>
                <a:cs typeface="Calibri"/>
              </a:rPr>
              <a:t>т</a:t>
            </a:r>
            <a:r>
              <a:rPr sz="1400" dirty="0">
                <a:latin typeface="Calibri"/>
                <a:cs typeface="Calibri"/>
              </a:rPr>
              <a:t>ич</a:t>
            </a:r>
            <a:r>
              <a:rPr sz="1400" spc="-5" dirty="0">
                <a:latin typeface="Calibri"/>
                <a:cs typeface="Calibri"/>
              </a:rPr>
              <a:t>е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к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й  </a:t>
            </a:r>
            <a:r>
              <a:rPr sz="1400" spc="-5" dirty="0">
                <a:latin typeface="Calibri"/>
                <a:cs typeface="Calibri"/>
              </a:rPr>
              <a:t>строй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речи.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62094" y="1472057"/>
            <a:ext cx="1395095" cy="2113915"/>
            <a:chOff x="4562094" y="1472057"/>
            <a:chExt cx="1395095" cy="2113915"/>
          </a:xfrm>
        </p:grpSpPr>
        <p:sp>
          <p:nvSpPr>
            <p:cNvPr id="20" name="object 20"/>
            <p:cNvSpPr/>
            <p:nvPr/>
          </p:nvSpPr>
          <p:spPr>
            <a:xfrm>
              <a:off x="4574794" y="1484757"/>
              <a:ext cx="1369695" cy="2088514"/>
            </a:xfrm>
            <a:custGeom>
              <a:avLst/>
              <a:gdLst/>
              <a:ahLst/>
              <a:cxnLst/>
              <a:rect l="l" t="t" r="r" b="b"/>
              <a:pathLst>
                <a:path w="1369695" h="2088514">
                  <a:moveTo>
                    <a:pt x="1369695" y="0"/>
                  </a:moveTo>
                  <a:lnTo>
                    <a:pt x="0" y="0"/>
                  </a:lnTo>
                  <a:lnTo>
                    <a:pt x="0" y="2088261"/>
                  </a:lnTo>
                  <a:lnTo>
                    <a:pt x="1369695" y="2088261"/>
                  </a:lnTo>
                  <a:lnTo>
                    <a:pt x="1369695" y="0"/>
                  </a:lnTo>
                  <a:close/>
                </a:path>
              </a:pathLst>
            </a:custGeom>
            <a:solidFill>
              <a:srgbClr val="A2A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74794" y="1484757"/>
              <a:ext cx="1369695" cy="2088514"/>
            </a:xfrm>
            <a:custGeom>
              <a:avLst/>
              <a:gdLst/>
              <a:ahLst/>
              <a:cxnLst/>
              <a:rect l="l" t="t" r="r" b="b"/>
              <a:pathLst>
                <a:path w="1369695" h="2088514">
                  <a:moveTo>
                    <a:pt x="0" y="2088261"/>
                  </a:moveTo>
                  <a:lnTo>
                    <a:pt x="1369695" y="2088261"/>
                  </a:lnTo>
                  <a:lnTo>
                    <a:pt x="1369695" y="0"/>
                  </a:lnTo>
                  <a:lnTo>
                    <a:pt x="0" y="0"/>
                  </a:lnTo>
                  <a:lnTo>
                    <a:pt x="0" y="208826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740528" y="2260854"/>
            <a:ext cx="10509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Связная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речь.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944616" y="1484756"/>
            <a:ext cx="2811780" cy="2088514"/>
          </a:xfrm>
          <a:custGeom>
            <a:avLst/>
            <a:gdLst/>
            <a:ahLst/>
            <a:cxnLst/>
            <a:rect l="l" t="t" r="r" b="b"/>
            <a:pathLst>
              <a:path w="2811779" h="2088514">
                <a:moveTo>
                  <a:pt x="2811513" y="0"/>
                </a:moveTo>
                <a:lnTo>
                  <a:pt x="1369695" y="0"/>
                </a:lnTo>
                <a:lnTo>
                  <a:pt x="0" y="0"/>
                </a:lnTo>
                <a:lnTo>
                  <a:pt x="0" y="2088261"/>
                </a:lnTo>
                <a:lnTo>
                  <a:pt x="1369695" y="2088261"/>
                </a:lnTo>
                <a:lnTo>
                  <a:pt x="2811513" y="2088261"/>
                </a:lnTo>
                <a:lnTo>
                  <a:pt x="2811513" y="0"/>
                </a:lnTo>
                <a:close/>
              </a:path>
            </a:pathLst>
          </a:custGeom>
          <a:solidFill>
            <a:srgbClr val="A2A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314310" y="1484757"/>
            <a:ext cx="1442085" cy="2088514"/>
          </a:xfrm>
          <a:prstGeom prst="rect">
            <a:avLst/>
          </a:prstGeom>
          <a:ln w="25400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95885" marR="86360" indent="1270" algn="ctr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Интерес </a:t>
            </a:r>
            <a:r>
              <a:rPr sz="1400" dirty="0">
                <a:latin typeface="Calibri"/>
                <a:cs typeface="Calibri"/>
              </a:rPr>
              <a:t>к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х</a:t>
            </a:r>
            <a:r>
              <a:rPr sz="1400" spc="-45" dirty="0">
                <a:latin typeface="Calibri"/>
                <a:cs typeface="Calibri"/>
              </a:rPr>
              <a:t>у</a:t>
            </a:r>
            <a:r>
              <a:rPr sz="1400" spc="-20" dirty="0">
                <a:latin typeface="Calibri"/>
                <a:cs typeface="Calibri"/>
              </a:rPr>
              <a:t>д</a:t>
            </a:r>
            <a:r>
              <a:rPr sz="1400" spc="-10" dirty="0">
                <a:latin typeface="Calibri"/>
                <a:cs typeface="Calibri"/>
              </a:rPr>
              <a:t>ож</a:t>
            </a:r>
            <a:r>
              <a:rPr sz="1400" dirty="0">
                <a:latin typeface="Calibri"/>
                <a:cs typeface="Calibri"/>
              </a:rPr>
              <a:t>е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spc="-5" dirty="0">
                <a:latin typeface="Calibri"/>
                <a:cs typeface="Calibri"/>
              </a:rPr>
              <a:t>тв</a:t>
            </a:r>
            <a:r>
              <a:rPr sz="1400" spc="-10" dirty="0">
                <a:latin typeface="Calibri"/>
                <a:cs typeface="Calibri"/>
              </a:rPr>
              <a:t>е</a:t>
            </a:r>
            <a:r>
              <a:rPr sz="1400" dirty="0">
                <a:latin typeface="Calibri"/>
                <a:cs typeface="Calibri"/>
              </a:rPr>
              <a:t>нн</a:t>
            </a:r>
            <a:r>
              <a:rPr sz="1400" spc="-5" dirty="0">
                <a:latin typeface="Calibri"/>
                <a:cs typeface="Calibri"/>
              </a:rPr>
              <a:t>ой  литературе.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54850" y="2768219"/>
            <a:ext cx="8234680" cy="745490"/>
            <a:chOff x="454850" y="2768219"/>
            <a:chExt cx="8234680" cy="745490"/>
          </a:xfrm>
        </p:grpSpPr>
        <p:sp>
          <p:nvSpPr>
            <p:cNvPr id="26" name="object 26"/>
            <p:cNvSpPr/>
            <p:nvPr/>
          </p:nvSpPr>
          <p:spPr>
            <a:xfrm>
              <a:off x="467550" y="2780919"/>
              <a:ext cx="8209280" cy="720090"/>
            </a:xfrm>
            <a:custGeom>
              <a:avLst/>
              <a:gdLst/>
              <a:ahLst/>
              <a:cxnLst/>
              <a:rect l="l" t="t" r="r" b="b"/>
              <a:pathLst>
                <a:path w="8209280" h="720089">
                  <a:moveTo>
                    <a:pt x="7848917" y="0"/>
                  </a:moveTo>
                  <a:lnTo>
                    <a:pt x="7848917" y="180085"/>
                  </a:lnTo>
                  <a:lnTo>
                    <a:pt x="360032" y="180085"/>
                  </a:lnTo>
                  <a:lnTo>
                    <a:pt x="360032" y="0"/>
                  </a:lnTo>
                  <a:lnTo>
                    <a:pt x="0" y="360044"/>
                  </a:lnTo>
                  <a:lnTo>
                    <a:pt x="360032" y="720089"/>
                  </a:lnTo>
                  <a:lnTo>
                    <a:pt x="360032" y="540130"/>
                  </a:lnTo>
                  <a:lnTo>
                    <a:pt x="7848917" y="540130"/>
                  </a:lnTo>
                  <a:lnTo>
                    <a:pt x="7848917" y="720089"/>
                  </a:lnTo>
                  <a:lnTo>
                    <a:pt x="8208962" y="360044"/>
                  </a:lnTo>
                  <a:lnTo>
                    <a:pt x="7848917" y="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7550" y="2780919"/>
              <a:ext cx="8209280" cy="720090"/>
            </a:xfrm>
            <a:custGeom>
              <a:avLst/>
              <a:gdLst/>
              <a:ahLst/>
              <a:cxnLst/>
              <a:rect l="l" t="t" r="r" b="b"/>
              <a:pathLst>
                <a:path w="8209280" h="720089">
                  <a:moveTo>
                    <a:pt x="0" y="360044"/>
                  </a:moveTo>
                  <a:lnTo>
                    <a:pt x="360032" y="0"/>
                  </a:lnTo>
                  <a:lnTo>
                    <a:pt x="360032" y="180085"/>
                  </a:lnTo>
                  <a:lnTo>
                    <a:pt x="7848917" y="180085"/>
                  </a:lnTo>
                  <a:lnTo>
                    <a:pt x="7848917" y="0"/>
                  </a:lnTo>
                  <a:lnTo>
                    <a:pt x="8208962" y="360044"/>
                  </a:lnTo>
                  <a:lnTo>
                    <a:pt x="7848917" y="720089"/>
                  </a:lnTo>
                  <a:lnTo>
                    <a:pt x="7848917" y="540130"/>
                  </a:lnTo>
                  <a:lnTo>
                    <a:pt x="360032" y="540130"/>
                  </a:lnTo>
                  <a:lnTo>
                    <a:pt x="360032" y="720089"/>
                  </a:lnTo>
                  <a:lnTo>
                    <a:pt x="0" y="360044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005838" y="2943605"/>
            <a:ext cx="4018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Основа</a:t>
            </a:r>
            <a:r>
              <a:rPr sz="1800" dirty="0">
                <a:latin typeface="Calibri"/>
                <a:cs typeface="Calibri"/>
              </a:rPr>
              <a:t> для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формирования навыка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чтени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44552" y="1484757"/>
            <a:ext cx="1370330" cy="2088514"/>
          </a:xfrm>
          <a:prstGeom prst="rect">
            <a:avLst/>
          </a:prstGeom>
          <a:ln w="25400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252729" marR="244475"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П</a:t>
            </a:r>
            <a:r>
              <a:rPr sz="1400" spc="-35" dirty="0">
                <a:latin typeface="Calibri"/>
                <a:cs typeface="Calibri"/>
              </a:rPr>
              <a:t>о</a:t>
            </a:r>
            <a:r>
              <a:rPr sz="1400" spc="-5" dirty="0">
                <a:latin typeface="Calibri"/>
                <a:cs typeface="Calibri"/>
              </a:rPr>
              <a:t>д</a:t>
            </a:r>
            <a:r>
              <a:rPr sz="1400" spc="-20" dirty="0">
                <a:latin typeface="Calibri"/>
                <a:cs typeface="Calibri"/>
              </a:rPr>
              <a:t>г</a:t>
            </a:r>
            <a:r>
              <a:rPr sz="1400" spc="-15" dirty="0">
                <a:latin typeface="Calibri"/>
                <a:cs typeface="Calibri"/>
              </a:rPr>
              <a:t>о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5" dirty="0">
                <a:latin typeface="Calibri"/>
                <a:cs typeface="Calibri"/>
              </a:rPr>
              <a:t>ов</a:t>
            </a:r>
            <a:r>
              <a:rPr sz="1400" spc="-30" dirty="0">
                <a:latin typeface="Calibri"/>
                <a:cs typeface="Calibri"/>
              </a:rPr>
              <a:t>к</a:t>
            </a:r>
            <a:r>
              <a:rPr sz="1400" dirty="0">
                <a:latin typeface="Calibri"/>
                <a:cs typeface="Calibri"/>
              </a:rPr>
              <a:t>а  </a:t>
            </a:r>
            <a:r>
              <a:rPr sz="1400" spc="-10" dirty="0">
                <a:latin typeface="Calibri"/>
                <a:cs typeface="Calibri"/>
              </a:rPr>
              <a:t>детей </a:t>
            </a:r>
            <a:r>
              <a:rPr sz="1400" dirty="0">
                <a:latin typeface="Calibri"/>
                <a:cs typeface="Calibri"/>
              </a:rPr>
              <a:t>к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обучению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грамоте.</a:t>
            </a:r>
            <a:endParaRPr sz="1400">
              <a:latin typeface="Calibri"/>
              <a:cs typeface="Calibri"/>
            </a:endParaRPr>
          </a:p>
          <a:p>
            <a:pPr marL="67310">
              <a:lnSpc>
                <a:spcPct val="100000"/>
              </a:lnSpc>
              <a:spcBef>
                <a:spcPts val="1170"/>
              </a:spcBef>
            </a:pPr>
            <a:r>
              <a:rPr sz="1800" dirty="0">
                <a:latin typeface="Calibri"/>
                <a:cs typeface="Calibri"/>
              </a:rPr>
              <a:t>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письма.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258436" y="3674871"/>
            <a:ext cx="607695" cy="660400"/>
            <a:chOff x="4258436" y="3674871"/>
            <a:chExt cx="607695" cy="660400"/>
          </a:xfrm>
        </p:grpSpPr>
        <p:sp>
          <p:nvSpPr>
            <p:cNvPr id="31" name="object 31"/>
            <p:cNvSpPr/>
            <p:nvPr/>
          </p:nvSpPr>
          <p:spPr>
            <a:xfrm>
              <a:off x="4271137" y="3688079"/>
              <a:ext cx="582295" cy="635000"/>
            </a:xfrm>
            <a:custGeom>
              <a:avLst/>
              <a:gdLst/>
              <a:ahLst/>
              <a:cxnLst/>
              <a:rect l="l" t="t" r="r" b="b"/>
              <a:pathLst>
                <a:path w="582295" h="635000">
                  <a:moveTo>
                    <a:pt x="582041" y="223520"/>
                  </a:moveTo>
                  <a:lnTo>
                    <a:pt x="384175" y="223520"/>
                  </a:lnTo>
                  <a:lnTo>
                    <a:pt x="384175" y="0"/>
                  </a:lnTo>
                  <a:lnTo>
                    <a:pt x="197866" y="0"/>
                  </a:lnTo>
                  <a:lnTo>
                    <a:pt x="197866" y="223520"/>
                  </a:lnTo>
                  <a:lnTo>
                    <a:pt x="0" y="223520"/>
                  </a:lnTo>
                  <a:lnTo>
                    <a:pt x="0" y="410210"/>
                  </a:lnTo>
                  <a:lnTo>
                    <a:pt x="197866" y="410210"/>
                  </a:lnTo>
                  <a:lnTo>
                    <a:pt x="197866" y="635000"/>
                  </a:lnTo>
                  <a:lnTo>
                    <a:pt x="384175" y="635000"/>
                  </a:lnTo>
                  <a:lnTo>
                    <a:pt x="384175" y="410210"/>
                  </a:lnTo>
                  <a:lnTo>
                    <a:pt x="582041" y="410210"/>
                  </a:lnTo>
                  <a:lnTo>
                    <a:pt x="582041" y="223520"/>
                  </a:lnTo>
                  <a:close/>
                </a:path>
              </a:pathLst>
            </a:custGeom>
            <a:solidFill>
              <a:srgbClr val="A2A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71136" y="3687571"/>
              <a:ext cx="582295" cy="635000"/>
            </a:xfrm>
            <a:custGeom>
              <a:avLst/>
              <a:gdLst/>
              <a:ahLst/>
              <a:cxnLst/>
              <a:rect l="l" t="t" r="r" b="b"/>
              <a:pathLst>
                <a:path w="582295" h="635000">
                  <a:moveTo>
                    <a:pt x="0" y="224281"/>
                  </a:moveTo>
                  <a:lnTo>
                    <a:pt x="197865" y="224281"/>
                  </a:lnTo>
                  <a:lnTo>
                    <a:pt x="197865" y="0"/>
                  </a:lnTo>
                  <a:lnTo>
                    <a:pt x="384175" y="0"/>
                  </a:lnTo>
                  <a:lnTo>
                    <a:pt x="384175" y="224281"/>
                  </a:lnTo>
                  <a:lnTo>
                    <a:pt x="582040" y="224281"/>
                  </a:lnTo>
                  <a:lnTo>
                    <a:pt x="582040" y="410590"/>
                  </a:lnTo>
                  <a:lnTo>
                    <a:pt x="384175" y="410590"/>
                  </a:lnTo>
                  <a:lnTo>
                    <a:pt x="384175" y="635000"/>
                  </a:lnTo>
                  <a:lnTo>
                    <a:pt x="197865" y="635000"/>
                  </a:lnTo>
                  <a:lnTo>
                    <a:pt x="197865" y="410590"/>
                  </a:lnTo>
                  <a:lnTo>
                    <a:pt x="0" y="410590"/>
                  </a:lnTo>
                  <a:lnTo>
                    <a:pt x="0" y="22428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259636" y="4438777"/>
            <a:ext cx="1369695" cy="2088514"/>
          </a:xfrm>
          <a:prstGeom prst="rect">
            <a:avLst/>
          </a:prstGeom>
          <a:solidFill>
            <a:srgbClr val="A2A2FF"/>
          </a:solidFill>
          <a:ln w="25400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24154" marR="218440" indent="1968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Зрительное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восп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я</a:t>
            </a:r>
            <a:r>
              <a:rPr sz="1400" spc="-5" dirty="0">
                <a:latin typeface="Calibri"/>
                <a:cs typeface="Calibri"/>
              </a:rPr>
              <a:t>т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е.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15792" y="4437088"/>
            <a:ext cx="1369695" cy="2088514"/>
          </a:xfrm>
          <a:prstGeom prst="rect">
            <a:avLst/>
          </a:prstGeom>
          <a:solidFill>
            <a:srgbClr val="A2A2FF"/>
          </a:solidFill>
          <a:ln w="25400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Times New Roman"/>
              <a:cs typeface="Times New Roman"/>
            </a:endParaRPr>
          </a:p>
          <a:p>
            <a:pPr marL="151130" marR="144780" indent="-635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Зрительно- </a:t>
            </a:r>
            <a:r>
              <a:rPr sz="1400" spc="-5" dirty="0">
                <a:latin typeface="Calibri"/>
                <a:cs typeface="Calibri"/>
              </a:rPr>
              <a:t> моторные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к</a:t>
            </a:r>
            <a:r>
              <a:rPr sz="1400" spc="-5" dirty="0">
                <a:latin typeface="Calibri"/>
                <a:cs typeface="Calibri"/>
              </a:rPr>
              <a:t>о</a:t>
            </a:r>
            <a:r>
              <a:rPr sz="1400" spc="5" dirty="0">
                <a:latin typeface="Calibri"/>
                <a:cs typeface="Calibri"/>
              </a:rPr>
              <a:t>о</a:t>
            </a:r>
            <a:r>
              <a:rPr sz="1400" spc="-45" dirty="0">
                <a:latin typeface="Calibri"/>
                <a:cs typeface="Calibri"/>
              </a:rPr>
              <a:t>р</a:t>
            </a:r>
            <a:r>
              <a:rPr sz="1400" spc="-5" dirty="0">
                <a:latin typeface="Calibri"/>
                <a:cs typeface="Calibri"/>
              </a:rPr>
              <a:t>д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10" dirty="0">
                <a:latin typeface="Calibri"/>
                <a:cs typeface="Calibri"/>
              </a:rPr>
              <a:t>ц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74794" y="4437088"/>
            <a:ext cx="1449705" cy="2088514"/>
          </a:xfrm>
          <a:prstGeom prst="rect">
            <a:avLst/>
          </a:prstGeom>
          <a:solidFill>
            <a:srgbClr val="A2A2FF"/>
          </a:solidFill>
          <a:ln w="25400">
            <a:solidFill>
              <a:srgbClr val="385D89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imes New Roman"/>
              <a:cs typeface="Times New Roman"/>
            </a:endParaRPr>
          </a:p>
          <a:p>
            <a:pPr marL="229870" marR="220345" indent="-3175" algn="just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К</a:t>
            </a:r>
            <a:r>
              <a:rPr sz="1400" spc="-5" dirty="0">
                <a:latin typeface="Calibri"/>
                <a:cs typeface="Calibri"/>
              </a:rPr>
              <a:t>огнит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вные  </a:t>
            </a:r>
            <a:r>
              <a:rPr sz="1400" spc="-5" dirty="0">
                <a:latin typeface="Calibri"/>
                <a:cs typeface="Calibri"/>
              </a:rPr>
              <a:t>функции,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как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способность </a:t>
            </a:r>
            <a:r>
              <a:rPr sz="1400" dirty="0">
                <a:latin typeface="Calibri"/>
                <a:cs typeface="Calibri"/>
              </a:rPr>
              <a:t> понимать,</a:t>
            </a:r>
            <a:endParaRPr sz="1400">
              <a:latin typeface="Calibri"/>
              <a:cs typeface="Calibri"/>
            </a:endParaRPr>
          </a:p>
          <a:p>
            <a:pPr marL="109220" marR="100330" indent="4445" algn="just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восп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инима</a:t>
            </a:r>
            <a:r>
              <a:rPr sz="1400" spc="-10" dirty="0">
                <a:latin typeface="Calibri"/>
                <a:cs typeface="Calibri"/>
              </a:rPr>
              <a:t>т</a:t>
            </a:r>
            <a:r>
              <a:rPr sz="1400" dirty="0">
                <a:latin typeface="Calibri"/>
                <a:cs typeface="Calibri"/>
              </a:rPr>
              <a:t>ь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  пе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е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5" dirty="0">
                <a:latin typeface="Calibri"/>
                <a:cs typeface="Calibri"/>
              </a:rPr>
              <a:t>б</a:t>
            </a:r>
            <a:r>
              <a:rPr sz="1400" dirty="0">
                <a:latin typeface="Calibri"/>
                <a:cs typeface="Calibri"/>
              </a:rPr>
              <a:t>атыва</a:t>
            </a:r>
            <a:r>
              <a:rPr sz="1400" spc="-10" dirty="0">
                <a:latin typeface="Calibri"/>
                <a:cs typeface="Calibri"/>
              </a:rPr>
              <a:t>т</a:t>
            </a:r>
            <a:r>
              <a:rPr sz="1400" dirty="0">
                <a:latin typeface="Calibri"/>
                <a:cs typeface="Calibri"/>
              </a:rPr>
              <a:t>ь  </a:t>
            </a:r>
            <a:r>
              <a:rPr sz="1400" spc="-5" dirty="0">
                <a:latin typeface="Calibri"/>
                <a:cs typeface="Calibri"/>
              </a:rPr>
              <a:t>информацию.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300215" y="4427715"/>
            <a:ext cx="1369695" cy="2088514"/>
          </a:xfrm>
          <a:prstGeom prst="rect">
            <a:avLst/>
          </a:prstGeom>
          <a:solidFill>
            <a:srgbClr val="A2A2FF"/>
          </a:solidFill>
          <a:ln w="25400">
            <a:solidFill>
              <a:srgbClr val="385D89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Высшие</a:t>
            </a:r>
            <a:endParaRPr sz="1400">
              <a:latin typeface="Calibri"/>
              <a:cs typeface="Calibri"/>
            </a:endParaRPr>
          </a:p>
          <a:p>
            <a:pPr marL="210185" marR="200025"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п</a:t>
            </a:r>
            <a:r>
              <a:rPr sz="1400" spc="-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ихич</a:t>
            </a:r>
            <a:r>
              <a:rPr sz="1400" spc="-5" dirty="0">
                <a:latin typeface="Calibri"/>
                <a:cs typeface="Calibri"/>
              </a:rPr>
              <a:t>е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к</a:t>
            </a:r>
            <a:r>
              <a:rPr sz="1400" spc="-10" dirty="0">
                <a:latin typeface="Calibri"/>
                <a:cs typeface="Calibri"/>
              </a:rPr>
              <a:t>и</a:t>
            </a:r>
            <a:r>
              <a:rPr sz="1400" dirty="0">
                <a:latin typeface="Calibri"/>
                <a:cs typeface="Calibri"/>
              </a:rPr>
              <a:t>е  </a:t>
            </a:r>
            <a:r>
              <a:rPr sz="1400" spc="-5" dirty="0">
                <a:latin typeface="Calibri"/>
                <a:cs typeface="Calibri"/>
              </a:rPr>
              <a:t>функции: </a:t>
            </a:r>
            <a:r>
              <a:rPr sz="1400" dirty="0">
                <a:latin typeface="Calibri"/>
                <a:cs typeface="Calibri"/>
              </a:rPr>
              <a:t> внимание,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память,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мышление.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399251"/>
              </p:ext>
            </p:extLst>
          </p:nvPr>
        </p:nvGraphicFramePr>
        <p:xfrm>
          <a:off x="173164" y="830325"/>
          <a:ext cx="8785859" cy="55829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6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6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5270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800" b="1" spc="-20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лет</a:t>
                      </a:r>
                      <a:endParaRPr sz="1800" dirty="0">
                        <a:solidFill>
                          <a:srgbClr val="00206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2A2FF"/>
                    </a:solidFill>
                  </a:tcPr>
                </a:tc>
                <a:tc>
                  <a:txBody>
                    <a:bodyPr/>
                    <a:lstStyle/>
                    <a:p>
                      <a:pPr marL="5276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800" b="1" spc="-20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лет</a:t>
                      </a:r>
                      <a:endParaRPr sz="1800" dirty="0">
                        <a:solidFill>
                          <a:srgbClr val="00206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2A2FF"/>
                    </a:solidFill>
                  </a:tcPr>
                </a:tc>
                <a:tc>
                  <a:txBody>
                    <a:bodyPr/>
                    <a:lstStyle/>
                    <a:p>
                      <a:pPr marL="5283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20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лет</a:t>
                      </a:r>
                      <a:endParaRPr sz="1800" dirty="0">
                        <a:solidFill>
                          <a:srgbClr val="00206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2A2FF"/>
                    </a:solidFill>
                  </a:tcPr>
                </a:tc>
                <a:tc>
                  <a:txBody>
                    <a:bodyPr/>
                    <a:lstStyle/>
                    <a:p>
                      <a:pPr marL="528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800" b="1" spc="-15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7</a:t>
                      </a:r>
                      <a:r>
                        <a:rPr sz="1800" b="1" spc="-20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002060"/>
                          </a:solidFill>
                          <a:latin typeface="Calibri"/>
                          <a:cs typeface="Calibri"/>
                        </a:rPr>
                        <a:t>лет</a:t>
                      </a:r>
                      <a:endParaRPr sz="1800" dirty="0">
                        <a:solidFill>
                          <a:srgbClr val="00206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2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2118">
                <a:tc>
                  <a:txBody>
                    <a:bodyPr/>
                    <a:lstStyle/>
                    <a:p>
                      <a:pPr marL="144780" marR="137160" indent="-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Формировать умение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вслушиваться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 звучание </a:t>
                      </a:r>
                      <a:r>
                        <a:rPr sz="1400" spc="-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слова,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знакомить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детей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1400" spc="-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терминами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"слово",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"звук"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практическом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плане.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2A2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 dirty="0">
                        <a:latin typeface="Times New Roman"/>
                        <a:cs typeface="Times New Roman"/>
                      </a:endParaRPr>
                    </a:p>
                    <a:p>
                      <a:pPr marL="218440" marR="21018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Знакомить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детей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тем, </a:t>
                      </a:r>
                      <a:r>
                        <a:rPr sz="1400" spc="-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что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слова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состоят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из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звуков,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звучат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по-разному</a:t>
                      </a:r>
                    </a:p>
                    <a:p>
                      <a:pPr marL="213995" marR="20637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сходно,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звуки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слове </a:t>
                      </a:r>
                      <a:r>
                        <a:rPr sz="1400" spc="-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произносятся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определенной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  <a:p>
                      <a:pPr marL="213995" marR="204470" indent="-190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последовательности,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могут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быть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разные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дли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ль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ос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з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вучан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я 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(короткие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длинные).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Формировать умения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различать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на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слух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твердые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и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мягкие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согласные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(без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выделения терминов),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определять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изолированно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  <a:p>
                      <a:pPr marL="127000" marR="11874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произносить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первый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звук </a:t>
                      </a:r>
                      <a:r>
                        <a:rPr sz="1400" spc="-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 слове, называть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слова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1400" spc="-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заданным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звуком;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выделять голосом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звук в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слове.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2A2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 dirty="0">
                        <a:latin typeface="Times New Roman"/>
                        <a:cs typeface="Times New Roman"/>
                      </a:endParaRPr>
                    </a:p>
                    <a:p>
                      <a:pPr marL="211454" marR="201295" indent="-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Формировать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у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детей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умение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производить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анализ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слов различной </a:t>
                      </a:r>
                      <a:r>
                        <a:rPr sz="1400" spc="-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звуковой структуры,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выделять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словесное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ударение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определять </a:t>
                      </a:r>
                      <a:r>
                        <a:rPr sz="1400" spc="-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его место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структуре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слова,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качественно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характеризовать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выделяемые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звуки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(гласные,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твердый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согласный,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мягкий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согласный, ударный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гласный,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безударный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  <a:p>
                      <a:pPr marL="130810" marR="12192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гласный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звук), правильно </a:t>
                      </a:r>
                      <a:r>
                        <a:rPr sz="1400" spc="-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употреблять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соответствующие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  <a:p>
                      <a:pPr marL="101600" marR="93980" indent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термины. Познакомить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детей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со словесным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составом предложения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звуковым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составом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слова.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2A2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35255" marR="126364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Упражнять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составлении </a:t>
                      </a:r>
                      <a:r>
                        <a:rPr sz="1400" spc="-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предложений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из 2 - 4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слов,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членении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простых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предложений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на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слова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указанием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их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последовательности.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26720" marR="41783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Составлять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схемы </a:t>
                      </a:r>
                      <a:r>
                        <a:rPr sz="1400" spc="-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предложения.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03505" marR="93345" indent="-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Формировать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у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детей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умение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делить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слова на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слоги, составлять слова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из </a:t>
                      </a:r>
                      <a:r>
                        <a:rPr sz="1400" spc="-3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слогов,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делить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на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слоги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трехсложные слова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открытыми слогами.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Составлять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схемы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слова.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37490" marR="227965" indent="16002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Знакомить детей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буквами;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читать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слоги,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слова,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простые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96545" marR="28575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предложения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из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1400" spc="-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слов.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2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3322002" y="1386903"/>
            <a:ext cx="267970" cy="267970"/>
            <a:chOff x="3322002" y="1386903"/>
            <a:chExt cx="267970" cy="267970"/>
          </a:xfrm>
        </p:grpSpPr>
        <p:sp>
          <p:nvSpPr>
            <p:cNvPr id="4" name="object 4"/>
            <p:cNvSpPr/>
            <p:nvPr/>
          </p:nvSpPr>
          <p:spPr>
            <a:xfrm>
              <a:off x="3323590" y="1388109"/>
              <a:ext cx="264795" cy="265430"/>
            </a:xfrm>
            <a:custGeom>
              <a:avLst/>
              <a:gdLst/>
              <a:ahLst/>
              <a:cxnLst/>
              <a:rect l="l" t="t" r="r" b="b"/>
              <a:pathLst>
                <a:path w="264795" h="265430">
                  <a:moveTo>
                    <a:pt x="264541" y="90170"/>
                  </a:moveTo>
                  <a:lnTo>
                    <a:pt x="174625" y="90170"/>
                  </a:lnTo>
                  <a:lnTo>
                    <a:pt x="174625" y="0"/>
                  </a:lnTo>
                  <a:lnTo>
                    <a:pt x="89916" y="0"/>
                  </a:lnTo>
                  <a:lnTo>
                    <a:pt x="89916" y="90170"/>
                  </a:lnTo>
                  <a:lnTo>
                    <a:pt x="0" y="90170"/>
                  </a:lnTo>
                  <a:lnTo>
                    <a:pt x="0" y="175260"/>
                  </a:lnTo>
                  <a:lnTo>
                    <a:pt x="89916" y="175260"/>
                  </a:lnTo>
                  <a:lnTo>
                    <a:pt x="89916" y="265430"/>
                  </a:lnTo>
                  <a:lnTo>
                    <a:pt x="174625" y="265430"/>
                  </a:lnTo>
                  <a:lnTo>
                    <a:pt x="174625" y="175260"/>
                  </a:lnTo>
                  <a:lnTo>
                    <a:pt x="264541" y="175260"/>
                  </a:lnTo>
                  <a:lnTo>
                    <a:pt x="264541" y="9017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23590" y="1388491"/>
              <a:ext cx="264795" cy="264795"/>
            </a:xfrm>
            <a:custGeom>
              <a:avLst/>
              <a:gdLst/>
              <a:ahLst/>
              <a:cxnLst/>
              <a:rect l="l" t="t" r="r" b="b"/>
              <a:pathLst>
                <a:path w="264795" h="264794">
                  <a:moveTo>
                    <a:pt x="0" y="89916"/>
                  </a:moveTo>
                  <a:lnTo>
                    <a:pt x="89915" y="89916"/>
                  </a:lnTo>
                  <a:lnTo>
                    <a:pt x="89915" y="0"/>
                  </a:lnTo>
                  <a:lnTo>
                    <a:pt x="174625" y="0"/>
                  </a:lnTo>
                  <a:lnTo>
                    <a:pt x="174625" y="89916"/>
                  </a:lnTo>
                  <a:lnTo>
                    <a:pt x="264540" y="89916"/>
                  </a:lnTo>
                  <a:lnTo>
                    <a:pt x="264540" y="174625"/>
                  </a:lnTo>
                  <a:lnTo>
                    <a:pt x="174625" y="174625"/>
                  </a:lnTo>
                  <a:lnTo>
                    <a:pt x="174625" y="264541"/>
                  </a:lnTo>
                  <a:lnTo>
                    <a:pt x="89915" y="264541"/>
                  </a:lnTo>
                  <a:lnTo>
                    <a:pt x="89915" y="174625"/>
                  </a:lnTo>
                  <a:lnTo>
                    <a:pt x="0" y="174625"/>
                  </a:lnTo>
                  <a:lnTo>
                    <a:pt x="0" y="89916"/>
                  </a:lnTo>
                  <a:close/>
                </a:path>
              </a:pathLst>
            </a:custGeom>
            <a:ln w="3175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554281" y="1386903"/>
            <a:ext cx="267970" cy="267970"/>
            <a:chOff x="5554281" y="1386903"/>
            <a:chExt cx="267970" cy="267970"/>
          </a:xfrm>
        </p:grpSpPr>
        <p:sp>
          <p:nvSpPr>
            <p:cNvPr id="7" name="object 7"/>
            <p:cNvSpPr/>
            <p:nvPr/>
          </p:nvSpPr>
          <p:spPr>
            <a:xfrm>
              <a:off x="5555869" y="1388109"/>
              <a:ext cx="264795" cy="265430"/>
            </a:xfrm>
            <a:custGeom>
              <a:avLst/>
              <a:gdLst/>
              <a:ahLst/>
              <a:cxnLst/>
              <a:rect l="l" t="t" r="r" b="b"/>
              <a:pathLst>
                <a:path w="264795" h="265430">
                  <a:moveTo>
                    <a:pt x="264541" y="90170"/>
                  </a:moveTo>
                  <a:lnTo>
                    <a:pt x="174625" y="90170"/>
                  </a:lnTo>
                  <a:lnTo>
                    <a:pt x="174625" y="0"/>
                  </a:lnTo>
                  <a:lnTo>
                    <a:pt x="89916" y="0"/>
                  </a:lnTo>
                  <a:lnTo>
                    <a:pt x="89916" y="90170"/>
                  </a:lnTo>
                  <a:lnTo>
                    <a:pt x="0" y="90170"/>
                  </a:lnTo>
                  <a:lnTo>
                    <a:pt x="0" y="175260"/>
                  </a:lnTo>
                  <a:lnTo>
                    <a:pt x="89916" y="175260"/>
                  </a:lnTo>
                  <a:lnTo>
                    <a:pt x="89916" y="265430"/>
                  </a:lnTo>
                  <a:lnTo>
                    <a:pt x="174625" y="265430"/>
                  </a:lnTo>
                  <a:lnTo>
                    <a:pt x="174625" y="175260"/>
                  </a:lnTo>
                  <a:lnTo>
                    <a:pt x="264541" y="175260"/>
                  </a:lnTo>
                  <a:lnTo>
                    <a:pt x="264541" y="9017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55869" y="1388491"/>
              <a:ext cx="264795" cy="264795"/>
            </a:xfrm>
            <a:custGeom>
              <a:avLst/>
              <a:gdLst/>
              <a:ahLst/>
              <a:cxnLst/>
              <a:rect l="l" t="t" r="r" b="b"/>
              <a:pathLst>
                <a:path w="264795" h="264794">
                  <a:moveTo>
                    <a:pt x="0" y="89916"/>
                  </a:moveTo>
                  <a:lnTo>
                    <a:pt x="89915" y="89916"/>
                  </a:lnTo>
                  <a:lnTo>
                    <a:pt x="89915" y="0"/>
                  </a:lnTo>
                  <a:lnTo>
                    <a:pt x="174625" y="0"/>
                  </a:lnTo>
                  <a:lnTo>
                    <a:pt x="174625" y="89916"/>
                  </a:lnTo>
                  <a:lnTo>
                    <a:pt x="264540" y="89916"/>
                  </a:lnTo>
                  <a:lnTo>
                    <a:pt x="264540" y="174625"/>
                  </a:lnTo>
                  <a:lnTo>
                    <a:pt x="174625" y="174625"/>
                  </a:lnTo>
                  <a:lnTo>
                    <a:pt x="174625" y="264541"/>
                  </a:lnTo>
                  <a:lnTo>
                    <a:pt x="89915" y="264541"/>
                  </a:lnTo>
                  <a:lnTo>
                    <a:pt x="89915" y="174625"/>
                  </a:lnTo>
                  <a:lnTo>
                    <a:pt x="0" y="174625"/>
                  </a:lnTo>
                  <a:lnTo>
                    <a:pt x="0" y="89916"/>
                  </a:lnTo>
                  <a:close/>
                </a:path>
              </a:pathLst>
            </a:custGeom>
            <a:ln w="3175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714424" y="1386903"/>
            <a:ext cx="267970" cy="267970"/>
            <a:chOff x="7714424" y="1386903"/>
            <a:chExt cx="267970" cy="267970"/>
          </a:xfrm>
        </p:grpSpPr>
        <p:sp>
          <p:nvSpPr>
            <p:cNvPr id="10" name="object 10"/>
            <p:cNvSpPr/>
            <p:nvPr/>
          </p:nvSpPr>
          <p:spPr>
            <a:xfrm>
              <a:off x="7716012" y="1388109"/>
              <a:ext cx="264795" cy="265430"/>
            </a:xfrm>
            <a:custGeom>
              <a:avLst/>
              <a:gdLst/>
              <a:ahLst/>
              <a:cxnLst/>
              <a:rect l="l" t="t" r="r" b="b"/>
              <a:pathLst>
                <a:path w="264795" h="265430">
                  <a:moveTo>
                    <a:pt x="264668" y="90170"/>
                  </a:moveTo>
                  <a:lnTo>
                    <a:pt x="174752" y="90170"/>
                  </a:lnTo>
                  <a:lnTo>
                    <a:pt x="174752" y="0"/>
                  </a:lnTo>
                  <a:lnTo>
                    <a:pt x="90043" y="0"/>
                  </a:lnTo>
                  <a:lnTo>
                    <a:pt x="90043" y="90170"/>
                  </a:lnTo>
                  <a:lnTo>
                    <a:pt x="0" y="90170"/>
                  </a:lnTo>
                  <a:lnTo>
                    <a:pt x="0" y="175260"/>
                  </a:lnTo>
                  <a:lnTo>
                    <a:pt x="90043" y="175260"/>
                  </a:lnTo>
                  <a:lnTo>
                    <a:pt x="90043" y="265430"/>
                  </a:lnTo>
                  <a:lnTo>
                    <a:pt x="174752" y="265430"/>
                  </a:lnTo>
                  <a:lnTo>
                    <a:pt x="174752" y="175260"/>
                  </a:lnTo>
                  <a:lnTo>
                    <a:pt x="264668" y="175260"/>
                  </a:lnTo>
                  <a:lnTo>
                    <a:pt x="264668" y="9017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16011" y="1388491"/>
              <a:ext cx="264795" cy="264795"/>
            </a:xfrm>
            <a:custGeom>
              <a:avLst/>
              <a:gdLst/>
              <a:ahLst/>
              <a:cxnLst/>
              <a:rect l="l" t="t" r="r" b="b"/>
              <a:pathLst>
                <a:path w="264795" h="264794">
                  <a:moveTo>
                    <a:pt x="0" y="89916"/>
                  </a:moveTo>
                  <a:lnTo>
                    <a:pt x="90043" y="89916"/>
                  </a:lnTo>
                  <a:lnTo>
                    <a:pt x="90043" y="0"/>
                  </a:lnTo>
                  <a:lnTo>
                    <a:pt x="174752" y="0"/>
                  </a:lnTo>
                  <a:lnTo>
                    <a:pt x="174752" y="89916"/>
                  </a:lnTo>
                  <a:lnTo>
                    <a:pt x="264668" y="89916"/>
                  </a:lnTo>
                  <a:lnTo>
                    <a:pt x="264668" y="174625"/>
                  </a:lnTo>
                  <a:lnTo>
                    <a:pt x="174752" y="174625"/>
                  </a:lnTo>
                  <a:lnTo>
                    <a:pt x="174752" y="264541"/>
                  </a:lnTo>
                  <a:lnTo>
                    <a:pt x="90043" y="264541"/>
                  </a:lnTo>
                  <a:lnTo>
                    <a:pt x="90043" y="174625"/>
                  </a:lnTo>
                  <a:lnTo>
                    <a:pt x="0" y="174625"/>
                  </a:lnTo>
                  <a:lnTo>
                    <a:pt x="0" y="89916"/>
                  </a:lnTo>
                  <a:close/>
                </a:path>
              </a:pathLst>
            </a:custGeom>
            <a:ln w="3175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55168" y="269240"/>
            <a:ext cx="809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Задачи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образовательной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деятельности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подготовке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детей</a:t>
            </a:r>
            <a:r>
              <a:rPr sz="1800" dirty="0">
                <a:latin typeface="Calibri"/>
                <a:cs typeface="Calibri"/>
              </a:rPr>
              <a:t> к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обучению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грамоте.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6883400"/>
            <a:chOff x="-12700" y="0"/>
            <a:chExt cx="9169400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 marR="5080" indent="-120650">
              <a:lnSpc>
                <a:spcPct val="100000"/>
              </a:lnSpc>
              <a:spcBef>
                <a:spcPts val="100"/>
              </a:spcBef>
            </a:pPr>
            <a:r>
              <a:rPr dirty="0"/>
              <a:t>Игры и игровые упражнения для </a:t>
            </a:r>
            <a:r>
              <a:rPr spc="-5" dirty="0"/>
              <a:t>ознакомления </a:t>
            </a:r>
            <a:r>
              <a:rPr spc="-10" dirty="0"/>
              <a:t>детей </a:t>
            </a:r>
            <a:r>
              <a:rPr spc="-395" dirty="0"/>
              <a:t> </a:t>
            </a:r>
            <a:r>
              <a:rPr dirty="0"/>
              <a:t>с </a:t>
            </a:r>
            <a:r>
              <a:rPr spc="-5" dirty="0"/>
              <a:t>терминами</a:t>
            </a:r>
            <a:r>
              <a:rPr spc="5" dirty="0"/>
              <a:t> </a:t>
            </a:r>
            <a:r>
              <a:rPr spc="-5" dirty="0"/>
              <a:t>"слово",</a:t>
            </a:r>
            <a:r>
              <a:rPr spc="15" dirty="0"/>
              <a:t> </a:t>
            </a:r>
            <a:r>
              <a:rPr spc="-5" dirty="0"/>
              <a:t>"звук"</a:t>
            </a:r>
            <a:r>
              <a:rPr spc="10" dirty="0"/>
              <a:t> </a:t>
            </a:r>
            <a:r>
              <a:rPr dirty="0"/>
              <a:t>в</a:t>
            </a:r>
            <a:r>
              <a:rPr spc="-5" dirty="0"/>
              <a:t> практическом</a:t>
            </a:r>
            <a:r>
              <a:rPr spc="20" dirty="0"/>
              <a:t> </a:t>
            </a:r>
            <a:r>
              <a:rPr dirty="0"/>
              <a:t>плане.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4370" y="933450"/>
            <a:ext cx="81260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606425" algn="l"/>
                <a:tab pos="1757680" algn="l"/>
                <a:tab pos="2517140" algn="l"/>
                <a:tab pos="2854960" algn="l"/>
                <a:tab pos="3984625" algn="l"/>
                <a:tab pos="4662805" algn="l"/>
                <a:tab pos="5196205" algn="l"/>
                <a:tab pos="5786755" algn="l"/>
                <a:tab pos="6680834" algn="l"/>
                <a:tab pos="7637145" algn="l"/>
              </a:tabLst>
            </a:pPr>
            <a:r>
              <a:rPr sz="1400" dirty="0">
                <a:latin typeface="Calibri"/>
                <a:cs typeface="Calibri"/>
              </a:rPr>
              <a:t>Че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ез	акти</a:t>
            </a:r>
            <a:r>
              <a:rPr sz="1400" spc="5" dirty="0">
                <a:latin typeface="Calibri"/>
                <a:cs typeface="Calibri"/>
              </a:rPr>
              <a:t>в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з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5" dirty="0">
                <a:latin typeface="Calibri"/>
                <a:cs typeface="Calibri"/>
              </a:rPr>
              <a:t>ци</a:t>
            </a:r>
            <a:r>
              <a:rPr sz="1400" dirty="0">
                <a:latin typeface="Calibri"/>
                <a:cs typeface="Calibri"/>
              </a:rPr>
              <a:t>ю	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spc="-5" dirty="0">
                <a:latin typeface="Calibri"/>
                <a:cs typeface="Calibri"/>
              </a:rPr>
              <a:t>л</a:t>
            </a:r>
            <a:r>
              <a:rPr sz="1400" spc="5" dirty="0">
                <a:latin typeface="Calibri"/>
                <a:cs typeface="Calibri"/>
              </a:rPr>
              <a:t>о</a:t>
            </a:r>
            <a:r>
              <a:rPr sz="1400" dirty="0">
                <a:latin typeface="Calibri"/>
                <a:cs typeface="Calibri"/>
              </a:rPr>
              <a:t>ва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я	по	</a:t>
            </a:r>
            <a:r>
              <a:rPr sz="1400" spc="-5" dirty="0">
                <a:latin typeface="Calibri"/>
                <a:cs typeface="Calibri"/>
              </a:rPr>
              <a:t>ле</a:t>
            </a:r>
            <a:r>
              <a:rPr sz="1400" spc="-15" dirty="0">
                <a:latin typeface="Calibri"/>
                <a:cs typeface="Calibri"/>
              </a:rPr>
              <a:t>к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ич</a:t>
            </a:r>
            <a:r>
              <a:rPr sz="1400" spc="-5" dirty="0">
                <a:latin typeface="Calibri"/>
                <a:cs typeface="Calibri"/>
              </a:rPr>
              <a:t>е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spc="5" dirty="0">
                <a:latin typeface="Calibri"/>
                <a:cs typeface="Calibri"/>
              </a:rPr>
              <a:t>к</a:t>
            </a:r>
            <a:r>
              <a:rPr sz="1400" dirty="0">
                <a:latin typeface="Calibri"/>
                <a:cs typeface="Calibri"/>
              </a:rPr>
              <a:t>им	</a:t>
            </a:r>
            <a:r>
              <a:rPr sz="1400" spc="-5" dirty="0">
                <a:latin typeface="Calibri"/>
                <a:cs typeface="Calibri"/>
              </a:rPr>
              <a:t>т</a:t>
            </a:r>
            <a:r>
              <a:rPr sz="1400" spc="-20" dirty="0">
                <a:latin typeface="Calibri"/>
                <a:cs typeface="Calibri"/>
              </a:rPr>
              <a:t>е</a:t>
            </a:r>
            <a:r>
              <a:rPr sz="1400" spc="-5" dirty="0">
                <a:latin typeface="Calibri"/>
                <a:cs typeface="Calibri"/>
              </a:rPr>
              <a:t>мам</a:t>
            </a:r>
            <a:r>
              <a:rPr sz="1400" dirty="0">
                <a:latin typeface="Calibri"/>
                <a:cs typeface="Calibri"/>
              </a:rPr>
              <a:t>,	учим	</a:t>
            </a:r>
            <a:r>
              <a:rPr sz="1400" spc="-20" dirty="0">
                <a:latin typeface="Calibri"/>
                <a:cs typeface="Calibri"/>
              </a:rPr>
              <a:t>д</a:t>
            </a:r>
            <a:r>
              <a:rPr sz="1400" dirty="0">
                <a:latin typeface="Calibri"/>
                <a:cs typeface="Calibri"/>
              </a:rPr>
              <a:t>е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5" dirty="0">
                <a:latin typeface="Calibri"/>
                <a:cs typeface="Calibri"/>
              </a:rPr>
              <a:t>е</a:t>
            </a:r>
            <a:r>
              <a:rPr sz="1400" dirty="0">
                <a:latin typeface="Calibri"/>
                <a:cs typeface="Calibri"/>
              </a:rPr>
              <a:t>й	называть,	п</a:t>
            </a:r>
            <a:r>
              <a:rPr sz="1400" spc="-35" dirty="0">
                <a:latin typeface="Calibri"/>
                <a:cs typeface="Calibri"/>
              </a:rPr>
              <a:t>о</a:t>
            </a:r>
            <a:r>
              <a:rPr sz="1400" spc="-20" dirty="0">
                <a:latin typeface="Calibri"/>
                <a:cs typeface="Calibri"/>
              </a:rPr>
              <a:t>д</a:t>
            </a:r>
            <a:r>
              <a:rPr sz="1400" spc="-5" dirty="0">
                <a:latin typeface="Calibri"/>
                <a:cs typeface="Calibri"/>
              </a:rPr>
              <a:t>б</a:t>
            </a:r>
            <a:r>
              <a:rPr sz="1400" spc="5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ать	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spc="-5" dirty="0">
                <a:latin typeface="Calibri"/>
                <a:cs typeface="Calibri"/>
              </a:rPr>
              <a:t>л</a:t>
            </a:r>
            <a:r>
              <a:rPr sz="1400" spc="5" dirty="0">
                <a:latin typeface="Calibri"/>
                <a:cs typeface="Calibri"/>
              </a:rPr>
              <a:t>о</a:t>
            </a:r>
            <a:r>
              <a:rPr sz="1400" dirty="0">
                <a:latin typeface="Calibri"/>
                <a:cs typeface="Calibri"/>
              </a:rPr>
              <a:t>ва,  </a:t>
            </a:r>
            <a:r>
              <a:rPr sz="1400" spc="-5" dirty="0">
                <a:latin typeface="Calibri"/>
                <a:cs typeface="Calibri"/>
              </a:rPr>
              <a:t>обозначающие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названия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предметов,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действий,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признаков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предмета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вводим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термин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«слово»</a:t>
            </a:r>
            <a:r>
              <a:rPr sz="140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5496" y="1556766"/>
            <a:ext cx="2276348" cy="14065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0568" y="1564132"/>
            <a:ext cx="2276348" cy="139915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07079" y="1564132"/>
            <a:ext cx="2276348" cy="139915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3609" y="4855464"/>
            <a:ext cx="1656207" cy="190842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27830" y="4837303"/>
            <a:ext cx="1637157" cy="190842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96253" y="4837303"/>
            <a:ext cx="1472438" cy="190842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58267" y="3010280"/>
            <a:ext cx="8485505" cy="1797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715" algn="just">
              <a:lnSpc>
                <a:spcPct val="100400"/>
              </a:lnSpc>
              <a:spcBef>
                <a:spcPts val="90"/>
              </a:spcBef>
            </a:pPr>
            <a:r>
              <a:rPr sz="1800" spc="-20" dirty="0">
                <a:latin typeface="Calibri"/>
                <a:cs typeface="Calibri"/>
              </a:rPr>
              <a:t>«</a:t>
            </a:r>
            <a:r>
              <a:rPr sz="1800" b="1" spc="-20" dirty="0">
                <a:latin typeface="Calibri"/>
                <a:cs typeface="Calibri"/>
              </a:rPr>
              <a:t>Кто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больше</a:t>
            </a:r>
            <a:r>
              <a:rPr sz="1800" spc="-10" dirty="0">
                <a:latin typeface="Calibri"/>
                <a:cs typeface="Calibri"/>
              </a:rPr>
              <a:t>»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первый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игрок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берёт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любую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картинку,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называет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её</a:t>
            </a:r>
            <a:r>
              <a:rPr sz="1400" dirty="0">
                <a:latin typeface="Calibri"/>
                <a:cs typeface="Calibri"/>
              </a:rPr>
              <a:t> 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подбирает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подходящее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слово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(прилагательное </a:t>
            </a:r>
            <a:r>
              <a:rPr sz="1400" dirty="0">
                <a:latin typeface="Calibri"/>
                <a:cs typeface="Calibri"/>
              </a:rPr>
              <a:t>или </a:t>
            </a:r>
            <a:r>
              <a:rPr sz="1400" spc="-15" dirty="0">
                <a:latin typeface="Calibri"/>
                <a:cs typeface="Calibri"/>
              </a:rPr>
              <a:t>глагол), </a:t>
            </a:r>
            <a:r>
              <a:rPr sz="1400" spc="-10" dirty="0">
                <a:latin typeface="Calibri"/>
                <a:cs typeface="Calibri"/>
              </a:rPr>
              <a:t>затем </a:t>
            </a:r>
            <a:r>
              <a:rPr sz="1400" spc="-5" dirty="0">
                <a:latin typeface="Calibri"/>
                <a:cs typeface="Calibri"/>
              </a:rPr>
              <a:t>передвигает её другому </a:t>
            </a:r>
            <a:r>
              <a:rPr sz="1400" spc="-10" dirty="0">
                <a:latin typeface="Calibri"/>
                <a:cs typeface="Calibri"/>
              </a:rPr>
              <a:t>игроку, тот подбирает </a:t>
            </a:r>
            <a:r>
              <a:rPr sz="1400" spc="-5" dirty="0">
                <a:latin typeface="Calibri"/>
                <a:cs typeface="Calibri"/>
              </a:rPr>
              <a:t>своё </a:t>
            </a:r>
            <a:r>
              <a:rPr sz="1400" dirty="0">
                <a:latin typeface="Calibri"/>
                <a:cs typeface="Calibri"/>
              </a:rPr>
              <a:t>слово и возвращает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картинку первому игроку </a:t>
            </a:r>
            <a:r>
              <a:rPr sz="1400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т.д. </a:t>
            </a:r>
            <a:r>
              <a:rPr sz="1400" spc="-25" dirty="0">
                <a:latin typeface="Calibri"/>
                <a:cs typeface="Calibri"/>
              </a:rPr>
              <a:t>тот, </a:t>
            </a:r>
            <a:r>
              <a:rPr sz="1400" spc="-5" dirty="0">
                <a:latin typeface="Calibri"/>
                <a:cs typeface="Calibri"/>
              </a:rPr>
              <a:t>кто </a:t>
            </a:r>
            <a:r>
              <a:rPr sz="1400" spc="-10" dirty="0">
                <a:latin typeface="Calibri"/>
                <a:cs typeface="Calibri"/>
              </a:rPr>
              <a:t>затрудняется подобрать </a:t>
            </a:r>
            <a:r>
              <a:rPr sz="1400" spc="-5" dirty="0">
                <a:latin typeface="Calibri"/>
                <a:cs typeface="Calibri"/>
              </a:rPr>
              <a:t>слово, уступает картинку </a:t>
            </a:r>
            <a:r>
              <a:rPr sz="1400" dirty="0">
                <a:latin typeface="Calibri"/>
                <a:cs typeface="Calibri"/>
              </a:rPr>
              <a:t>игроку </a:t>
            </a:r>
            <a:r>
              <a:rPr sz="1400" spc="-5" dirty="0">
                <a:latin typeface="Calibri"/>
                <a:cs typeface="Calibri"/>
              </a:rPr>
              <a:t>назвавшему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последнее </a:t>
            </a:r>
            <a:r>
              <a:rPr sz="1400" dirty="0">
                <a:latin typeface="Calibri"/>
                <a:cs typeface="Calibri"/>
              </a:rPr>
              <a:t>словосочетание,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кто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больше </a:t>
            </a:r>
            <a:r>
              <a:rPr sz="1400" spc="-5" dirty="0">
                <a:latin typeface="Calibri"/>
                <a:cs typeface="Calibri"/>
              </a:rPr>
              <a:t>набрал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картинок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тот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выиграл.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Calibri"/>
                <a:cs typeface="Calibri"/>
              </a:rPr>
              <a:t>Например:</a:t>
            </a:r>
            <a:r>
              <a:rPr sz="1400" spc="5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согласование</a:t>
            </a:r>
            <a:r>
              <a:rPr sz="1400" i="1" spc="550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существительных</a:t>
            </a:r>
            <a:r>
              <a:rPr sz="1400" i="1" spc="55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с</a:t>
            </a:r>
            <a:r>
              <a:rPr sz="1400" i="1" spc="540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прилагательными</a:t>
            </a:r>
            <a:r>
              <a:rPr sz="1400" i="1" spc="5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–</a:t>
            </a:r>
            <a:r>
              <a:rPr sz="1400" i="1" spc="5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деревянные</a:t>
            </a:r>
            <a:r>
              <a:rPr sz="1400" spc="5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качели,</a:t>
            </a:r>
            <a:r>
              <a:rPr sz="1400" spc="5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новые</a:t>
            </a:r>
            <a:r>
              <a:rPr sz="1400" spc="5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качели,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разноцветные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качели,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мокрые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качели,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верёвочные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качели,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лёгкие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качели,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детские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качели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…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Например: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согласование</a:t>
            </a:r>
            <a:r>
              <a:rPr sz="1400" i="1" spc="10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существительных</a:t>
            </a:r>
            <a:r>
              <a:rPr sz="1400" i="1" spc="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и </a:t>
            </a:r>
            <a:r>
              <a:rPr sz="1400" i="1" spc="-5" dirty="0">
                <a:latin typeface="Calibri"/>
                <a:cs typeface="Calibri"/>
              </a:rPr>
              <a:t>глаголов</a:t>
            </a:r>
            <a:r>
              <a:rPr sz="1400" i="1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 баранку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пекут,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баранку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стряпают,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баранку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посыпают,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покупают,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едят,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откусывают,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роняют,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ломают,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предлагают…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303" y="278333"/>
            <a:ext cx="2857500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«Доскажи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словечко»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«Рифмы»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Calibri"/>
                <a:cs typeface="Calibri"/>
              </a:rPr>
              <a:t>«Повтори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и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не ошибись»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«Выбирай-ка,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подбирай-ка»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Calibri"/>
                <a:cs typeface="Calibri"/>
              </a:rPr>
              <a:t>«Светофор»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5" dirty="0">
                <a:latin typeface="Calibri"/>
                <a:cs typeface="Calibri"/>
              </a:rPr>
              <a:t>«Мудрый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филин»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«Сосчитай-ка»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«Складно</a:t>
            </a:r>
            <a:r>
              <a:rPr sz="1800" b="1" dirty="0">
                <a:latin typeface="Calibri"/>
                <a:cs typeface="Calibri"/>
              </a:rPr>
              <a:t> –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неладно»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3277" y="1981669"/>
            <a:ext cx="1109726" cy="10152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60260" y="1981669"/>
            <a:ext cx="870267" cy="101527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991353" y="2163724"/>
            <a:ext cx="1252220" cy="846455"/>
            <a:chOff x="4991353" y="2163724"/>
            <a:chExt cx="1252220" cy="846455"/>
          </a:xfrm>
        </p:grpSpPr>
        <p:sp>
          <p:nvSpPr>
            <p:cNvPr id="6" name="object 6"/>
            <p:cNvSpPr/>
            <p:nvPr/>
          </p:nvSpPr>
          <p:spPr>
            <a:xfrm>
              <a:off x="5004053" y="2176424"/>
              <a:ext cx="1226820" cy="821055"/>
            </a:xfrm>
            <a:custGeom>
              <a:avLst/>
              <a:gdLst/>
              <a:ahLst/>
              <a:cxnLst/>
              <a:rect l="l" t="t" r="r" b="b"/>
              <a:pathLst>
                <a:path w="1226820" h="821055">
                  <a:moveTo>
                    <a:pt x="1226540" y="0"/>
                  </a:moveTo>
                  <a:lnTo>
                    <a:pt x="0" y="0"/>
                  </a:lnTo>
                  <a:lnTo>
                    <a:pt x="0" y="820521"/>
                  </a:lnTo>
                  <a:lnTo>
                    <a:pt x="1226540" y="820521"/>
                  </a:lnTo>
                  <a:lnTo>
                    <a:pt x="122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04053" y="2176424"/>
              <a:ext cx="1226820" cy="821055"/>
            </a:xfrm>
            <a:custGeom>
              <a:avLst/>
              <a:gdLst/>
              <a:ahLst/>
              <a:cxnLst/>
              <a:rect l="l" t="t" r="r" b="b"/>
              <a:pathLst>
                <a:path w="1226820" h="821055">
                  <a:moveTo>
                    <a:pt x="0" y="820521"/>
                  </a:moveTo>
                  <a:lnTo>
                    <a:pt x="1226540" y="820521"/>
                  </a:lnTo>
                  <a:lnTo>
                    <a:pt x="1226540" y="0"/>
                  </a:lnTo>
                  <a:lnTo>
                    <a:pt x="0" y="0"/>
                  </a:lnTo>
                  <a:lnTo>
                    <a:pt x="0" y="82052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5389" y="2272906"/>
              <a:ext cx="1205242" cy="57202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57235" y="1981669"/>
            <a:ext cx="706539" cy="101527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635883" y="404622"/>
            <a:ext cx="1152525" cy="1224280"/>
            <a:chOff x="3635883" y="404622"/>
            <a:chExt cx="1152525" cy="122428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5883" y="404723"/>
              <a:ext cx="1095946" cy="11978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35883" y="404634"/>
              <a:ext cx="1080122" cy="11521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79901" y="404634"/>
              <a:ext cx="967701" cy="12241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07892" y="404622"/>
              <a:ext cx="1080122" cy="1224140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54837" y="4640414"/>
            <a:ext cx="2689860" cy="1898014"/>
            <a:chOff x="454837" y="4640414"/>
            <a:chExt cx="2689860" cy="1898014"/>
          </a:xfrm>
        </p:grpSpPr>
        <p:sp>
          <p:nvSpPr>
            <p:cNvPr id="16" name="object 16"/>
            <p:cNvSpPr/>
            <p:nvPr/>
          </p:nvSpPr>
          <p:spPr>
            <a:xfrm>
              <a:off x="467537" y="4653114"/>
              <a:ext cx="2664460" cy="1872614"/>
            </a:xfrm>
            <a:custGeom>
              <a:avLst/>
              <a:gdLst/>
              <a:ahLst/>
              <a:cxnLst/>
              <a:rect l="l" t="t" r="r" b="b"/>
              <a:pathLst>
                <a:path w="2664460" h="1872615">
                  <a:moveTo>
                    <a:pt x="2664333" y="0"/>
                  </a:moveTo>
                  <a:lnTo>
                    <a:pt x="0" y="0"/>
                  </a:lnTo>
                  <a:lnTo>
                    <a:pt x="0" y="1872233"/>
                  </a:lnTo>
                  <a:lnTo>
                    <a:pt x="2664333" y="1872233"/>
                  </a:lnTo>
                  <a:lnTo>
                    <a:pt x="2664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7537" y="4653114"/>
              <a:ext cx="2664460" cy="1872614"/>
            </a:xfrm>
            <a:custGeom>
              <a:avLst/>
              <a:gdLst/>
              <a:ahLst/>
              <a:cxnLst/>
              <a:rect l="l" t="t" r="r" b="b"/>
              <a:pathLst>
                <a:path w="2664460" h="1872615">
                  <a:moveTo>
                    <a:pt x="0" y="1872233"/>
                  </a:moveTo>
                  <a:lnTo>
                    <a:pt x="2664333" y="1872233"/>
                  </a:lnTo>
                  <a:lnTo>
                    <a:pt x="2664333" y="0"/>
                  </a:lnTo>
                  <a:lnTo>
                    <a:pt x="0" y="0"/>
                  </a:lnTo>
                  <a:lnTo>
                    <a:pt x="0" y="187223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9988" y="5141531"/>
              <a:ext cx="1069949" cy="9449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3661" y="4653140"/>
              <a:ext cx="1141844" cy="12210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04924" y="5548540"/>
              <a:ext cx="874877" cy="772668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263138" y="4640414"/>
            <a:ext cx="2689860" cy="1898014"/>
            <a:chOff x="3263138" y="4640414"/>
            <a:chExt cx="2689860" cy="1898014"/>
          </a:xfrm>
        </p:grpSpPr>
        <p:sp>
          <p:nvSpPr>
            <p:cNvPr id="22" name="object 22"/>
            <p:cNvSpPr/>
            <p:nvPr/>
          </p:nvSpPr>
          <p:spPr>
            <a:xfrm>
              <a:off x="3275838" y="4653114"/>
              <a:ext cx="2664460" cy="1872614"/>
            </a:xfrm>
            <a:custGeom>
              <a:avLst/>
              <a:gdLst/>
              <a:ahLst/>
              <a:cxnLst/>
              <a:rect l="l" t="t" r="r" b="b"/>
              <a:pathLst>
                <a:path w="2664460" h="1872615">
                  <a:moveTo>
                    <a:pt x="2664333" y="0"/>
                  </a:moveTo>
                  <a:lnTo>
                    <a:pt x="0" y="0"/>
                  </a:lnTo>
                  <a:lnTo>
                    <a:pt x="0" y="1872233"/>
                  </a:lnTo>
                  <a:lnTo>
                    <a:pt x="2664333" y="1872233"/>
                  </a:lnTo>
                  <a:lnTo>
                    <a:pt x="2664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75838" y="4653114"/>
              <a:ext cx="2664460" cy="1872614"/>
            </a:xfrm>
            <a:custGeom>
              <a:avLst/>
              <a:gdLst/>
              <a:ahLst/>
              <a:cxnLst/>
              <a:rect l="l" t="t" r="r" b="b"/>
              <a:pathLst>
                <a:path w="2664460" h="1872615">
                  <a:moveTo>
                    <a:pt x="0" y="1872233"/>
                  </a:moveTo>
                  <a:lnTo>
                    <a:pt x="2664333" y="1872233"/>
                  </a:lnTo>
                  <a:lnTo>
                    <a:pt x="2664333" y="0"/>
                  </a:lnTo>
                  <a:lnTo>
                    <a:pt x="0" y="0"/>
                  </a:lnTo>
                  <a:lnTo>
                    <a:pt x="0" y="187223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69968" y="5366981"/>
              <a:ext cx="1311656" cy="107934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6854" y="5467134"/>
              <a:ext cx="988644" cy="104416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84803" y="4689970"/>
              <a:ext cx="837349" cy="861580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6071489" y="4640414"/>
            <a:ext cx="2689860" cy="1898014"/>
            <a:chOff x="6071489" y="4640414"/>
            <a:chExt cx="2689860" cy="1898014"/>
          </a:xfrm>
        </p:grpSpPr>
        <p:sp>
          <p:nvSpPr>
            <p:cNvPr id="28" name="object 28"/>
            <p:cNvSpPr/>
            <p:nvPr/>
          </p:nvSpPr>
          <p:spPr>
            <a:xfrm>
              <a:off x="6084189" y="4653114"/>
              <a:ext cx="2664460" cy="1872614"/>
            </a:xfrm>
            <a:custGeom>
              <a:avLst/>
              <a:gdLst/>
              <a:ahLst/>
              <a:cxnLst/>
              <a:rect l="l" t="t" r="r" b="b"/>
              <a:pathLst>
                <a:path w="2664459" h="1872615">
                  <a:moveTo>
                    <a:pt x="2664333" y="0"/>
                  </a:moveTo>
                  <a:lnTo>
                    <a:pt x="0" y="0"/>
                  </a:lnTo>
                  <a:lnTo>
                    <a:pt x="0" y="1872233"/>
                  </a:lnTo>
                  <a:lnTo>
                    <a:pt x="2664333" y="1872233"/>
                  </a:lnTo>
                  <a:lnTo>
                    <a:pt x="2664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84189" y="4653114"/>
              <a:ext cx="2664460" cy="1872614"/>
            </a:xfrm>
            <a:custGeom>
              <a:avLst/>
              <a:gdLst/>
              <a:ahLst/>
              <a:cxnLst/>
              <a:rect l="l" t="t" r="r" b="b"/>
              <a:pathLst>
                <a:path w="2664459" h="1872615">
                  <a:moveTo>
                    <a:pt x="0" y="1872233"/>
                  </a:moveTo>
                  <a:lnTo>
                    <a:pt x="2664333" y="1872233"/>
                  </a:lnTo>
                  <a:lnTo>
                    <a:pt x="2664333" y="0"/>
                  </a:lnTo>
                  <a:lnTo>
                    <a:pt x="0" y="0"/>
                  </a:lnTo>
                  <a:lnTo>
                    <a:pt x="0" y="187223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60262" y="4897361"/>
              <a:ext cx="1217968" cy="130238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30465" y="4978730"/>
              <a:ext cx="1141844" cy="10337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6883400"/>
            <a:chOff x="-12700" y="0"/>
            <a:chExt cx="9169400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6858000"/>
                  </a:moveTo>
                  <a:lnTo>
                    <a:pt x="9144000" y="68580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4370" y="422528"/>
            <a:ext cx="1782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5" dirty="0">
                <a:latin typeface="Calibri"/>
                <a:cs typeface="Calibri"/>
              </a:rPr>
              <a:t>«Похожие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слова»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4370" y="1520190"/>
            <a:ext cx="1960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«Дорожка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из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слов»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370" y="2892044"/>
            <a:ext cx="7527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«Четвёртый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лишний»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ребёнок</a:t>
            </a:r>
            <a:r>
              <a:rPr sz="1400" dirty="0">
                <a:latin typeface="Calibri"/>
                <a:cs typeface="Calibri"/>
              </a:rPr>
              <a:t> выбирает слово,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которое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звуковому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составу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10" dirty="0">
                <a:latin typeface="Calibri"/>
                <a:cs typeface="Calibri"/>
              </a:rPr>
              <a:t> похоже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370" y="3169412"/>
            <a:ext cx="11709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ос</a:t>
            </a:r>
            <a:r>
              <a:rPr sz="1400" spc="-10" dirty="0">
                <a:latin typeface="Calibri"/>
                <a:cs typeface="Calibri"/>
              </a:rPr>
              <a:t>т</a:t>
            </a:r>
            <a:r>
              <a:rPr sz="1400" dirty="0">
                <a:latin typeface="Calibri"/>
                <a:cs typeface="Calibri"/>
              </a:rPr>
              <a:t>аль</a:t>
            </a:r>
            <a:r>
              <a:rPr sz="1400" spc="5" dirty="0">
                <a:latin typeface="Calibri"/>
                <a:cs typeface="Calibri"/>
              </a:rPr>
              <a:t>н</a:t>
            </a:r>
            <a:r>
              <a:rPr sz="1400" dirty="0">
                <a:latin typeface="Calibri"/>
                <a:cs typeface="Calibri"/>
              </a:rPr>
              <a:t>ые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т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и: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50397" y="3169412"/>
            <a:ext cx="234188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" marR="542925" indent="-698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Мак – бак – </a:t>
            </a:r>
            <a:r>
              <a:rPr sz="1400" spc="-5" dirty="0">
                <a:latin typeface="Calibri"/>
                <a:cs typeface="Calibri"/>
              </a:rPr>
              <a:t>боб </a:t>
            </a:r>
            <a:r>
              <a:rPr sz="1400" dirty="0">
                <a:latin typeface="Calibri"/>
                <a:cs typeface="Calibri"/>
              </a:rPr>
              <a:t>– </a:t>
            </a:r>
            <a:r>
              <a:rPr sz="1400" spc="-5" dirty="0">
                <a:latin typeface="Calibri"/>
                <a:cs typeface="Calibri"/>
              </a:rPr>
              <a:t>рак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Дом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сом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ком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слон</a:t>
            </a:r>
            <a:endParaRPr sz="14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Венок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лимон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вагон</a:t>
            </a:r>
            <a:r>
              <a:rPr sz="1400" dirty="0">
                <a:latin typeface="Calibri"/>
                <a:cs typeface="Calibri"/>
              </a:rPr>
              <a:t> –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бутон</a:t>
            </a:r>
            <a:endParaRPr sz="14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Ветка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веник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клетка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сетка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56113" y="3169412"/>
            <a:ext cx="276669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канава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 </a:t>
            </a:r>
            <a:r>
              <a:rPr sz="1400" spc="-5" dirty="0">
                <a:latin typeface="Calibri"/>
                <a:cs typeface="Calibri"/>
              </a:rPr>
              <a:t>канава</a:t>
            </a:r>
            <a:r>
              <a:rPr sz="1400" dirty="0">
                <a:latin typeface="Calibri"/>
                <a:cs typeface="Calibri"/>
              </a:rPr>
              <a:t> –</a:t>
            </a:r>
            <a:r>
              <a:rPr sz="1400" spc="-15" dirty="0">
                <a:latin typeface="Calibri"/>
                <a:cs typeface="Calibri"/>
              </a:rPr>
              <a:t> какао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канава</a:t>
            </a:r>
            <a:endParaRPr sz="1400">
              <a:latin typeface="Calibri"/>
              <a:cs typeface="Calibri"/>
            </a:endParaRPr>
          </a:p>
          <a:p>
            <a:pPr marL="3175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утёнок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утёнок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утёнок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котёнок</a:t>
            </a:r>
            <a:endParaRPr sz="1400">
              <a:latin typeface="Calibri"/>
              <a:cs typeface="Calibri"/>
            </a:endParaRPr>
          </a:p>
          <a:p>
            <a:pPr marL="18415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будка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буква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0" dirty="0">
                <a:latin typeface="Calibri"/>
                <a:cs typeface="Calibri"/>
              </a:rPr>
              <a:t> будка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будка</a:t>
            </a:r>
            <a:endParaRPr sz="1400">
              <a:latin typeface="Calibri"/>
              <a:cs typeface="Calibri"/>
            </a:endParaRPr>
          </a:p>
          <a:p>
            <a:pPr marL="5270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монета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минута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минута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минута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3609" y="4437088"/>
            <a:ext cx="1109726" cy="101527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3329" y="4405338"/>
            <a:ext cx="1102791" cy="101527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60540" y="4365155"/>
            <a:ext cx="1095844" cy="109584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35657" y="5661253"/>
            <a:ext cx="1464183" cy="101568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35883" y="5661253"/>
            <a:ext cx="748436" cy="102910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88027" y="5661253"/>
            <a:ext cx="781202" cy="102910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40171" y="5661253"/>
            <a:ext cx="1512188" cy="99291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43783" y="692721"/>
            <a:ext cx="639508" cy="63950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3783" y="1484807"/>
            <a:ext cx="646950" cy="59189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43783" y="2204808"/>
            <a:ext cx="720077" cy="437426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906901" y="679970"/>
            <a:ext cx="673735" cy="673735"/>
            <a:chOff x="3906901" y="679970"/>
            <a:chExt cx="673735" cy="673735"/>
          </a:xfrm>
        </p:grpSpPr>
        <p:sp>
          <p:nvSpPr>
            <p:cNvPr id="22" name="object 22"/>
            <p:cNvSpPr/>
            <p:nvPr/>
          </p:nvSpPr>
          <p:spPr>
            <a:xfrm>
              <a:off x="3919601" y="692670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648068" y="0"/>
                  </a:moveTo>
                  <a:lnTo>
                    <a:pt x="0" y="0"/>
                  </a:lnTo>
                  <a:lnTo>
                    <a:pt x="0" y="648068"/>
                  </a:lnTo>
                  <a:lnTo>
                    <a:pt x="648068" y="648068"/>
                  </a:lnTo>
                  <a:lnTo>
                    <a:pt x="648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919601" y="692670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0" y="648068"/>
                  </a:moveTo>
                  <a:lnTo>
                    <a:pt x="648068" y="648068"/>
                  </a:lnTo>
                  <a:lnTo>
                    <a:pt x="648068" y="0"/>
                  </a:lnTo>
                  <a:lnTo>
                    <a:pt x="0" y="0"/>
                  </a:lnTo>
                  <a:lnTo>
                    <a:pt x="0" y="64806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19601" y="781900"/>
              <a:ext cx="652348" cy="428282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851909" y="1484782"/>
            <a:ext cx="772299" cy="541756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3983228" y="2120150"/>
            <a:ext cx="601980" cy="673735"/>
            <a:chOff x="3983228" y="2120150"/>
            <a:chExt cx="601980" cy="673735"/>
          </a:xfrm>
        </p:grpSpPr>
        <p:sp>
          <p:nvSpPr>
            <p:cNvPr id="27" name="object 27"/>
            <p:cNvSpPr/>
            <p:nvPr/>
          </p:nvSpPr>
          <p:spPr>
            <a:xfrm>
              <a:off x="3995928" y="2132850"/>
              <a:ext cx="576580" cy="648335"/>
            </a:xfrm>
            <a:custGeom>
              <a:avLst/>
              <a:gdLst/>
              <a:ahLst/>
              <a:cxnLst/>
              <a:rect l="l" t="t" r="r" b="b"/>
              <a:pathLst>
                <a:path w="576579" h="648335">
                  <a:moveTo>
                    <a:pt x="576059" y="0"/>
                  </a:moveTo>
                  <a:lnTo>
                    <a:pt x="0" y="0"/>
                  </a:lnTo>
                  <a:lnTo>
                    <a:pt x="0" y="648068"/>
                  </a:lnTo>
                  <a:lnTo>
                    <a:pt x="576059" y="648068"/>
                  </a:lnTo>
                  <a:lnTo>
                    <a:pt x="5760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95928" y="2132850"/>
              <a:ext cx="576580" cy="648335"/>
            </a:xfrm>
            <a:custGeom>
              <a:avLst/>
              <a:gdLst/>
              <a:ahLst/>
              <a:cxnLst/>
              <a:rect l="l" t="t" r="r" b="b"/>
              <a:pathLst>
                <a:path w="576579" h="648335">
                  <a:moveTo>
                    <a:pt x="0" y="648068"/>
                  </a:moveTo>
                  <a:lnTo>
                    <a:pt x="576059" y="648068"/>
                  </a:lnTo>
                  <a:lnTo>
                    <a:pt x="576059" y="0"/>
                  </a:lnTo>
                  <a:lnTo>
                    <a:pt x="0" y="0"/>
                  </a:lnTo>
                  <a:lnTo>
                    <a:pt x="0" y="64806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90670" y="2132850"/>
              <a:ext cx="337324" cy="648068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932045" y="692645"/>
            <a:ext cx="1008113" cy="68314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932045" y="1484769"/>
            <a:ext cx="1008113" cy="68324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932045" y="2276932"/>
            <a:ext cx="1008113" cy="603808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6228207" y="692721"/>
            <a:ext cx="1944370" cy="2203450"/>
            <a:chOff x="6228207" y="692721"/>
            <a:chExt cx="1944370" cy="2203450"/>
          </a:xfrm>
        </p:grpSpPr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28207" y="692721"/>
              <a:ext cx="1130655" cy="68941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76288" y="1412760"/>
              <a:ext cx="735990" cy="86409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24381" y="1988807"/>
              <a:ext cx="648068" cy="907300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2936748" y="4392638"/>
            <a:ext cx="1398905" cy="1040765"/>
            <a:chOff x="2936748" y="4392638"/>
            <a:chExt cx="1398905" cy="1040765"/>
          </a:xfrm>
        </p:grpSpPr>
        <p:sp>
          <p:nvSpPr>
            <p:cNvPr id="38" name="object 38"/>
            <p:cNvSpPr/>
            <p:nvPr/>
          </p:nvSpPr>
          <p:spPr>
            <a:xfrm>
              <a:off x="2949448" y="4405338"/>
              <a:ext cx="1373505" cy="1015365"/>
            </a:xfrm>
            <a:custGeom>
              <a:avLst/>
              <a:gdLst/>
              <a:ahLst/>
              <a:cxnLst/>
              <a:rect l="l" t="t" r="r" b="b"/>
              <a:pathLst>
                <a:path w="1373504" h="1015364">
                  <a:moveTo>
                    <a:pt x="1372997" y="0"/>
                  </a:moveTo>
                  <a:lnTo>
                    <a:pt x="0" y="0"/>
                  </a:lnTo>
                  <a:lnTo>
                    <a:pt x="0" y="1015276"/>
                  </a:lnTo>
                  <a:lnTo>
                    <a:pt x="1372997" y="1015276"/>
                  </a:lnTo>
                  <a:lnTo>
                    <a:pt x="1372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949448" y="4405338"/>
              <a:ext cx="1373505" cy="1015365"/>
            </a:xfrm>
            <a:custGeom>
              <a:avLst/>
              <a:gdLst/>
              <a:ahLst/>
              <a:cxnLst/>
              <a:rect l="l" t="t" r="r" b="b"/>
              <a:pathLst>
                <a:path w="1373504" h="1015364">
                  <a:moveTo>
                    <a:pt x="0" y="1015276"/>
                  </a:moveTo>
                  <a:lnTo>
                    <a:pt x="1372997" y="1015276"/>
                  </a:lnTo>
                  <a:lnTo>
                    <a:pt x="1372997" y="0"/>
                  </a:lnTo>
                  <a:lnTo>
                    <a:pt x="0" y="0"/>
                  </a:lnTo>
                  <a:lnTo>
                    <a:pt x="0" y="1015276"/>
                  </a:lnTo>
                  <a:close/>
                </a:path>
                <a:path w="1373504" h="1015364">
                  <a:moveTo>
                    <a:pt x="14731" y="949617"/>
                  </a:moveTo>
                  <a:lnTo>
                    <a:pt x="1358138" y="949617"/>
                  </a:lnTo>
                  <a:lnTo>
                    <a:pt x="1358138" y="129095"/>
                  </a:lnTo>
                  <a:lnTo>
                    <a:pt x="14731" y="129095"/>
                  </a:lnTo>
                  <a:lnTo>
                    <a:pt x="14731" y="94961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85516" y="4631042"/>
              <a:ext cx="1205242" cy="5720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353695"/>
            <a:ext cx="8414385" cy="40500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Начинать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вводить</a:t>
            </a:r>
            <a:r>
              <a:rPr sz="1600" spc="-5" dirty="0">
                <a:latin typeface="Calibri"/>
                <a:cs typeface="Calibri"/>
              </a:rPr>
              <a:t> понятие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«звук»,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следует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обучения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детей</a:t>
            </a:r>
            <a:r>
              <a:rPr sz="1600" spc="-5" dirty="0">
                <a:latin typeface="Calibri"/>
                <a:cs typeface="Calibri"/>
              </a:rPr>
              <a:t> вслушиваться</a:t>
            </a:r>
            <a:r>
              <a:rPr sz="1600" spc="3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3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окружающий</a:t>
            </a:r>
            <a:r>
              <a:rPr sz="1600" spc="3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мир, </a:t>
            </a:r>
            <a:r>
              <a:rPr sz="1600" dirty="0">
                <a:latin typeface="Calibri"/>
                <a:cs typeface="Calibri"/>
              </a:rPr>
              <a:t> вырабатываем у них </a:t>
            </a:r>
            <a:r>
              <a:rPr sz="1600" spc="-5" dirty="0">
                <a:latin typeface="Calibri"/>
                <a:cs typeface="Calibri"/>
              </a:rPr>
              <a:t>умение</a:t>
            </a:r>
            <a:r>
              <a:rPr sz="1600" dirty="0">
                <a:latin typeface="Calibri"/>
                <a:cs typeface="Calibri"/>
              </a:rPr>
              <a:t> узнавать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различные</a:t>
            </a:r>
            <a:r>
              <a:rPr sz="1600" dirty="0">
                <a:latin typeface="Calibri"/>
                <a:cs typeface="Calibri"/>
              </a:rPr>
              <a:t> неречевые </a:t>
            </a:r>
            <a:r>
              <a:rPr sz="1600" spc="-5" dirty="0">
                <a:latin typeface="Calibri"/>
                <a:cs typeface="Calibri"/>
              </a:rPr>
              <a:t>звуки,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определять</a:t>
            </a:r>
            <a:r>
              <a:rPr sz="1600" spc="-5" dirty="0">
                <a:latin typeface="Calibri"/>
                <a:cs typeface="Calibri"/>
              </a:rPr>
              <a:t> направление,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силу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звука,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воспроизводить различные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ритмы.</a:t>
            </a:r>
            <a:r>
              <a:rPr sz="1600" spc="10" dirty="0">
                <a:latin typeface="Calibri"/>
                <a:cs typeface="Calibri"/>
              </a:rPr>
              <a:t> </a:t>
            </a:r>
            <a:endParaRPr lang="ru-RU" sz="1600" spc="10" dirty="0">
              <a:latin typeface="Calibri"/>
              <a:cs typeface="Calibri"/>
            </a:endParaRPr>
          </a:p>
          <a:p>
            <a:pPr marL="12700" marR="5080" algn="ctr">
              <a:lnSpc>
                <a:spcPct val="150000"/>
              </a:lnSpc>
              <a:spcBef>
                <a:spcPts val="100"/>
              </a:spcBef>
            </a:pPr>
            <a:r>
              <a:rPr sz="1600" spc="-10" dirty="0">
                <a:latin typeface="Calibri"/>
                <a:cs typeface="Calibri"/>
              </a:rPr>
              <a:t>П</a:t>
            </a:r>
            <a:r>
              <a:rPr lang="ru-RU" sz="1600" spc="-10" dirty="0">
                <a:latin typeface="Calibri"/>
                <a:cs typeface="Calibri"/>
              </a:rPr>
              <a:t>омогают 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следующие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игровые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упражнения:</a:t>
            </a:r>
          </a:p>
          <a:p>
            <a:pPr marL="12700" algn="ctr">
              <a:lnSpc>
                <a:spcPct val="150000"/>
              </a:lnSpc>
            </a:pPr>
            <a:r>
              <a:rPr sz="1600" b="1" spc="-5" dirty="0">
                <a:latin typeface="Calibri"/>
                <a:cs typeface="Calibri"/>
              </a:rPr>
              <a:t>«Жмурки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с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колокольчиком»</a:t>
            </a:r>
            <a:endParaRPr sz="1600" dirty="0">
              <a:latin typeface="Calibri"/>
              <a:cs typeface="Calibri"/>
            </a:endParaRPr>
          </a:p>
          <a:p>
            <a:pPr marL="12700" algn="ctr">
              <a:lnSpc>
                <a:spcPct val="150000"/>
              </a:lnSpc>
            </a:pPr>
            <a:r>
              <a:rPr sz="1600" b="1" spc="-5" dirty="0">
                <a:latin typeface="Calibri"/>
                <a:cs typeface="Calibri"/>
              </a:rPr>
              <a:t>«Жаворонок»</a:t>
            </a:r>
            <a:endParaRPr sz="1600" dirty="0">
              <a:latin typeface="Calibri"/>
              <a:cs typeface="Calibri"/>
            </a:endParaRPr>
          </a:p>
          <a:p>
            <a:pPr marL="12700" algn="ctr">
              <a:lnSpc>
                <a:spcPct val="150000"/>
              </a:lnSpc>
              <a:spcBef>
                <a:spcPts val="5"/>
              </a:spcBef>
            </a:pPr>
            <a:r>
              <a:rPr sz="1600" b="1" spc="-5" dirty="0">
                <a:latin typeface="Calibri"/>
                <a:cs typeface="Calibri"/>
              </a:rPr>
              <a:t>«Барабанщики»</a:t>
            </a:r>
            <a:endParaRPr sz="1600" dirty="0">
              <a:latin typeface="Calibri"/>
              <a:cs typeface="Calibri"/>
            </a:endParaRPr>
          </a:p>
          <a:p>
            <a:pPr marL="12700" algn="ctr">
              <a:lnSpc>
                <a:spcPct val="150000"/>
              </a:lnSpc>
            </a:pPr>
            <a:r>
              <a:rPr sz="1600" b="1" dirty="0">
                <a:latin typeface="Calibri"/>
                <a:cs typeface="Calibri"/>
              </a:rPr>
              <a:t>«Отгадай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что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звучит»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(за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ширмой)</a:t>
            </a:r>
            <a:endParaRPr sz="1600" dirty="0">
              <a:latin typeface="Calibri"/>
              <a:cs typeface="Calibri"/>
            </a:endParaRPr>
          </a:p>
          <a:p>
            <a:pPr marL="12700" algn="ctr">
              <a:lnSpc>
                <a:spcPct val="150000"/>
              </a:lnSpc>
            </a:pPr>
            <a:r>
              <a:rPr sz="1600" b="1" spc="-5" dirty="0">
                <a:latin typeface="Calibri"/>
                <a:cs typeface="Calibri"/>
              </a:rPr>
              <a:t>«Шумелки»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(с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разными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сыпучими</a:t>
            </a:r>
            <a:r>
              <a:rPr sz="1600" spc="-5" dirty="0">
                <a:latin typeface="Calibri"/>
                <a:cs typeface="Calibri"/>
              </a:rPr>
              <a:t> материалами)</a:t>
            </a:r>
            <a:endParaRPr sz="1600" dirty="0">
              <a:latin typeface="Calibri"/>
              <a:cs typeface="Calibri"/>
            </a:endParaRPr>
          </a:p>
          <a:p>
            <a:pPr marL="12700" algn="ctr">
              <a:lnSpc>
                <a:spcPct val="150000"/>
              </a:lnSpc>
            </a:pPr>
            <a:r>
              <a:rPr sz="1600" b="1" spc="-5" dirty="0">
                <a:latin typeface="Calibri"/>
                <a:cs typeface="Calibri"/>
              </a:rPr>
              <a:t>«Ритмические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рисунки»</a:t>
            </a:r>
            <a:endParaRPr sz="1600" dirty="0">
              <a:latin typeface="Calibri"/>
              <a:cs typeface="Calibri"/>
            </a:endParaRPr>
          </a:p>
          <a:p>
            <a:pPr marL="12700" algn="ctr">
              <a:lnSpc>
                <a:spcPct val="150000"/>
              </a:lnSpc>
            </a:pPr>
            <a:r>
              <a:rPr sz="1600" b="1" spc="-5" dirty="0">
                <a:latin typeface="Calibri"/>
                <a:cs typeface="Calibri"/>
              </a:rPr>
              <a:t>«Звук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вокруг»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2450" y="6165303"/>
            <a:ext cx="304800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5657" y="260654"/>
            <a:ext cx="5502402" cy="63239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4" y="692696"/>
            <a:ext cx="878497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0432" y="0"/>
            <a:ext cx="2813685" cy="2941320"/>
            <a:chOff x="1170432" y="0"/>
            <a:chExt cx="2813685" cy="2941320"/>
          </a:xfrm>
        </p:grpSpPr>
        <p:sp>
          <p:nvSpPr>
            <p:cNvPr id="3" name="object 3"/>
            <p:cNvSpPr/>
            <p:nvPr/>
          </p:nvSpPr>
          <p:spPr>
            <a:xfrm>
              <a:off x="1979676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80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0432" y="0"/>
              <a:ext cx="2813304" cy="2941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54682" y="676655"/>
              <a:ext cx="873760" cy="955675"/>
            </a:xfrm>
            <a:custGeom>
              <a:avLst/>
              <a:gdLst/>
              <a:ahLst/>
              <a:cxnLst/>
              <a:rect l="l" t="t" r="r" b="b"/>
              <a:pathLst>
                <a:path w="873760" h="955675">
                  <a:moveTo>
                    <a:pt x="445516" y="0"/>
                  </a:moveTo>
                  <a:lnTo>
                    <a:pt x="496377" y="1736"/>
                  </a:lnTo>
                  <a:lnTo>
                    <a:pt x="544179" y="6937"/>
                  </a:lnTo>
                  <a:lnTo>
                    <a:pt x="588908" y="15591"/>
                  </a:lnTo>
                  <a:lnTo>
                    <a:pt x="630555" y="27686"/>
                  </a:lnTo>
                  <a:lnTo>
                    <a:pt x="668992" y="43471"/>
                  </a:lnTo>
                  <a:lnTo>
                    <a:pt x="704119" y="63007"/>
                  </a:lnTo>
                  <a:lnTo>
                    <a:pt x="735961" y="86282"/>
                  </a:lnTo>
                  <a:lnTo>
                    <a:pt x="764540" y="113284"/>
                  </a:lnTo>
                  <a:lnTo>
                    <a:pt x="789830" y="144047"/>
                  </a:lnTo>
                  <a:lnTo>
                    <a:pt x="811799" y="178609"/>
                  </a:lnTo>
                  <a:lnTo>
                    <a:pt x="830458" y="216957"/>
                  </a:lnTo>
                  <a:lnTo>
                    <a:pt x="845819" y="259080"/>
                  </a:lnTo>
                  <a:lnTo>
                    <a:pt x="857821" y="305081"/>
                  </a:lnTo>
                  <a:lnTo>
                    <a:pt x="866394" y="355060"/>
                  </a:lnTo>
                  <a:lnTo>
                    <a:pt x="871537" y="408991"/>
                  </a:lnTo>
                  <a:lnTo>
                    <a:pt x="873251" y="466852"/>
                  </a:lnTo>
                  <a:lnTo>
                    <a:pt x="871468" y="522763"/>
                  </a:lnTo>
                  <a:lnTo>
                    <a:pt x="866124" y="575627"/>
                  </a:lnTo>
                  <a:lnTo>
                    <a:pt x="857232" y="625443"/>
                  </a:lnTo>
                  <a:lnTo>
                    <a:pt x="844804" y="672211"/>
                  </a:lnTo>
                  <a:lnTo>
                    <a:pt x="828780" y="715742"/>
                  </a:lnTo>
                  <a:lnTo>
                    <a:pt x="809291" y="755856"/>
                  </a:lnTo>
                  <a:lnTo>
                    <a:pt x="786350" y="792565"/>
                  </a:lnTo>
                  <a:lnTo>
                    <a:pt x="759968" y="825881"/>
                  </a:lnTo>
                  <a:lnTo>
                    <a:pt x="730107" y="855529"/>
                  </a:lnTo>
                  <a:lnTo>
                    <a:pt x="696912" y="881427"/>
                  </a:lnTo>
                  <a:lnTo>
                    <a:pt x="660384" y="903587"/>
                  </a:lnTo>
                  <a:lnTo>
                    <a:pt x="620522" y="922020"/>
                  </a:lnTo>
                  <a:lnTo>
                    <a:pt x="577371" y="936521"/>
                  </a:lnTo>
                  <a:lnTo>
                    <a:pt x="530971" y="946880"/>
                  </a:lnTo>
                  <a:lnTo>
                    <a:pt x="481308" y="953095"/>
                  </a:lnTo>
                  <a:lnTo>
                    <a:pt x="428370" y="955167"/>
                  </a:lnTo>
                  <a:lnTo>
                    <a:pt x="376269" y="953406"/>
                  </a:lnTo>
                  <a:lnTo>
                    <a:pt x="327596" y="948134"/>
                  </a:lnTo>
                  <a:lnTo>
                    <a:pt x="282352" y="939361"/>
                  </a:lnTo>
                  <a:lnTo>
                    <a:pt x="240537" y="927100"/>
                  </a:lnTo>
                  <a:lnTo>
                    <a:pt x="202106" y="911147"/>
                  </a:lnTo>
                  <a:lnTo>
                    <a:pt x="167020" y="891492"/>
                  </a:lnTo>
                  <a:lnTo>
                    <a:pt x="135292" y="868146"/>
                  </a:lnTo>
                  <a:lnTo>
                    <a:pt x="106934" y="841121"/>
                  </a:lnTo>
                  <a:lnTo>
                    <a:pt x="81855" y="810305"/>
                  </a:lnTo>
                  <a:lnTo>
                    <a:pt x="60134" y="775573"/>
                  </a:lnTo>
                  <a:lnTo>
                    <a:pt x="41747" y="736911"/>
                  </a:lnTo>
                  <a:lnTo>
                    <a:pt x="26669" y="694309"/>
                  </a:lnTo>
                  <a:lnTo>
                    <a:pt x="15001" y="647684"/>
                  </a:lnTo>
                  <a:lnTo>
                    <a:pt x="6667" y="596963"/>
                  </a:lnTo>
                  <a:lnTo>
                    <a:pt x="1666" y="542147"/>
                  </a:lnTo>
                  <a:lnTo>
                    <a:pt x="0" y="483235"/>
                  </a:lnTo>
                  <a:lnTo>
                    <a:pt x="1783" y="428708"/>
                  </a:lnTo>
                  <a:lnTo>
                    <a:pt x="7127" y="376967"/>
                  </a:lnTo>
                  <a:lnTo>
                    <a:pt x="16019" y="328037"/>
                  </a:lnTo>
                  <a:lnTo>
                    <a:pt x="28448" y="281940"/>
                  </a:lnTo>
                  <a:lnTo>
                    <a:pt x="44471" y="238841"/>
                  </a:lnTo>
                  <a:lnTo>
                    <a:pt x="63960" y="199088"/>
                  </a:lnTo>
                  <a:lnTo>
                    <a:pt x="86901" y="162692"/>
                  </a:lnTo>
                  <a:lnTo>
                    <a:pt x="113284" y="129667"/>
                  </a:lnTo>
                  <a:lnTo>
                    <a:pt x="143144" y="100141"/>
                  </a:lnTo>
                  <a:lnTo>
                    <a:pt x="176339" y="74247"/>
                  </a:lnTo>
                  <a:lnTo>
                    <a:pt x="212867" y="51996"/>
                  </a:lnTo>
                  <a:lnTo>
                    <a:pt x="252730" y="33401"/>
                  </a:lnTo>
                  <a:lnTo>
                    <a:pt x="295925" y="18805"/>
                  </a:lnTo>
                  <a:lnTo>
                    <a:pt x="342455" y="8366"/>
                  </a:lnTo>
                  <a:lnTo>
                    <a:pt x="392318" y="2093"/>
                  </a:lnTo>
                  <a:lnTo>
                    <a:pt x="445516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925823" y="0"/>
            <a:ext cx="5218430" cy="2941320"/>
            <a:chOff x="3925823" y="0"/>
            <a:chExt cx="5218430" cy="2941320"/>
          </a:xfrm>
        </p:grpSpPr>
        <p:sp>
          <p:nvSpPr>
            <p:cNvPr id="7" name="object 7"/>
            <p:cNvSpPr/>
            <p:nvPr/>
          </p:nvSpPr>
          <p:spPr>
            <a:xfrm>
              <a:off x="4716017" y="610628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5823" y="0"/>
              <a:ext cx="2776728" cy="29306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084188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6671" y="0"/>
              <a:ext cx="2612135" cy="29413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354063" y="677291"/>
              <a:ext cx="678815" cy="954405"/>
            </a:xfrm>
            <a:custGeom>
              <a:avLst/>
              <a:gdLst/>
              <a:ahLst/>
              <a:cxnLst/>
              <a:rect l="l" t="t" r="r" b="b"/>
              <a:pathLst>
                <a:path w="678815" h="954405">
                  <a:moveTo>
                    <a:pt x="265811" y="0"/>
                  </a:moveTo>
                  <a:lnTo>
                    <a:pt x="312102" y="1855"/>
                  </a:lnTo>
                  <a:lnTo>
                    <a:pt x="356108" y="7413"/>
                  </a:lnTo>
                  <a:lnTo>
                    <a:pt x="397827" y="16662"/>
                  </a:lnTo>
                  <a:lnTo>
                    <a:pt x="437261" y="29591"/>
                  </a:lnTo>
                  <a:lnTo>
                    <a:pt x="474174" y="46212"/>
                  </a:lnTo>
                  <a:lnTo>
                    <a:pt x="508158" y="66548"/>
                  </a:lnTo>
                  <a:lnTo>
                    <a:pt x="539238" y="90598"/>
                  </a:lnTo>
                  <a:lnTo>
                    <a:pt x="567436" y="118363"/>
                  </a:lnTo>
                  <a:lnTo>
                    <a:pt x="592653" y="149774"/>
                  </a:lnTo>
                  <a:lnTo>
                    <a:pt x="614775" y="184769"/>
                  </a:lnTo>
                  <a:lnTo>
                    <a:pt x="633801" y="223359"/>
                  </a:lnTo>
                  <a:lnTo>
                    <a:pt x="649732" y="265557"/>
                  </a:lnTo>
                  <a:lnTo>
                    <a:pt x="662400" y="311324"/>
                  </a:lnTo>
                  <a:lnTo>
                    <a:pt x="671448" y="360616"/>
                  </a:lnTo>
                  <a:lnTo>
                    <a:pt x="676878" y="413432"/>
                  </a:lnTo>
                  <a:lnTo>
                    <a:pt x="678688" y="469773"/>
                  </a:lnTo>
                  <a:lnTo>
                    <a:pt x="676925" y="529449"/>
                  </a:lnTo>
                  <a:lnTo>
                    <a:pt x="671639" y="585041"/>
                  </a:lnTo>
                  <a:lnTo>
                    <a:pt x="662828" y="636561"/>
                  </a:lnTo>
                  <a:lnTo>
                    <a:pt x="650493" y="684022"/>
                  </a:lnTo>
                  <a:lnTo>
                    <a:pt x="634799" y="727525"/>
                  </a:lnTo>
                  <a:lnTo>
                    <a:pt x="615902" y="767159"/>
                  </a:lnTo>
                  <a:lnTo>
                    <a:pt x="593790" y="802911"/>
                  </a:lnTo>
                  <a:lnTo>
                    <a:pt x="568452" y="834771"/>
                  </a:lnTo>
                  <a:lnTo>
                    <a:pt x="540067" y="862851"/>
                  </a:lnTo>
                  <a:lnTo>
                    <a:pt x="508635" y="887110"/>
                  </a:lnTo>
                  <a:lnTo>
                    <a:pt x="474154" y="907583"/>
                  </a:lnTo>
                  <a:lnTo>
                    <a:pt x="436626" y="924306"/>
                  </a:lnTo>
                  <a:lnTo>
                    <a:pt x="396093" y="937234"/>
                  </a:lnTo>
                  <a:lnTo>
                    <a:pt x="352583" y="946483"/>
                  </a:lnTo>
                  <a:lnTo>
                    <a:pt x="306073" y="952041"/>
                  </a:lnTo>
                  <a:lnTo>
                    <a:pt x="256539" y="953897"/>
                  </a:lnTo>
                  <a:lnTo>
                    <a:pt x="238990" y="953563"/>
                  </a:lnTo>
                  <a:lnTo>
                    <a:pt x="184912" y="948563"/>
                  </a:lnTo>
                  <a:lnTo>
                    <a:pt x="132298" y="938472"/>
                  </a:lnTo>
                  <a:lnTo>
                    <a:pt x="85169" y="924544"/>
                  </a:lnTo>
                  <a:lnTo>
                    <a:pt x="46343" y="907327"/>
                  </a:lnTo>
                  <a:lnTo>
                    <a:pt x="11684" y="879729"/>
                  </a:lnTo>
                  <a:lnTo>
                    <a:pt x="1015" y="833755"/>
                  </a:lnTo>
                  <a:lnTo>
                    <a:pt x="0" y="797051"/>
                  </a:lnTo>
                  <a:lnTo>
                    <a:pt x="402" y="780758"/>
                  </a:lnTo>
                  <a:lnTo>
                    <a:pt x="10668" y="735964"/>
                  </a:lnTo>
                  <a:lnTo>
                    <a:pt x="48387" y="741807"/>
                  </a:lnTo>
                  <a:lnTo>
                    <a:pt x="56576" y="747430"/>
                  </a:lnTo>
                  <a:lnTo>
                    <a:pt x="66087" y="753268"/>
                  </a:lnTo>
                  <a:lnTo>
                    <a:pt x="102697" y="771943"/>
                  </a:lnTo>
                  <a:lnTo>
                    <a:pt x="153542" y="789178"/>
                  </a:lnTo>
                  <a:lnTo>
                    <a:pt x="196786" y="797178"/>
                  </a:lnTo>
                  <a:lnTo>
                    <a:pt x="248792" y="799846"/>
                  </a:lnTo>
                  <a:lnTo>
                    <a:pt x="273434" y="798845"/>
                  </a:lnTo>
                  <a:lnTo>
                    <a:pt x="319051" y="790844"/>
                  </a:lnTo>
                  <a:lnTo>
                    <a:pt x="359650" y="774793"/>
                  </a:lnTo>
                  <a:lnTo>
                    <a:pt x="394753" y="750357"/>
                  </a:lnTo>
                  <a:lnTo>
                    <a:pt x="424209" y="717542"/>
                  </a:lnTo>
                  <a:lnTo>
                    <a:pt x="447589" y="676584"/>
                  </a:lnTo>
                  <a:lnTo>
                    <a:pt x="464615" y="627415"/>
                  </a:lnTo>
                  <a:lnTo>
                    <a:pt x="474573" y="569987"/>
                  </a:lnTo>
                  <a:lnTo>
                    <a:pt x="476885" y="538226"/>
                  </a:lnTo>
                  <a:lnTo>
                    <a:pt x="94107" y="538226"/>
                  </a:lnTo>
                  <a:lnTo>
                    <a:pt x="89281" y="538226"/>
                  </a:lnTo>
                  <a:lnTo>
                    <a:pt x="85216" y="536956"/>
                  </a:lnTo>
                  <a:lnTo>
                    <a:pt x="81914" y="534288"/>
                  </a:lnTo>
                  <a:lnTo>
                    <a:pt x="78612" y="531749"/>
                  </a:lnTo>
                  <a:lnTo>
                    <a:pt x="75819" y="527558"/>
                  </a:lnTo>
                  <a:lnTo>
                    <a:pt x="73406" y="521843"/>
                  </a:lnTo>
                  <a:lnTo>
                    <a:pt x="70993" y="516128"/>
                  </a:lnTo>
                  <a:lnTo>
                    <a:pt x="66393" y="475128"/>
                  </a:lnTo>
                  <a:lnTo>
                    <a:pt x="66294" y="465582"/>
                  </a:lnTo>
                  <a:lnTo>
                    <a:pt x="66393" y="455937"/>
                  </a:lnTo>
                  <a:lnTo>
                    <a:pt x="70993" y="414274"/>
                  </a:lnTo>
                  <a:lnTo>
                    <a:pt x="73406" y="408813"/>
                  </a:lnTo>
                  <a:lnTo>
                    <a:pt x="75819" y="403351"/>
                  </a:lnTo>
                  <a:lnTo>
                    <a:pt x="78612" y="399414"/>
                  </a:lnTo>
                  <a:lnTo>
                    <a:pt x="81914" y="396748"/>
                  </a:lnTo>
                  <a:lnTo>
                    <a:pt x="85216" y="394081"/>
                  </a:lnTo>
                  <a:lnTo>
                    <a:pt x="89281" y="392811"/>
                  </a:lnTo>
                  <a:lnTo>
                    <a:pt x="94107" y="392811"/>
                  </a:lnTo>
                  <a:lnTo>
                    <a:pt x="474726" y="392811"/>
                  </a:lnTo>
                  <a:lnTo>
                    <a:pt x="466359" y="337835"/>
                  </a:lnTo>
                  <a:lnTo>
                    <a:pt x="451231" y="289813"/>
                  </a:lnTo>
                  <a:lnTo>
                    <a:pt x="429831" y="248745"/>
                  </a:lnTo>
                  <a:lnTo>
                    <a:pt x="402716" y="214630"/>
                  </a:lnTo>
                  <a:lnTo>
                    <a:pt x="369760" y="187785"/>
                  </a:lnTo>
                  <a:lnTo>
                    <a:pt x="330708" y="168656"/>
                  </a:lnTo>
                  <a:lnTo>
                    <a:pt x="286512" y="157114"/>
                  </a:lnTo>
                  <a:lnTo>
                    <a:pt x="238125" y="153288"/>
                  </a:lnTo>
                  <a:lnTo>
                    <a:pt x="215572" y="153955"/>
                  </a:lnTo>
                  <a:lnTo>
                    <a:pt x="174563" y="159289"/>
                  </a:lnTo>
                  <a:lnTo>
                    <a:pt x="122840" y="175180"/>
                  </a:lnTo>
                  <a:lnTo>
                    <a:pt x="82000" y="193809"/>
                  </a:lnTo>
                  <a:lnTo>
                    <a:pt x="51943" y="211455"/>
                  </a:lnTo>
                  <a:lnTo>
                    <a:pt x="44297" y="216288"/>
                  </a:lnTo>
                  <a:lnTo>
                    <a:pt x="37734" y="219741"/>
                  </a:lnTo>
                  <a:lnTo>
                    <a:pt x="32244" y="221813"/>
                  </a:lnTo>
                  <a:lnTo>
                    <a:pt x="27812" y="222504"/>
                  </a:lnTo>
                  <a:lnTo>
                    <a:pt x="24891" y="222504"/>
                  </a:lnTo>
                  <a:lnTo>
                    <a:pt x="22225" y="221361"/>
                  </a:lnTo>
                  <a:lnTo>
                    <a:pt x="19558" y="219201"/>
                  </a:lnTo>
                  <a:lnTo>
                    <a:pt x="16890" y="217043"/>
                  </a:lnTo>
                  <a:lnTo>
                    <a:pt x="6810" y="173815"/>
                  </a:lnTo>
                  <a:lnTo>
                    <a:pt x="6350" y="156083"/>
                  </a:lnTo>
                  <a:lnTo>
                    <a:pt x="6421" y="145817"/>
                  </a:lnTo>
                  <a:lnTo>
                    <a:pt x="9271" y="101600"/>
                  </a:lnTo>
                  <a:lnTo>
                    <a:pt x="10668" y="95250"/>
                  </a:lnTo>
                  <a:lnTo>
                    <a:pt x="12064" y="88773"/>
                  </a:lnTo>
                  <a:lnTo>
                    <a:pt x="36226" y="57848"/>
                  </a:lnTo>
                  <a:lnTo>
                    <a:pt x="76866" y="36036"/>
                  </a:lnTo>
                  <a:lnTo>
                    <a:pt x="122221" y="20298"/>
                  </a:lnTo>
                  <a:lnTo>
                    <a:pt x="177800" y="7493"/>
                  </a:lnTo>
                  <a:lnTo>
                    <a:pt x="219995" y="1889"/>
                  </a:lnTo>
                  <a:lnTo>
                    <a:pt x="242450" y="474"/>
                  </a:lnTo>
                  <a:lnTo>
                    <a:pt x="265811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52359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1224140" y="0"/>
                  </a:moveTo>
                  <a:lnTo>
                    <a:pt x="0" y="0"/>
                  </a:lnTo>
                  <a:lnTo>
                    <a:pt x="0" y="1008113"/>
                  </a:lnTo>
                  <a:lnTo>
                    <a:pt x="1224140" y="1008113"/>
                  </a:lnTo>
                  <a:lnTo>
                    <a:pt x="1224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52359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4723" y="0"/>
              <a:ext cx="2589276" cy="29413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582280" y="688720"/>
              <a:ext cx="964565" cy="931544"/>
            </a:xfrm>
            <a:custGeom>
              <a:avLst/>
              <a:gdLst/>
              <a:ahLst/>
              <a:cxnLst/>
              <a:rect l="l" t="t" r="r" b="b"/>
              <a:pathLst>
                <a:path w="964565" h="931544">
                  <a:moveTo>
                    <a:pt x="94107" y="0"/>
                  </a:moveTo>
                  <a:lnTo>
                    <a:pt x="81462" y="117"/>
                  </a:lnTo>
                  <a:lnTo>
                    <a:pt x="69818" y="460"/>
                  </a:lnTo>
                  <a:lnTo>
                    <a:pt x="26294" y="5421"/>
                  </a:lnTo>
                  <a:lnTo>
                    <a:pt x="4699" y="16001"/>
                  </a:lnTo>
                  <a:lnTo>
                    <a:pt x="1524" y="19557"/>
                  </a:lnTo>
                  <a:lnTo>
                    <a:pt x="0" y="23749"/>
                  </a:lnTo>
                  <a:lnTo>
                    <a:pt x="0" y="867537"/>
                  </a:lnTo>
                  <a:lnTo>
                    <a:pt x="11938" y="907795"/>
                  </a:lnTo>
                  <a:lnTo>
                    <a:pt x="49657" y="926718"/>
                  </a:lnTo>
                  <a:lnTo>
                    <a:pt x="275209" y="926718"/>
                  </a:lnTo>
                  <a:lnTo>
                    <a:pt x="332599" y="925214"/>
                  </a:lnTo>
                  <a:lnTo>
                    <a:pt x="383619" y="920686"/>
                  </a:lnTo>
                  <a:lnTo>
                    <a:pt x="428281" y="913110"/>
                  </a:lnTo>
                  <a:lnTo>
                    <a:pt x="466598" y="902462"/>
                  </a:lnTo>
                  <a:lnTo>
                    <a:pt x="530145" y="874172"/>
                  </a:lnTo>
                  <a:lnTo>
                    <a:pt x="580263" y="837691"/>
                  </a:lnTo>
                  <a:lnTo>
                    <a:pt x="618013" y="793495"/>
                  </a:lnTo>
                  <a:lnTo>
                    <a:pt x="624361" y="782701"/>
                  </a:lnTo>
                  <a:lnTo>
                    <a:pt x="187451" y="782701"/>
                  </a:lnTo>
                  <a:lnTo>
                    <a:pt x="187451" y="489712"/>
                  </a:lnTo>
                  <a:lnTo>
                    <a:pt x="632659" y="489712"/>
                  </a:lnTo>
                  <a:lnTo>
                    <a:pt x="627395" y="479764"/>
                  </a:lnTo>
                  <a:lnTo>
                    <a:pt x="593867" y="436278"/>
                  </a:lnTo>
                  <a:lnTo>
                    <a:pt x="550838" y="401341"/>
                  </a:lnTo>
                  <a:lnTo>
                    <a:pt x="498451" y="375001"/>
                  </a:lnTo>
                  <a:lnTo>
                    <a:pt x="435298" y="357183"/>
                  </a:lnTo>
                  <a:lnTo>
                    <a:pt x="396636" y="351631"/>
                  </a:lnTo>
                  <a:lnTo>
                    <a:pt x="352760" y="348317"/>
                  </a:lnTo>
                  <a:lnTo>
                    <a:pt x="303657" y="347217"/>
                  </a:lnTo>
                  <a:lnTo>
                    <a:pt x="187451" y="347217"/>
                  </a:lnTo>
                  <a:lnTo>
                    <a:pt x="187451" y="23749"/>
                  </a:lnTo>
                  <a:lnTo>
                    <a:pt x="148201" y="2754"/>
                  </a:lnTo>
                  <a:lnTo>
                    <a:pt x="107392" y="117"/>
                  </a:lnTo>
                  <a:lnTo>
                    <a:pt x="94107" y="0"/>
                  </a:lnTo>
                  <a:close/>
                </a:path>
                <a:path w="964565" h="931544">
                  <a:moveTo>
                    <a:pt x="632659" y="489712"/>
                  </a:moveTo>
                  <a:lnTo>
                    <a:pt x="283718" y="489712"/>
                  </a:lnTo>
                  <a:lnTo>
                    <a:pt x="313150" y="490380"/>
                  </a:lnTo>
                  <a:lnTo>
                    <a:pt x="338772" y="492394"/>
                  </a:lnTo>
                  <a:lnTo>
                    <a:pt x="378587" y="500506"/>
                  </a:lnTo>
                  <a:lnTo>
                    <a:pt x="420270" y="521277"/>
                  </a:lnTo>
                  <a:lnTo>
                    <a:pt x="449310" y="551576"/>
                  </a:lnTo>
                  <a:lnTo>
                    <a:pt x="466306" y="590684"/>
                  </a:lnTo>
                  <a:lnTo>
                    <a:pt x="471932" y="638048"/>
                  </a:lnTo>
                  <a:lnTo>
                    <a:pt x="471429" y="650571"/>
                  </a:lnTo>
                  <a:lnTo>
                    <a:pt x="463803" y="688593"/>
                  </a:lnTo>
                  <a:lnTo>
                    <a:pt x="445605" y="724544"/>
                  </a:lnTo>
                  <a:lnTo>
                    <a:pt x="414829" y="754379"/>
                  </a:lnTo>
                  <a:lnTo>
                    <a:pt x="366720" y="775360"/>
                  </a:lnTo>
                  <a:lnTo>
                    <a:pt x="317380" y="781889"/>
                  </a:lnTo>
                  <a:lnTo>
                    <a:pt x="286639" y="782701"/>
                  </a:lnTo>
                  <a:lnTo>
                    <a:pt x="624361" y="782701"/>
                  </a:lnTo>
                  <a:lnTo>
                    <a:pt x="644144" y="742441"/>
                  </a:lnTo>
                  <a:lnTo>
                    <a:pt x="659352" y="685180"/>
                  </a:lnTo>
                  <a:lnTo>
                    <a:pt x="664464" y="622300"/>
                  </a:lnTo>
                  <a:lnTo>
                    <a:pt x="662965" y="590369"/>
                  </a:lnTo>
                  <a:lnTo>
                    <a:pt x="658479" y="560117"/>
                  </a:lnTo>
                  <a:lnTo>
                    <a:pt x="651015" y="531556"/>
                  </a:lnTo>
                  <a:lnTo>
                    <a:pt x="640588" y="504698"/>
                  </a:lnTo>
                  <a:lnTo>
                    <a:pt x="632659" y="489712"/>
                  </a:lnTo>
                  <a:close/>
                </a:path>
                <a:path w="964565" h="931544">
                  <a:moveTo>
                    <a:pt x="870458" y="0"/>
                  </a:moveTo>
                  <a:lnTo>
                    <a:pt x="857742" y="117"/>
                  </a:lnTo>
                  <a:lnTo>
                    <a:pt x="846073" y="460"/>
                  </a:lnTo>
                  <a:lnTo>
                    <a:pt x="802645" y="5421"/>
                  </a:lnTo>
                  <a:lnTo>
                    <a:pt x="776351" y="23749"/>
                  </a:lnTo>
                  <a:lnTo>
                    <a:pt x="776351" y="907288"/>
                  </a:lnTo>
                  <a:lnTo>
                    <a:pt x="809418" y="927068"/>
                  </a:lnTo>
                  <a:lnTo>
                    <a:pt x="857504" y="930919"/>
                  </a:lnTo>
                  <a:lnTo>
                    <a:pt x="870458" y="931037"/>
                  </a:lnTo>
                  <a:lnTo>
                    <a:pt x="883433" y="930919"/>
                  </a:lnTo>
                  <a:lnTo>
                    <a:pt x="924337" y="928282"/>
                  </a:lnTo>
                  <a:lnTo>
                    <a:pt x="959866" y="915034"/>
                  </a:lnTo>
                  <a:lnTo>
                    <a:pt x="963041" y="911478"/>
                  </a:lnTo>
                  <a:lnTo>
                    <a:pt x="964565" y="907288"/>
                  </a:lnTo>
                  <a:lnTo>
                    <a:pt x="964565" y="23749"/>
                  </a:lnTo>
                  <a:lnTo>
                    <a:pt x="963041" y="19557"/>
                  </a:lnTo>
                  <a:lnTo>
                    <a:pt x="959866" y="16001"/>
                  </a:lnTo>
                  <a:lnTo>
                    <a:pt x="956818" y="12445"/>
                  </a:lnTo>
                  <a:lnTo>
                    <a:pt x="915670" y="1777"/>
                  </a:lnTo>
                  <a:lnTo>
                    <a:pt x="883433" y="117"/>
                  </a:lnTo>
                  <a:lnTo>
                    <a:pt x="87045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582280" y="688720"/>
              <a:ext cx="964565" cy="931544"/>
            </a:xfrm>
            <a:custGeom>
              <a:avLst/>
              <a:gdLst/>
              <a:ahLst/>
              <a:cxnLst/>
              <a:rect l="l" t="t" r="r" b="b"/>
              <a:pathLst>
                <a:path w="964565" h="931544">
                  <a:moveTo>
                    <a:pt x="187451" y="489712"/>
                  </a:moveTo>
                  <a:lnTo>
                    <a:pt x="187451" y="782701"/>
                  </a:lnTo>
                  <a:lnTo>
                    <a:pt x="286639" y="782701"/>
                  </a:lnTo>
                  <a:lnTo>
                    <a:pt x="344074" y="779446"/>
                  </a:lnTo>
                  <a:lnTo>
                    <a:pt x="385318" y="769619"/>
                  </a:lnTo>
                  <a:lnTo>
                    <a:pt x="426841" y="745331"/>
                  </a:lnTo>
                  <a:lnTo>
                    <a:pt x="452929" y="713152"/>
                  </a:lnTo>
                  <a:lnTo>
                    <a:pt x="467377" y="675856"/>
                  </a:lnTo>
                  <a:lnTo>
                    <a:pt x="471932" y="638048"/>
                  </a:lnTo>
                  <a:lnTo>
                    <a:pt x="471310" y="621355"/>
                  </a:lnTo>
                  <a:lnTo>
                    <a:pt x="461899" y="576706"/>
                  </a:lnTo>
                  <a:lnTo>
                    <a:pt x="440985" y="540470"/>
                  </a:lnTo>
                  <a:lnTo>
                    <a:pt x="407797" y="513286"/>
                  </a:lnTo>
                  <a:lnTo>
                    <a:pt x="360584" y="495766"/>
                  </a:lnTo>
                  <a:lnTo>
                    <a:pt x="313150" y="490380"/>
                  </a:lnTo>
                  <a:lnTo>
                    <a:pt x="283718" y="489712"/>
                  </a:lnTo>
                  <a:lnTo>
                    <a:pt x="187451" y="489712"/>
                  </a:lnTo>
                  <a:close/>
                </a:path>
                <a:path w="964565" h="931544">
                  <a:moveTo>
                    <a:pt x="870458" y="0"/>
                  </a:moveTo>
                  <a:lnTo>
                    <a:pt x="915670" y="1777"/>
                  </a:lnTo>
                  <a:lnTo>
                    <a:pt x="956818" y="12445"/>
                  </a:lnTo>
                  <a:lnTo>
                    <a:pt x="959866" y="16001"/>
                  </a:lnTo>
                  <a:lnTo>
                    <a:pt x="963041" y="19557"/>
                  </a:lnTo>
                  <a:lnTo>
                    <a:pt x="964565" y="23749"/>
                  </a:lnTo>
                  <a:lnTo>
                    <a:pt x="964565" y="28575"/>
                  </a:lnTo>
                  <a:lnTo>
                    <a:pt x="964565" y="902462"/>
                  </a:lnTo>
                  <a:lnTo>
                    <a:pt x="964565" y="907288"/>
                  </a:lnTo>
                  <a:lnTo>
                    <a:pt x="963041" y="911478"/>
                  </a:lnTo>
                  <a:lnTo>
                    <a:pt x="959866" y="915034"/>
                  </a:lnTo>
                  <a:lnTo>
                    <a:pt x="956818" y="918590"/>
                  </a:lnTo>
                  <a:lnTo>
                    <a:pt x="915670" y="929258"/>
                  </a:lnTo>
                  <a:lnTo>
                    <a:pt x="870458" y="931037"/>
                  </a:lnTo>
                  <a:lnTo>
                    <a:pt x="857504" y="930919"/>
                  </a:lnTo>
                  <a:lnTo>
                    <a:pt x="817048" y="928282"/>
                  </a:lnTo>
                  <a:lnTo>
                    <a:pt x="780923" y="915034"/>
                  </a:lnTo>
                  <a:lnTo>
                    <a:pt x="776351" y="907288"/>
                  </a:lnTo>
                  <a:lnTo>
                    <a:pt x="776351" y="902462"/>
                  </a:lnTo>
                  <a:lnTo>
                    <a:pt x="776351" y="28575"/>
                  </a:lnTo>
                  <a:lnTo>
                    <a:pt x="776351" y="23749"/>
                  </a:lnTo>
                  <a:lnTo>
                    <a:pt x="777875" y="19557"/>
                  </a:lnTo>
                  <a:lnTo>
                    <a:pt x="817262" y="2754"/>
                  </a:lnTo>
                  <a:lnTo>
                    <a:pt x="857742" y="117"/>
                  </a:lnTo>
                  <a:lnTo>
                    <a:pt x="870458" y="0"/>
                  </a:lnTo>
                  <a:close/>
                </a:path>
                <a:path w="964565" h="931544">
                  <a:moveTo>
                    <a:pt x="94107" y="0"/>
                  </a:moveTo>
                  <a:lnTo>
                    <a:pt x="139700" y="1777"/>
                  </a:lnTo>
                  <a:lnTo>
                    <a:pt x="180340" y="12445"/>
                  </a:lnTo>
                  <a:lnTo>
                    <a:pt x="187451" y="23749"/>
                  </a:lnTo>
                  <a:lnTo>
                    <a:pt x="187451" y="28575"/>
                  </a:lnTo>
                  <a:lnTo>
                    <a:pt x="187451" y="347217"/>
                  </a:lnTo>
                  <a:lnTo>
                    <a:pt x="303657" y="347217"/>
                  </a:lnTo>
                  <a:lnTo>
                    <a:pt x="352760" y="348317"/>
                  </a:lnTo>
                  <a:lnTo>
                    <a:pt x="396636" y="351631"/>
                  </a:lnTo>
                  <a:lnTo>
                    <a:pt x="435298" y="357183"/>
                  </a:lnTo>
                  <a:lnTo>
                    <a:pt x="498451" y="375001"/>
                  </a:lnTo>
                  <a:lnTo>
                    <a:pt x="550838" y="401341"/>
                  </a:lnTo>
                  <a:lnTo>
                    <a:pt x="593867" y="436278"/>
                  </a:lnTo>
                  <a:lnTo>
                    <a:pt x="627395" y="479764"/>
                  </a:lnTo>
                  <a:lnTo>
                    <a:pt x="651015" y="531556"/>
                  </a:lnTo>
                  <a:lnTo>
                    <a:pt x="662965" y="590369"/>
                  </a:lnTo>
                  <a:lnTo>
                    <a:pt x="664464" y="622300"/>
                  </a:lnTo>
                  <a:lnTo>
                    <a:pt x="663182" y="654448"/>
                  </a:lnTo>
                  <a:lnTo>
                    <a:pt x="652998" y="714507"/>
                  </a:lnTo>
                  <a:lnTo>
                    <a:pt x="632519" y="768826"/>
                  </a:lnTo>
                  <a:lnTo>
                    <a:pt x="600602" y="816451"/>
                  </a:lnTo>
                  <a:lnTo>
                    <a:pt x="556877" y="856956"/>
                  </a:lnTo>
                  <a:lnTo>
                    <a:pt x="500056" y="889341"/>
                  </a:lnTo>
                  <a:lnTo>
                    <a:pt x="428281" y="913110"/>
                  </a:lnTo>
                  <a:lnTo>
                    <a:pt x="383619" y="920686"/>
                  </a:lnTo>
                  <a:lnTo>
                    <a:pt x="332599" y="925214"/>
                  </a:lnTo>
                  <a:lnTo>
                    <a:pt x="275209" y="926718"/>
                  </a:lnTo>
                  <a:lnTo>
                    <a:pt x="57785" y="926718"/>
                  </a:lnTo>
                  <a:lnTo>
                    <a:pt x="49657" y="926718"/>
                  </a:lnTo>
                  <a:lnTo>
                    <a:pt x="11938" y="907795"/>
                  </a:lnTo>
                  <a:lnTo>
                    <a:pt x="0" y="867537"/>
                  </a:lnTo>
                  <a:lnTo>
                    <a:pt x="0" y="28575"/>
                  </a:lnTo>
                  <a:lnTo>
                    <a:pt x="0" y="23749"/>
                  </a:lnTo>
                  <a:lnTo>
                    <a:pt x="1524" y="19557"/>
                  </a:lnTo>
                  <a:lnTo>
                    <a:pt x="4699" y="16001"/>
                  </a:lnTo>
                  <a:lnTo>
                    <a:pt x="7747" y="12445"/>
                  </a:lnTo>
                  <a:lnTo>
                    <a:pt x="49529" y="1777"/>
                  </a:lnTo>
                  <a:lnTo>
                    <a:pt x="81462" y="117"/>
                  </a:lnTo>
                  <a:lnTo>
                    <a:pt x="94107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0" y="0"/>
            <a:ext cx="2566670" cy="2941320"/>
            <a:chOff x="0" y="0"/>
            <a:chExt cx="2566670" cy="2941320"/>
          </a:xfrm>
        </p:grpSpPr>
        <p:sp>
          <p:nvSpPr>
            <p:cNvPr id="18" name="object 18"/>
            <p:cNvSpPr/>
            <p:nvPr/>
          </p:nvSpPr>
          <p:spPr>
            <a:xfrm>
              <a:off x="611555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80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2566416" cy="294132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11555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80" h="1008380">
                  <a:moveTo>
                    <a:pt x="1224140" y="0"/>
                  </a:moveTo>
                  <a:lnTo>
                    <a:pt x="0" y="0"/>
                  </a:lnTo>
                  <a:lnTo>
                    <a:pt x="0" y="1008113"/>
                  </a:lnTo>
                  <a:lnTo>
                    <a:pt x="1224140" y="1008113"/>
                  </a:lnTo>
                  <a:lnTo>
                    <a:pt x="1224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1555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80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2566416" cy="29413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98423" y="688720"/>
              <a:ext cx="851535" cy="931544"/>
            </a:xfrm>
            <a:custGeom>
              <a:avLst/>
              <a:gdLst/>
              <a:ahLst/>
              <a:cxnLst/>
              <a:rect l="l" t="t" r="r" b="b"/>
              <a:pathLst>
                <a:path w="851535" h="931544">
                  <a:moveTo>
                    <a:pt x="417753" y="0"/>
                  </a:moveTo>
                  <a:lnTo>
                    <a:pt x="371237" y="589"/>
                  </a:lnTo>
                  <a:lnTo>
                    <a:pt x="331565" y="4284"/>
                  </a:lnTo>
                  <a:lnTo>
                    <a:pt x="306539" y="17525"/>
                  </a:lnTo>
                  <a:lnTo>
                    <a:pt x="302742" y="22478"/>
                  </a:lnTo>
                  <a:lnTo>
                    <a:pt x="12128" y="855471"/>
                  </a:lnTo>
                  <a:lnTo>
                    <a:pt x="1435" y="895350"/>
                  </a:lnTo>
                  <a:lnTo>
                    <a:pt x="0" y="905382"/>
                  </a:lnTo>
                  <a:lnTo>
                    <a:pt x="1663" y="913129"/>
                  </a:lnTo>
                  <a:lnTo>
                    <a:pt x="42238" y="929804"/>
                  </a:lnTo>
                  <a:lnTo>
                    <a:pt x="83413" y="931037"/>
                  </a:lnTo>
                  <a:lnTo>
                    <a:pt x="98003" y="930943"/>
                  </a:lnTo>
                  <a:lnTo>
                    <a:pt x="141869" y="928735"/>
                  </a:lnTo>
                  <a:lnTo>
                    <a:pt x="177506" y="913002"/>
                  </a:lnTo>
                  <a:lnTo>
                    <a:pt x="180251" y="909065"/>
                  </a:lnTo>
                  <a:lnTo>
                    <a:pt x="182740" y="903477"/>
                  </a:lnTo>
                  <a:lnTo>
                    <a:pt x="184645" y="896746"/>
                  </a:lnTo>
                  <a:lnTo>
                    <a:pt x="243103" y="716406"/>
                  </a:lnTo>
                  <a:lnTo>
                    <a:pt x="790111" y="716406"/>
                  </a:lnTo>
                  <a:lnTo>
                    <a:pt x="739868" y="572388"/>
                  </a:lnTo>
                  <a:lnTo>
                    <a:pt x="284441" y="572388"/>
                  </a:lnTo>
                  <a:lnTo>
                    <a:pt x="414908" y="180339"/>
                  </a:lnTo>
                  <a:lnTo>
                    <a:pt x="603096" y="180339"/>
                  </a:lnTo>
                  <a:lnTo>
                    <a:pt x="553872" y="39242"/>
                  </a:lnTo>
                  <a:lnTo>
                    <a:pt x="551078" y="30225"/>
                  </a:lnTo>
                  <a:lnTo>
                    <a:pt x="516002" y="4284"/>
                  </a:lnTo>
                  <a:lnTo>
                    <a:pt x="471230" y="589"/>
                  </a:lnTo>
                  <a:lnTo>
                    <a:pt x="437716" y="69"/>
                  </a:lnTo>
                  <a:lnTo>
                    <a:pt x="417753" y="0"/>
                  </a:lnTo>
                  <a:close/>
                </a:path>
                <a:path w="851535" h="931544">
                  <a:moveTo>
                    <a:pt x="790111" y="716406"/>
                  </a:moveTo>
                  <a:lnTo>
                    <a:pt x="589559" y="716406"/>
                  </a:lnTo>
                  <a:lnTo>
                    <a:pt x="651535" y="901826"/>
                  </a:lnTo>
                  <a:lnTo>
                    <a:pt x="653440" y="907923"/>
                  </a:lnTo>
                  <a:lnTo>
                    <a:pt x="655853" y="913002"/>
                  </a:lnTo>
                  <a:lnTo>
                    <a:pt x="658774" y="916813"/>
                  </a:lnTo>
                  <a:lnTo>
                    <a:pt x="661568" y="920623"/>
                  </a:lnTo>
                  <a:lnTo>
                    <a:pt x="704748" y="930020"/>
                  </a:lnTo>
                  <a:lnTo>
                    <a:pt x="761390" y="931037"/>
                  </a:lnTo>
                  <a:lnTo>
                    <a:pt x="777892" y="930919"/>
                  </a:lnTo>
                  <a:lnTo>
                    <a:pt x="816254" y="929258"/>
                  </a:lnTo>
                  <a:lnTo>
                    <a:pt x="851179" y="907541"/>
                  </a:lnTo>
                  <a:lnTo>
                    <a:pt x="849782" y="897508"/>
                  </a:lnTo>
                  <a:lnTo>
                    <a:pt x="848329" y="889390"/>
                  </a:lnTo>
                  <a:lnTo>
                    <a:pt x="846067" y="879903"/>
                  </a:lnTo>
                  <a:lnTo>
                    <a:pt x="842995" y="869059"/>
                  </a:lnTo>
                  <a:lnTo>
                    <a:pt x="839114" y="856868"/>
                  </a:lnTo>
                  <a:lnTo>
                    <a:pt x="790111" y="716406"/>
                  </a:lnTo>
                  <a:close/>
                </a:path>
                <a:path w="851535" h="931544">
                  <a:moveTo>
                    <a:pt x="603096" y="180339"/>
                  </a:moveTo>
                  <a:lnTo>
                    <a:pt x="415620" y="180339"/>
                  </a:lnTo>
                  <a:lnTo>
                    <a:pt x="546125" y="572388"/>
                  </a:lnTo>
                  <a:lnTo>
                    <a:pt x="739868" y="572388"/>
                  </a:lnTo>
                  <a:lnTo>
                    <a:pt x="603096" y="18033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98423" y="688720"/>
              <a:ext cx="851535" cy="931544"/>
            </a:xfrm>
            <a:custGeom>
              <a:avLst/>
              <a:gdLst/>
              <a:ahLst/>
              <a:cxnLst/>
              <a:rect l="l" t="t" r="r" b="b"/>
              <a:pathLst>
                <a:path w="851535" h="931544">
                  <a:moveTo>
                    <a:pt x="414908" y="180339"/>
                  </a:moveTo>
                  <a:lnTo>
                    <a:pt x="284441" y="572388"/>
                  </a:lnTo>
                  <a:lnTo>
                    <a:pt x="546125" y="572388"/>
                  </a:lnTo>
                  <a:lnTo>
                    <a:pt x="415620" y="180339"/>
                  </a:lnTo>
                  <a:lnTo>
                    <a:pt x="414908" y="180339"/>
                  </a:lnTo>
                  <a:close/>
                </a:path>
                <a:path w="851535" h="931544">
                  <a:moveTo>
                    <a:pt x="417753" y="0"/>
                  </a:moveTo>
                  <a:lnTo>
                    <a:pt x="471230" y="589"/>
                  </a:lnTo>
                  <a:lnTo>
                    <a:pt x="516002" y="4284"/>
                  </a:lnTo>
                  <a:lnTo>
                    <a:pt x="551078" y="30225"/>
                  </a:lnTo>
                  <a:lnTo>
                    <a:pt x="553872" y="39242"/>
                  </a:lnTo>
                  <a:lnTo>
                    <a:pt x="839114" y="856868"/>
                  </a:lnTo>
                  <a:lnTo>
                    <a:pt x="849782" y="897508"/>
                  </a:lnTo>
                  <a:lnTo>
                    <a:pt x="851179" y="907541"/>
                  </a:lnTo>
                  <a:lnTo>
                    <a:pt x="849274" y="915034"/>
                  </a:lnTo>
                  <a:lnTo>
                    <a:pt x="805324" y="930019"/>
                  </a:lnTo>
                  <a:lnTo>
                    <a:pt x="761390" y="931037"/>
                  </a:lnTo>
                  <a:lnTo>
                    <a:pt x="744199" y="930967"/>
                  </a:lnTo>
                  <a:lnTo>
                    <a:pt x="704748" y="930020"/>
                  </a:lnTo>
                  <a:lnTo>
                    <a:pt x="666521" y="923543"/>
                  </a:lnTo>
                  <a:lnTo>
                    <a:pt x="658774" y="916813"/>
                  </a:lnTo>
                  <a:lnTo>
                    <a:pt x="655853" y="913002"/>
                  </a:lnTo>
                  <a:lnTo>
                    <a:pt x="653440" y="907923"/>
                  </a:lnTo>
                  <a:lnTo>
                    <a:pt x="651535" y="901826"/>
                  </a:lnTo>
                  <a:lnTo>
                    <a:pt x="589559" y="716406"/>
                  </a:lnTo>
                  <a:lnTo>
                    <a:pt x="243103" y="716406"/>
                  </a:lnTo>
                  <a:lnTo>
                    <a:pt x="184645" y="896746"/>
                  </a:lnTo>
                  <a:lnTo>
                    <a:pt x="182740" y="903477"/>
                  </a:lnTo>
                  <a:lnTo>
                    <a:pt x="180251" y="909065"/>
                  </a:lnTo>
                  <a:lnTo>
                    <a:pt x="177152" y="913511"/>
                  </a:lnTo>
                  <a:lnTo>
                    <a:pt x="174066" y="918082"/>
                  </a:lnTo>
                  <a:lnTo>
                    <a:pt x="169075" y="921638"/>
                  </a:lnTo>
                  <a:lnTo>
                    <a:pt x="122773" y="930233"/>
                  </a:lnTo>
                  <a:lnTo>
                    <a:pt x="83413" y="931037"/>
                  </a:lnTo>
                  <a:lnTo>
                    <a:pt x="67904" y="930896"/>
                  </a:lnTo>
                  <a:lnTo>
                    <a:pt x="23526" y="927449"/>
                  </a:lnTo>
                  <a:lnTo>
                    <a:pt x="0" y="905382"/>
                  </a:lnTo>
                  <a:lnTo>
                    <a:pt x="1435" y="895350"/>
                  </a:lnTo>
                  <a:lnTo>
                    <a:pt x="12128" y="855471"/>
                  </a:lnTo>
                  <a:lnTo>
                    <a:pt x="296570" y="37083"/>
                  </a:lnTo>
                  <a:lnTo>
                    <a:pt x="306539" y="17525"/>
                  </a:lnTo>
                  <a:lnTo>
                    <a:pt x="310349" y="12445"/>
                  </a:lnTo>
                  <a:lnTo>
                    <a:pt x="348848" y="1756"/>
                  </a:lnTo>
                  <a:lnTo>
                    <a:pt x="400468" y="69"/>
                  </a:lnTo>
                  <a:lnTo>
                    <a:pt x="417753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2633472" y="0"/>
            <a:ext cx="2624455" cy="2941320"/>
            <a:chOff x="2633472" y="0"/>
            <a:chExt cx="2624455" cy="2941320"/>
          </a:xfrm>
        </p:grpSpPr>
        <p:sp>
          <p:nvSpPr>
            <p:cNvPr id="26" name="object 26"/>
            <p:cNvSpPr/>
            <p:nvPr/>
          </p:nvSpPr>
          <p:spPr>
            <a:xfrm>
              <a:off x="3347847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3472" y="0"/>
              <a:ext cx="2624328" cy="294132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347847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1224140" y="0"/>
                  </a:moveTo>
                  <a:lnTo>
                    <a:pt x="0" y="0"/>
                  </a:lnTo>
                  <a:lnTo>
                    <a:pt x="0" y="1008113"/>
                  </a:lnTo>
                  <a:lnTo>
                    <a:pt x="1224140" y="1008113"/>
                  </a:lnTo>
                  <a:lnTo>
                    <a:pt x="1224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47847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3472" y="0"/>
              <a:ext cx="2624328" cy="294132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566541" y="688720"/>
              <a:ext cx="788035" cy="940435"/>
            </a:xfrm>
            <a:custGeom>
              <a:avLst/>
              <a:gdLst/>
              <a:ahLst/>
              <a:cxnLst/>
              <a:rect l="l" t="t" r="r" b="b"/>
              <a:pathLst>
                <a:path w="788035" h="940435">
                  <a:moveTo>
                    <a:pt x="699516" y="0"/>
                  </a:moveTo>
                  <a:lnTo>
                    <a:pt x="647446" y="1015"/>
                  </a:lnTo>
                  <a:lnTo>
                    <a:pt x="608457" y="8127"/>
                  </a:lnTo>
                  <a:lnTo>
                    <a:pt x="483488" y="315087"/>
                  </a:lnTo>
                  <a:lnTo>
                    <a:pt x="465026" y="363839"/>
                  </a:lnTo>
                  <a:lnTo>
                    <a:pt x="448183" y="410209"/>
                  </a:lnTo>
                  <a:lnTo>
                    <a:pt x="432577" y="456136"/>
                  </a:lnTo>
                  <a:lnTo>
                    <a:pt x="417830" y="503300"/>
                  </a:lnTo>
                  <a:lnTo>
                    <a:pt x="415798" y="503300"/>
                  </a:lnTo>
                  <a:lnTo>
                    <a:pt x="397589" y="457930"/>
                  </a:lnTo>
                  <a:lnTo>
                    <a:pt x="378713" y="413130"/>
                  </a:lnTo>
                  <a:lnTo>
                    <a:pt x="358917" y="368458"/>
                  </a:lnTo>
                  <a:lnTo>
                    <a:pt x="205061" y="37387"/>
                  </a:lnTo>
                  <a:lnTo>
                    <a:pt x="176911" y="7492"/>
                  </a:lnTo>
                  <a:lnTo>
                    <a:pt x="121507" y="365"/>
                  </a:lnTo>
                  <a:lnTo>
                    <a:pt x="91439" y="0"/>
                  </a:lnTo>
                  <a:lnTo>
                    <a:pt x="75174" y="164"/>
                  </a:lnTo>
                  <a:lnTo>
                    <a:pt x="36830" y="2539"/>
                  </a:lnTo>
                  <a:lnTo>
                    <a:pt x="0" y="25273"/>
                  </a:lnTo>
                  <a:lnTo>
                    <a:pt x="1270" y="34543"/>
                  </a:lnTo>
                  <a:lnTo>
                    <a:pt x="316611" y="688593"/>
                  </a:lnTo>
                  <a:lnTo>
                    <a:pt x="310304" y="701549"/>
                  </a:lnTo>
                  <a:lnTo>
                    <a:pt x="286765" y="740443"/>
                  </a:lnTo>
                  <a:lnTo>
                    <a:pt x="257825" y="766270"/>
                  </a:lnTo>
                  <a:lnTo>
                    <a:pt x="217550" y="774191"/>
                  </a:lnTo>
                  <a:lnTo>
                    <a:pt x="207902" y="773906"/>
                  </a:lnTo>
                  <a:lnTo>
                    <a:pt x="169275" y="764651"/>
                  </a:lnTo>
                  <a:lnTo>
                    <a:pt x="133223" y="745236"/>
                  </a:lnTo>
                  <a:lnTo>
                    <a:pt x="128397" y="743584"/>
                  </a:lnTo>
                  <a:lnTo>
                    <a:pt x="100711" y="784431"/>
                  </a:lnTo>
                  <a:lnTo>
                    <a:pt x="99187" y="819784"/>
                  </a:lnTo>
                  <a:lnTo>
                    <a:pt x="99258" y="830740"/>
                  </a:lnTo>
                  <a:lnTo>
                    <a:pt x="102508" y="877925"/>
                  </a:lnTo>
                  <a:lnTo>
                    <a:pt x="121538" y="913638"/>
                  </a:lnTo>
                  <a:lnTo>
                    <a:pt x="164084" y="931037"/>
                  </a:lnTo>
                  <a:lnTo>
                    <a:pt x="208315" y="938861"/>
                  </a:lnTo>
                  <a:lnTo>
                    <a:pt x="236855" y="940307"/>
                  </a:lnTo>
                  <a:lnTo>
                    <a:pt x="262501" y="939569"/>
                  </a:lnTo>
                  <a:lnTo>
                    <a:pt x="309364" y="933664"/>
                  </a:lnTo>
                  <a:lnTo>
                    <a:pt x="350656" y="921500"/>
                  </a:lnTo>
                  <a:lnTo>
                    <a:pt x="388427" y="900457"/>
                  </a:lnTo>
                  <a:lnTo>
                    <a:pt x="423144" y="869957"/>
                  </a:lnTo>
                  <a:lnTo>
                    <a:pt x="455616" y="828809"/>
                  </a:lnTo>
                  <a:lnTo>
                    <a:pt x="486257" y="776402"/>
                  </a:lnTo>
                  <a:lnTo>
                    <a:pt x="517066" y="710402"/>
                  </a:lnTo>
                  <a:lnTo>
                    <a:pt x="532638" y="672211"/>
                  </a:lnTo>
                  <a:lnTo>
                    <a:pt x="780034" y="54863"/>
                  </a:lnTo>
                  <a:lnTo>
                    <a:pt x="787654" y="19938"/>
                  </a:lnTo>
                  <a:lnTo>
                    <a:pt x="784987" y="14350"/>
                  </a:lnTo>
                  <a:lnTo>
                    <a:pt x="741003" y="1232"/>
                  </a:lnTo>
                  <a:lnTo>
                    <a:pt x="715043" y="140"/>
                  </a:lnTo>
                  <a:lnTo>
                    <a:pt x="69951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66541" y="688720"/>
              <a:ext cx="788035" cy="940435"/>
            </a:xfrm>
            <a:custGeom>
              <a:avLst/>
              <a:gdLst/>
              <a:ahLst/>
              <a:cxnLst/>
              <a:rect l="l" t="t" r="r" b="b"/>
              <a:pathLst>
                <a:path w="788035" h="940435">
                  <a:moveTo>
                    <a:pt x="91439" y="0"/>
                  </a:moveTo>
                  <a:lnTo>
                    <a:pt x="134052" y="803"/>
                  </a:lnTo>
                  <a:lnTo>
                    <a:pt x="176911" y="7492"/>
                  </a:lnTo>
                  <a:lnTo>
                    <a:pt x="205061" y="37387"/>
                  </a:lnTo>
                  <a:lnTo>
                    <a:pt x="338074" y="323595"/>
                  </a:lnTo>
                  <a:lnTo>
                    <a:pt x="348620" y="346051"/>
                  </a:lnTo>
                  <a:lnTo>
                    <a:pt x="368952" y="390818"/>
                  </a:lnTo>
                  <a:lnTo>
                    <a:pt x="388240" y="435471"/>
                  </a:lnTo>
                  <a:lnTo>
                    <a:pt x="406771" y="480532"/>
                  </a:lnTo>
                  <a:lnTo>
                    <a:pt x="415798" y="503300"/>
                  </a:lnTo>
                  <a:lnTo>
                    <a:pt x="417830" y="503300"/>
                  </a:lnTo>
                  <a:lnTo>
                    <a:pt x="432577" y="456136"/>
                  </a:lnTo>
                  <a:lnTo>
                    <a:pt x="448183" y="410209"/>
                  </a:lnTo>
                  <a:lnTo>
                    <a:pt x="465026" y="363839"/>
                  </a:lnTo>
                  <a:lnTo>
                    <a:pt x="483488" y="315087"/>
                  </a:lnTo>
                  <a:lnTo>
                    <a:pt x="589661" y="31368"/>
                  </a:lnTo>
                  <a:lnTo>
                    <a:pt x="592074" y="24764"/>
                  </a:lnTo>
                  <a:lnTo>
                    <a:pt x="595122" y="19303"/>
                  </a:lnTo>
                  <a:lnTo>
                    <a:pt x="598932" y="15366"/>
                  </a:lnTo>
                  <a:lnTo>
                    <a:pt x="602742" y="11302"/>
                  </a:lnTo>
                  <a:lnTo>
                    <a:pt x="647446" y="1015"/>
                  </a:lnTo>
                  <a:lnTo>
                    <a:pt x="699516" y="0"/>
                  </a:lnTo>
                  <a:lnTo>
                    <a:pt x="715043" y="140"/>
                  </a:lnTo>
                  <a:lnTo>
                    <a:pt x="760466" y="3464"/>
                  </a:lnTo>
                  <a:lnTo>
                    <a:pt x="787654" y="19938"/>
                  </a:lnTo>
                  <a:lnTo>
                    <a:pt x="787146" y="27050"/>
                  </a:lnTo>
                  <a:lnTo>
                    <a:pt x="532638" y="672211"/>
                  </a:lnTo>
                  <a:lnTo>
                    <a:pt x="517066" y="710402"/>
                  </a:lnTo>
                  <a:lnTo>
                    <a:pt x="486257" y="776402"/>
                  </a:lnTo>
                  <a:lnTo>
                    <a:pt x="455616" y="828809"/>
                  </a:lnTo>
                  <a:lnTo>
                    <a:pt x="423144" y="869957"/>
                  </a:lnTo>
                  <a:lnTo>
                    <a:pt x="388427" y="900457"/>
                  </a:lnTo>
                  <a:lnTo>
                    <a:pt x="350656" y="921500"/>
                  </a:lnTo>
                  <a:lnTo>
                    <a:pt x="309364" y="933664"/>
                  </a:lnTo>
                  <a:lnTo>
                    <a:pt x="262501" y="939569"/>
                  </a:lnTo>
                  <a:lnTo>
                    <a:pt x="236855" y="940307"/>
                  </a:lnTo>
                  <a:lnTo>
                    <a:pt x="227262" y="940143"/>
                  </a:lnTo>
                  <a:lnTo>
                    <a:pt x="181022" y="934831"/>
                  </a:lnTo>
                  <a:lnTo>
                    <a:pt x="141920" y="923768"/>
                  </a:lnTo>
                  <a:lnTo>
                    <a:pt x="108838" y="899287"/>
                  </a:lnTo>
                  <a:lnTo>
                    <a:pt x="100330" y="858012"/>
                  </a:lnTo>
                  <a:lnTo>
                    <a:pt x="99187" y="819784"/>
                  </a:lnTo>
                  <a:lnTo>
                    <a:pt x="99568" y="800613"/>
                  </a:lnTo>
                  <a:lnTo>
                    <a:pt x="105283" y="760983"/>
                  </a:lnTo>
                  <a:lnTo>
                    <a:pt x="143637" y="751839"/>
                  </a:lnTo>
                  <a:lnTo>
                    <a:pt x="149987" y="755395"/>
                  </a:lnTo>
                  <a:lnTo>
                    <a:pt x="190654" y="771620"/>
                  </a:lnTo>
                  <a:lnTo>
                    <a:pt x="217550" y="774191"/>
                  </a:lnTo>
                  <a:lnTo>
                    <a:pt x="224932" y="773999"/>
                  </a:lnTo>
                  <a:lnTo>
                    <a:pt x="263812" y="762783"/>
                  </a:lnTo>
                  <a:lnTo>
                    <a:pt x="292481" y="732536"/>
                  </a:lnTo>
                  <a:lnTo>
                    <a:pt x="316611" y="688593"/>
                  </a:lnTo>
                  <a:lnTo>
                    <a:pt x="12954" y="70612"/>
                  </a:lnTo>
                  <a:lnTo>
                    <a:pt x="8503" y="60065"/>
                  </a:lnTo>
                  <a:lnTo>
                    <a:pt x="5064" y="50530"/>
                  </a:lnTo>
                  <a:lnTo>
                    <a:pt x="2649" y="42019"/>
                  </a:lnTo>
                  <a:lnTo>
                    <a:pt x="1270" y="34543"/>
                  </a:lnTo>
                  <a:lnTo>
                    <a:pt x="0" y="25273"/>
                  </a:lnTo>
                  <a:lnTo>
                    <a:pt x="2286" y="18033"/>
                  </a:lnTo>
                  <a:lnTo>
                    <a:pt x="47880" y="1446"/>
                  </a:lnTo>
                  <a:lnTo>
                    <a:pt x="75174" y="164"/>
                  </a:lnTo>
                  <a:lnTo>
                    <a:pt x="91439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3925823" y="0"/>
            <a:ext cx="4063365" cy="2941320"/>
            <a:chOff x="3925823" y="0"/>
            <a:chExt cx="4063365" cy="2941320"/>
          </a:xfrm>
        </p:grpSpPr>
        <p:sp>
          <p:nvSpPr>
            <p:cNvPr id="34" name="object 34"/>
            <p:cNvSpPr/>
            <p:nvPr/>
          </p:nvSpPr>
          <p:spPr>
            <a:xfrm>
              <a:off x="6084188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1224140" y="0"/>
                  </a:moveTo>
                  <a:lnTo>
                    <a:pt x="0" y="0"/>
                  </a:lnTo>
                  <a:lnTo>
                    <a:pt x="0" y="1008113"/>
                  </a:lnTo>
                  <a:lnTo>
                    <a:pt x="1224140" y="1008113"/>
                  </a:lnTo>
                  <a:lnTo>
                    <a:pt x="1224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84188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6671" y="0"/>
              <a:ext cx="2612135" cy="294132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354063" y="677291"/>
              <a:ext cx="678815" cy="954405"/>
            </a:xfrm>
            <a:custGeom>
              <a:avLst/>
              <a:gdLst/>
              <a:ahLst/>
              <a:cxnLst/>
              <a:rect l="l" t="t" r="r" b="b"/>
              <a:pathLst>
                <a:path w="678815" h="954405">
                  <a:moveTo>
                    <a:pt x="265811" y="0"/>
                  </a:moveTo>
                  <a:lnTo>
                    <a:pt x="219995" y="1889"/>
                  </a:lnTo>
                  <a:lnTo>
                    <a:pt x="177800" y="7493"/>
                  </a:lnTo>
                  <a:lnTo>
                    <a:pt x="139700" y="15668"/>
                  </a:lnTo>
                  <a:lnTo>
                    <a:pt x="90650" y="30583"/>
                  </a:lnTo>
                  <a:lnTo>
                    <a:pt x="53466" y="47371"/>
                  </a:lnTo>
                  <a:lnTo>
                    <a:pt x="21462" y="69850"/>
                  </a:lnTo>
                  <a:lnTo>
                    <a:pt x="8127" y="109855"/>
                  </a:lnTo>
                  <a:lnTo>
                    <a:pt x="6350" y="156083"/>
                  </a:lnTo>
                  <a:lnTo>
                    <a:pt x="6810" y="173815"/>
                  </a:lnTo>
                  <a:lnTo>
                    <a:pt x="14732" y="213487"/>
                  </a:lnTo>
                  <a:lnTo>
                    <a:pt x="24891" y="222504"/>
                  </a:lnTo>
                  <a:lnTo>
                    <a:pt x="27812" y="222504"/>
                  </a:lnTo>
                  <a:lnTo>
                    <a:pt x="32244" y="221813"/>
                  </a:lnTo>
                  <a:lnTo>
                    <a:pt x="37734" y="219741"/>
                  </a:lnTo>
                  <a:lnTo>
                    <a:pt x="44297" y="216288"/>
                  </a:lnTo>
                  <a:lnTo>
                    <a:pt x="60803" y="205811"/>
                  </a:lnTo>
                  <a:lnTo>
                    <a:pt x="70818" y="199929"/>
                  </a:lnTo>
                  <a:lnTo>
                    <a:pt x="108005" y="181191"/>
                  </a:lnTo>
                  <a:lnTo>
                    <a:pt x="156083" y="163957"/>
                  </a:lnTo>
                  <a:lnTo>
                    <a:pt x="194389" y="155956"/>
                  </a:lnTo>
                  <a:lnTo>
                    <a:pt x="238125" y="153288"/>
                  </a:lnTo>
                  <a:lnTo>
                    <a:pt x="262842" y="154243"/>
                  </a:lnTo>
                  <a:lnTo>
                    <a:pt x="309133" y="161915"/>
                  </a:lnTo>
                  <a:lnTo>
                    <a:pt x="350996" y="177250"/>
                  </a:lnTo>
                  <a:lnTo>
                    <a:pt x="387000" y="200249"/>
                  </a:lnTo>
                  <a:lnTo>
                    <a:pt x="416976" y="230824"/>
                  </a:lnTo>
                  <a:lnTo>
                    <a:pt x="441257" y="268404"/>
                  </a:lnTo>
                  <a:lnTo>
                    <a:pt x="459634" y="312961"/>
                  </a:lnTo>
                  <a:lnTo>
                    <a:pt x="471394" y="364448"/>
                  </a:lnTo>
                  <a:lnTo>
                    <a:pt x="474726" y="392811"/>
                  </a:lnTo>
                  <a:lnTo>
                    <a:pt x="89281" y="392811"/>
                  </a:lnTo>
                  <a:lnTo>
                    <a:pt x="85216" y="394081"/>
                  </a:lnTo>
                  <a:lnTo>
                    <a:pt x="67258" y="438792"/>
                  </a:lnTo>
                  <a:lnTo>
                    <a:pt x="66294" y="465582"/>
                  </a:lnTo>
                  <a:lnTo>
                    <a:pt x="66706" y="483949"/>
                  </a:lnTo>
                  <a:lnTo>
                    <a:pt x="75819" y="527558"/>
                  </a:lnTo>
                  <a:lnTo>
                    <a:pt x="89281" y="538226"/>
                  </a:lnTo>
                  <a:lnTo>
                    <a:pt x="476885" y="538226"/>
                  </a:lnTo>
                  <a:lnTo>
                    <a:pt x="474573" y="569987"/>
                  </a:lnTo>
                  <a:lnTo>
                    <a:pt x="464615" y="627415"/>
                  </a:lnTo>
                  <a:lnTo>
                    <a:pt x="447589" y="676584"/>
                  </a:lnTo>
                  <a:lnTo>
                    <a:pt x="424209" y="717542"/>
                  </a:lnTo>
                  <a:lnTo>
                    <a:pt x="394753" y="750357"/>
                  </a:lnTo>
                  <a:lnTo>
                    <a:pt x="359650" y="774793"/>
                  </a:lnTo>
                  <a:lnTo>
                    <a:pt x="319051" y="790844"/>
                  </a:lnTo>
                  <a:lnTo>
                    <a:pt x="273434" y="798845"/>
                  </a:lnTo>
                  <a:lnTo>
                    <a:pt x="248792" y="799846"/>
                  </a:lnTo>
                  <a:lnTo>
                    <a:pt x="221694" y="799179"/>
                  </a:lnTo>
                  <a:lnTo>
                    <a:pt x="174069" y="793845"/>
                  </a:lnTo>
                  <a:lnTo>
                    <a:pt x="134943" y="783703"/>
                  </a:lnTo>
                  <a:lnTo>
                    <a:pt x="89026" y="765683"/>
                  </a:lnTo>
                  <a:lnTo>
                    <a:pt x="41340" y="736973"/>
                  </a:lnTo>
                  <a:lnTo>
                    <a:pt x="35067" y="733520"/>
                  </a:lnTo>
                  <a:lnTo>
                    <a:pt x="3589" y="755457"/>
                  </a:lnTo>
                  <a:lnTo>
                    <a:pt x="0" y="797051"/>
                  </a:lnTo>
                  <a:lnTo>
                    <a:pt x="51" y="807626"/>
                  </a:lnTo>
                  <a:lnTo>
                    <a:pt x="2794" y="851788"/>
                  </a:lnTo>
                  <a:lnTo>
                    <a:pt x="22733" y="891539"/>
                  </a:lnTo>
                  <a:lnTo>
                    <a:pt x="58038" y="913257"/>
                  </a:lnTo>
                  <a:lnTo>
                    <a:pt x="100062" y="929598"/>
                  </a:lnTo>
                  <a:lnTo>
                    <a:pt x="149320" y="942292"/>
                  </a:lnTo>
                  <a:lnTo>
                    <a:pt x="203176" y="950896"/>
                  </a:lnTo>
                  <a:lnTo>
                    <a:pt x="256539" y="953897"/>
                  </a:lnTo>
                  <a:lnTo>
                    <a:pt x="306073" y="952041"/>
                  </a:lnTo>
                  <a:lnTo>
                    <a:pt x="352583" y="946483"/>
                  </a:lnTo>
                  <a:lnTo>
                    <a:pt x="396093" y="937234"/>
                  </a:lnTo>
                  <a:lnTo>
                    <a:pt x="436626" y="924306"/>
                  </a:lnTo>
                  <a:lnTo>
                    <a:pt x="474154" y="907583"/>
                  </a:lnTo>
                  <a:lnTo>
                    <a:pt x="508635" y="887110"/>
                  </a:lnTo>
                  <a:lnTo>
                    <a:pt x="540067" y="862851"/>
                  </a:lnTo>
                  <a:lnTo>
                    <a:pt x="568452" y="834771"/>
                  </a:lnTo>
                  <a:lnTo>
                    <a:pt x="593790" y="802911"/>
                  </a:lnTo>
                  <a:lnTo>
                    <a:pt x="615902" y="767159"/>
                  </a:lnTo>
                  <a:lnTo>
                    <a:pt x="634799" y="727525"/>
                  </a:lnTo>
                  <a:lnTo>
                    <a:pt x="650493" y="684022"/>
                  </a:lnTo>
                  <a:lnTo>
                    <a:pt x="662828" y="636561"/>
                  </a:lnTo>
                  <a:lnTo>
                    <a:pt x="671639" y="585041"/>
                  </a:lnTo>
                  <a:lnTo>
                    <a:pt x="676925" y="529449"/>
                  </a:lnTo>
                  <a:lnTo>
                    <a:pt x="678688" y="469773"/>
                  </a:lnTo>
                  <a:lnTo>
                    <a:pt x="676878" y="413432"/>
                  </a:lnTo>
                  <a:lnTo>
                    <a:pt x="671448" y="360616"/>
                  </a:lnTo>
                  <a:lnTo>
                    <a:pt x="662400" y="311324"/>
                  </a:lnTo>
                  <a:lnTo>
                    <a:pt x="649732" y="265557"/>
                  </a:lnTo>
                  <a:lnTo>
                    <a:pt x="633801" y="223359"/>
                  </a:lnTo>
                  <a:lnTo>
                    <a:pt x="614775" y="184769"/>
                  </a:lnTo>
                  <a:lnTo>
                    <a:pt x="592653" y="149774"/>
                  </a:lnTo>
                  <a:lnTo>
                    <a:pt x="567436" y="118363"/>
                  </a:lnTo>
                  <a:lnTo>
                    <a:pt x="539238" y="90598"/>
                  </a:lnTo>
                  <a:lnTo>
                    <a:pt x="508158" y="66548"/>
                  </a:lnTo>
                  <a:lnTo>
                    <a:pt x="474174" y="46212"/>
                  </a:lnTo>
                  <a:lnTo>
                    <a:pt x="437261" y="29591"/>
                  </a:lnTo>
                  <a:lnTo>
                    <a:pt x="397827" y="16662"/>
                  </a:lnTo>
                  <a:lnTo>
                    <a:pt x="356108" y="7413"/>
                  </a:lnTo>
                  <a:lnTo>
                    <a:pt x="312102" y="1855"/>
                  </a:lnTo>
                  <a:lnTo>
                    <a:pt x="2658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54063" y="677291"/>
              <a:ext cx="678815" cy="954405"/>
            </a:xfrm>
            <a:custGeom>
              <a:avLst/>
              <a:gdLst/>
              <a:ahLst/>
              <a:cxnLst/>
              <a:rect l="l" t="t" r="r" b="b"/>
              <a:pathLst>
                <a:path w="678815" h="954405">
                  <a:moveTo>
                    <a:pt x="265811" y="0"/>
                  </a:moveTo>
                  <a:lnTo>
                    <a:pt x="312102" y="1855"/>
                  </a:lnTo>
                  <a:lnTo>
                    <a:pt x="356108" y="7413"/>
                  </a:lnTo>
                  <a:lnTo>
                    <a:pt x="397827" y="16662"/>
                  </a:lnTo>
                  <a:lnTo>
                    <a:pt x="437261" y="29591"/>
                  </a:lnTo>
                  <a:lnTo>
                    <a:pt x="474174" y="46212"/>
                  </a:lnTo>
                  <a:lnTo>
                    <a:pt x="508158" y="66548"/>
                  </a:lnTo>
                  <a:lnTo>
                    <a:pt x="539238" y="90598"/>
                  </a:lnTo>
                  <a:lnTo>
                    <a:pt x="567436" y="118363"/>
                  </a:lnTo>
                  <a:lnTo>
                    <a:pt x="592653" y="149774"/>
                  </a:lnTo>
                  <a:lnTo>
                    <a:pt x="614775" y="184769"/>
                  </a:lnTo>
                  <a:lnTo>
                    <a:pt x="633801" y="223359"/>
                  </a:lnTo>
                  <a:lnTo>
                    <a:pt x="649732" y="265557"/>
                  </a:lnTo>
                  <a:lnTo>
                    <a:pt x="662400" y="311324"/>
                  </a:lnTo>
                  <a:lnTo>
                    <a:pt x="671448" y="360616"/>
                  </a:lnTo>
                  <a:lnTo>
                    <a:pt x="676878" y="413432"/>
                  </a:lnTo>
                  <a:lnTo>
                    <a:pt x="678688" y="469773"/>
                  </a:lnTo>
                  <a:lnTo>
                    <a:pt x="676925" y="529449"/>
                  </a:lnTo>
                  <a:lnTo>
                    <a:pt x="671639" y="585041"/>
                  </a:lnTo>
                  <a:lnTo>
                    <a:pt x="662828" y="636561"/>
                  </a:lnTo>
                  <a:lnTo>
                    <a:pt x="650493" y="684022"/>
                  </a:lnTo>
                  <a:lnTo>
                    <a:pt x="634799" y="727525"/>
                  </a:lnTo>
                  <a:lnTo>
                    <a:pt x="615902" y="767159"/>
                  </a:lnTo>
                  <a:lnTo>
                    <a:pt x="593790" y="802911"/>
                  </a:lnTo>
                  <a:lnTo>
                    <a:pt x="568452" y="834771"/>
                  </a:lnTo>
                  <a:lnTo>
                    <a:pt x="540067" y="862851"/>
                  </a:lnTo>
                  <a:lnTo>
                    <a:pt x="508635" y="887110"/>
                  </a:lnTo>
                  <a:lnTo>
                    <a:pt x="474154" y="907583"/>
                  </a:lnTo>
                  <a:lnTo>
                    <a:pt x="436626" y="924306"/>
                  </a:lnTo>
                  <a:lnTo>
                    <a:pt x="396093" y="937234"/>
                  </a:lnTo>
                  <a:lnTo>
                    <a:pt x="352583" y="946483"/>
                  </a:lnTo>
                  <a:lnTo>
                    <a:pt x="306073" y="952041"/>
                  </a:lnTo>
                  <a:lnTo>
                    <a:pt x="256539" y="953897"/>
                  </a:lnTo>
                  <a:lnTo>
                    <a:pt x="238990" y="953563"/>
                  </a:lnTo>
                  <a:lnTo>
                    <a:pt x="184912" y="948563"/>
                  </a:lnTo>
                  <a:lnTo>
                    <a:pt x="132298" y="938472"/>
                  </a:lnTo>
                  <a:lnTo>
                    <a:pt x="85169" y="924544"/>
                  </a:lnTo>
                  <a:lnTo>
                    <a:pt x="46343" y="907327"/>
                  </a:lnTo>
                  <a:lnTo>
                    <a:pt x="11684" y="879729"/>
                  </a:lnTo>
                  <a:lnTo>
                    <a:pt x="1015" y="833755"/>
                  </a:lnTo>
                  <a:lnTo>
                    <a:pt x="0" y="797051"/>
                  </a:lnTo>
                  <a:lnTo>
                    <a:pt x="402" y="780758"/>
                  </a:lnTo>
                  <a:lnTo>
                    <a:pt x="10668" y="735964"/>
                  </a:lnTo>
                  <a:lnTo>
                    <a:pt x="48387" y="741807"/>
                  </a:lnTo>
                  <a:lnTo>
                    <a:pt x="56576" y="747430"/>
                  </a:lnTo>
                  <a:lnTo>
                    <a:pt x="66087" y="753268"/>
                  </a:lnTo>
                  <a:lnTo>
                    <a:pt x="102697" y="771943"/>
                  </a:lnTo>
                  <a:lnTo>
                    <a:pt x="153542" y="789178"/>
                  </a:lnTo>
                  <a:lnTo>
                    <a:pt x="196786" y="797178"/>
                  </a:lnTo>
                  <a:lnTo>
                    <a:pt x="248792" y="799846"/>
                  </a:lnTo>
                  <a:lnTo>
                    <a:pt x="273434" y="798845"/>
                  </a:lnTo>
                  <a:lnTo>
                    <a:pt x="319051" y="790844"/>
                  </a:lnTo>
                  <a:lnTo>
                    <a:pt x="359650" y="774793"/>
                  </a:lnTo>
                  <a:lnTo>
                    <a:pt x="394753" y="750357"/>
                  </a:lnTo>
                  <a:lnTo>
                    <a:pt x="424209" y="717542"/>
                  </a:lnTo>
                  <a:lnTo>
                    <a:pt x="447589" y="676584"/>
                  </a:lnTo>
                  <a:lnTo>
                    <a:pt x="464615" y="627415"/>
                  </a:lnTo>
                  <a:lnTo>
                    <a:pt x="474573" y="569987"/>
                  </a:lnTo>
                  <a:lnTo>
                    <a:pt x="476885" y="538226"/>
                  </a:lnTo>
                  <a:lnTo>
                    <a:pt x="94107" y="538226"/>
                  </a:lnTo>
                  <a:lnTo>
                    <a:pt x="89281" y="538226"/>
                  </a:lnTo>
                  <a:lnTo>
                    <a:pt x="85216" y="536956"/>
                  </a:lnTo>
                  <a:lnTo>
                    <a:pt x="81914" y="534288"/>
                  </a:lnTo>
                  <a:lnTo>
                    <a:pt x="78612" y="531749"/>
                  </a:lnTo>
                  <a:lnTo>
                    <a:pt x="75819" y="527558"/>
                  </a:lnTo>
                  <a:lnTo>
                    <a:pt x="73406" y="521843"/>
                  </a:lnTo>
                  <a:lnTo>
                    <a:pt x="70993" y="516128"/>
                  </a:lnTo>
                  <a:lnTo>
                    <a:pt x="66393" y="475128"/>
                  </a:lnTo>
                  <a:lnTo>
                    <a:pt x="66294" y="465582"/>
                  </a:lnTo>
                  <a:lnTo>
                    <a:pt x="66393" y="455937"/>
                  </a:lnTo>
                  <a:lnTo>
                    <a:pt x="70993" y="414274"/>
                  </a:lnTo>
                  <a:lnTo>
                    <a:pt x="73406" y="408813"/>
                  </a:lnTo>
                  <a:lnTo>
                    <a:pt x="75819" y="403351"/>
                  </a:lnTo>
                  <a:lnTo>
                    <a:pt x="78612" y="399414"/>
                  </a:lnTo>
                  <a:lnTo>
                    <a:pt x="81914" y="396748"/>
                  </a:lnTo>
                  <a:lnTo>
                    <a:pt x="85216" y="394081"/>
                  </a:lnTo>
                  <a:lnTo>
                    <a:pt x="89281" y="392811"/>
                  </a:lnTo>
                  <a:lnTo>
                    <a:pt x="94107" y="392811"/>
                  </a:lnTo>
                  <a:lnTo>
                    <a:pt x="474726" y="392811"/>
                  </a:lnTo>
                  <a:lnTo>
                    <a:pt x="466359" y="337835"/>
                  </a:lnTo>
                  <a:lnTo>
                    <a:pt x="451231" y="289813"/>
                  </a:lnTo>
                  <a:lnTo>
                    <a:pt x="429831" y="248745"/>
                  </a:lnTo>
                  <a:lnTo>
                    <a:pt x="402716" y="214630"/>
                  </a:lnTo>
                  <a:lnTo>
                    <a:pt x="369760" y="187785"/>
                  </a:lnTo>
                  <a:lnTo>
                    <a:pt x="330708" y="168656"/>
                  </a:lnTo>
                  <a:lnTo>
                    <a:pt x="286512" y="157114"/>
                  </a:lnTo>
                  <a:lnTo>
                    <a:pt x="238125" y="153288"/>
                  </a:lnTo>
                  <a:lnTo>
                    <a:pt x="215572" y="153955"/>
                  </a:lnTo>
                  <a:lnTo>
                    <a:pt x="174563" y="159289"/>
                  </a:lnTo>
                  <a:lnTo>
                    <a:pt x="122840" y="175180"/>
                  </a:lnTo>
                  <a:lnTo>
                    <a:pt x="82000" y="193809"/>
                  </a:lnTo>
                  <a:lnTo>
                    <a:pt x="51943" y="211455"/>
                  </a:lnTo>
                  <a:lnTo>
                    <a:pt x="44297" y="216288"/>
                  </a:lnTo>
                  <a:lnTo>
                    <a:pt x="37734" y="219741"/>
                  </a:lnTo>
                  <a:lnTo>
                    <a:pt x="32244" y="221813"/>
                  </a:lnTo>
                  <a:lnTo>
                    <a:pt x="27812" y="222504"/>
                  </a:lnTo>
                  <a:lnTo>
                    <a:pt x="24891" y="222504"/>
                  </a:lnTo>
                  <a:lnTo>
                    <a:pt x="22225" y="221361"/>
                  </a:lnTo>
                  <a:lnTo>
                    <a:pt x="19558" y="219201"/>
                  </a:lnTo>
                  <a:lnTo>
                    <a:pt x="16890" y="217043"/>
                  </a:lnTo>
                  <a:lnTo>
                    <a:pt x="6810" y="173815"/>
                  </a:lnTo>
                  <a:lnTo>
                    <a:pt x="6350" y="156083"/>
                  </a:lnTo>
                  <a:lnTo>
                    <a:pt x="6421" y="145817"/>
                  </a:lnTo>
                  <a:lnTo>
                    <a:pt x="9271" y="101600"/>
                  </a:lnTo>
                  <a:lnTo>
                    <a:pt x="10668" y="95250"/>
                  </a:lnTo>
                  <a:lnTo>
                    <a:pt x="12064" y="88773"/>
                  </a:lnTo>
                  <a:lnTo>
                    <a:pt x="36226" y="57848"/>
                  </a:lnTo>
                  <a:lnTo>
                    <a:pt x="76866" y="36036"/>
                  </a:lnTo>
                  <a:lnTo>
                    <a:pt x="122221" y="20298"/>
                  </a:lnTo>
                  <a:lnTo>
                    <a:pt x="177800" y="7493"/>
                  </a:lnTo>
                  <a:lnTo>
                    <a:pt x="219995" y="1889"/>
                  </a:lnTo>
                  <a:lnTo>
                    <a:pt x="242450" y="474"/>
                  </a:lnTo>
                  <a:lnTo>
                    <a:pt x="265811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16017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1224140" y="0"/>
                  </a:moveTo>
                  <a:lnTo>
                    <a:pt x="0" y="0"/>
                  </a:lnTo>
                  <a:lnTo>
                    <a:pt x="0" y="1008113"/>
                  </a:lnTo>
                  <a:lnTo>
                    <a:pt x="1224140" y="1008113"/>
                  </a:lnTo>
                  <a:lnTo>
                    <a:pt x="1224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16017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79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25823" y="0"/>
              <a:ext cx="2776728" cy="294132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952745" y="688720"/>
              <a:ext cx="751205" cy="931544"/>
            </a:xfrm>
            <a:custGeom>
              <a:avLst/>
              <a:gdLst/>
              <a:ahLst/>
              <a:cxnLst/>
              <a:rect l="l" t="t" r="r" b="b"/>
              <a:pathLst>
                <a:path w="751204" h="931544">
                  <a:moveTo>
                    <a:pt x="662304" y="0"/>
                  </a:moveTo>
                  <a:lnTo>
                    <a:pt x="616457" y="2412"/>
                  </a:lnTo>
                  <a:lnTo>
                    <a:pt x="579374" y="22987"/>
                  </a:lnTo>
                  <a:lnTo>
                    <a:pt x="255142" y="506094"/>
                  </a:lnTo>
                  <a:lnTo>
                    <a:pt x="245308" y="520475"/>
                  </a:lnTo>
                  <a:lnTo>
                    <a:pt x="226067" y="549761"/>
                  </a:lnTo>
                  <a:lnTo>
                    <a:pt x="207825" y="579070"/>
                  </a:lnTo>
                  <a:lnTo>
                    <a:pt x="186054" y="615950"/>
                  </a:lnTo>
                  <a:lnTo>
                    <a:pt x="184657" y="615950"/>
                  </a:lnTo>
                  <a:lnTo>
                    <a:pt x="187277" y="541067"/>
                  </a:lnTo>
                  <a:lnTo>
                    <a:pt x="187451" y="23749"/>
                  </a:lnTo>
                  <a:lnTo>
                    <a:pt x="148183" y="2754"/>
                  </a:lnTo>
                  <a:lnTo>
                    <a:pt x="94106" y="0"/>
                  </a:lnTo>
                  <a:lnTo>
                    <a:pt x="69341" y="460"/>
                  </a:lnTo>
                  <a:lnTo>
                    <a:pt x="26271" y="5421"/>
                  </a:lnTo>
                  <a:lnTo>
                    <a:pt x="0" y="23749"/>
                  </a:lnTo>
                  <a:lnTo>
                    <a:pt x="0" y="906271"/>
                  </a:lnTo>
                  <a:lnTo>
                    <a:pt x="35337" y="928282"/>
                  </a:lnTo>
                  <a:lnTo>
                    <a:pt x="75152" y="930919"/>
                  </a:lnTo>
                  <a:lnTo>
                    <a:pt x="98919" y="930967"/>
                  </a:lnTo>
                  <a:lnTo>
                    <a:pt x="116877" y="930447"/>
                  </a:lnTo>
                  <a:lnTo>
                    <a:pt x="159512" y="920623"/>
                  </a:lnTo>
                  <a:lnTo>
                    <a:pt x="516127" y="395350"/>
                  </a:lnTo>
                  <a:lnTo>
                    <a:pt x="565276" y="314325"/>
                  </a:lnTo>
                  <a:lnTo>
                    <a:pt x="566674" y="314325"/>
                  </a:lnTo>
                  <a:lnTo>
                    <a:pt x="564995" y="348793"/>
                  </a:lnTo>
                  <a:lnTo>
                    <a:pt x="563927" y="402470"/>
                  </a:lnTo>
                  <a:lnTo>
                    <a:pt x="563879" y="907288"/>
                  </a:lnTo>
                  <a:lnTo>
                    <a:pt x="565276" y="911478"/>
                  </a:lnTo>
                  <a:lnTo>
                    <a:pt x="602680" y="928282"/>
                  </a:lnTo>
                  <a:lnTo>
                    <a:pt x="656589" y="931037"/>
                  </a:lnTo>
                  <a:lnTo>
                    <a:pt x="681434" y="930576"/>
                  </a:lnTo>
                  <a:lnTo>
                    <a:pt x="724894" y="925615"/>
                  </a:lnTo>
                  <a:lnTo>
                    <a:pt x="750696" y="907288"/>
                  </a:lnTo>
                  <a:lnTo>
                    <a:pt x="750696" y="24002"/>
                  </a:lnTo>
                  <a:lnTo>
                    <a:pt x="714073" y="2754"/>
                  </a:lnTo>
                  <a:lnTo>
                    <a:pt x="686784" y="460"/>
                  </a:lnTo>
                  <a:lnTo>
                    <a:pt x="6623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2745" y="688720"/>
              <a:ext cx="751205" cy="931544"/>
            </a:xfrm>
            <a:custGeom>
              <a:avLst/>
              <a:gdLst/>
              <a:ahLst/>
              <a:cxnLst/>
              <a:rect l="l" t="t" r="r" b="b"/>
              <a:pathLst>
                <a:path w="751204" h="931544">
                  <a:moveTo>
                    <a:pt x="94106" y="0"/>
                  </a:moveTo>
                  <a:lnTo>
                    <a:pt x="139700" y="1777"/>
                  </a:lnTo>
                  <a:lnTo>
                    <a:pt x="180339" y="12445"/>
                  </a:lnTo>
                  <a:lnTo>
                    <a:pt x="187451" y="23749"/>
                  </a:lnTo>
                  <a:lnTo>
                    <a:pt x="187451" y="28575"/>
                  </a:lnTo>
                  <a:lnTo>
                    <a:pt x="187451" y="517525"/>
                  </a:lnTo>
                  <a:lnTo>
                    <a:pt x="186816" y="566038"/>
                  </a:lnTo>
                  <a:lnTo>
                    <a:pt x="184657" y="615950"/>
                  </a:lnTo>
                  <a:lnTo>
                    <a:pt x="186054" y="615950"/>
                  </a:lnTo>
                  <a:lnTo>
                    <a:pt x="207825" y="579070"/>
                  </a:lnTo>
                  <a:lnTo>
                    <a:pt x="235616" y="535035"/>
                  </a:lnTo>
                  <a:lnTo>
                    <a:pt x="255142" y="506094"/>
                  </a:lnTo>
                  <a:lnTo>
                    <a:pt x="575944" y="27812"/>
                  </a:lnTo>
                  <a:lnTo>
                    <a:pt x="601979" y="6476"/>
                  </a:lnTo>
                  <a:lnTo>
                    <a:pt x="608456" y="4063"/>
                  </a:lnTo>
                  <a:lnTo>
                    <a:pt x="651734" y="93"/>
                  </a:lnTo>
                  <a:lnTo>
                    <a:pt x="662304" y="0"/>
                  </a:lnTo>
                  <a:lnTo>
                    <a:pt x="675187" y="117"/>
                  </a:lnTo>
                  <a:lnTo>
                    <a:pt x="714073" y="2754"/>
                  </a:lnTo>
                  <a:lnTo>
                    <a:pt x="749300" y="19557"/>
                  </a:lnTo>
                  <a:lnTo>
                    <a:pt x="750696" y="24002"/>
                  </a:lnTo>
                  <a:lnTo>
                    <a:pt x="750696" y="29209"/>
                  </a:lnTo>
                  <a:lnTo>
                    <a:pt x="750696" y="902462"/>
                  </a:lnTo>
                  <a:lnTo>
                    <a:pt x="750696" y="907288"/>
                  </a:lnTo>
                  <a:lnTo>
                    <a:pt x="749173" y="911478"/>
                  </a:lnTo>
                  <a:lnTo>
                    <a:pt x="745998" y="915034"/>
                  </a:lnTo>
                  <a:lnTo>
                    <a:pt x="742950" y="918590"/>
                  </a:lnTo>
                  <a:lnTo>
                    <a:pt x="701801" y="929258"/>
                  </a:lnTo>
                  <a:lnTo>
                    <a:pt x="656589" y="931037"/>
                  </a:lnTo>
                  <a:lnTo>
                    <a:pt x="643612" y="930919"/>
                  </a:lnTo>
                  <a:lnTo>
                    <a:pt x="602680" y="928282"/>
                  </a:lnTo>
                  <a:lnTo>
                    <a:pt x="568198" y="915034"/>
                  </a:lnTo>
                  <a:lnTo>
                    <a:pt x="565276" y="911478"/>
                  </a:lnTo>
                  <a:lnTo>
                    <a:pt x="563879" y="907288"/>
                  </a:lnTo>
                  <a:lnTo>
                    <a:pt x="563879" y="902462"/>
                  </a:lnTo>
                  <a:lnTo>
                    <a:pt x="563879" y="416305"/>
                  </a:lnTo>
                  <a:lnTo>
                    <a:pt x="564308" y="375229"/>
                  </a:lnTo>
                  <a:lnTo>
                    <a:pt x="565467" y="336550"/>
                  </a:lnTo>
                  <a:lnTo>
                    <a:pt x="566674" y="314325"/>
                  </a:lnTo>
                  <a:lnTo>
                    <a:pt x="565276" y="314325"/>
                  </a:lnTo>
                  <a:lnTo>
                    <a:pt x="547766" y="344233"/>
                  </a:lnTo>
                  <a:lnTo>
                    <a:pt x="543623" y="351091"/>
                  </a:lnTo>
                  <a:lnTo>
                    <a:pt x="539384" y="358139"/>
                  </a:lnTo>
                  <a:lnTo>
                    <a:pt x="535051" y="365378"/>
                  </a:lnTo>
                  <a:lnTo>
                    <a:pt x="530504" y="372741"/>
                  </a:lnTo>
                  <a:lnTo>
                    <a:pt x="506158" y="410384"/>
                  </a:lnTo>
                  <a:lnTo>
                    <a:pt x="496188" y="424941"/>
                  </a:lnTo>
                  <a:lnTo>
                    <a:pt x="175387" y="903224"/>
                  </a:lnTo>
                  <a:lnTo>
                    <a:pt x="171576" y="908430"/>
                  </a:lnTo>
                  <a:lnTo>
                    <a:pt x="167639" y="913002"/>
                  </a:lnTo>
                  <a:lnTo>
                    <a:pt x="163575" y="916813"/>
                  </a:lnTo>
                  <a:lnTo>
                    <a:pt x="159512" y="920623"/>
                  </a:lnTo>
                  <a:lnTo>
                    <a:pt x="116877" y="930447"/>
                  </a:lnTo>
                  <a:lnTo>
                    <a:pt x="88391" y="931037"/>
                  </a:lnTo>
                  <a:lnTo>
                    <a:pt x="75152" y="930919"/>
                  </a:lnTo>
                  <a:lnTo>
                    <a:pt x="35337" y="928282"/>
                  </a:lnTo>
                  <a:lnTo>
                    <a:pt x="3555" y="914653"/>
                  </a:lnTo>
                  <a:lnTo>
                    <a:pt x="1142" y="910843"/>
                  </a:lnTo>
                  <a:lnTo>
                    <a:pt x="0" y="906271"/>
                  </a:lnTo>
                  <a:lnTo>
                    <a:pt x="0" y="901064"/>
                  </a:lnTo>
                  <a:lnTo>
                    <a:pt x="0" y="28575"/>
                  </a:lnTo>
                  <a:lnTo>
                    <a:pt x="0" y="23749"/>
                  </a:lnTo>
                  <a:lnTo>
                    <a:pt x="1524" y="19557"/>
                  </a:lnTo>
                  <a:lnTo>
                    <a:pt x="40697" y="2754"/>
                  </a:lnTo>
                  <a:lnTo>
                    <a:pt x="81152" y="117"/>
                  </a:lnTo>
                  <a:lnTo>
                    <a:pt x="94106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1170432" y="0"/>
            <a:ext cx="2813685" cy="2941320"/>
            <a:chOff x="1170432" y="0"/>
            <a:chExt cx="2813685" cy="2941320"/>
          </a:xfrm>
        </p:grpSpPr>
        <p:sp>
          <p:nvSpPr>
            <p:cNvPr id="45" name="object 45"/>
            <p:cNvSpPr/>
            <p:nvPr/>
          </p:nvSpPr>
          <p:spPr>
            <a:xfrm>
              <a:off x="1979676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80" h="1008380">
                  <a:moveTo>
                    <a:pt x="1224140" y="0"/>
                  </a:moveTo>
                  <a:lnTo>
                    <a:pt x="0" y="0"/>
                  </a:lnTo>
                  <a:lnTo>
                    <a:pt x="0" y="1008113"/>
                  </a:lnTo>
                  <a:lnTo>
                    <a:pt x="1224140" y="1008113"/>
                  </a:lnTo>
                  <a:lnTo>
                    <a:pt x="1224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79676" y="620661"/>
              <a:ext cx="1224280" cy="1008380"/>
            </a:xfrm>
            <a:custGeom>
              <a:avLst/>
              <a:gdLst/>
              <a:ahLst/>
              <a:cxnLst/>
              <a:rect l="l" t="t" r="r" b="b"/>
              <a:pathLst>
                <a:path w="1224280" h="1008380">
                  <a:moveTo>
                    <a:pt x="0" y="1008113"/>
                  </a:moveTo>
                  <a:lnTo>
                    <a:pt x="1224140" y="1008113"/>
                  </a:lnTo>
                  <a:lnTo>
                    <a:pt x="1224140" y="0"/>
                  </a:lnTo>
                  <a:lnTo>
                    <a:pt x="0" y="0"/>
                  </a:lnTo>
                  <a:lnTo>
                    <a:pt x="0" y="100811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0432" y="0"/>
              <a:ext cx="2813304" cy="294132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154682" y="676655"/>
              <a:ext cx="873760" cy="955675"/>
            </a:xfrm>
            <a:custGeom>
              <a:avLst/>
              <a:gdLst/>
              <a:ahLst/>
              <a:cxnLst/>
              <a:rect l="l" t="t" r="r" b="b"/>
              <a:pathLst>
                <a:path w="873760" h="955675">
                  <a:moveTo>
                    <a:pt x="445516" y="0"/>
                  </a:moveTo>
                  <a:lnTo>
                    <a:pt x="392318" y="2093"/>
                  </a:lnTo>
                  <a:lnTo>
                    <a:pt x="342455" y="8366"/>
                  </a:lnTo>
                  <a:lnTo>
                    <a:pt x="295925" y="18805"/>
                  </a:lnTo>
                  <a:lnTo>
                    <a:pt x="252730" y="33401"/>
                  </a:lnTo>
                  <a:lnTo>
                    <a:pt x="212867" y="51996"/>
                  </a:lnTo>
                  <a:lnTo>
                    <a:pt x="176339" y="74247"/>
                  </a:lnTo>
                  <a:lnTo>
                    <a:pt x="143144" y="100141"/>
                  </a:lnTo>
                  <a:lnTo>
                    <a:pt x="113284" y="129667"/>
                  </a:lnTo>
                  <a:lnTo>
                    <a:pt x="86901" y="162692"/>
                  </a:lnTo>
                  <a:lnTo>
                    <a:pt x="63960" y="199088"/>
                  </a:lnTo>
                  <a:lnTo>
                    <a:pt x="44471" y="238841"/>
                  </a:lnTo>
                  <a:lnTo>
                    <a:pt x="28448" y="281940"/>
                  </a:lnTo>
                  <a:lnTo>
                    <a:pt x="16019" y="328037"/>
                  </a:lnTo>
                  <a:lnTo>
                    <a:pt x="7127" y="376967"/>
                  </a:lnTo>
                  <a:lnTo>
                    <a:pt x="1783" y="428708"/>
                  </a:lnTo>
                  <a:lnTo>
                    <a:pt x="0" y="483235"/>
                  </a:lnTo>
                  <a:lnTo>
                    <a:pt x="1666" y="542147"/>
                  </a:lnTo>
                  <a:lnTo>
                    <a:pt x="6667" y="596963"/>
                  </a:lnTo>
                  <a:lnTo>
                    <a:pt x="15001" y="647684"/>
                  </a:lnTo>
                  <a:lnTo>
                    <a:pt x="26669" y="694309"/>
                  </a:lnTo>
                  <a:lnTo>
                    <a:pt x="41747" y="736911"/>
                  </a:lnTo>
                  <a:lnTo>
                    <a:pt x="60134" y="775573"/>
                  </a:lnTo>
                  <a:lnTo>
                    <a:pt x="81855" y="810305"/>
                  </a:lnTo>
                  <a:lnTo>
                    <a:pt x="106934" y="841121"/>
                  </a:lnTo>
                  <a:lnTo>
                    <a:pt x="135292" y="868146"/>
                  </a:lnTo>
                  <a:lnTo>
                    <a:pt x="167020" y="891492"/>
                  </a:lnTo>
                  <a:lnTo>
                    <a:pt x="202106" y="911147"/>
                  </a:lnTo>
                  <a:lnTo>
                    <a:pt x="240537" y="927100"/>
                  </a:lnTo>
                  <a:lnTo>
                    <a:pt x="282352" y="939361"/>
                  </a:lnTo>
                  <a:lnTo>
                    <a:pt x="327596" y="948134"/>
                  </a:lnTo>
                  <a:lnTo>
                    <a:pt x="376269" y="953406"/>
                  </a:lnTo>
                  <a:lnTo>
                    <a:pt x="428370" y="955167"/>
                  </a:lnTo>
                  <a:lnTo>
                    <a:pt x="481308" y="953095"/>
                  </a:lnTo>
                  <a:lnTo>
                    <a:pt x="530971" y="946880"/>
                  </a:lnTo>
                  <a:lnTo>
                    <a:pt x="577371" y="936521"/>
                  </a:lnTo>
                  <a:lnTo>
                    <a:pt x="620522" y="922020"/>
                  </a:lnTo>
                  <a:lnTo>
                    <a:pt x="660384" y="903587"/>
                  </a:lnTo>
                  <a:lnTo>
                    <a:pt x="696912" y="881427"/>
                  </a:lnTo>
                  <a:lnTo>
                    <a:pt x="730107" y="855529"/>
                  </a:lnTo>
                  <a:lnTo>
                    <a:pt x="759968" y="825881"/>
                  </a:lnTo>
                  <a:lnTo>
                    <a:pt x="780081" y="800481"/>
                  </a:lnTo>
                  <a:lnTo>
                    <a:pt x="434086" y="800481"/>
                  </a:lnTo>
                  <a:lnTo>
                    <a:pt x="400986" y="799076"/>
                  </a:lnTo>
                  <a:lnTo>
                    <a:pt x="343646" y="787836"/>
                  </a:lnTo>
                  <a:lnTo>
                    <a:pt x="297711" y="765554"/>
                  </a:lnTo>
                  <a:lnTo>
                    <a:pt x="261326" y="732942"/>
                  </a:lnTo>
                  <a:lnTo>
                    <a:pt x="234084" y="690346"/>
                  </a:lnTo>
                  <a:lnTo>
                    <a:pt x="214844" y="638859"/>
                  </a:lnTo>
                  <a:lnTo>
                    <a:pt x="203152" y="578780"/>
                  </a:lnTo>
                  <a:lnTo>
                    <a:pt x="197437" y="510823"/>
                  </a:lnTo>
                  <a:lnTo>
                    <a:pt x="196723" y="473964"/>
                  </a:lnTo>
                  <a:lnTo>
                    <a:pt x="197461" y="441985"/>
                  </a:lnTo>
                  <a:lnTo>
                    <a:pt x="203366" y="380505"/>
                  </a:lnTo>
                  <a:lnTo>
                    <a:pt x="215413" y="322883"/>
                  </a:lnTo>
                  <a:lnTo>
                    <a:pt x="235555" y="272071"/>
                  </a:lnTo>
                  <a:lnTo>
                    <a:pt x="264124" y="228804"/>
                  </a:lnTo>
                  <a:lnTo>
                    <a:pt x="301549" y="194081"/>
                  </a:lnTo>
                  <a:lnTo>
                    <a:pt x="348190" y="168550"/>
                  </a:lnTo>
                  <a:lnTo>
                    <a:pt x="405999" y="155545"/>
                  </a:lnTo>
                  <a:lnTo>
                    <a:pt x="439166" y="153924"/>
                  </a:lnTo>
                  <a:lnTo>
                    <a:pt x="796108" y="153924"/>
                  </a:lnTo>
                  <a:lnTo>
                    <a:pt x="789830" y="144047"/>
                  </a:lnTo>
                  <a:lnTo>
                    <a:pt x="764540" y="113284"/>
                  </a:lnTo>
                  <a:lnTo>
                    <a:pt x="735961" y="86282"/>
                  </a:lnTo>
                  <a:lnTo>
                    <a:pt x="704119" y="63007"/>
                  </a:lnTo>
                  <a:lnTo>
                    <a:pt x="668992" y="43471"/>
                  </a:lnTo>
                  <a:lnTo>
                    <a:pt x="630555" y="27686"/>
                  </a:lnTo>
                  <a:lnTo>
                    <a:pt x="588908" y="15591"/>
                  </a:lnTo>
                  <a:lnTo>
                    <a:pt x="544179" y="6937"/>
                  </a:lnTo>
                  <a:lnTo>
                    <a:pt x="496377" y="1736"/>
                  </a:lnTo>
                  <a:lnTo>
                    <a:pt x="445516" y="0"/>
                  </a:lnTo>
                  <a:close/>
                </a:path>
                <a:path w="873760" h="955675">
                  <a:moveTo>
                    <a:pt x="796108" y="153924"/>
                  </a:moveTo>
                  <a:lnTo>
                    <a:pt x="439166" y="153924"/>
                  </a:lnTo>
                  <a:lnTo>
                    <a:pt x="471933" y="155374"/>
                  </a:lnTo>
                  <a:lnTo>
                    <a:pt x="501856" y="159718"/>
                  </a:lnTo>
                  <a:lnTo>
                    <a:pt x="553212" y="177038"/>
                  </a:lnTo>
                  <a:lnTo>
                    <a:pt x="594248" y="205057"/>
                  </a:lnTo>
                  <a:lnTo>
                    <a:pt x="626237" y="242697"/>
                  </a:lnTo>
                  <a:lnTo>
                    <a:pt x="649668" y="289401"/>
                  </a:lnTo>
                  <a:lnTo>
                    <a:pt x="665099" y="344678"/>
                  </a:lnTo>
                  <a:lnTo>
                    <a:pt x="673671" y="407447"/>
                  </a:lnTo>
                  <a:lnTo>
                    <a:pt x="676529" y="476885"/>
                  </a:lnTo>
                  <a:lnTo>
                    <a:pt x="675790" y="509557"/>
                  </a:lnTo>
                  <a:lnTo>
                    <a:pt x="669885" y="572093"/>
                  </a:lnTo>
                  <a:lnTo>
                    <a:pt x="657784" y="630485"/>
                  </a:lnTo>
                  <a:lnTo>
                    <a:pt x="637678" y="681972"/>
                  </a:lnTo>
                  <a:lnTo>
                    <a:pt x="609074" y="725910"/>
                  </a:lnTo>
                  <a:lnTo>
                    <a:pt x="571684" y="760823"/>
                  </a:lnTo>
                  <a:lnTo>
                    <a:pt x="525008" y="786068"/>
                  </a:lnTo>
                  <a:lnTo>
                    <a:pt x="467234" y="798883"/>
                  </a:lnTo>
                  <a:lnTo>
                    <a:pt x="434086" y="800481"/>
                  </a:lnTo>
                  <a:lnTo>
                    <a:pt x="780081" y="800481"/>
                  </a:lnTo>
                  <a:lnTo>
                    <a:pt x="809291" y="755856"/>
                  </a:lnTo>
                  <a:lnTo>
                    <a:pt x="828780" y="715742"/>
                  </a:lnTo>
                  <a:lnTo>
                    <a:pt x="844804" y="672211"/>
                  </a:lnTo>
                  <a:lnTo>
                    <a:pt x="857232" y="625443"/>
                  </a:lnTo>
                  <a:lnTo>
                    <a:pt x="866124" y="575627"/>
                  </a:lnTo>
                  <a:lnTo>
                    <a:pt x="871468" y="522763"/>
                  </a:lnTo>
                  <a:lnTo>
                    <a:pt x="873251" y="466852"/>
                  </a:lnTo>
                  <a:lnTo>
                    <a:pt x="871537" y="408991"/>
                  </a:lnTo>
                  <a:lnTo>
                    <a:pt x="866394" y="355060"/>
                  </a:lnTo>
                  <a:lnTo>
                    <a:pt x="857821" y="305081"/>
                  </a:lnTo>
                  <a:lnTo>
                    <a:pt x="845819" y="259080"/>
                  </a:lnTo>
                  <a:lnTo>
                    <a:pt x="830458" y="216957"/>
                  </a:lnTo>
                  <a:lnTo>
                    <a:pt x="811799" y="178609"/>
                  </a:lnTo>
                  <a:lnTo>
                    <a:pt x="796108" y="1539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154682" y="676655"/>
              <a:ext cx="873760" cy="955675"/>
            </a:xfrm>
            <a:custGeom>
              <a:avLst/>
              <a:gdLst/>
              <a:ahLst/>
              <a:cxnLst/>
              <a:rect l="l" t="t" r="r" b="b"/>
              <a:pathLst>
                <a:path w="873760" h="955675">
                  <a:moveTo>
                    <a:pt x="439166" y="153924"/>
                  </a:moveTo>
                  <a:lnTo>
                    <a:pt x="375666" y="160416"/>
                  </a:lnTo>
                  <a:lnTo>
                    <a:pt x="323595" y="179959"/>
                  </a:lnTo>
                  <a:lnTo>
                    <a:pt x="281717" y="210359"/>
                  </a:lnTo>
                  <a:lnTo>
                    <a:pt x="248793" y="249428"/>
                  </a:lnTo>
                  <a:lnTo>
                    <a:pt x="224424" y="296560"/>
                  </a:lnTo>
                  <a:lnTo>
                    <a:pt x="208534" y="351028"/>
                  </a:lnTo>
                  <a:lnTo>
                    <a:pt x="199675" y="410829"/>
                  </a:lnTo>
                  <a:lnTo>
                    <a:pt x="196723" y="473964"/>
                  </a:lnTo>
                  <a:lnTo>
                    <a:pt x="197437" y="510823"/>
                  </a:lnTo>
                  <a:lnTo>
                    <a:pt x="203152" y="578780"/>
                  </a:lnTo>
                  <a:lnTo>
                    <a:pt x="214844" y="638859"/>
                  </a:lnTo>
                  <a:lnTo>
                    <a:pt x="234084" y="690346"/>
                  </a:lnTo>
                  <a:lnTo>
                    <a:pt x="261326" y="732942"/>
                  </a:lnTo>
                  <a:lnTo>
                    <a:pt x="297711" y="765554"/>
                  </a:lnTo>
                  <a:lnTo>
                    <a:pt x="343646" y="787836"/>
                  </a:lnTo>
                  <a:lnTo>
                    <a:pt x="400986" y="799076"/>
                  </a:lnTo>
                  <a:lnTo>
                    <a:pt x="434086" y="800481"/>
                  </a:lnTo>
                  <a:lnTo>
                    <a:pt x="467234" y="798883"/>
                  </a:lnTo>
                  <a:lnTo>
                    <a:pt x="525008" y="786068"/>
                  </a:lnTo>
                  <a:lnTo>
                    <a:pt x="571684" y="760823"/>
                  </a:lnTo>
                  <a:lnTo>
                    <a:pt x="609074" y="725910"/>
                  </a:lnTo>
                  <a:lnTo>
                    <a:pt x="637678" y="681972"/>
                  </a:lnTo>
                  <a:lnTo>
                    <a:pt x="657784" y="630485"/>
                  </a:lnTo>
                  <a:lnTo>
                    <a:pt x="669885" y="572093"/>
                  </a:lnTo>
                  <a:lnTo>
                    <a:pt x="675790" y="509557"/>
                  </a:lnTo>
                  <a:lnTo>
                    <a:pt x="676529" y="476885"/>
                  </a:lnTo>
                  <a:lnTo>
                    <a:pt x="675814" y="441332"/>
                  </a:lnTo>
                  <a:lnTo>
                    <a:pt x="670099" y="375229"/>
                  </a:lnTo>
                  <a:lnTo>
                    <a:pt x="658383" y="315956"/>
                  </a:lnTo>
                  <a:lnTo>
                    <a:pt x="638952" y="264989"/>
                  </a:lnTo>
                  <a:lnTo>
                    <a:pt x="611379" y="222668"/>
                  </a:lnTo>
                  <a:lnTo>
                    <a:pt x="574855" y="189851"/>
                  </a:lnTo>
                  <a:lnTo>
                    <a:pt x="528945" y="166943"/>
                  </a:lnTo>
                  <a:lnTo>
                    <a:pt x="471933" y="155374"/>
                  </a:lnTo>
                  <a:lnTo>
                    <a:pt x="439166" y="153924"/>
                  </a:lnTo>
                  <a:close/>
                </a:path>
                <a:path w="873760" h="955675">
                  <a:moveTo>
                    <a:pt x="445516" y="0"/>
                  </a:moveTo>
                  <a:lnTo>
                    <a:pt x="496377" y="1736"/>
                  </a:lnTo>
                  <a:lnTo>
                    <a:pt x="544179" y="6937"/>
                  </a:lnTo>
                  <a:lnTo>
                    <a:pt x="588908" y="15591"/>
                  </a:lnTo>
                  <a:lnTo>
                    <a:pt x="630555" y="27686"/>
                  </a:lnTo>
                  <a:lnTo>
                    <a:pt x="668992" y="43471"/>
                  </a:lnTo>
                  <a:lnTo>
                    <a:pt x="704119" y="63007"/>
                  </a:lnTo>
                  <a:lnTo>
                    <a:pt x="735961" y="86282"/>
                  </a:lnTo>
                  <a:lnTo>
                    <a:pt x="764540" y="113284"/>
                  </a:lnTo>
                  <a:lnTo>
                    <a:pt x="789830" y="144047"/>
                  </a:lnTo>
                  <a:lnTo>
                    <a:pt x="811799" y="178609"/>
                  </a:lnTo>
                  <a:lnTo>
                    <a:pt x="830458" y="216957"/>
                  </a:lnTo>
                  <a:lnTo>
                    <a:pt x="845819" y="259080"/>
                  </a:lnTo>
                  <a:lnTo>
                    <a:pt x="857821" y="305081"/>
                  </a:lnTo>
                  <a:lnTo>
                    <a:pt x="866394" y="355060"/>
                  </a:lnTo>
                  <a:lnTo>
                    <a:pt x="871537" y="408991"/>
                  </a:lnTo>
                  <a:lnTo>
                    <a:pt x="873251" y="466852"/>
                  </a:lnTo>
                  <a:lnTo>
                    <a:pt x="871468" y="522763"/>
                  </a:lnTo>
                  <a:lnTo>
                    <a:pt x="866124" y="575627"/>
                  </a:lnTo>
                  <a:lnTo>
                    <a:pt x="857232" y="625443"/>
                  </a:lnTo>
                  <a:lnTo>
                    <a:pt x="844804" y="672211"/>
                  </a:lnTo>
                  <a:lnTo>
                    <a:pt x="828780" y="715742"/>
                  </a:lnTo>
                  <a:lnTo>
                    <a:pt x="809291" y="755856"/>
                  </a:lnTo>
                  <a:lnTo>
                    <a:pt x="786350" y="792565"/>
                  </a:lnTo>
                  <a:lnTo>
                    <a:pt x="759968" y="825881"/>
                  </a:lnTo>
                  <a:lnTo>
                    <a:pt x="730107" y="855529"/>
                  </a:lnTo>
                  <a:lnTo>
                    <a:pt x="696912" y="881427"/>
                  </a:lnTo>
                  <a:lnTo>
                    <a:pt x="660384" y="903587"/>
                  </a:lnTo>
                  <a:lnTo>
                    <a:pt x="620522" y="922020"/>
                  </a:lnTo>
                  <a:lnTo>
                    <a:pt x="577371" y="936521"/>
                  </a:lnTo>
                  <a:lnTo>
                    <a:pt x="530971" y="946880"/>
                  </a:lnTo>
                  <a:lnTo>
                    <a:pt x="481308" y="953095"/>
                  </a:lnTo>
                  <a:lnTo>
                    <a:pt x="428370" y="955167"/>
                  </a:lnTo>
                  <a:lnTo>
                    <a:pt x="376269" y="953406"/>
                  </a:lnTo>
                  <a:lnTo>
                    <a:pt x="327596" y="948134"/>
                  </a:lnTo>
                  <a:lnTo>
                    <a:pt x="282352" y="939361"/>
                  </a:lnTo>
                  <a:lnTo>
                    <a:pt x="240537" y="927100"/>
                  </a:lnTo>
                  <a:lnTo>
                    <a:pt x="202106" y="911147"/>
                  </a:lnTo>
                  <a:lnTo>
                    <a:pt x="167020" y="891492"/>
                  </a:lnTo>
                  <a:lnTo>
                    <a:pt x="135292" y="868146"/>
                  </a:lnTo>
                  <a:lnTo>
                    <a:pt x="106934" y="841121"/>
                  </a:lnTo>
                  <a:lnTo>
                    <a:pt x="81855" y="810305"/>
                  </a:lnTo>
                  <a:lnTo>
                    <a:pt x="60134" y="775573"/>
                  </a:lnTo>
                  <a:lnTo>
                    <a:pt x="41747" y="736911"/>
                  </a:lnTo>
                  <a:lnTo>
                    <a:pt x="26669" y="694309"/>
                  </a:lnTo>
                  <a:lnTo>
                    <a:pt x="15001" y="647684"/>
                  </a:lnTo>
                  <a:lnTo>
                    <a:pt x="6667" y="596963"/>
                  </a:lnTo>
                  <a:lnTo>
                    <a:pt x="1666" y="542147"/>
                  </a:lnTo>
                  <a:lnTo>
                    <a:pt x="0" y="483235"/>
                  </a:lnTo>
                  <a:lnTo>
                    <a:pt x="1783" y="428708"/>
                  </a:lnTo>
                  <a:lnTo>
                    <a:pt x="7127" y="376967"/>
                  </a:lnTo>
                  <a:lnTo>
                    <a:pt x="16019" y="328037"/>
                  </a:lnTo>
                  <a:lnTo>
                    <a:pt x="28448" y="281940"/>
                  </a:lnTo>
                  <a:lnTo>
                    <a:pt x="44471" y="238841"/>
                  </a:lnTo>
                  <a:lnTo>
                    <a:pt x="63960" y="199088"/>
                  </a:lnTo>
                  <a:lnTo>
                    <a:pt x="86901" y="162692"/>
                  </a:lnTo>
                  <a:lnTo>
                    <a:pt x="113284" y="129667"/>
                  </a:lnTo>
                  <a:lnTo>
                    <a:pt x="143144" y="100141"/>
                  </a:lnTo>
                  <a:lnTo>
                    <a:pt x="176339" y="74247"/>
                  </a:lnTo>
                  <a:lnTo>
                    <a:pt x="212867" y="51996"/>
                  </a:lnTo>
                  <a:lnTo>
                    <a:pt x="252730" y="33401"/>
                  </a:lnTo>
                  <a:lnTo>
                    <a:pt x="295925" y="18805"/>
                  </a:lnTo>
                  <a:lnTo>
                    <a:pt x="342455" y="8366"/>
                  </a:lnTo>
                  <a:lnTo>
                    <a:pt x="392318" y="2093"/>
                  </a:lnTo>
                  <a:lnTo>
                    <a:pt x="445516" y="0"/>
                  </a:lnTo>
                  <a:close/>
                </a:path>
              </a:pathLst>
            </a:custGeom>
            <a:ln w="18288">
              <a:solidFill>
                <a:srgbClr val="D63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00" y="4314825"/>
            <a:ext cx="387794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Учим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детей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проговаривать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слова </a:t>
            </a:r>
            <a:r>
              <a:rPr sz="1400" spc="-10" dirty="0">
                <a:latin typeface="Calibri"/>
                <a:cs typeface="Calibri"/>
              </a:rPr>
              <a:t>выделяя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голосом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гласный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звук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произносим </a:t>
            </a:r>
            <a:r>
              <a:rPr sz="1400" spc="-10" dirty="0">
                <a:latin typeface="Calibri"/>
                <a:cs typeface="Calibri"/>
              </a:rPr>
              <a:t>его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громче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других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звуков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слове,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протяжно.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Calibri"/>
                <a:cs typeface="Calibri"/>
              </a:rPr>
              <a:t>«Назови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первый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гласный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звук»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Calibri"/>
                <a:cs typeface="Calibri"/>
              </a:rPr>
              <a:t>«Назови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последний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звук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слове»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«Какой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гласный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звук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спрятался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слове?»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(предлагаются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односложные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слова)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1" name="object 5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52692" y="3909695"/>
            <a:ext cx="2123694" cy="2831592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84623" y="3933063"/>
            <a:ext cx="1887601" cy="280835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00" y="350646"/>
            <a:ext cx="841438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Calibri"/>
                <a:cs typeface="Calibri"/>
              </a:rPr>
              <a:t>Так </a:t>
            </a:r>
            <a:r>
              <a:rPr sz="1800" spc="-5" dirty="0">
                <a:latin typeface="Calibri"/>
                <a:cs typeface="Calibri"/>
              </a:rPr>
              <a:t>дети знакомятся </a:t>
            </a:r>
            <a:r>
              <a:rPr sz="1800" dirty="0">
                <a:latin typeface="Calibri"/>
                <a:cs typeface="Calibri"/>
              </a:rPr>
              <a:t>с </a:t>
            </a:r>
            <a:r>
              <a:rPr sz="1800" spc="-5" dirty="0">
                <a:latin typeface="Calibri"/>
                <a:cs typeface="Calibri"/>
              </a:rPr>
              <a:t>тем, что слова </a:t>
            </a:r>
            <a:r>
              <a:rPr sz="1800" spc="-10" dirty="0">
                <a:latin typeface="Calibri"/>
                <a:cs typeface="Calibri"/>
              </a:rPr>
              <a:t>состоят </a:t>
            </a:r>
            <a:r>
              <a:rPr sz="1800" spc="5" dirty="0">
                <a:latin typeface="Calibri"/>
                <a:cs typeface="Calibri"/>
              </a:rPr>
              <a:t>из </a:t>
            </a:r>
            <a:r>
              <a:rPr sz="1800" spc="-10" dirty="0">
                <a:latin typeface="Calibri"/>
                <a:cs typeface="Calibri"/>
              </a:rPr>
              <a:t>звуков, </a:t>
            </a:r>
            <a:r>
              <a:rPr sz="1800" dirty="0">
                <a:latin typeface="Calibri"/>
                <a:cs typeface="Calibri"/>
              </a:rPr>
              <a:t>звуки в </a:t>
            </a:r>
            <a:r>
              <a:rPr sz="1800" spc="-5" dirty="0">
                <a:latin typeface="Calibri"/>
                <a:cs typeface="Calibri"/>
              </a:rPr>
              <a:t>слове произносятся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определенной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последовательности.</a:t>
            </a:r>
            <a:r>
              <a:rPr sz="1800" spc="-5" dirty="0">
                <a:latin typeface="Calibri"/>
                <a:cs typeface="Calibri"/>
              </a:rPr>
              <a:t> Слова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могут</a:t>
            </a:r>
            <a:r>
              <a:rPr sz="1800" dirty="0">
                <a:latin typeface="Calibri"/>
                <a:cs typeface="Calibri"/>
              </a:rPr>
              <a:t> быть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разные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длительности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звучания,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далее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формируются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умения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различать</a:t>
            </a:r>
            <a:r>
              <a:rPr sz="1800" dirty="0">
                <a:latin typeface="Calibri"/>
                <a:cs typeface="Calibri"/>
              </a:rPr>
              <a:t> 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слух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короткие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длинные </a:t>
            </a:r>
            <a:r>
              <a:rPr sz="1800" spc="-5" dirty="0">
                <a:latin typeface="Calibri"/>
                <a:cs typeface="Calibri"/>
              </a:rPr>
              <a:t>слова.</a:t>
            </a:r>
            <a:endParaRPr sz="1800">
              <a:latin typeface="Calibri"/>
              <a:cs typeface="Calibri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Желательно </a:t>
            </a:r>
            <a:r>
              <a:rPr sz="1800" dirty="0">
                <a:latin typeface="Calibri"/>
                <a:cs typeface="Calibri"/>
              </a:rPr>
              <a:t>включать в </a:t>
            </a:r>
            <a:r>
              <a:rPr sz="1800" spc="-5" dirty="0">
                <a:latin typeface="Calibri"/>
                <a:cs typeface="Calibri"/>
              </a:rPr>
              <a:t>работу </a:t>
            </a:r>
            <a:r>
              <a:rPr sz="1800" dirty="0">
                <a:latin typeface="Calibri"/>
                <a:cs typeface="Calibri"/>
              </a:rPr>
              <a:t>все </a:t>
            </a:r>
            <a:r>
              <a:rPr sz="1800" spc="-5" dirty="0">
                <a:latin typeface="Calibri"/>
                <a:cs typeface="Calibri"/>
              </a:rPr>
              <a:t>анализаторные системы, </a:t>
            </a:r>
            <a:r>
              <a:rPr sz="1800" dirty="0">
                <a:latin typeface="Calibri"/>
                <a:cs typeface="Calibri"/>
              </a:rPr>
              <a:t>не </a:t>
            </a:r>
            <a:r>
              <a:rPr sz="1800" spc="-15" dirty="0">
                <a:latin typeface="Calibri"/>
                <a:cs typeface="Calibri"/>
              </a:rPr>
              <a:t>только </a:t>
            </a:r>
            <a:r>
              <a:rPr sz="1800" spc="-5" dirty="0">
                <a:latin typeface="Calibri"/>
                <a:cs typeface="Calibri"/>
              </a:rPr>
              <a:t>слуховые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зрительные,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тактильные,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двигательные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(прохлопаем слово,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прошагаем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т.д.).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51685" y="1844801"/>
            <a:ext cx="4993005" cy="4941570"/>
            <a:chOff x="2051685" y="1844801"/>
            <a:chExt cx="4993005" cy="49415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1685" y="2132799"/>
              <a:ext cx="4992497" cy="37444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1685" y="2204808"/>
              <a:ext cx="4992497" cy="37444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1685" y="2348826"/>
              <a:ext cx="4992497" cy="37444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1685" y="2564853"/>
              <a:ext cx="4992497" cy="37444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1685" y="2852877"/>
              <a:ext cx="4992497" cy="37444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95703" y="1844801"/>
              <a:ext cx="4740783" cy="49413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281381"/>
            <a:ext cx="8195309" cy="17392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Знакомство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согласными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начинают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учётом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становления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звуков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соответствии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онтогенезом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речевого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развития.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400" b="1" dirty="0">
                <a:latin typeface="Calibri"/>
                <a:cs typeface="Calibri"/>
              </a:rPr>
              <a:t>Все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звуки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речи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разделены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на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три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группы </a:t>
            </a:r>
            <a:r>
              <a:rPr sz="1400" b="1" dirty="0">
                <a:latin typeface="Calibri"/>
                <a:cs typeface="Calibri"/>
              </a:rPr>
              <a:t>по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времени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появления:</a:t>
            </a:r>
            <a:endParaRPr sz="1400">
              <a:latin typeface="Calibri"/>
              <a:cs typeface="Calibri"/>
            </a:endParaRPr>
          </a:p>
          <a:p>
            <a:pPr marL="187325" indent="-17526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87960" algn="l"/>
              </a:tabLst>
            </a:pPr>
            <a:r>
              <a:rPr sz="1400" spc="-5" dirty="0">
                <a:latin typeface="Calibri"/>
                <a:cs typeface="Calibri"/>
              </a:rPr>
              <a:t>звуки раннего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онтогенеза</a:t>
            </a:r>
            <a:r>
              <a:rPr sz="1400" spc="-10" dirty="0">
                <a:latin typeface="Calibri"/>
                <a:cs typeface="Calibri"/>
              </a:rPr>
              <a:t> (появляются до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3-х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лет)</a:t>
            </a:r>
            <a:r>
              <a:rPr sz="1400" spc="-10" dirty="0">
                <a:latin typeface="Calibri"/>
                <a:cs typeface="Calibri"/>
              </a:rPr>
              <a:t> гласные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[а],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[о],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[у],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[и].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Согласные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[м], [п],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[б],</a:t>
            </a:r>
            <a:r>
              <a:rPr sz="1400" dirty="0">
                <a:latin typeface="Calibri"/>
                <a:cs typeface="Calibri"/>
              </a:rPr>
              <a:t> [в],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[ф],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[д],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[т],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[н],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[к],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[г],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[х],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[с],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[з]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мягкие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формы.</a:t>
            </a:r>
            <a:endParaRPr sz="1400">
              <a:latin typeface="Calibri"/>
              <a:cs typeface="Calibri"/>
            </a:endParaRPr>
          </a:p>
          <a:p>
            <a:pPr marL="12700" marR="17780">
              <a:lnSpc>
                <a:spcPct val="100000"/>
              </a:lnSpc>
              <a:buAutoNum type="arabicPeriod" startAt="2"/>
              <a:tabLst>
                <a:tab pos="188595" algn="l"/>
              </a:tabLst>
            </a:pPr>
            <a:r>
              <a:rPr sz="1400" spc="-5" dirty="0">
                <a:latin typeface="Calibri"/>
                <a:cs typeface="Calibri"/>
              </a:rPr>
              <a:t>звуки</a:t>
            </a:r>
            <a:r>
              <a:rPr sz="1400" spc="-10" dirty="0">
                <a:latin typeface="Calibri"/>
                <a:cs typeface="Calibri"/>
              </a:rPr>
              <a:t> среднего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онтогенеза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(появляются </a:t>
            </a:r>
            <a:r>
              <a:rPr sz="1400" dirty="0">
                <a:latin typeface="Calibri"/>
                <a:cs typeface="Calibri"/>
              </a:rPr>
              <a:t>в </a:t>
            </a:r>
            <a:r>
              <a:rPr sz="1400" spc="-5" dirty="0">
                <a:latin typeface="Calibri"/>
                <a:cs typeface="Calibri"/>
              </a:rPr>
              <a:t>возрасте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3-4</a:t>
            </a:r>
            <a:r>
              <a:rPr sz="1400" spc="-5" dirty="0">
                <a:latin typeface="Calibri"/>
                <a:cs typeface="Calibri"/>
              </a:rPr>
              <a:t> лет)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гласные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[ы],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[э].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Согласные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звуки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[й], [л']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проявляется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способность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различать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согласные</a:t>
            </a:r>
            <a:r>
              <a:rPr sz="1400" spc="-5" dirty="0">
                <a:latin typeface="Calibri"/>
                <a:cs typeface="Calibri"/>
              </a:rPr>
              <a:t> звуки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мягкости-твердости,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глухости-звонкости.</a:t>
            </a:r>
            <a:endParaRPr sz="1400">
              <a:latin typeface="Calibri"/>
              <a:cs typeface="Calibri"/>
            </a:endParaRPr>
          </a:p>
          <a:p>
            <a:pPr marL="187960" indent="-175895">
              <a:lnSpc>
                <a:spcPct val="100000"/>
              </a:lnSpc>
              <a:buAutoNum type="arabicPeriod" startAt="2"/>
              <a:tabLst>
                <a:tab pos="188595" algn="l"/>
              </a:tabLst>
            </a:pPr>
            <a:r>
              <a:rPr sz="1400" spc="-5" dirty="0">
                <a:latin typeface="Calibri"/>
                <a:cs typeface="Calibri"/>
              </a:rPr>
              <a:t>звуки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позднего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онтогенеза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(появляются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4-5</a:t>
            </a:r>
            <a:r>
              <a:rPr sz="1400" spc="-5" dirty="0">
                <a:latin typeface="Calibri"/>
                <a:cs typeface="Calibri"/>
              </a:rPr>
              <a:t> лет)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[р],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[р'],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[ш],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[ж],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[ч],</a:t>
            </a:r>
            <a:r>
              <a:rPr sz="1400" spc="2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[щ],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[л],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[ц].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5262" y="2132838"/>
            <a:ext cx="8753475" cy="1532890"/>
            <a:chOff x="195262" y="2132838"/>
            <a:chExt cx="8753475" cy="15328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262" y="2132838"/>
              <a:ext cx="8753475" cy="15323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244458" y="2403995"/>
              <a:ext cx="530860" cy="1080135"/>
            </a:xfrm>
            <a:custGeom>
              <a:avLst/>
              <a:gdLst/>
              <a:ahLst/>
              <a:cxnLst/>
              <a:rect l="l" t="t" r="r" b="b"/>
              <a:pathLst>
                <a:path w="530859" h="1080135">
                  <a:moveTo>
                    <a:pt x="530440" y="0"/>
                  </a:moveTo>
                  <a:lnTo>
                    <a:pt x="0" y="0"/>
                  </a:lnTo>
                  <a:lnTo>
                    <a:pt x="0" y="1080122"/>
                  </a:lnTo>
                  <a:lnTo>
                    <a:pt x="530440" y="1080122"/>
                  </a:lnTo>
                  <a:lnTo>
                    <a:pt x="530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44458" y="2403995"/>
              <a:ext cx="530860" cy="1080135"/>
            </a:xfrm>
            <a:custGeom>
              <a:avLst/>
              <a:gdLst/>
              <a:ahLst/>
              <a:cxnLst/>
              <a:rect l="l" t="t" r="r" b="b"/>
              <a:pathLst>
                <a:path w="530859" h="1080135">
                  <a:moveTo>
                    <a:pt x="0" y="1080122"/>
                  </a:moveTo>
                  <a:lnTo>
                    <a:pt x="530440" y="1080122"/>
                  </a:lnTo>
                  <a:lnTo>
                    <a:pt x="530440" y="0"/>
                  </a:lnTo>
                  <a:lnTo>
                    <a:pt x="0" y="0"/>
                  </a:lnTo>
                  <a:lnTo>
                    <a:pt x="0" y="108012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4458" y="2404021"/>
              <a:ext cx="530440" cy="5421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239632" y="2399322"/>
              <a:ext cx="540385" cy="551815"/>
            </a:xfrm>
            <a:custGeom>
              <a:avLst/>
              <a:gdLst/>
              <a:ahLst/>
              <a:cxnLst/>
              <a:rect l="l" t="t" r="r" b="b"/>
              <a:pathLst>
                <a:path w="540384" h="551814">
                  <a:moveTo>
                    <a:pt x="0" y="551649"/>
                  </a:moveTo>
                  <a:lnTo>
                    <a:pt x="539965" y="551649"/>
                  </a:lnTo>
                  <a:lnTo>
                    <a:pt x="539965" y="0"/>
                  </a:lnTo>
                  <a:lnTo>
                    <a:pt x="0" y="0"/>
                  </a:lnTo>
                  <a:lnTo>
                    <a:pt x="0" y="5516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4458" y="2971711"/>
              <a:ext cx="530440" cy="5421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239632" y="2967012"/>
              <a:ext cx="540385" cy="551815"/>
            </a:xfrm>
            <a:custGeom>
              <a:avLst/>
              <a:gdLst/>
              <a:ahLst/>
              <a:cxnLst/>
              <a:rect l="l" t="t" r="r" b="b"/>
              <a:pathLst>
                <a:path w="540384" h="551814">
                  <a:moveTo>
                    <a:pt x="0" y="551649"/>
                  </a:moveTo>
                  <a:lnTo>
                    <a:pt x="539965" y="551649"/>
                  </a:lnTo>
                  <a:lnTo>
                    <a:pt x="539965" y="0"/>
                  </a:lnTo>
                  <a:lnTo>
                    <a:pt x="0" y="0"/>
                  </a:lnTo>
                  <a:lnTo>
                    <a:pt x="0" y="5516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44458" y="2971800"/>
              <a:ext cx="530860" cy="542290"/>
            </a:xfrm>
            <a:custGeom>
              <a:avLst/>
              <a:gdLst/>
              <a:ahLst/>
              <a:cxnLst/>
              <a:rect l="l" t="t" r="r" b="b"/>
              <a:pathLst>
                <a:path w="530859" h="542289">
                  <a:moveTo>
                    <a:pt x="0" y="0"/>
                  </a:moveTo>
                  <a:lnTo>
                    <a:pt x="530351" y="514476"/>
                  </a:lnTo>
                </a:path>
                <a:path w="530859" h="542289">
                  <a:moveTo>
                    <a:pt x="507492" y="0"/>
                  </a:moveTo>
                  <a:lnTo>
                    <a:pt x="0" y="542036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514" y="3909695"/>
            <a:ext cx="2439416" cy="286575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45764" y="4122928"/>
            <a:ext cx="3252470" cy="243941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25132" y="3909695"/>
            <a:ext cx="2439416" cy="286575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8161" y="3444697"/>
            <a:ext cx="2986151" cy="30468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504" y="386079"/>
            <a:ext cx="3252470" cy="24394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5957" y="386079"/>
            <a:ext cx="2546095" cy="24394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84189" y="386079"/>
            <a:ext cx="2940812" cy="24394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97301" y="3359403"/>
            <a:ext cx="2439416" cy="325247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5607" y="3429000"/>
            <a:ext cx="2736342" cy="304241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622" y="1166367"/>
            <a:ext cx="6096000" cy="4572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61997" y="535686"/>
            <a:ext cx="46653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Развитие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способности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к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15" dirty="0">
                <a:latin typeface="Times New Roman"/>
                <a:cs typeface="Times New Roman"/>
              </a:rPr>
              <a:t>звукобуквенному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анализу.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3404" y="965453"/>
            <a:ext cx="4509134" cy="50558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505" y="1189151"/>
            <a:ext cx="4118991" cy="46084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16991" y="673735"/>
            <a:ext cx="29013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Воскобович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Вячеслав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Вадимович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25" dirty="0">
                <a:latin typeface="Calibri"/>
                <a:cs typeface="Calibri"/>
              </a:rPr>
              <a:t>«Теремки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Воскобовича»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38750" y="425577"/>
            <a:ext cx="28016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Зайцев</a:t>
            </a:r>
            <a:r>
              <a:rPr sz="1600" spc="-15" dirty="0">
                <a:latin typeface="Calibri"/>
                <a:cs typeface="Calibri"/>
              </a:rPr>
              <a:t> Николай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Александрович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«Кубики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Зайцева»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3873" y="173862"/>
            <a:ext cx="5226050" cy="295732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7510" y="3234182"/>
            <a:ext cx="3018917" cy="35794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0891" y="3255110"/>
            <a:ext cx="2669032" cy="35586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1555" y="151003"/>
            <a:ext cx="2824479" cy="30598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9791" y="3954907"/>
            <a:ext cx="253047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Предложение </a:t>
            </a:r>
            <a:r>
              <a:rPr sz="1400" dirty="0">
                <a:latin typeface="Calibri"/>
                <a:cs typeface="Calibri"/>
              </a:rPr>
              <a:t>— </a:t>
            </a:r>
            <a:r>
              <a:rPr sz="1400" spc="-20" dirty="0">
                <a:latin typeface="Calibri"/>
                <a:cs typeface="Calibri"/>
              </a:rPr>
              <a:t>это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слово или 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несколько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слов,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связанных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между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собой</a:t>
            </a:r>
            <a:r>
              <a:rPr sz="1400" b="1" dirty="0">
                <a:latin typeface="Calibri"/>
                <a:cs typeface="Calibri"/>
              </a:rPr>
              <a:t> по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смыслу</a:t>
            </a:r>
            <a:r>
              <a:rPr sz="1400" b="1" dirty="0">
                <a:latin typeface="Calibri"/>
                <a:cs typeface="Calibri"/>
              </a:rPr>
              <a:t> и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выражающих</a:t>
            </a:r>
            <a:r>
              <a:rPr sz="1400" b="1" spc="-5" dirty="0">
                <a:latin typeface="Calibri"/>
                <a:cs typeface="Calibri"/>
              </a:rPr>
              <a:t> законченную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мысль</a:t>
            </a:r>
            <a:r>
              <a:rPr sz="1400" spc="-5" dirty="0">
                <a:latin typeface="Calibri"/>
                <a:cs typeface="Calibri"/>
              </a:rPr>
              <a:t>. </a:t>
            </a:r>
            <a:r>
              <a:rPr sz="1400" dirty="0">
                <a:latin typeface="Calibri"/>
                <a:cs typeface="Calibri"/>
              </a:rPr>
              <a:t>Из </a:t>
            </a:r>
            <a:r>
              <a:rPr sz="1400" spc="-10" dirty="0">
                <a:latin typeface="Calibri"/>
                <a:cs typeface="Calibri"/>
              </a:rPr>
              <a:t>предложений </a:t>
            </a:r>
            <a:r>
              <a:rPr sz="1400" dirty="0">
                <a:latin typeface="Calibri"/>
                <a:cs typeface="Calibri"/>
              </a:rPr>
              <a:t>можно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составить </a:t>
            </a:r>
            <a:r>
              <a:rPr sz="1400" spc="-20" dirty="0">
                <a:latin typeface="Calibri"/>
                <a:cs typeface="Calibri"/>
              </a:rPr>
              <a:t>текст. </a:t>
            </a:r>
            <a:r>
              <a:rPr sz="1400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предложении </a:t>
            </a:r>
            <a:r>
              <a:rPr sz="1400" spc="-5" dirty="0">
                <a:latin typeface="Calibri"/>
                <a:cs typeface="Calibri"/>
              </a:rPr>
              <a:t> сообщается</a:t>
            </a:r>
            <a:r>
              <a:rPr sz="1400" dirty="0">
                <a:latin typeface="Calibri"/>
                <a:cs typeface="Calibri"/>
              </a:rPr>
              <a:t> о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чём-либо,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интонационно </a:t>
            </a:r>
            <a:r>
              <a:rPr sz="1400" spc="-15" dirty="0">
                <a:latin typeface="Calibri"/>
                <a:cs typeface="Calibri"/>
              </a:rPr>
              <a:t>голос </a:t>
            </a:r>
            <a:r>
              <a:rPr sz="1400" spc="-5" dirty="0">
                <a:latin typeface="Calibri"/>
                <a:cs typeface="Calibri"/>
              </a:rPr>
              <a:t>понижается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концу </a:t>
            </a:r>
            <a:r>
              <a:rPr sz="1400" spc="-5" dirty="0">
                <a:latin typeface="Calibri"/>
                <a:cs typeface="Calibri"/>
              </a:rPr>
              <a:t>предложения.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Владелец\Downloads\qrcode (63)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1257" y="1298257"/>
            <a:ext cx="4261485" cy="4261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ject 2"/>
          <p:cNvSpPr txBox="1">
            <a:spLocks/>
          </p:cNvSpPr>
          <p:nvPr/>
        </p:nvSpPr>
        <p:spPr>
          <a:xfrm>
            <a:off x="685801" y="77955"/>
            <a:ext cx="8305800" cy="6899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4400" dirty="0"/>
              <a:t>ПОДАРОК!!!</a:t>
            </a:r>
          </a:p>
        </p:txBody>
      </p:sp>
    </p:spTree>
    <p:extLst>
      <p:ext uri="{BB962C8B-B14F-4D97-AF65-F5344CB8AC3E}">
        <p14:creationId xmlns:p14="http://schemas.microsoft.com/office/powerpoint/2010/main" val="506543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Творческих успехов, </a:t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30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лнцестояние">
  <a:themeElements>
    <a:clrScheme name="Солнцестояние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Солнцестояние">
      <a:fillStyleLst>
        <a:solidFill>
          <a:schemeClr val="phClr"/>
        </a:solidFill>
        <a:gradFill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</a:gradFill>
        <a:gradFill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</a:gradFill>
      </a:fillStyleLst>
      <a:lnStyleLst>
        <a:ln w="9525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</a:gradFill>
        <a:noFill/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</a:gradFill>
        <a:gradFill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</a:gradFill>
      </a:fillStyleLst>
      <a:lnStyleLst>
        <a:ln w="9525">
          <a:solidFill>
            <a:schemeClr val="phClr"/>
          </a:solidFill>
          <a:prstDash val="solid"/>
        </a:ln>
        <a:ln w="15875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</a:gradFill>
        <a:gradFill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1550</Words>
  <Application>Microsoft Office PowerPoint</Application>
  <PresentationFormat>Экран (4:3)</PresentationFormat>
  <Paragraphs>242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29</vt:i4>
      </vt:variant>
    </vt:vector>
  </HeadingPairs>
  <TitlesOfParts>
    <vt:vector size="45" baseType="lpstr">
      <vt:lpstr>Arial</vt:lpstr>
      <vt:lpstr>Calibri</vt:lpstr>
      <vt:lpstr>Georgia</vt:lpstr>
      <vt:lpstr>Gill Sans MT</vt:lpstr>
      <vt:lpstr>Liberation Serif</vt:lpstr>
      <vt:lpstr>Times New Roman</vt:lpstr>
      <vt:lpstr>Trebuchet MS</vt:lpstr>
      <vt:lpstr>Verdana</vt:lpstr>
      <vt:lpstr>Wingdings</vt:lpstr>
      <vt:lpstr>Wingdings 2</vt:lpstr>
      <vt:lpstr>Office Theme</vt:lpstr>
      <vt:lpstr>Солнцестояние</vt:lpstr>
      <vt:lpstr>Тема Office</vt:lpstr>
      <vt:lpstr>1_Воздушный поток</vt:lpstr>
      <vt:lpstr>5_Office Theme</vt:lpstr>
      <vt:lpstr>13_Office Theme</vt:lpstr>
      <vt:lpstr>Презентация PowerPoint</vt:lpstr>
      <vt:lpstr>2023-2024 учебный год на пороге!</vt:lpstr>
      <vt:lpstr>Презентация PowerPoint</vt:lpstr>
      <vt:lpstr>Задачи и содержание образования (обучения и воспитания) по образовательным областям</vt:lpstr>
      <vt:lpstr>Образовательные области и направленности</vt:lpstr>
      <vt:lpstr>Образовательные области и направленности</vt:lpstr>
      <vt:lpstr>Образовательные области и направленности</vt:lpstr>
      <vt:lpstr>Образовательные области и направленности</vt:lpstr>
      <vt:lpstr>Образовательные области и направленности</vt:lpstr>
      <vt:lpstr>Образовательные области и направленности</vt:lpstr>
      <vt:lpstr>Презентация PowerPoint</vt:lpstr>
      <vt:lpstr>Предпосылки овладения чтением и письмом</vt:lpstr>
      <vt:lpstr>III. Содержательный раздел Федеральной программы.</vt:lpstr>
      <vt:lpstr>Презентация PowerPoint</vt:lpstr>
      <vt:lpstr>Игры и игровые упражнения для ознакомления детей  с терминами "слово", "звук" в практическом плане.</vt:lpstr>
      <vt:lpstr>Презентация PowerPoint</vt:lpstr>
      <vt:lpstr>«Похожие слова»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Творческих успехов,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МБДОУ-196</dc:creator>
  <cp:lastModifiedBy>User</cp:lastModifiedBy>
  <cp:revision>30</cp:revision>
  <dcterms:created xsi:type="dcterms:W3CDTF">2023-09-16T01:28:41Z</dcterms:created>
  <dcterms:modified xsi:type="dcterms:W3CDTF">2023-09-26T03:27:11Z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2023-09-16T00:00:00Z</vt:filetime>
  </property>
</Properties>
</file>