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4"/>
  </p:notesMasterIdLst>
  <p:sldIdLst>
    <p:sldId id="257" r:id="rId2"/>
    <p:sldId id="258" r:id="rId3"/>
    <p:sldId id="273" r:id="rId4"/>
    <p:sldId id="259" r:id="rId5"/>
    <p:sldId id="275" r:id="rId6"/>
    <p:sldId id="274" r:id="rId7"/>
    <p:sldId id="276" r:id="rId8"/>
    <p:sldId id="260" r:id="rId9"/>
    <p:sldId id="261" r:id="rId10"/>
    <p:sldId id="262" r:id="rId11"/>
    <p:sldId id="263" r:id="rId12"/>
    <p:sldId id="277" r:id="rId13"/>
    <p:sldId id="264" r:id="rId14"/>
    <p:sldId id="265" r:id="rId15"/>
    <p:sldId id="266" r:id="rId16"/>
    <p:sldId id="279" r:id="rId17"/>
    <p:sldId id="267" r:id="rId18"/>
    <p:sldId id="278" r:id="rId19"/>
    <p:sldId id="268" r:id="rId20"/>
    <p:sldId id="280" r:id="rId21"/>
    <p:sldId id="281" r:id="rId22"/>
    <p:sldId id="331" r:id="rId23"/>
    <p:sldId id="269" r:id="rId24"/>
    <p:sldId id="332" r:id="rId25"/>
    <p:sldId id="270" r:id="rId26"/>
    <p:sldId id="333" r:id="rId27"/>
    <p:sldId id="271" r:id="rId28"/>
    <p:sldId id="272" r:id="rId29"/>
    <p:sldId id="334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4" r:id="rId51"/>
    <p:sldId id="319" r:id="rId52"/>
    <p:sldId id="302" r:id="rId53"/>
    <p:sldId id="303" r:id="rId54"/>
    <p:sldId id="305" r:id="rId55"/>
    <p:sldId id="306" r:id="rId56"/>
    <p:sldId id="335" r:id="rId57"/>
    <p:sldId id="307" r:id="rId58"/>
    <p:sldId id="320" r:id="rId59"/>
    <p:sldId id="321" r:id="rId60"/>
    <p:sldId id="336" r:id="rId61"/>
    <p:sldId id="322" r:id="rId62"/>
    <p:sldId id="309" r:id="rId63"/>
    <p:sldId id="337" r:id="rId64"/>
    <p:sldId id="340" r:id="rId65"/>
    <p:sldId id="339" r:id="rId66"/>
    <p:sldId id="338" r:id="rId67"/>
    <p:sldId id="313" r:id="rId68"/>
    <p:sldId id="341" r:id="rId69"/>
    <p:sldId id="327" r:id="rId70"/>
    <p:sldId id="343" r:id="rId71"/>
    <p:sldId id="344" r:id="rId72"/>
    <p:sldId id="345" r:id="rId73"/>
    <p:sldId id="346" r:id="rId74"/>
    <p:sldId id="347" r:id="rId75"/>
    <p:sldId id="348" r:id="rId76"/>
    <p:sldId id="349" r:id="rId77"/>
    <p:sldId id="350" r:id="rId78"/>
    <p:sldId id="351" r:id="rId79"/>
    <p:sldId id="352" r:id="rId80"/>
    <p:sldId id="353" r:id="rId81"/>
    <p:sldId id="354" r:id="rId82"/>
    <p:sldId id="355" r:id="rId83"/>
    <p:sldId id="356" r:id="rId84"/>
    <p:sldId id="324" r:id="rId85"/>
    <p:sldId id="357" r:id="rId86"/>
    <p:sldId id="358" r:id="rId87"/>
    <p:sldId id="325" r:id="rId88"/>
    <p:sldId id="328" r:id="rId89"/>
    <p:sldId id="329" r:id="rId90"/>
    <p:sldId id="330" r:id="rId91"/>
    <p:sldId id="342" r:id="rId92"/>
    <p:sldId id="359" r:id="rId93"/>
    <p:sldId id="360" r:id="rId94"/>
    <p:sldId id="361" r:id="rId95"/>
    <p:sldId id="362" r:id="rId96"/>
    <p:sldId id="363" r:id="rId97"/>
    <p:sldId id="364" r:id="rId98"/>
    <p:sldId id="365" r:id="rId99"/>
    <p:sldId id="366" r:id="rId100"/>
    <p:sldId id="368" r:id="rId101"/>
    <p:sldId id="367" r:id="rId102"/>
    <p:sldId id="369" r:id="rId10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D9E8ZopcX+SZ4z9AJV80ZA==" hashData="kDOR3MrTHXhdzMiY3hQ0RshjZnI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C3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A36C6-330B-42B6-AF21-0270CA6150AD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F7A8D-45CC-4B82-B60B-D39CDC2D3F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6F7A8D-45CC-4B82-B60B-D39CDC2D3FB2}" type="slidenum">
              <a:rPr lang="ru-RU" smtClean="0"/>
              <a:pPr/>
              <a:t>84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6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6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7E3C0-2297-4ED8-9EFB-C1A9479369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34FE5-685F-43F7-ABA7-82ABBB5706E5}" type="datetimeFigureOut">
              <a:rPr lang="ru-RU" smtClean="0"/>
              <a:pPr/>
              <a:t>01.08.2022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49591-CB0C-473C-B76A-42EBB1101F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ÐÐ°ÑÑÐ¸Ð½ÐºÐ¸ Ð¿Ð¾ Ð·Ð°Ð¿ÑÐ¾ÑÑ Ð¼Ð¸ÐºÑÐ¾ÑÐºÐ¾Ð¿ Ð±Ð¸Ð¾Ð»Ð¾Ð³Ð¸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5436"/>
            <a:ext cx="7668344" cy="52894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243602"/>
            <a:ext cx="8964488" cy="1470025"/>
          </a:xfrm>
        </p:spPr>
        <p:txBody>
          <a:bodyPr>
            <a:noAutofit/>
          </a:bodyPr>
          <a:lstStyle/>
          <a:p>
            <a:r>
              <a:rPr lang="ru-RU" sz="6600" b="1" dirty="0" smtClean="0"/>
              <a:t>4.МЕТОДЫ ЦИТОЛОГИИ</a:t>
            </a:r>
            <a:endParaRPr lang="ru-RU" sz="6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СВЕТОВОЕ МИКРОСКОПИРОВАНИЕ</a:t>
            </a:r>
            <a:b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844824"/>
            <a:ext cx="8964488" cy="4930627"/>
          </a:xfrm>
        </p:spPr>
        <p:txBody>
          <a:bodyPr>
            <a:normAutofit lnSpcReduction="10000"/>
          </a:bodyPr>
          <a:lstStyle/>
          <a:p>
            <a:r>
              <a:rPr lang="ru-RU" sz="3600" b="1" dirty="0"/>
              <a:t>Наблюдение живых и неживых объектов.  Клетки </a:t>
            </a:r>
            <a:r>
              <a:rPr lang="ru-RU" sz="3600" b="1" dirty="0" smtClean="0"/>
              <a:t>рассматривают </a:t>
            </a:r>
            <a:r>
              <a:rPr lang="ru-RU" sz="3600" b="1" dirty="0"/>
              <a:t>в проходящем свете; </a:t>
            </a:r>
            <a:endParaRPr lang="ru-RU" sz="3600" b="1" dirty="0" smtClean="0"/>
          </a:p>
          <a:p>
            <a:r>
              <a:rPr lang="ru-RU" sz="3600" b="1" u="sng" dirty="0" smtClean="0"/>
              <a:t>Можно </a:t>
            </a:r>
            <a:r>
              <a:rPr lang="ru-RU" sz="3600" b="1" u="sng" dirty="0"/>
              <a:t>увидеть:</a:t>
            </a:r>
            <a:r>
              <a:rPr lang="ru-RU" sz="3600" b="1" dirty="0"/>
              <a:t> клетки, вакуоли растений, ядро, хлоропласты, клеточную стенку.</a:t>
            </a:r>
          </a:p>
          <a:p>
            <a:r>
              <a:rPr lang="ru-RU" sz="3600" b="1" dirty="0"/>
              <a:t>Изображения – цветные и </a:t>
            </a:r>
            <a:r>
              <a:rPr lang="ru-RU" sz="3600" b="1" dirty="0" err="1"/>
              <a:t>ч\б</a:t>
            </a:r>
            <a:r>
              <a:rPr lang="ru-RU" sz="3600" b="1" dirty="0"/>
              <a:t>;</a:t>
            </a:r>
          </a:p>
          <a:p>
            <a:r>
              <a:rPr lang="ru-RU" sz="3600" b="1" dirty="0" err="1"/>
              <a:t>НЕдорогостоящий</a:t>
            </a:r>
            <a:r>
              <a:rPr lang="ru-RU" sz="3600" b="1" dirty="0"/>
              <a:t> и </a:t>
            </a:r>
            <a:r>
              <a:rPr lang="ru-RU" sz="3600" b="1" dirty="0" err="1"/>
              <a:t>НЕтрудоемкий</a:t>
            </a:r>
            <a:r>
              <a:rPr lang="ru-RU" sz="3600" b="1" dirty="0"/>
              <a:t> метод;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Строение светового микроскопа — урок. Биология, Бактерии. Грибы. Растения  (5–6 класс).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3419872" y="332656"/>
            <a:ext cx="4968552" cy="5927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1845"/>
            <a:ext cx="91440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ЭЛЕКТРОННОЕ МИКРОСКОПИРОВАНИЕ 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527989"/>
            <a:ext cx="8686800" cy="5257800"/>
          </a:xfrm>
        </p:spPr>
        <p:txBody>
          <a:bodyPr>
            <a:normAutofit/>
          </a:bodyPr>
          <a:lstStyle/>
          <a:p>
            <a:r>
              <a:rPr lang="ru-RU" b="1" dirty="0"/>
              <a:t>Наблюдение </a:t>
            </a:r>
            <a:r>
              <a:rPr lang="ru-RU" b="1" u="sng" dirty="0"/>
              <a:t>не</a:t>
            </a:r>
            <a:r>
              <a:rPr lang="ru-RU" b="1" dirty="0"/>
              <a:t>живых объектов, дает большее увеличение.  Через объект проходит поток электронов и создается изображение на фотопластинке;</a:t>
            </a:r>
          </a:p>
          <a:p>
            <a:r>
              <a:rPr lang="ru-RU" b="1" u="sng" dirty="0"/>
              <a:t>Можно увидеть</a:t>
            </a:r>
            <a:r>
              <a:rPr lang="ru-RU" b="1" dirty="0"/>
              <a:t>: рибосомы, микротрубочки, мембраны ЭПС, вирусы; </a:t>
            </a:r>
            <a:endParaRPr lang="ru-RU" b="1" dirty="0" smtClean="0"/>
          </a:p>
          <a:p>
            <a:r>
              <a:rPr lang="ru-RU" b="1" dirty="0" smtClean="0"/>
              <a:t>Изображения </a:t>
            </a:r>
            <a:r>
              <a:rPr lang="ru-RU" b="1" dirty="0"/>
              <a:t>– </a:t>
            </a:r>
            <a:r>
              <a:rPr lang="ru-RU" b="1" dirty="0" err="1"/>
              <a:t>ч\б</a:t>
            </a:r>
            <a:r>
              <a:rPr lang="ru-RU" b="1" dirty="0"/>
              <a:t>;</a:t>
            </a:r>
          </a:p>
          <a:p>
            <a:r>
              <a:rPr lang="ru-RU" b="1" dirty="0"/>
              <a:t>Дорогостоящий и трудоемкий метод; 	</a:t>
            </a:r>
          </a:p>
          <a:p>
            <a:pPr algn="ctr">
              <a:buNone/>
            </a:pP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Электронный микроскоп (схема строения) — Мегаэнциклопедия Кирилла и Мефодия  — медиаобъек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31845"/>
            <a:ext cx="4896544" cy="6485382"/>
          </a:xfrm>
          <a:prstGeom prst="rect">
            <a:avLst/>
          </a:prstGeom>
          <a:noFill/>
        </p:spPr>
      </p:pic>
      <p:pic>
        <p:nvPicPr>
          <p:cNvPr id="31748" name="Picture 4" descr="Электронный микроскоп | altami.r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787218"/>
            <a:ext cx="3528392" cy="28227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ИЗ ЕГЭ  (ЛИНИЯ 2)</a:t>
            </a:r>
            <a:endParaRPr lang="ru-RU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" y="1600200"/>
            <a:ext cx="8435280" cy="493954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 «микроскопия \ микроскопирование»:</a:t>
            </a:r>
          </a:p>
          <a:p>
            <a:pPr>
              <a:buNone/>
            </a:pPr>
            <a:r>
              <a:rPr lang="ru-RU" b="1" dirty="0"/>
              <a:t>* Определение количества эритроцитов в пробе крови человека;</a:t>
            </a:r>
          </a:p>
          <a:p>
            <a:pPr>
              <a:buNone/>
            </a:pPr>
            <a:r>
              <a:rPr lang="ru-RU" b="1" dirty="0"/>
              <a:t>* Изучение строения клеток кожицы лука;</a:t>
            </a:r>
          </a:p>
          <a:p>
            <a:pPr>
              <a:buNone/>
            </a:pPr>
            <a:r>
              <a:rPr lang="ru-RU" b="1" dirty="0"/>
              <a:t>* Изучение особенностей фаз митоза на фиксированном препарате;</a:t>
            </a:r>
          </a:p>
          <a:p>
            <a:pPr>
              <a:buNone/>
            </a:pPr>
            <a:r>
              <a:rPr lang="ru-RU" b="1" dirty="0"/>
              <a:t>* Определение структуры митохондрий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95941"/>
            <a:ext cx="8568952" cy="11430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Рассмотрите внимательно рисунок и ответьте на </a:t>
            </a:r>
            <a:r>
              <a:rPr lang="ru-RU" sz="2800" b="1" dirty="0" smtClean="0">
                <a:solidFill>
                  <a:srgbClr val="002060"/>
                </a:solidFill>
              </a:rPr>
              <a:t>вопросы. </a:t>
            </a:r>
            <a:r>
              <a:rPr lang="ru-RU" sz="2800" b="1" dirty="0">
                <a:solidFill>
                  <a:srgbClr val="002060"/>
                </a:solidFill>
              </a:rPr>
              <a:t>1. Что изображено на рисунке?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2. Каким методом получено это изображение?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3. Какие преимущества и недостатки есть у этого метода по сравнению с альтернативными методами?</a:t>
            </a:r>
            <a:br>
              <a:rPr lang="ru-RU" sz="2800" b="1" dirty="0">
                <a:solidFill>
                  <a:srgbClr val="002060"/>
                </a:solidFill>
              </a:rPr>
            </a:b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s://bio-ege.sdamgia.ru/get_file?id=178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1442" y="2821334"/>
            <a:ext cx="3914775" cy="3977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8032" y="1268760"/>
            <a:ext cx="8748464" cy="53758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1. На рисунке изображён фрагмент клетки.</a:t>
            </a:r>
          </a:p>
          <a:p>
            <a:pPr marL="0" indent="0">
              <a:buNone/>
            </a:pPr>
            <a:r>
              <a:rPr lang="ru-RU" b="1" dirty="0" smtClean="0"/>
              <a:t>ИЛИ На </a:t>
            </a:r>
            <a:r>
              <a:rPr lang="ru-RU" b="1" dirty="0"/>
              <a:t>рисунке изображена электронная микрофотография фрагмента </a:t>
            </a:r>
            <a:r>
              <a:rPr lang="ru-RU" b="1" dirty="0" smtClean="0"/>
              <a:t>клетки.</a:t>
            </a:r>
          </a:p>
          <a:p>
            <a:pPr marL="0" indent="0">
              <a:buNone/>
            </a:pPr>
            <a:r>
              <a:rPr lang="ru-RU" b="1" dirty="0" smtClean="0"/>
              <a:t>2</a:t>
            </a:r>
            <a:r>
              <a:rPr lang="ru-RU" b="1" dirty="0"/>
              <a:t>. Изображение получено методом электронной микроскопии.</a:t>
            </a:r>
          </a:p>
          <a:p>
            <a:pPr marL="0" indent="0">
              <a:buNone/>
            </a:pPr>
            <a:r>
              <a:rPr lang="ru-RU" b="1" dirty="0"/>
              <a:t>3. Альтернативный метод – световая микроскопия. Электронная микроскопия не позволяет рассматривать живые объекты и требует сложной подготовки препарата, но зато имеет большую разрешающую способность.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7483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ПРЕИМУЩЕСТВА ИМЕЕТ СВЕТОВОЙ МИКРОСКОП ПЕРЕД ЭЛЕКТРОННЫМ?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3011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1) световой микроскоп легче, компактнее (проще в обращении, значительно дешевле), и не требует сложной подготовки препаратов.</a:t>
            </a:r>
          </a:p>
          <a:p>
            <a:pPr>
              <a:buNone/>
            </a:pPr>
            <a:r>
              <a:rPr lang="ru-RU" b="1" dirty="0" smtClean="0"/>
              <a:t>2) в световой микроскоп можно рассматривать живые клетки и видеть цветное изображение (можно видеть движение цитоплазмы с органоидами, стадии деления клетки).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88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3) ЦЕНТРИФУГИРОВАНИЕ 	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41579"/>
            <a:ext cx="8712968" cy="5130830"/>
          </a:xfrm>
        </p:spPr>
        <p:txBody>
          <a:bodyPr>
            <a:normAutofit/>
          </a:bodyPr>
          <a:lstStyle/>
          <a:p>
            <a:r>
              <a:rPr lang="ru-RU" sz="3600" b="1" dirty="0"/>
              <a:t>Разделение смесей на составляющие под действием центробежной силы.</a:t>
            </a:r>
          </a:p>
          <a:p>
            <a:r>
              <a:rPr lang="ru-RU" sz="3600" b="1" dirty="0"/>
              <a:t>Органоиды клетки разделяются по плотности и молекулярной массе 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(</a:t>
            </a:r>
            <a:r>
              <a:rPr lang="ru-RU" sz="3600" b="1" dirty="0"/>
              <a:t>от тяжелого к легкому): </a:t>
            </a:r>
            <a:endParaRPr lang="ru-RU" sz="3600" b="1" dirty="0" smtClean="0"/>
          </a:p>
          <a:p>
            <a:pPr algn="ctr">
              <a:buNone/>
            </a:pPr>
            <a:r>
              <a:rPr lang="ru-RU" sz="3600" b="1" dirty="0" smtClean="0"/>
              <a:t>ядро </a:t>
            </a:r>
            <a:r>
              <a:rPr lang="ru-RU" sz="3600" b="1" dirty="0"/>
              <a:t>→ митохондрии и хлоропласты → лизосомы → рибосомы.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5604" name="Picture 4" descr="ÐÐ°ÑÑÐ¸Ð½ÐºÐ¸ Ð¿Ð¾ Ð·Ð°Ð¿ÑÐ¾ÑÑ ÑÐµÐ½ÑÑÐ¸ÑÑÐ³Ð¸ÑÐ¾Ð²Ð°Ð½Ð¸Ðµ ÐºÑÐ¾Ð²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980727"/>
            <a:ext cx="4165079" cy="4500233"/>
          </a:xfrm>
          <a:prstGeom prst="rect">
            <a:avLst/>
          </a:prstGeom>
          <a:noFill/>
        </p:spPr>
      </p:pic>
      <p:pic>
        <p:nvPicPr>
          <p:cNvPr id="11266" name="Picture 2" descr="Центрифуга медицинская серии СМ: СМ-6МТ: продажа, цена в Белгороде.  центрифуги лабораторные от &quot;ЗЕРНОТЕХ&quot; - 338978248"/>
          <p:cNvPicPr>
            <a:picLocks noChangeAspect="1" noChangeArrowheads="1"/>
          </p:cNvPicPr>
          <p:nvPr/>
        </p:nvPicPr>
        <p:blipFill>
          <a:blip r:embed="rId3" cstate="print"/>
          <a:srcRect l="16935" r="17746"/>
          <a:stretch>
            <a:fillRect/>
          </a:stretch>
        </p:blipFill>
        <p:spPr bwMode="auto">
          <a:xfrm>
            <a:off x="5364088" y="318254"/>
            <a:ext cx="3600400" cy="6047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13783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/>
              <a:t>* Избирательное выделение органоидов клетки для последующего изучения;</a:t>
            </a:r>
          </a:p>
          <a:p>
            <a:pPr>
              <a:buNone/>
            </a:pPr>
            <a:r>
              <a:rPr lang="ru-RU" b="1" dirty="0"/>
              <a:t>* Разделение легких и тяжелых фракций органических соединений.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5751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ПРИМЕРЫ ИЗ ЕГЭ  (ЛИНИЯ 2)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7723"/>
            <a:ext cx="9144000" cy="1143000"/>
          </a:xfrm>
        </p:spPr>
        <p:txBody>
          <a:bodyPr>
            <a:noAutofit/>
          </a:bodyPr>
          <a:lstStyle/>
          <a:p>
            <a:pPr lvl="0"/>
            <a:r>
              <a:rPr lang="ru-RU" sz="3200" b="1" dirty="0" smtClean="0">
                <a:solidFill>
                  <a:srgbClr val="002060"/>
                </a:solidFill>
              </a:rPr>
              <a:t>ДЛЯ ИЗУЧЕНИЯ МИТОХОНДРИАЛЬНЫХ ДНК УЧЕНОМУ НЕОБХОДИМО ВЫДЕЛИТЬ МИТОХОНДРИИ ИЗ ЖИВОТНЫХ КЛЕТОК МЕТОДОМ ЦЕНТРИФУГИРОВАНИЯ. НА ЧЕМ ОСНОВАН ЭТОТ МЕТОД? ПОСЛЕ КАКИХ СТРУКТУР КЛЕТКИ ОН МОЖЕТ ПОЛУЧИТЬ МИТОХОНДРИАЛЬНУЮ ФРАКЦИЮ?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1700808"/>
            <a:ext cx="91440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 Метод центрифугирования основан на разделении объектов разной плотности или массы за счет разной скорости оседания объектов (за счет разной скорости вращения центрифуги).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Митохондриальная фракция может быть получена после осаждения ядер, как самых плотных (тяжелых) клеточных структур (плотность митохондрий ниже плотности ядер, но выше плотности всех остальных структур).</a:t>
            </a: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ХРОМАТОГРАФИЯ 	</a:t>
            </a:r>
            <a:endParaRPr lang="ru-RU" sz="5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ru-RU" sz="3600" b="1" dirty="0"/>
              <a:t>Разделение содержимого клетки и анализ смеси веществ (белки, пигменты). </a:t>
            </a:r>
            <a:endParaRPr lang="ru-RU" sz="3600" b="1" dirty="0" smtClean="0"/>
          </a:p>
          <a:p>
            <a:r>
              <a:rPr lang="ru-RU" sz="3600" b="1" u="sng" dirty="0" smtClean="0"/>
              <a:t>Основан </a:t>
            </a:r>
            <a:r>
              <a:rPr lang="ru-RU" sz="3600" b="1" u="sng" dirty="0"/>
              <a:t>на</a:t>
            </a:r>
            <a:r>
              <a:rPr lang="ru-RU" sz="3600" b="1" dirty="0"/>
              <a:t> распределении </a:t>
            </a:r>
            <a:r>
              <a:rPr lang="ru-RU" sz="3600" b="1" dirty="0" smtClean="0"/>
              <a:t>компонентов </a:t>
            </a:r>
            <a:r>
              <a:rPr lang="ru-RU" sz="3600" b="1" dirty="0"/>
              <a:t>между двумя фазами: неподвижной (нанесенной на колонку) и подвижной, протекающей через неподвижную.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Что такое хроматография и какова ее роль в парфюмерии? | SpellSmell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5" y="2767846"/>
            <a:ext cx="5111070" cy="411753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13783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/>
              <a:t>* Разделение основных пигментов из экстракта листьев.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5751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ПРИМЕРЫ ИЗ ЕГЭ  (ЛИНИЯ 2)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63893"/>
            <a:ext cx="91440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листа растения выделили окрашенную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субстанцию и разделили ее на фракции 4-х цветов: зеленый, желтый, оранжевый, фиолетовый. Какой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применялся в данном случае? Почему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появились фракции разного цвета?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24133"/>
            <a:ext cx="8229600" cy="330203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1)Применялся метод хроматографии.</a:t>
            </a:r>
          </a:p>
          <a:p>
            <a:pPr>
              <a:buNone/>
            </a:pPr>
            <a:r>
              <a:rPr lang="ru-RU" b="1" dirty="0" smtClean="0"/>
              <a:t>2)Фракции разного цвета появились из-за того, что пигменты в зависимости от их молекулярной массы проходят через слой адсорбента с разной скоростью движения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Хроматографический анализ / Новости Самары, новости Самарской области, ПРО  город Самар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63893"/>
            <a:ext cx="7920880" cy="55821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" y="730627"/>
            <a:ext cx="8507288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Учёный выделил пигменты фотосинтеза из листа растения. Каким методом он мог бы разделить их? На чём основан этот метод?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4848" y="291054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1) метод хроматографии</a:t>
            </a:r>
          </a:p>
          <a:p>
            <a:pPr marL="0" indent="0">
              <a:buNone/>
            </a:pPr>
            <a:r>
              <a:rPr lang="ru-RU" b="1" dirty="0" smtClean="0"/>
              <a:t>2) метод основан на разделении </a:t>
            </a:r>
            <a:br>
              <a:rPr lang="ru-RU" b="1" dirty="0" smtClean="0"/>
            </a:br>
            <a:r>
              <a:rPr lang="ru-RU" b="1" dirty="0" smtClean="0"/>
              <a:t>пигментов из-за различий в </a:t>
            </a:r>
            <a:br>
              <a:rPr lang="ru-RU" b="1" dirty="0" smtClean="0"/>
            </a:br>
            <a:r>
              <a:rPr lang="ru-RU" b="1" dirty="0" smtClean="0"/>
              <a:t>скорости движения пигментов в </a:t>
            </a:r>
            <a:br>
              <a:rPr lang="ru-RU" b="1" dirty="0" smtClean="0"/>
            </a:br>
            <a:r>
              <a:rPr lang="ru-RU" b="1" dirty="0" smtClean="0"/>
              <a:t>адсорбенте.</a:t>
            </a:r>
            <a:endParaRPr lang="ru-RU" b="1" dirty="0"/>
          </a:p>
        </p:txBody>
      </p:sp>
      <p:pic>
        <p:nvPicPr>
          <p:cNvPr id="6146" name="Picture 2" descr="Хроматография —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2251709"/>
            <a:ext cx="2095500" cy="46062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20472" cy="114300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ЭЛЕКТРОФОРЕЗ</a:t>
            </a:r>
            <a:endParaRPr lang="ru-RU" sz="5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355170"/>
            <a:ext cx="889248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/>
              <a:t>Близкий к хроматографии метод, разделению веществ в геле способствует электрический ток. проводится в </a:t>
            </a:r>
            <a:r>
              <a:rPr lang="ru-RU" sz="3600" b="1" dirty="0" err="1"/>
              <a:t>хроматографической</a:t>
            </a:r>
            <a:r>
              <a:rPr lang="ru-RU" sz="3600" b="1" dirty="0"/>
              <a:t> камере с электродами. Выделение фрагмента ДНК и его изучение в </a:t>
            </a:r>
            <a:r>
              <a:rPr lang="ru-RU" sz="3600" b="1" dirty="0" err="1"/>
              <a:t>УФ-излучении</a:t>
            </a:r>
            <a:r>
              <a:rPr lang="ru-RU" sz="3600" b="1" dirty="0"/>
              <a:t>, благодаря окрашиванию.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Электрофорез дн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750303"/>
            <a:ext cx="7056784" cy="5540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ИЗ ЕГЭ  (ЛИНИЯ 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507288" cy="4525963"/>
          </a:xfrm>
        </p:spPr>
        <p:txBody>
          <a:bodyPr/>
          <a:lstStyle/>
          <a:p>
            <a:r>
              <a:rPr lang="ru-RU" dirty="0" smtClean="0"/>
              <a:t>Разделение сложных смесей биополимеров;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964488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РЕНТГЕНОСТРУКТУРНЫЙ АНАЛИЗ </a:t>
            </a:r>
            <a:endParaRPr lang="ru-RU" sz="4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614398"/>
            <a:ext cx="5040560" cy="52709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/>
              <a:t>Основан на дифракции рентгеновских лучей. Можно изучить строение молекул белков, нуклеиновых кислот, других веществ, входящих в состав цитоплазмы. </a:t>
            </a:r>
            <a:r>
              <a:rPr lang="ru-RU" sz="3600" b="1" dirty="0"/>
              <a:t>	</a:t>
            </a:r>
          </a:p>
          <a:p>
            <a:pPr algn="ctr">
              <a:buNone/>
            </a:pPr>
            <a:endParaRPr lang="ru-RU" sz="3600" b="1" dirty="0"/>
          </a:p>
        </p:txBody>
      </p:sp>
      <p:pic>
        <p:nvPicPr>
          <p:cNvPr id="5122" name="Picture 2" descr="12 методов в картинках: структурная биология"/>
          <p:cNvPicPr>
            <a:picLocks noChangeAspect="1" noChangeArrowheads="1"/>
          </p:cNvPicPr>
          <p:nvPr/>
        </p:nvPicPr>
        <p:blipFill>
          <a:blip r:embed="rId2" cstate="print"/>
          <a:srcRect r="11330"/>
          <a:stretch>
            <a:fillRect/>
          </a:stretch>
        </p:blipFill>
        <p:spPr bwMode="auto">
          <a:xfrm>
            <a:off x="4860033" y="2454072"/>
            <a:ext cx="4140067" cy="3783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ИЗ ЕГЭ  (ЛИНИЯ 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11349"/>
            <a:ext cx="8964488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* Исследование структуры белка по </a:t>
            </a:r>
            <a:r>
              <a:rPr lang="ru-RU" b="1" dirty="0" err="1" smtClean="0"/>
              <a:t>распреде-лению</a:t>
            </a:r>
            <a:r>
              <a:rPr lang="ru-RU" b="1" dirty="0" smtClean="0"/>
              <a:t> в пространстве и интенсивностям рассеянного на ней рентгеновского излучения;</a:t>
            </a:r>
          </a:p>
          <a:p>
            <a:pPr>
              <a:buNone/>
            </a:pPr>
            <a:r>
              <a:rPr lang="ru-RU" b="1" dirty="0" smtClean="0"/>
              <a:t>* Определение структуры белка;</a:t>
            </a:r>
            <a:endParaRPr lang="ru-RU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7) МЕТОД МЕЧЕНЫХ АТОМОВ (АВТОРАДИОГРАФИЯ) 	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013783"/>
            <a:ext cx="8507288" cy="4525963"/>
          </a:xfrm>
        </p:spPr>
        <p:txBody>
          <a:bodyPr/>
          <a:lstStyle/>
          <a:p>
            <a:pPr algn="ctr">
              <a:buNone/>
            </a:pPr>
            <a:r>
              <a:rPr lang="ru-RU" b="1" dirty="0"/>
              <a:t>В изучаемой молекуле один атом заменяют на радиоактивный (его излучение легко обнаружить). Применяется при изучении биосинтеза белка, проницаемость клеточной оболочки, осаждение веществ в органе \ ткани. 	</a:t>
            </a:r>
          </a:p>
          <a:p>
            <a:pPr algn="ctr"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ИЗ ЕГЭ  (ЛИНИЯ 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11349"/>
            <a:ext cx="8964488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* Наблюдение за веществом с радиоактивной меткой в клетке;</a:t>
            </a:r>
            <a:endParaRPr lang="ru-RU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8" y="750302"/>
            <a:ext cx="889248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Каким экспериментальным методом можно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установить скорость прохождения веществ через клеточную мембрану при исследовании функции щитовидной железы? На чём основан этот метод?</a:t>
            </a:r>
            <a:br>
              <a:rPr lang="ru-RU" sz="2800" b="1" dirty="0" smtClean="0">
                <a:solidFill>
                  <a:srgbClr val="002060"/>
                </a:solidFill>
              </a:rPr>
            </a:b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332037"/>
            <a:ext cx="89644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1) Метод меченых атомов (пациенту вводят порцию радиоактивного йода и через 2,6,24 часа проводят сканирование щитовидной железы).</a:t>
            </a:r>
          </a:p>
          <a:p>
            <a:pPr marL="0" indent="0">
              <a:buNone/>
            </a:pPr>
            <a:r>
              <a:rPr lang="ru-RU" sz="2400" b="1" dirty="0" smtClean="0"/>
              <a:t>2) По химическим свойствам </a:t>
            </a:r>
            <a:br>
              <a:rPr lang="ru-RU" sz="2400" b="1" dirty="0" smtClean="0"/>
            </a:br>
            <a:r>
              <a:rPr lang="ru-RU" sz="2400" b="1" dirty="0" smtClean="0"/>
              <a:t>изотопы одного и того же </a:t>
            </a:r>
            <a:br>
              <a:rPr lang="ru-RU" sz="2400" b="1" dirty="0" smtClean="0"/>
            </a:br>
            <a:r>
              <a:rPr lang="ru-RU" sz="2400" b="1" dirty="0" smtClean="0"/>
              <a:t>элемента не отличаются друг</a:t>
            </a:r>
            <a:br>
              <a:rPr lang="ru-RU" sz="2400" b="1" dirty="0" smtClean="0"/>
            </a:br>
            <a:r>
              <a:rPr lang="ru-RU" sz="2400" b="1" dirty="0" smtClean="0"/>
              <a:t>от друга, но радиоактивное </a:t>
            </a:r>
            <a:br>
              <a:rPr lang="ru-RU" sz="2400" b="1" dirty="0" smtClean="0"/>
            </a:br>
            <a:r>
              <a:rPr lang="ru-RU" sz="2400" b="1" dirty="0" smtClean="0"/>
              <a:t>излучение позволяет отследить </a:t>
            </a:r>
            <a:br>
              <a:rPr lang="ru-RU" sz="2400" b="1" dirty="0" smtClean="0"/>
            </a:br>
            <a:r>
              <a:rPr lang="ru-RU" sz="2400" b="1" dirty="0" smtClean="0"/>
              <a:t>этапы перемещения радиоактивного элемента (йода) и скорость его накопления в клетках железы.</a:t>
            </a:r>
            <a:endParaRPr lang="ru-RU" sz="2400" b="1" dirty="0"/>
          </a:p>
        </p:txBody>
      </p:sp>
      <p:pic>
        <p:nvPicPr>
          <p:cNvPr id="4" name="Picture 2" descr="F:\Users\Катюха\Downloads\СКАЧАННЫЕ КНИГИ ПО БИО\Маян 12 июня -28 мая\Методы биологии\QV-9fQJXeTg.jpg"/>
          <p:cNvPicPr>
            <a:picLocks noChangeAspect="1" noChangeArrowheads="1"/>
          </p:cNvPicPr>
          <p:nvPr/>
        </p:nvPicPr>
        <p:blipFill>
          <a:blip r:embed="rId2" cstate="print"/>
          <a:srcRect t="63953" r="32015"/>
          <a:stretch>
            <a:fillRect/>
          </a:stretch>
        </p:blipFill>
        <p:spPr bwMode="auto">
          <a:xfrm>
            <a:off x="4607496" y="3214686"/>
            <a:ext cx="4536504" cy="2153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>
            <a:noAutofit/>
          </a:bodyPr>
          <a:lstStyle/>
          <a:p>
            <a:r>
              <a:rPr lang="ru-RU" sz="4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8) МЕТОД КУЛЬТУРЫ КЛЕТОК И ТКАНЕЙ </a:t>
            </a:r>
            <a:endParaRPr lang="ru-RU" sz="4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79301"/>
            <a:ext cx="8964488" cy="4525963"/>
          </a:xfrm>
        </p:spPr>
        <p:txBody>
          <a:bodyPr>
            <a:normAutofit/>
          </a:bodyPr>
          <a:lstStyle/>
          <a:p>
            <a:pPr marL="0" indent="15875" algn="ctr">
              <a:buNone/>
            </a:pPr>
            <a:r>
              <a:rPr lang="ru-RU" sz="3600" b="1" dirty="0"/>
              <a:t>Выращивание клеток (тканей и целых органов) на искусственной питательной среде. </a:t>
            </a:r>
            <a:r>
              <a:rPr lang="ru-RU" sz="3600" b="1" dirty="0" smtClean="0"/>
              <a:t>Применим </a:t>
            </a:r>
            <a:r>
              <a:rPr lang="ru-RU" sz="3600" b="1" dirty="0"/>
              <a:t>для всех живых клеток. 	</a:t>
            </a:r>
          </a:p>
          <a:p>
            <a:pPr algn="ctr">
              <a:buNone/>
            </a:pPr>
            <a:endParaRPr lang="ru-RU" sz="3600" b="1" dirty="0"/>
          </a:p>
        </p:txBody>
      </p:sp>
      <p:pic>
        <p:nvPicPr>
          <p:cNvPr id="1026" name="Picture 2" descr="ÐÐ°ÑÑÐ¸Ð½ÐºÐ¸ Ð¿Ð¾ Ð·Ð°Ð¿ÑÐ¾ÑÑ ÐºÑÐ»ÑÑÑÑÐ° ÑÐºÐ°Ð½Ð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256181"/>
            <a:ext cx="5638800" cy="339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ИЗ ЕГЭ  (ЛИНИЯ 2)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11349"/>
            <a:ext cx="8964488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* Получение </a:t>
            </a:r>
            <a:r>
              <a:rPr lang="ru-RU" b="1" dirty="0" err="1" smtClean="0"/>
              <a:t>каллусных</a:t>
            </a:r>
            <a:r>
              <a:rPr lang="ru-RU" b="1" dirty="0" smtClean="0"/>
              <a:t> клеток растений;</a:t>
            </a:r>
            <a:endParaRPr lang="ru-RU" b="1" dirty="0"/>
          </a:p>
        </p:txBody>
      </p:sp>
      <p:pic>
        <p:nvPicPr>
          <p:cNvPr id="1026" name="Picture 2" descr="Что такое каллусная ткань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564904"/>
            <a:ext cx="487680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>
          <a:xfrm>
            <a:off x="395288" y="1268760"/>
            <a:ext cx="8748712" cy="1371600"/>
          </a:xfrm>
        </p:spPr>
        <p:txBody>
          <a:bodyPr>
            <a:noAutofit/>
          </a:bodyPr>
          <a:lstStyle/>
          <a:p>
            <a:pPr eaLnBrk="1" hangingPunct="1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ИСТОРИЯ СОЗДАНИЯ КЛЕТОЧНОЙ ТЕОРИИ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4" y="4149090"/>
            <a:ext cx="1284287" cy="2447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1614" y="4149090"/>
            <a:ext cx="1652587" cy="2409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4288" y="4149090"/>
            <a:ext cx="1447800" cy="2499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42176" y="4149090"/>
            <a:ext cx="1336675" cy="2367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братья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Янсен</a:t>
            </a: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2484438" y="1442086"/>
            <a:ext cx="6659562" cy="452628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3600" b="1" dirty="0" smtClean="0"/>
              <a:t>1590 год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600" b="1" dirty="0" smtClean="0"/>
              <a:t>Соединив вместе две линзы, впервые изобрели примитивный микроскоп</a:t>
            </a:r>
          </a:p>
        </p:txBody>
      </p:sp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7" y="4465916"/>
            <a:ext cx="3398640" cy="2047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4" name="Picture 2" descr="Янсен, Захарий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63893"/>
            <a:ext cx="2232248" cy="23330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57200" y="59026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Роберт Гук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3059112" y="836712"/>
            <a:ext cx="6121400" cy="452628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1665 год</a:t>
            </a:r>
          </a:p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Впервые описал строение коры пробкового дуба и стебля растений,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ввел в науку термин «клетка».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5435"/>
            <a:ext cx="2448272" cy="2937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412" name="Picture 4" descr="Из истории микроскопа (часть шестая): andreas_zarus — LiveJourn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2824133"/>
            <a:ext cx="2952452" cy="3952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Антони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ван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Левенгук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3492500" y="1442086"/>
            <a:ext cx="5437188" cy="452628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b="1" dirty="0" smtClean="0"/>
              <a:t>Усовершенствовал микроскоп.</a:t>
            </a:r>
          </a:p>
          <a:p>
            <a:pPr eaLnBrk="1" hangingPunct="1">
              <a:defRPr/>
            </a:pPr>
            <a:r>
              <a:rPr lang="ru-RU" b="1" dirty="0" smtClean="0"/>
              <a:t>Наблюдал и зарисовал ряд простейших, сперматозоиды, бактерии, эритроциты и их движение в капиллярах.</a:t>
            </a:r>
          </a:p>
          <a:p>
            <a:pPr eaLnBrk="1" hangingPunct="1">
              <a:defRPr/>
            </a:pPr>
            <a:r>
              <a:rPr lang="ru-RU" sz="3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Открыл бактерии.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268760"/>
            <a:ext cx="2952750" cy="11521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Вторая половина </a:t>
            </a:r>
            <a:br>
              <a:rPr lang="ru-RU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</a:br>
            <a:r>
              <a:rPr lang="en-US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XVII</a:t>
            </a:r>
            <a:r>
              <a:rPr lang="ru-RU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 века</a:t>
            </a:r>
          </a:p>
        </p:txBody>
      </p:sp>
      <p:pic>
        <p:nvPicPr>
          <p:cNvPr id="16386" name="Picture 2" descr="Чем прославился голландский биолог Антони ван Левенгук? | Справка |  Вопрос-Ответ | Аргументы и Факты"/>
          <p:cNvPicPr>
            <a:picLocks noChangeAspect="1" noChangeArrowheads="1"/>
          </p:cNvPicPr>
          <p:nvPr/>
        </p:nvPicPr>
        <p:blipFill>
          <a:blip r:embed="rId2" cstate="print"/>
          <a:srcRect l="14175" r="16132"/>
          <a:stretch>
            <a:fillRect/>
          </a:stretch>
        </p:blipFill>
        <p:spPr bwMode="auto">
          <a:xfrm>
            <a:off x="251521" y="3212976"/>
            <a:ext cx="3190467" cy="30863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7892" name="Picture 4" descr="http://upload.wikimedia.org/wikipedia/commons/d/de/Leeuwenhoek_Microscop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7384"/>
            <a:ext cx="4119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Микроскоп Левенгук - levenhuk - купить - интернет - магазин - Москва  -Санкт-Петербург - СП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0"/>
            <a:ext cx="3888432" cy="3429000"/>
          </a:xfrm>
          <a:prstGeom prst="rect">
            <a:avLst/>
          </a:prstGeom>
          <a:noFill/>
        </p:spPr>
      </p:pic>
      <p:pic>
        <p:nvPicPr>
          <p:cNvPr id="15366" name="Picture 6" descr="Сентябрь — 2018 — Histor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2568" y="144016"/>
            <a:ext cx="4067944" cy="6525344"/>
          </a:xfrm>
          <a:prstGeom prst="rect">
            <a:avLst/>
          </a:prstGeom>
          <a:noFill/>
        </p:spPr>
      </p:pic>
      <p:sp>
        <p:nvSpPr>
          <p:cNvPr id="15368" name="AutoShape 8" descr="Страж судебной палаты. Путешествие в страну микробов"/>
          <p:cNvSpPr>
            <a:spLocks noChangeAspect="1" noChangeArrowheads="1"/>
          </p:cNvSpPr>
          <p:nvPr/>
        </p:nvSpPr>
        <p:spPr bwMode="auto">
          <a:xfrm>
            <a:off x="63500" y="-163830"/>
            <a:ext cx="304800" cy="36576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3430816"/>
            <a:ext cx="2885815" cy="3427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Карл Бэр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3203576" y="1614220"/>
            <a:ext cx="5338763" cy="4925526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3600" b="1" dirty="0" smtClean="0"/>
              <a:t>1827 год</a:t>
            </a:r>
          </a:p>
          <a:p>
            <a:pPr eaLnBrk="1" hangingPunct="1">
              <a:buFontTx/>
              <a:buNone/>
            </a:pPr>
            <a:endParaRPr lang="ru-RU" sz="36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3900" b="1" dirty="0" smtClean="0">
                <a:solidFill>
                  <a:srgbClr val="FF0000"/>
                </a:solidFill>
              </a:rPr>
              <a:t>Обнаружил яйцеклетку млекопитающих</a:t>
            </a:r>
          </a:p>
          <a:p>
            <a:pPr eaLnBrk="1" hangingPunct="1">
              <a:buFontTx/>
              <a:buNone/>
            </a:pPr>
            <a:r>
              <a:rPr lang="ru-RU" sz="3600" b="1" dirty="0" smtClean="0"/>
              <a:t>Вывод: каждый организм развивается из одной клетки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6" y="764704"/>
            <a:ext cx="2592983" cy="3445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986" name="Picture 2" descr="http://www.dekatop.com/wp-content/uploads/2011/03/sperma_02.jpg"/>
          <p:cNvPicPr>
            <a:picLocks noChangeAspect="1" noChangeArrowheads="1"/>
          </p:cNvPicPr>
          <p:nvPr/>
        </p:nvPicPr>
        <p:blipFill>
          <a:blip r:embed="rId3" cstate="print"/>
          <a:srcRect l="16635" t="39622" r="5732" b="3322"/>
          <a:stretch>
            <a:fillRect/>
          </a:stretch>
        </p:blipFill>
        <p:spPr bwMode="auto">
          <a:xfrm>
            <a:off x="6300192" y="139066"/>
            <a:ext cx="2627908" cy="26850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Роберт Броун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4067176" y="1613536"/>
            <a:ext cx="4932363" cy="452628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1831-1833 гг.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Обнаружил в растительных клетках ядро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важнейшую составную часть клетки.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772816"/>
            <a:ext cx="3744912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</a:rPr>
              <a:t>Матиас </a:t>
            </a:r>
            <a:r>
              <a:rPr lang="ru-RU" b="1" dirty="0" err="1" smtClean="0">
                <a:solidFill>
                  <a:srgbClr val="FF0000"/>
                </a:solidFill>
              </a:rPr>
              <a:t>Шлейден</a:t>
            </a:r>
            <a:r>
              <a:rPr lang="ru-RU" b="1" dirty="0" smtClean="0">
                <a:solidFill>
                  <a:srgbClr val="FF0000"/>
                </a:solidFill>
              </a:rPr>
              <a:t> и Теодор Шванн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1838 - 39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323850" y="1600200"/>
            <a:ext cx="8229600" cy="452628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3600" b="1" dirty="0" smtClean="0"/>
              <a:t>Обобщили данные о клетке и </a:t>
            </a:r>
            <a:r>
              <a:rPr lang="ru-RU" sz="4000" b="1" dirty="0" smtClean="0">
                <a:solidFill>
                  <a:srgbClr val="FF0000"/>
                </a:solidFill>
              </a:rPr>
              <a:t>сформулировали первую версию клеточной теории</a:t>
            </a:r>
            <a:endParaRPr lang="ru-RU" sz="3600" b="1" dirty="0" smtClean="0">
              <a:solidFill>
                <a:srgbClr val="FF0000"/>
              </a:solidFill>
            </a:endParaRPr>
          </a:p>
        </p:txBody>
      </p:sp>
      <p:pic>
        <p:nvPicPr>
          <p:cNvPr id="61442" name="Picture 2" descr="http://images.myshared.ru/395226/slide_9.jpg"/>
          <p:cNvPicPr>
            <a:picLocks noChangeAspect="1" noChangeArrowheads="1"/>
          </p:cNvPicPr>
          <p:nvPr/>
        </p:nvPicPr>
        <p:blipFill>
          <a:blip r:embed="rId2" cstate="print"/>
          <a:srcRect l="1766" t="22259" r="68212" b="26891"/>
          <a:stretch>
            <a:fillRect/>
          </a:stretch>
        </p:blipFill>
        <p:spPr bwMode="auto">
          <a:xfrm>
            <a:off x="144016" y="3356991"/>
            <a:ext cx="2627784" cy="3269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http://images.myshared.ru/395226/slide_9.jpg"/>
          <p:cNvPicPr>
            <a:picLocks noChangeAspect="1" noChangeArrowheads="1"/>
          </p:cNvPicPr>
          <p:nvPr/>
        </p:nvPicPr>
        <p:blipFill>
          <a:blip r:embed="rId2" cstate="print"/>
          <a:srcRect l="68873" t="21838" r="3754" b="25900"/>
          <a:stretch>
            <a:fillRect/>
          </a:stretch>
        </p:blipFill>
        <p:spPr bwMode="auto">
          <a:xfrm>
            <a:off x="6732240" y="3573015"/>
            <a:ext cx="2160240" cy="3053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470536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ВЕРСИЯ КЛЕТОЧНОЙ ТЕОРИИ 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179388" y="2045970"/>
            <a:ext cx="8640762" cy="3802380"/>
          </a:xfrm>
          <a:ln w="57150">
            <a:solidFill>
              <a:schemeClr val="tx1"/>
            </a:solidFill>
            <a:prstDash val="sysDash"/>
          </a:ln>
        </p:spPr>
        <p:txBody>
          <a:bodyPr/>
          <a:lstStyle/>
          <a:p>
            <a:pPr marL="539750" indent="-269875" defTabSz="809625" eaLnBrk="1" hangingPunct="1"/>
            <a:r>
              <a:rPr lang="ru-RU" sz="3100" b="1" smtClean="0"/>
              <a:t>Все организмы, и растительные, и животные, состоят из простейших частей – клеток.</a:t>
            </a:r>
          </a:p>
          <a:p>
            <a:pPr marL="539750" indent="-269875" defTabSz="809625" eaLnBrk="1" hangingPunct="1"/>
            <a:r>
              <a:rPr lang="ru-RU" sz="3100" b="1" smtClean="0"/>
              <a:t>Клетка – индивидуальное самостоятельное целое.</a:t>
            </a:r>
          </a:p>
          <a:p>
            <a:pPr marL="539750" indent="-269875" defTabSz="809625" eaLnBrk="1" hangingPunct="1"/>
            <a:r>
              <a:rPr lang="ru-RU" sz="3100" b="1" smtClean="0"/>
              <a:t>В одном организме все клетки действуют совместно, формируя гармоничное единство.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1855 – Рудольф Вирхов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323850" y="1786890"/>
            <a:ext cx="4114800" cy="4526280"/>
          </a:xfrm>
        </p:spPr>
        <p:txBody>
          <a:bodyPr>
            <a:normAutofit/>
          </a:bodyPr>
          <a:lstStyle/>
          <a:p>
            <a:pPr marL="0" indent="0" eaLnBrk="1" hangingPunct="1"/>
            <a:r>
              <a:rPr lang="ru-RU" sz="3600" b="1" dirty="0" smtClean="0"/>
              <a:t>Доказал и дополнил КТ, что </a:t>
            </a:r>
            <a:r>
              <a:rPr lang="ru-RU" sz="3600" b="1" dirty="0" smtClean="0">
                <a:solidFill>
                  <a:srgbClr val="FF0000"/>
                </a:solidFill>
              </a:rPr>
              <a:t>каждая клетка возникает из предшествующей клетки.</a:t>
            </a:r>
          </a:p>
        </p:txBody>
      </p:sp>
      <p:pic>
        <p:nvPicPr>
          <p:cNvPr id="11268" name="Picture 2" descr="http://900igr.net/datas/biologija/Kletochnaja-teorija/0009-009-Istorija-sozdanija-kletochnoj-teorii.jpg"/>
          <p:cNvPicPr>
            <a:picLocks noChangeAspect="1" noChangeArrowheads="1"/>
          </p:cNvPicPr>
          <p:nvPr/>
        </p:nvPicPr>
        <p:blipFill>
          <a:blip r:embed="rId2" cstate="print"/>
          <a:srcRect l="23225" t="10941" r="28738" b="32359"/>
          <a:stretch>
            <a:fillRect/>
          </a:stretch>
        </p:blipFill>
        <p:spPr bwMode="auto">
          <a:xfrm>
            <a:off x="4103439" y="1628800"/>
            <a:ext cx="5040561" cy="492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2413001" y="69979"/>
            <a:ext cx="6480175" cy="13716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ОСНОВНЫЕ ПОЛОЖЕНИЯ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КЛЕТОЧНОЙ ТЕОРИИ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1773556"/>
            <a:ext cx="8497888" cy="4852034"/>
          </a:xfrm>
        </p:spPr>
        <p:txBody>
          <a:bodyPr rtlCol="0">
            <a:normAutofit/>
          </a:bodyPr>
          <a:lstStyle/>
          <a:p>
            <a:pPr algn="just" eaLnBrk="1" fontAlgn="auto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ru-RU" sz="2400" b="1" dirty="0" smtClean="0">
                <a:cs typeface="Times New Roman" charset="0"/>
              </a:rPr>
              <a:t>клетка - основная единица строения, функционирования и развития всех живых организмов; 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ru-RU" sz="2400" b="1" dirty="0" smtClean="0">
                <a:cs typeface="Times New Roman" charset="0"/>
              </a:rPr>
              <a:t>клетки всех одноклеточных и многоклеточных организмов сходны (</a:t>
            </a:r>
            <a:r>
              <a:rPr lang="ru-RU" sz="2400" b="1" dirty="0" err="1" smtClean="0">
                <a:cs typeface="Times New Roman" charset="0"/>
              </a:rPr>
              <a:t>гомологичны</a:t>
            </a:r>
            <a:r>
              <a:rPr lang="ru-RU" sz="2400" b="1" dirty="0" smtClean="0">
                <a:cs typeface="Times New Roman" charset="0"/>
              </a:rPr>
              <a:t>) по своему строению, химическому составу, основным проявлениям жизнедеятельности и обмену веществ; 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ru-RU" sz="2400" b="1" dirty="0" smtClean="0">
                <a:cs typeface="Times New Roman" charset="0"/>
              </a:rPr>
              <a:t>размножение клеток происходит путем их деления, каждая новая клетка образуется в результате деления исходной (материнской) клетки; </a:t>
            </a:r>
          </a:p>
          <a:p>
            <a:pPr algn="just" eaLnBrk="1" fontAlgn="auto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ru-RU" sz="2400" b="1" dirty="0" smtClean="0">
                <a:cs typeface="Times New Roman" charset="0"/>
              </a:rPr>
              <a:t>в сложных многоклеточных организмах клетки </a:t>
            </a:r>
            <a:r>
              <a:rPr lang="ru-RU" sz="2400" b="1" dirty="0" err="1" smtClean="0">
                <a:cs typeface="Times New Roman" charset="0"/>
              </a:rPr>
              <a:t>специализирова-ны</a:t>
            </a:r>
            <a:r>
              <a:rPr lang="ru-RU" sz="2400" b="1" dirty="0" smtClean="0">
                <a:cs typeface="Times New Roman" charset="0"/>
              </a:rPr>
              <a:t> по выполняемым ими функциям и образуют ткани; из тканей состоят органы, которые тесно взаимосвязаны и подчинены нервной и гуморальной регуляциям. </a:t>
            </a:r>
          </a:p>
        </p:txBody>
      </p:sp>
      <p:pic>
        <p:nvPicPr>
          <p:cNvPr id="14342" name="Picture 6" descr="Картинки по запросу клеточная теория"/>
          <p:cNvPicPr>
            <a:picLocks noChangeAspect="1" noChangeArrowheads="1"/>
          </p:cNvPicPr>
          <p:nvPr/>
        </p:nvPicPr>
        <p:blipFill>
          <a:blip r:embed="rId2" cstate="print"/>
          <a:srcRect l="26116"/>
          <a:stretch>
            <a:fillRect/>
          </a:stretch>
        </p:blipFill>
        <p:spPr bwMode="auto">
          <a:xfrm>
            <a:off x="467545" y="0"/>
            <a:ext cx="1512169" cy="1665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http://www.it-med.ru/library/v/image/virus_1.jpg"/>
          <p:cNvPicPr>
            <a:picLocks noChangeAspect="1" noChangeArrowheads="1"/>
          </p:cNvPicPr>
          <p:nvPr/>
        </p:nvPicPr>
        <p:blipFill>
          <a:blip r:embed="rId2" cstate="print"/>
          <a:srcRect b="12887"/>
          <a:stretch>
            <a:fillRect/>
          </a:stretch>
        </p:blipFill>
        <p:spPr bwMode="auto">
          <a:xfrm>
            <a:off x="6067424" y="4379506"/>
            <a:ext cx="3113088" cy="2478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1" y="318136"/>
            <a:ext cx="8893175" cy="5330190"/>
          </a:xfrm>
        </p:spPr>
        <p:txBody>
          <a:bodyPr rtlCol="0">
            <a:normAutofit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sz="4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Клетка – элементарная единица живого</a:t>
            </a:r>
          </a:p>
          <a:p>
            <a:pPr marL="320040" indent="-32004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/>
              <a:t>Клетка является наименьшей структурно-функциональной единицей живого и представляет собой открытую, саморегулирующуюся, самовоспроизводящуюся систему.</a:t>
            </a:r>
          </a:p>
          <a:p>
            <a:pPr marL="320040" indent="-32004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i="1" dirty="0" smtClean="0"/>
              <a:t>Вне клетки жизни нет </a:t>
            </a:r>
            <a:br>
              <a:rPr lang="ru-RU" b="1" i="1" dirty="0" smtClean="0"/>
            </a:br>
            <a:r>
              <a:rPr lang="ru-RU" b="1" i="1" dirty="0" smtClean="0"/>
              <a:t>(</a:t>
            </a:r>
            <a:r>
              <a:rPr lang="ru-RU" b="1" i="1" dirty="0" err="1" smtClean="0"/>
              <a:t>искл</a:t>
            </a:r>
            <a:r>
              <a:rPr lang="ru-RU" b="1" i="1" dirty="0" smtClean="0"/>
              <a:t> – вирусы).</a:t>
            </a:r>
          </a:p>
        </p:txBody>
      </p:sp>
      <p:pic>
        <p:nvPicPr>
          <p:cNvPr id="62466" name="Picture 2" descr="https://encrypted-tbn1.gstatic.com/images?q=tbn:ANd9GcTZ0_m94vMB9TkhYJ4bAokmHeoOFOwS0Ifc4E_0cgxdz0IwEIqHb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94811"/>
            <a:ext cx="2260600" cy="2663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2950846"/>
          </a:xfrm>
        </p:spPr>
        <p:txBody>
          <a:bodyPr rtlCol="0">
            <a:noAutofit/>
          </a:bodyPr>
          <a:lstStyle/>
          <a:p>
            <a:pPr marL="320040" indent="-320040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Все клетки сходны по своему химическому составу и имеют общий план строения.</a:t>
            </a:r>
          </a:p>
          <a:p>
            <a:pPr marL="320040" indent="-32004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600" b="1" i="1" dirty="0" smtClean="0"/>
              <a:t>Клетки обладают специфическими особенностями, связанные с выполнением специальных функций и возникающими в результате клеточной дифференцировки. </a:t>
            </a:r>
          </a:p>
        </p:txBody>
      </p:sp>
      <p:pic>
        <p:nvPicPr>
          <p:cNvPr id="16391" name="Picture 7" descr="Картинки по запросу клетки биология"/>
          <p:cNvPicPr>
            <a:picLocks noChangeAspect="1" noChangeArrowheads="1"/>
          </p:cNvPicPr>
          <p:nvPr/>
        </p:nvPicPr>
        <p:blipFill>
          <a:blip r:embed="rId2" cstate="print"/>
          <a:srcRect b="42992"/>
          <a:stretch>
            <a:fillRect/>
          </a:stretch>
        </p:blipFill>
        <p:spPr bwMode="auto">
          <a:xfrm>
            <a:off x="179512" y="4206686"/>
            <a:ext cx="4379912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7" descr="Картинки по запросу клетки биология"/>
          <p:cNvPicPr>
            <a:picLocks noChangeAspect="1" noChangeArrowheads="1"/>
          </p:cNvPicPr>
          <p:nvPr/>
        </p:nvPicPr>
        <p:blipFill>
          <a:blip r:embed="rId2" cstate="print"/>
          <a:srcRect t="38765"/>
          <a:stretch>
            <a:fillRect/>
          </a:stretch>
        </p:blipFill>
        <p:spPr bwMode="auto">
          <a:xfrm>
            <a:off x="4643438" y="4305775"/>
            <a:ext cx="4379912" cy="2493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6146" name="Picture 2" descr="Урок биологии в 10-м классе по теме &quot;Клетка – структурная и функциональная  единица жизни&quot;"/>
          <p:cNvPicPr>
            <a:picLocks noChangeAspect="1" noChangeArrowheads="1"/>
          </p:cNvPicPr>
          <p:nvPr/>
        </p:nvPicPr>
        <p:blipFill>
          <a:blip r:embed="rId2" cstate="print"/>
          <a:srcRect b="19389"/>
          <a:stretch>
            <a:fillRect/>
          </a:stretch>
        </p:blipFill>
        <p:spPr bwMode="auto">
          <a:xfrm>
            <a:off x="216024" y="0"/>
            <a:ext cx="6084168" cy="6858000"/>
          </a:xfrm>
          <a:prstGeom prst="rect">
            <a:avLst/>
          </a:prstGeom>
          <a:noFill/>
        </p:spPr>
      </p:pic>
      <p:pic>
        <p:nvPicPr>
          <p:cNvPr id="6" name="Picture 2" descr="Урок биологии в 10-м классе по теме &quot;Клетка – структурная и функциональная  единица жизни&quot;"/>
          <p:cNvPicPr>
            <a:picLocks noChangeAspect="1" noChangeArrowheads="1"/>
          </p:cNvPicPr>
          <p:nvPr/>
        </p:nvPicPr>
        <p:blipFill>
          <a:blip r:embed="rId2" cstate="print"/>
          <a:srcRect t="83431"/>
          <a:stretch>
            <a:fillRect/>
          </a:stretch>
        </p:blipFill>
        <p:spPr bwMode="auto">
          <a:xfrm>
            <a:off x="3625136" y="4984373"/>
            <a:ext cx="5518865" cy="1468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0" name="Picture 6" descr="http://www.syl.ru/misc/i/ai/96694/1942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339216"/>
            <a:ext cx="5976663" cy="5518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2916238" y="3301276"/>
            <a:ext cx="4610100" cy="107823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Клетка происходит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только от клетки. </a:t>
            </a:r>
          </a:p>
          <a:p>
            <a:pPr eaLnBrk="1" hangingPunct="1"/>
            <a:endParaRPr lang="ru-RU" sz="3600" b="1" dirty="0" smtClean="0">
              <a:solidFill>
                <a:srgbClr val="C00000"/>
              </a:solidFill>
            </a:endParaRPr>
          </a:p>
          <a:p>
            <a:pPr eaLnBrk="1" hangingPunct="1"/>
            <a:endParaRPr lang="ru-RU" sz="3600" b="1" dirty="0" smtClean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389" y="145436"/>
            <a:ext cx="8929687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Клетка – элементарная единица размножения и развития живого.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1396931"/>
          </a:xfrm>
        </p:spPr>
        <p:txBody>
          <a:bodyPr rtlCol="0">
            <a:noAutofit/>
          </a:bodyPr>
          <a:lstStyle/>
          <a:p>
            <a:pPr marL="320040" indent="-320040" algn="ctr">
              <a:buNone/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В многоклеточных организмах клетки дифференцированы (разнообразны) по строению и функциям. Они объединены в ткани, органы и системы органов. </a:t>
            </a:r>
          </a:p>
        </p:txBody>
      </p:sp>
      <p:pic>
        <p:nvPicPr>
          <p:cNvPr id="18435" name="Picture 2" descr="http://900igr.net/datas/biologija/Stroenie-zhivykh-organizmov/0018-018-Organizm-kak-edinoe-tselo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348880"/>
            <a:ext cx="4896544" cy="4273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251520" y="144781"/>
            <a:ext cx="9144000" cy="565023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Сходное клеточное строение организмов – свидетельство того, что все живое имеет единое происхождение.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5678" y="2651313"/>
            <a:ext cx="4564794" cy="3929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0536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Докажите, что клетка является функциональной единицей живого. Приведите доказательства.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323850" y="2186940"/>
            <a:ext cx="8496300" cy="4526280"/>
          </a:xfrm>
        </p:spPr>
        <p:txBody>
          <a:bodyPr/>
          <a:lstStyle/>
          <a:p>
            <a:pPr marL="0" indent="0" eaLnBrk="1" hangingPunct="1">
              <a:buFont typeface="Arial" charset="0"/>
              <a:buAutoNum type="arabicParenR"/>
            </a:pPr>
            <a:r>
              <a:rPr lang="ru-RU" b="1" dirty="0" smtClean="0"/>
              <a:t>В клетке происходят все обменные процессы (питание, дыхание, выделение), которые обеспечивают жизнедеятельность клетки и организма; </a:t>
            </a:r>
          </a:p>
          <a:p>
            <a:pPr marL="0" indent="0" eaLnBrk="1" hangingPunct="1">
              <a:buFont typeface="Arial" charset="0"/>
              <a:buAutoNum type="arabicParenR"/>
            </a:pPr>
            <a:r>
              <a:rPr lang="ru-RU" b="1" dirty="0" smtClean="0"/>
              <a:t>Деление клеток (митоз) обеспечивает размножение клетки, рост и развитие организма.</a:t>
            </a: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6" name="Picture 4" descr="Эукариоты —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860573"/>
            <a:ext cx="4104456" cy="2997427"/>
          </a:xfrm>
          <a:prstGeom prst="rect">
            <a:avLst/>
          </a:prstGeom>
          <a:noFill/>
        </p:spPr>
      </p:pic>
      <p:pic>
        <p:nvPicPr>
          <p:cNvPr id="79874" name="Picture 2" descr="ПРОКАРИОТЫ, Вопросы и задания для повторения - Биолог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0"/>
            <a:ext cx="6084169" cy="4358908"/>
          </a:xfrm>
          <a:prstGeom prst="rect">
            <a:avLst/>
          </a:prstGeom>
          <a:noFill/>
        </p:spPr>
      </p:pic>
      <p:sp>
        <p:nvSpPr>
          <p:cNvPr id="2053" name="Заголовок 1"/>
          <p:cNvSpPr>
            <a:spLocks noGrp="1"/>
          </p:cNvSpPr>
          <p:nvPr>
            <p:ph type="ctrTitle"/>
          </p:nvPr>
        </p:nvSpPr>
        <p:spPr>
          <a:xfrm>
            <a:off x="0" y="2046446"/>
            <a:ext cx="9144000" cy="18288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7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ТИПЫ КЛЕТОЧНОЙ ОРГАНИЗАЦИИ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3794" name="Picture 2" descr="Картинки по запросу про и эукариоты"/>
          <p:cNvPicPr>
            <a:picLocks noChangeAspect="1" noChangeArrowheads="1"/>
          </p:cNvPicPr>
          <p:nvPr/>
        </p:nvPicPr>
        <p:blipFill>
          <a:blip r:embed="rId2" cstate="print"/>
          <a:srcRect t="12926" b="14691"/>
          <a:stretch>
            <a:fillRect/>
          </a:stretch>
        </p:blipFill>
        <p:spPr bwMode="auto">
          <a:xfrm>
            <a:off x="1331640" y="3429001"/>
            <a:ext cx="6912768" cy="33626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Группа 15"/>
          <p:cNvGrpSpPr>
            <a:grpSpLocks/>
          </p:cNvGrpSpPr>
          <p:nvPr/>
        </p:nvGrpSpPr>
        <p:grpSpPr bwMode="auto">
          <a:xfrm>
            <a:off x="395288" y="232410"/>
            <a:ext cx="8425184" cy="2764357"/>
            <a:chOff x="611510" y="548680"/>
            <a:chExt cx="7920984" cy="2766373"/>
          </a:xfrm>
        </p:grpSpPr>
        <p:sp>
          <p:nvSpPr>
            <p:cNvPr id="5" name="TextBox 4"/>
            <p:cNvSpPr txBox="1"/>
            <p:nvPr/>
          </p:nvSpPr>
          <p:spPr>
            <a:xfrm>
              <a:off x="5076786" y="548680"/>
              <a:ext cx="3168394" cy="107800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ПРОКАРИОТЫ (БЕЗЪЯДЕРНЫЕ)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11510" y="623030"/>
              <a:ext cx="3168394" cy="1016403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ЭУКАРИОТЫ</a:t>
              </a:r>
              <a:r>
                <a:rPr lang="ru-RU" sz="28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(ЯДЕРНЫЕ)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16453" y="1953689"/>
              <a:ext cx="3816041" cy="136136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chemeClr val="tx1"/>
                  </a:solidFill>
                </a:rPr>
                <a:t>- бактерии</a:t>
              </a:r>
            </a:p>
            <a:p>
              <a:pPr>
                <a:spcAft>
                  <a:spcPts val="600"/>
                </a:spcAft>
                <a:defRPr/>
              </a:pPr>
              <a:r>
                <a:rPr lang="ru-RU" sz="2400" b="1" dirty="0">
                  <a:solidFill>
                    <a:schemeClr val="tx1"/>
                  </a:solidFill>
                </a:rPr>
                <a:t>- </a:t>
              </a:r>
              <a:r>
                <a:rPr lang="ru-RU" sz="2400" b="1" dirty="0" err="1">
                  <a:solidFill>
                    <a:schemeClr val="tx1"/>
                  </a:solidFill>
                </a:rPr>
                <a:t>архебактерии</a:t>
              </a:r>
              <a:endParaRPr lang="ru-RU" sz="2400" b="1" dirty="0">
                <a:solidFill>
                  <a:schemeClr val="tx1"/>
                </a:solidFill>
              </a:endParaRPr>
            </a:p>
            <a:p>
              <a:pPr>
                <a:lnSpc>
                  <a:spcPct val="70000"/>
                </a:lnSpc>
                <a:defRPr/>
              </a:pPr>
              <a:r>
                <a:rPr lang="ru-RU" sz="2400" b="1" dirty="0">
                  <a:solidFill>
                    <a:schemeClr val="tx1"/>
                  </a:solidFill>
                </a:rPr>
                <a:t>- </a:t>
              </a:r>
              <a:r>
                <a:rPr lang="ru-RU" sz="2400" b="1" dirty="0" err="1">
                  <a:solidFill>
                    <a:schemeClr val="tx1"/>
                  </a:solidFill>
                </a:rPr>
                <a:t>цианобактерии</a:t>
              </a:r>
              <a:r>
                <a:rPr lang="ru-RU" sz="2400" b="1" dirty="0">
                  <a:solidFill>
                    <a:schemeClr val="tx1"/>
                  </a:solidFill>
                </a:rPr>
                <a:t> </a:t>
              </a:r>
              <a:br>
                <a:rPr lang="ru-RU" sz="2400" b="1" dirty="0">
                  <a:solidFill>
                    <a:schemeClr val="tx1"/>
                  </a:solidFill>
                </a:rPr>
              </a:br>
              <a:r>
                <a:rPr lang="ru-RU" b="1" dirty="0">
                  <a:solidFill>
                    <a:schemeClr val="tx1"/>
                  </a:solidFill>
                </a:rPr>
                <a:t>(= </a:t>
              </a:r>
              <a:r>
                <a:rPr lang="ru-RU" b="1" dirty="0" err="1">
                  <a:solidFill>
                    <a:schemeClr val="tx1"/>
                  </a:solidFill>
                </a:rPr>
                <a:t>синезеленые</a:t>
              </a:r>
              <a:r>
                <a:rPr lang="ru-RU" b="1" dirty="0">
                  <a:solidFill>
                    <a:schemeClr val="tx1"/>
                  </a:solidFill>
                </a:rPr>
                <a:t> водоросли)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00412" y="2001348"/>
              <a:ext cx="2519158" cy="116732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chemeClr val="tx1"/>
                  </a:solidFill>
                </a:rPr>
                <a:t>- растения</a:t>
              </a:r>
            </a:p>
            <a:p>
              <a:pPr>
                <a:spcAft>
                  <a:spcPts val="600"/>
                </a:spcAft>
                <a:defRPr/>
              </a:pPr>
              <a:r>
                <a:rPr lang="ru-RU" sz="2400" b="1" dirty="0">
                  <a:solidFill>
                    <a:schemeClr val="tx1"/>
                  </a:solidFill>
                </a:rPr>
                <a:t>- грибы</a:t>
              </a:r>
            </a:p>
            <a:p>
              <a:pPr>
                <a:lnSpc>
                  <a:spcPct val="70000"/>
                </a:lnSpc>
                <a:defRPr/>
              </a:pPr>
              <a:r>
                <a:rPr lang="ru-RU" sz="2400" b="1" dirty="0">
                  <a:solidFill>
                    <a:schemeClr val="tx1"/>
                  </a:solidFill>
                </a:rPr>
                <a:t>- животные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>
              <a:off x="6695905" y="1585756"/>
              <a:ext cx="107941" cy="43275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 flipH="1">
              <a:off x="2160785" y="1673450"/>
              <a:ext cx="71431" cy="430844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Картинки по запросу клетки биолог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268098"/>
            <a:ext cx="4032002" cy="3445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ЭУКАРИОТЫ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179512" y="491074"/>
            <a:ext cx="8496944" cy="5184576"/>
          </a:xfrm>
          <a:prstGeom prst="rect">
            <a:avLst/>
          </a:prstGeom>
          <a:noFill/>
          <a:ln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182880" tIns="91440"/>
          <a:lstStyle/>
          <a:p>
            <a:pPr>
              <a:defRPr/>
            </a:pPr>
            <a:r>
              <a:rPr lang="ru-RU" sz="3200" b="1" dirty="0">
                <a:solidFill>
                  <a:schemeClr val="tx1"/>
                </a:solidFill>
              </a:rPr>
              <a:t>- Есть ядро; </a:t>
            </a:r>
          </a:p>
          <a:p>
            <a:pPr>
              <a:defRPr/>
            </a:pPr>
            <a:r>
              <a:rPr lang="ru-RU" sz="3200" b="1" dirty="0">
                <a:solidFill>
                  <a:schemeClr val="tx1"/>
                </a:solidFill>
              </a:rPr>
              <a:t>- В ядре находятся хромосомы (линейные молекулы ДНК, связанные с белками); </a:t>
            </a:r>
          </a:p>
          <a:p>
            <a:pPr>
              <a:buFontTx/>
              <a:buChar char="-"/>
              <a:defRPr/>
            </a:pPr>
            <a:r>
              <a:rPr lang="ru-RU" sz="3200" b="1" dirty="0">
                <a:solidFill>
                  <a:schemeClr val="tx1"/>
                </a:solidFill>
              </a:rPr>
              <a:t>В цитоплазме есть различные мембранные органоиды (пластиды, митохондрии, ЭПС, АГ, лизосомы, вакуоли). </a:t>
            </a:r>
            <a:endParaRPr lang="ru-RU" sz="3200" b="1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 Цитоплазма </a:t>
            </a:r>
            <a:r>
              <a:rPr lang="ru-RU" sz="3200" b="1" dirty="0">
                <a:solidFill>
                  <a:schemeClr val="tx1"/>
                </a:solidFill>
              </a:rPr>
              <a:t>двигается. </a:t>
            </a:r>
          </a:p>
          <a:p>
            <a:pPr>
              <a:buFontTx/>
              <a:buChar char="-"/>
              <a:defRPr/>
            </a:pPr>
            <a:r>
              <a:rPr lang="ru-RU" sz="3200" b="1" dirty="0">
                <a:solidFill>
                  <a:schemeClr val="tx1"/>
                </a:solidFill>
              </a:rPr>
              <a:t> Рибосомы 80</a:t>
            </a:r>
            <a:r>
              <a:rPr lang="en-US" sz="3200" b="1" dirty="0">
                <a:solidFill>
                  <a:schemeClr val="tx1"/>
                </a:solidFill>
              </a:rPr>
              <a:t>S; </a:t>
            </a:r>
            <a:endParaRPr lang="ru-RU" sz="32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sz="3200" b="1" dirty="0">
                <a:solidFill>
                  <a:schemeClr val="tx1"/>
                </a:solidFill>
              </a:rPr>
              <a:t>- Деление клеток: митоз и мейоз. 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0898" name="Picture 2" descr="Студопедия — Строение клеток эукариот. Одномембранные органеллы. Яд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7389"/>
            <a:ext cx="8604448" cy="6731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44575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ПРОКАРИОТЫ</a:t>
            </a:r>
            <a:endParaRPr lang="ru-RU" sz="6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144016" y="1036915"/>
            <a:ext cx="8820472" cy="5934878"/>
          </a:xfrm>
          <a:prstGeom prst="rect">
            <a:avLst/>
          </a:prstGeom>
          <a:noFill/>
          <a:ln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182880" tIns="91440"/>
          <a:lstStyle/>
          <a:p>
            <a:pPr>
              <a:defRPr/>
            </a:pPr>
            <a:r>
              <a:rPr lang="ru-RU" sz="2900" b="1" dirty="0">
                <a:solidFill>
                  <a:schemeClr val="tx1"/>
                </a:solidFill>
              </a:rPr>
              <a:t>- Нет оформленного ядра; </a:t>
            </a:r>
          </a:p>
          <a:p>
            <a:pPr>
              <a:defRPr/>
            </a:pPr>
            <a:r>
              <a:rPr lang="ru-RU" sz="2900" b="1" dirty="0">
                <a:solidFill>
                  <a:schemeClr val="tx1"/>
                </a:solidFill>
              </a:rPr>
              <a:t>- Есть нуклеоид – область </a:t>
            </a:r>
            <a:br>
              <a:rPr lang="ru-RU" sz="2900" b="1" dirty="0">
                <a:solidFill>
                  <a:schemeClr val="tx1"/>
                </a:solidFill>
              </a:rPr>
            </a:br>
            <a:r>
              <a:rPr lang="ru-RU" sz="2900" b="1" dirty="0">
                <a:solidFill>
                  <a:schemeClr val="tx1"/>
                </a:solidFill>
              </a:rPr>
              <a:t>расположения ДНК в цитоплазме. ДНК кольцевая, с белками не связана; Есть </a:t>
            </a:r>
            <a:r>
              <a:rPr lang="ru-RU" sz="2900" b="1" dirty="0" err="1">
                <a:solidFill>
                  <a:schemeClr val="tx1"/>
                </a:solidFill>
              </a:rPr>
              <a:t>плазмиды</a:t>
            </a:r>
            <a:r>
              <a:rPr lang="ru-RU" sz="2900" b="1" dirty="0">
                <a:solidFill>
                  <a:schemeClr val="tx1"/>
                </a:solidFill>
              </a:rPr>
              <a:t>. </a:t>
            </a:r>
          </a:p>
          <a:p>
            <a:pPr>
              <a:defRPr/>
            </a:pPr>
            <a:r>
              <a:rPr lang="ru-RU" sz="2900" b="1" dirty="0">
                <a:solidFill>
                  <a:schemeClr val="tx1"/>
                </a:solidFill>
              </a:rPr>
              <a:t>- Клеточная стенка содержит </a:t>
            </a:r>
            <a:r>
              <a:rPr lang="ru-RU" sz="2900" b="1" dirty="0" err="1">
                <a:solidFill>
                  <a:schemeClr val="tx1"/>
                </a:solidFill>
              </a:rPr>
              <a:t>муреин</a:t>
            </a:r>
            <a:r>
              <a:rPr lang="ru-RU" sz="2900" b="1" dirty="0">
                <a:solidFill>
                  <a:schemeClr val="tx1"/>
                </a:solidFill>
              </a:rPr>
              <a:t>; </a:t>
            </a:r>
          </a:p>
          <a:p>
            <a:pPr>
              <a:defRPr/>
            </a:pPr>
            <a:r>
              <a:rPr lang="ru-RU" sz="2900" b="1" dirty="0">
                <a:solidFill>
                  <a:schemeClr val="tx1"/>
                </a:solidFill>
              </a:rPr>
              <a:t>- Рибосомы 70</a:t>
            </a:r>
            <a:r>
              <a:rPr lang="en-US" sz="2900" b="1" dirty="0">
                <a:solidFill>
                  <a:schemeClr val="tx1"/>
                </a:solidFill>
              </a:rPr>
              <a:t>S; </a:t>
            </a:r>
          </a:p>
          <a:p>
            <a:pPr>
              <a:buFontTx/>
              <a:buChar char="-"/>
              <a:defRPr/>
            </a:pPr>
            <a:r>
              <a:rPr lang="ru-RU" sz="2900" b="1" dirty="0" smtClean="0">
                <a:solidFill>
                  <a:schemeClr val="tx1"/>
                </a:solidFill>
              </a:rPr>
              <a:t>Нет </a:t>
            </a:r>
            <a:r>
              <a:rPr lang="ru-RU" sz="2900" b="1" dirty="0">
                <a:solidFill>
                  <a:schemeClr val="tx1"/>
                </a:solidFill>
              </a:rPr>
              <a:t>мембранных органоидов, их функции выполняют: впячивания </a:t>
            </a:r>
            <a:r>
              <a:rPr lang="ru-RU" sz="2900" b="1" dirty="0" smtClean="0">
                <a:solidFill>
                  <a:schemeClr val="tx1"/>
                </a:solidFill>
              </a:rPr>
              <a:t>плазмалеммы, </a:t>
            </a:r>
            <a:r>
              <a:rPr lang="ru-RU" sz="2900" b="1" dirty="0">
                <a:solidFill>
                  <a:schemeClr val="tx1"/>
                </a:solidFill>
              </a:rPr>
              <a:t>мелкие рибосомы. </a:t>
            </a:r>
            <a:endParaRPr lang="ru-RU" sz="2900" b="1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  <a:defRPr/>
            </a:pPr>
            <a:r>
              <a:rPr lang="ru-RU" sz="2900" b="1" dirty="0" smtClean="0">
                <a:solidFill>
                  <a:schemeClr val="tx1"/>
                </a:solidFill>
              </a:rPr>
              <a:t> Цитоплазма </a:t>
            </a:r>
            <a:r>
              <a:rPr lang="ru-RU" sz="2900" b="1" dirty="0">
                <a:solidFill>
                  <a:schemeClr val="tx1"/>
                </a:solidFill>
              </a:rPr>
              <a:t>неподвижна. </a:t>
            </a:r>
          </a:p>
          <a:p>
            <a:pPr>
              <a:defRPr/>
            </a:pPr>
            <a:r>
              <a:rPr lang="ru-RU" sz="2900" b="1" dirty="0">
                <a:solidFill>
                  <a:schemeClr val="tx1"/>
                </a:solidFill>
              </a:rPr>
              <a:t>- Деление клеток: путём деления надвое. 	</a:t>
            </a:r>
          </a:p>
        </p:txBody>
      </p:sp>
      <p:pic>
        <p:nvPicPr>
          <p:cNvPr id="5" name="Picture 2" descr="Картинки по запросу прокариоты"/>
          <p:cNvPicPr>
            <a:picLocks noChangeAspect="1" noChangeArrowheads="1"/>
          </p:cNvPicPr>
          <p:nvPr/>
        </p:nvPicPr>
        <p:blipFill>
          <a:blip r:embed="rId2" cstate="print"/>
          <a:srcRect t="31541" b="32976"/>
          <a:stretch>
            <a:fillRect/>
          </a:stretch>
        </p:blipFill>
        <p:spPr bwMode="auto">
          <a:xfrm>
            <a:off x="5580063" y="184786"/>
            <a:ext cx="3429000" cy="1775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ÐÐ°ÑÑÐ¸Ð½ÐºÐ¸ Ð¿Ð¾ Ð·Ð°Ð¿ÑÐ¾ÑÑ Ð±Ð°ÐºÑÐµÑÐ¸Ð°Ð»ÑÐ½Ð°Ñ ÐºÐ»ÐµÑÐºÐ° ÑÐ¸ÑÑÐ½Ð¾Ð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-27384"/>
            <a:ext cx="8136904" cy="676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5400" b="1" dirty="0" smtClean="0">
                <a:solidFill>
                  <a:srgbClr val="0070C0"/>
                </a:solidFill>
              </a:rPr>
              <a:t>ЧЕРТЫ СХОДСТВА 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250825" y="1600200"/>
            <a:ext cx="8686800" cy="4205064"/>
          </a:xfrm>
          <a:ln w="38100">
            <a:solidFill>
              <a:schemeClr val="accent1"/>
            </a:solidFill>
            <a:prstDash val="sysDash"/>
          </a:ln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ru-RU" b="1" dirty="0" smtClean="0"/>
              <a:t>1) Клетки ограничены мембраной; </a:t>
            </a:r>
          </a:p>
          <a:p>
            <a:pPr eaLnBrk="1" hangingPunct="1">
              <a:buFont typeface="Arial" charset="0"/>
              <a:buNone/>
            </a:pPr>
            <a:r>
              <a:rPr lang="ru-RU" b="1" dirty="0" smtClean="0"/>
              <a:t>2) Внутреннее содержимое представлено цитоплазмой, в которой находятся органоиды и включения. </a:t>
            </a:r>
          </a:p>
          <a:p>
            <a:pPr eaLnBrk="1" hangingPunct="1">
              <a:buFont typeface="Arial" charset="0"/>
              <a:buNone/>
            </a:pPr>
            <a:r>
              <a:rPr lang="ru-RU" b="1" dirty="0" smtClean="0"/>
              <a:t>3) Из органоидов есть рибосомы – они участвуют в синтезе белка. </a:t>
            </a:r>
          </a:p>
          <a:p>
            <a:pPr eaLnBrk="1" hangingPunct="1">
              <a:buFont typeface="Arial" charset="0"/>
              <a:buNone/>
            </a:pPr>
            <a:r>
              <a:rPr lang="ru-RU" b="1" dirty="0" smtClean="0"/>
              <a:t>4) Размножаются с помощью деления клетки. 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0" y="27432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АРОМОРФОЗЫ ПРОИЗОШЛИ В ПРОКАРИОТИЧЕСКИХ КЛЕТКАХ, ЧТО ПОЗВОЛИЛО ПОЯВЛЕНИЮ ЭУКАРИОТИЧЕСКИХ КЛЕТОК?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5206" y="1609606"/>
            <a:ext cx="8677275" cy="493014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2200" b="1" dirty="0" smtClean="0"/>
              <a:t>Появление ядерной оболочки вокруг генетического материала, а у прокариот он находится в цитоплазме (называется нуклеоид); Появление ядра обеспечило появления таких процессов </a:t>
            </a:r>
            <a:r>
              <a:rPr lang="ru-RU" sz="2200" b="1" dirty="0" err="1" smtClean="0"/>
              <a:t>размноже-ния</a:t>
            </a:r>
            <a:r>
              <a:rPr lang="ru-RU" sz="2200" b="1" dirty="0" smtClean="0"/>
              <a:t> как митоз и мейоз;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2200" b="1" dirty="0" smtClean="0"/>
              <a:t> Удлинение у эукариот хромосом и они имеют линейную форму, а у прокариот – кольцевую;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2200" b="1" dirty="0" smtClean="0"/>
              <a:t>Появление одномембранных органоидов (ЭПС, АГ, вакуоли) и </a:t>
            </a:r>
            <a:r>
              <a:rPr lang="ru-RU" sz="2200" b="1" dirty="0" err="1" smtClean="0"/>
              <a:t>двумембранных</a:t>
            </a:r>
            <a:r>
              <a:rPr lang="ru-RU" sz="2200" b="1" dirty="0" smtClean="0"/>
              <a:t> (митохондрии, пластиды), а у прокариот их функции выполняют впячивания мембраны – </a:t>
            </a:r>
            <a:r>
              <a:rPr lang="ru-RU" sz="2200" b="1" dirty="0" err="1" smtClean="0"/>
              <a:t>мезосомы</a:t>
            </a:r>
            <a:r>
              <a:rPr lang="ru-RU" sz="2200" b="1" dirty="0" smtClean="0"/>
              <a:t>;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2200" b="1" dirty="0" smtClean="0"/>
              <a:t>Появление крупных рибосом (80S) у эукариот, а у прокариот они мелкие – 70S.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sz="2200" b="1" dirty="0" smtClean="0"/>
              <a:t>Увеличение размеров клетки у эукариот; </a:t>
            </a:r>
            <a:endParaRPr lang="ru-RU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144463" y="232411"/>
            <a:ext cx="8964612" cy="107823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 smtClean="0"/>
              <a:t>В ЗАВИСИМОСТИ ОТ 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КОЛИЧЕСТВА КЛЕТОК</a:t>
            </a:r>
            <a:r>
              <a:rPr lang="ru-RU" b="1" dirty="0" smtClean="0"/>
              <a:t>, ИЗ КОТОРЫХ СОСТОЯТ ОРГАНИЗМЫ, ИХ ДЕЛЯТ НА:</a:t>
            </a:r>
          </a:p>
        </p:txBody>
      </p:sp>
      <p:grpSp>
        <p:nvGrpSpPr>
          <p:cNvPr id="2" name="Группа 14"/>
          <p:cNvGrpSpPr>
            <a:grpSpLocks/>
          </p:cNvGrpSpPr>
          <p:nvPr/>
        </p:nvGrpSpPr>
        <p:grpSpPr bwMode="auto">
          <a:xfrm>
            <a:off x="179389" y="1786890"/>
            <a:ext cx="8713787" cy="2063295"/>
            <a:chOff x="251509" y="1988840"/>
            <a:chExt cx="8713140" cy="2062660"/>
          </a:xfrm>
        </p:grpSpPr>
        <p:sp>
          <p:nvSpPr>
            <p:cNvPr id="4" name="TextBox 3"/>
            <p:cNvSpPr txBox="1"/>
            <p:nvPr/>
          </p:nvSpPr>
          <p:spPr>
            <a:xfrm>
              <a:off x="827728" y="1988840"/>
              <a:ext cx="3455731" cy="58459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ru-RU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ОДНОКЛЕТОЧНЫЕ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643795" y="1988840"/>
              <a:ext cx="3960519" cy="58459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ru-RU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МНОГОКЛЕТОЧНЫЕ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1509" y="2851540"/>
              <a:ext cx="4031951" cy="119996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schemeClr val="tx1"/>
                  </a:solidFill>
                </a:rPr>
                <a:t>Состоят из одной клетки, выполняющей функции целостного организма.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43795" y="2851540"/>
              <a:ext cx="4320854" cy="119996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schemeClr val="tx1"/>
                  </a:solidFill>
                </a:rPr>
                <a:t>Состоят из множества клеток, объединенных в ткани, органы и системы органов.</a:t>
              </a:r>
            </a:p>
          </p:txBody>
        </p:sp>
        <p:cxnSp>
          <p:nvCxnSpPr>
            <p:cNvPr id="11" name="Прямая со стрелкой 10"/>
            <p:cNvCxnSpPr>
              <a:stCxn id="4" idx="2"/>
              <a:endCxn id="6" idx="0"/>
            </p:cNvCxnSpPr>
            <p:nvPr/>
          </p:nvCxnSpPr>
          <p:spPr>
            <a:xfrm rot="5400000">
              <a:off x="2272487" y="2568433"/>
              <a:ext cx="278105" cy="28811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6443886" y="2623010"/>
              <a:ext cx="0" cy="40183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>
            <a:grpSpLocks/>
          </p:cNvGrpSpPr>
          <p:nvPr/>
        </p:nvGrpSpPr>
        <p:grpSpPr bwMode="auto">
          <a:xfrm>
            <a:off x="323528" y="332656"/>
            <a:ext cx="8497167" cy="3973799"/>
            <a:chOff x="467640" y="1988840"/>
            <a:chExt cx="8496536" cy="3972577"/>
          </a:xfrm>
        </p:grpSpPr>
        <p:sp>
          <p:nvSpPr>
            <p:cNvPr id="4" name="TextBox 3"/>
            <p:cNvSpPr txBox="1"/>
            <p:nvPr/>
          </p:nvSpPr>
          <p:spPr>
            <a:xfrm>
              <a:off x="827728" y="1988840"/>
              <a:ext cx="3455731" cy="58459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ru-RU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ОДНОКЛЕТОЧНЫЕ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643795" y="1988840"/>
              <a:ext cx="3960519" cy="58459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ru-RU" sz="3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МНОГОКЛЕТОЧНЫЕ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67640" y="3284585"/>
              <a:ext cx="6264231" cy="2676832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ru-RU" sz="2400" b="1" dirty="0" smtClean="0"/>
                <a:t>- Прокариоты (бактерии: кишечная палочка,</a:t>
              </a:r>
            </a:p>
            <a:p>
              <a:r>
                <a:rPr lang="ru-RU" sz="2400" dirty="0" smtClean="0"/>
                <a:t>холерный вибрион, болгарская палочка)</a:t>
              </a:r>
            </a:p>
            <a:p>
              <a:r>
                <a:rPr lang="ru-RU" sz="2400" b="1" dirty="0" smtClean="0"/>
                <a:t>- Простейшие (одноклеточные животные: </a:t>
              </a:r>
              <a:r>
                <a:rPr lang="ru-RU" sz="2400" dirty="0" smtClean="0"/>
                <a:t>амёба, инфузория, малярийный плазмодий)</a:t>
              </a:r>
            </a:p>
            <a:p>
              <a:r>
                <a:rPr lang="ru-RU" sz="2400" b="1" dirty="0" smtClean="0"/>
                <a:t>- Одноклеточные зелёные водоросли </a:t>
              </a:r>
              <a:r>
                <a:rPr lang="ru-RU" sz="2400" dirty="0" smtClean="0"/>
                <a:t>(низшие растения: хламидомонада, хлорелла)</a:t>
              </a:r>
            </a:p>
            <a:p>
              <a:r>
                <a:rPr lang="ru-RU" sz="2400" b="1" dirty="0" smtClean="0"/>
                <a:t>- Дрожжи (одноклеточные грибы)</a:t>
              </a:r>
              <a:endParaRPr lang="ru-RU" sz="2400" b="1" i="1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47879" y="3284585"/>
              <a:ext cx="2016297" cy="1569177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FontTx/>
                <a:buChar char="-"/>
                <a:defRPr/>
              </a:pPr>
              <a:r>
                <a:rPr lang="ru-RU" sz="2400" b="1" i="1" dirty="0">
                  <a:solidFill>
                    <a:schemeClr val="tx1"/>
                  </a:solidFill>
                </a:rPr>
                <a:t> Растения</a:t>
              </a:r>
            </a:p>
            <a:p>
              <a:pPr>
                <a:buFontTx/>
                <a:buChar char="-"/>
                <a:defRPr/>
              </a:pPr>
              <a:r>
                <a:rPr lang="ru-RU" sz="2400" b="1" i="1" dirty="0">
                  <a:solidFill>
                    <a:schemeClr val="tx1"/>
                  </a:solidFill>
                </a:rPr>
                <a:t> Грибы</a:t>
              </a:r>
            </a:p>
            <a:p>
              <a:pPr>
                <a:buFontTx/>
                <a:buChar char="-"/>
                <a:defRPr/>
              </a:pPr>
              <a:r>
                <a:rPr lang="ru-RU" sz="2400" b="1" i="1" dirty="0" smtClean="0">
                  <a:solidFill>
                    <a:schemeClr val="tx1"/>
                  </a:solidFill>
                </a:rPr>
                <a:t> Животные</a:t>
              </a:r>
            </a:p>
            <a:p>
              <a:pPr>
                <a:buFontTx/>
                <a:buChar char="-"/>
                <a:defRPr/>
              </a:pPr>
              <a:r>
                <a:rPr lang="ru-RU" sz="2400" b="1" i="1" dirty="0" smtClean="0">
                  <a:solidFill>
                    <a:schemeClr val="tx1"/>
                  </a:solidFill>
                </a:rPr>
                <a:t> Лишайники</a:t>
              </a:r>
              <a:endParaRPr lang="ru-RU" sz="2400" b="1" i="1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Прямая со стрелкой 11"/>
            <p:cNvCxnSpPr/>
            <p:nvPr/>
          </p:nvCxnSpPr>
          <p:spPr>
            <a:xfrm flipH="1">
              <a:off x="1691685" y="2564727"/>
              <a:ext cx="720027" cy="57588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>
              <a:off x="7163887" y="2564727"/>
              <a:ext cx="863435" cy="61779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21506" name="Picture 2" descr="Как выглядит бегущая амёба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755180"/>
            <a:ext cx="2304256" cy="1632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8" name="Picture 4" descr="Рассмотри под микроскопом одноклеточные водоросли Найди хламидомонада  хлорелла Как отличить - Школьные Знания.com"/>
          <p:cNvPicPr>
            <a:picLocks noChangeAspect="1" noChangeArrowheads="1"/>
          </p:cNvPicPr>
          <p:nvPr/>
        </p:nvPicPr>
        <p:blipFill>
          <a:blip r:embed="rId3" cstate="print"/>
          <a:srcRect l="9450" t="18900" r="9281" b="9281"/>
          <a:stretch>
            <a:fillRect/>
          </a:stretch>
        </p:blipFill>
        <p:spPr bwMode="auto">
          <a:xfrm>
            <a:off x="5220072" y="4797152"/>
            <a:ext cx="1792620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 cstate="print"/>
          <a:srcRect t="10738"/>
          <a:stretch>
            <a:fillRect/>
          </a:stretch>
        </p:blipFill>
        <p:spPr bwMode="auto">
          <a:xfrm>
            <a:off x="251520" y="4725144"/>
            <a:ext cx="2050964" cy="1651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50303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СРАВНЕНИЕ РАЗНЫХ ЦАРСТВ ЭУКАРИОТ</a:t>
            </a:r>
            <a:endParaRPr lang="ru-RU" sz="6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ru-RU" sz="6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2946" name="Picture 2" descr="Основные царства живых организмов: растения животные грибы бактер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1824" y="3256182"/>
            <a:ext cx="6638528" cy="3268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1" y="662756"/>
          <a:ext cx="9144002" cy="5620368"/>
        </p:xfrm>
        <a:graphic>
          <a:graphicData uri="http://schemas.openxmlformats.org/drawingml/2006/table">
            <a:tbl>
              <a:tblPr/>
              <a:tblGrid>
                <a:gridCol w="2838915"/>
                <a:gridCol w="2309150"/>
                <a:gridCol w="1927672"/>
                <a:gridCol w="2068265"/>
              </a:tblGrid>
              <a:tr h="5888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dirty="0">
                          <a:latin typeface="+mn-lt"/>
                          <a:ea typeface="Times New Roman"/>
                          <a:cs typeface="Times New Roman"/>
                        </a:rPr>
                        <a:t>Признак</a:t>
                      </a: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РАСТЕНИЯ</a:t>
                      </a:r>
                      <a:endParaRPr lang="ru-RU" sz="28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ГРИБЫ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ЖИВОТНЫЕ</a:t>
                      </a:r>
                      <a:endParaRPr lang="ru-RU" sz="2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74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n-lt"/>
                          <a:ea typeface="Times New Roman"/>
                          <a:cs typeface="Times New Roman"/>
                        </a:rPr>
                        <a:t>Особенности строения клетки</a:t>
                      </a: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6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Клеточная стенка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 smtClean="0">
                          <a:solidFill>
                            <a:srgbClr val="00B05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Целлюлоза</a:t>
                      </a:r>
                      <a:endParaRPr lang="ru-RU" sz="28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Хитин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Отсутствует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7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Запасной углевод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B05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Крахмал</a:t>
                      </a:r>
                      <a:endParaRPr lang="ru-RU" sz="28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Гликоген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Гликоген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2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Пластиды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B05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Есть (3 вида)</a:t>
                      </a:r>
                      <a:endParaRPr lang="ru-RU" sz="28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3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Крупные вакуоли </a:t>
                      </a:r>
                      <a:br>
                        <a:rPr lang="ru-RU" sz="2400" b="1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</a:br>
                      <a:r>
                        <a:rPr lang="ru-RU" sz="2400" b="1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с клеточным соком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B05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Есть</a:t>
                      </a:r>
                      <a:endParaRPr lang="ru-RU" sz="28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77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Клеточный центр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B05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Есть только у водорослей</a:t>
                      </a:r>
                      <a:endParaRPr lang="ru-RU" sz="2800" b="1" dirty="0">
                        <a:solidFill>
                          <a:srgbClr val="00B05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C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Есть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206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Есть</a:t>
                      </a:r>
                      <a:endParaRPr lang="ru-RU" sz="28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915816" y="1873627"/>
            <a:ext cx="6156176" cy="5184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2651313"/>
            <a:ext cx="6156176" cy="5184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915816" y="3342590"/>
            <a:ext cx="6156176" cy="5184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915816" y="4206686"/>
            <a:ext cx="6156176" cy="5184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915816" y="5243601"/>
            <a:ext cx="6156176" cy="9505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908720"/>
          <a:ext cx="9144000" cy="5888736"/>
        </p:xfrm>
        <a:graphic>
          <a:graphicData uri="http://schemas.openxmlformats.org/drawingml/2006/table">
            <a:tbl>
              <a:tblPr/>
              <a:tblGrid>
                <a:gridCol w="1475656"/>
                <a:gridCol w="3312368"/>
                <a:gridCol w="1699728"/>
                <a:gridCol w="2656248"/>
              </a:tblGrid>
              <a:tr h="18798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latin typeface="+mn-lt"/>
                          <a:ea typeface="Times New Roman"/>
                          <a:cs typeface="Times New Roman"/>
                        </a:rPr>
                        <a:t>Ткани и органы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301" marR="61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39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>
                          <a:latin typeface="+mn-lt"/>
                          <a:ea typeface="Times New Roman"/>
                          <a:cs typeface="Times New Roman"/>
                        </a:rPr>
                        <a:t>Ткани</a:t>
                      </a:r>
                      <a:endParaRPr lang="ru-RU" sz="20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301" marR="61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latin typeface="+mn-lt"/>
                          <a:ea typeface="Times New Roman"/>
                          <a:cs typeface="Times New Roman"/>
                        </a:rPr>
                        <a:t>Образовательная, покровная, </a:t>
                      </a:r>
                      <a:r>
                        <a:rPr lang="ru-RU" sz="2800" b="1" kern="1200" dirty="0" smtClean="0">
                          <a:latin typeface="+mn-lt"/>
                          <a:ea typeface="Times New Roman"/>
                          <a:cs typeface="Times New Roman"/>
                        </a:rPr>
                        <a:t>проводящая</a:t>
                      </a:r>
                      <a:r>
                        <a:rPr lang="ru-RU" sz="2800" b="1" kern="1200" dirty="0">
                          <a:latin typeface="+mn-lt"/>
                          <a:ea typeface="Times New Roman"/>
                          <a:cs typeface="Times New Roman"/>
                        </a:rPr>
                        <a:t>, основная, механическая;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301" marR="61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latin typeface="+mn-lt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301" marR="61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>
                          <a:latin typeface="+mn-lt"/>
                          <a:ea typeface="Times New Roman"/>
                          <a:cs typeface="Times New Roman"/>
                        </a:rPr>
                        <a:t>Эпителиальная, соединительная, мышечная, нервная</a:t>
                      </a:r>
                      <a:endParaRPr lang="ru-RU" sz="20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301" marR="61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latin typeface="+mn-lt"/>
                          <a:ea typeface="Times New Roman"/>
                          <a:cs typeface="Times New Roman"/>
                        </a:rPr>
                        <a:t>Органы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301" marR="61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>
                          <a:latin typeface="+mn-lt"/>
                          <a:ea typeface="Times New Roman"/>
                          <a:cs typeface="Times New Roman"/>
                        </a:rPr>
                        <a:t>Вегетативные и генеративные</a:t>
                      </a:r>
                      <a:endParaRPr lang="ru-RU" sz="20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301" marR="61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>
                          <a:latin typeface="+mn-lt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20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301" marR="61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latin typeface="+mn-lt"/>
                          <a:ea typeface="Times New Roman"/>
                          <a:cs typeface="Times New Roman"/>
                        </a:rPr>
                        <a:t>Пищеварения, дыхания, выделения, движения, размножения и проч.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301" marR="6130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496" y="260648"/>
          <a:ext cx="9144002" cy="588874"/>
        </p:xfrm>
        <a:graphic>
          <a:graphicData uri="http://schemas.openxmlformats.org/drawingml/2006/table">
            <a:tbl>
              <a:tblPr/>
              <a:tblGrid>
                <a:gridCol w="1440160"/>
                <a:gridCol w="3312368"/>
                <a:gridCol w="1728192"/>
                <a:gridCol w="2663282"/>
              </a:tblGrid>
              <a:tr h="5888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dirty="0">
                          <a:latin typeface="+mn-lt"/>
                          <a:ea typeface="Times New Roman"/>
                          <a:cs typeface="Times New Roman"/>
                        </a:rPr>
                        <a:t>Признак</a:t>
                      </a:r>
                      <a:endParaRPr lang="ru-RU" sz="24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РАСТЕНИЯ</a:t>
                      </a:r>
                      <a:endParaRPr lang="ru-RU" sz="28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ГРИБЫ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ЖИВОТНЫЕ</a:t>
                      </a:r>
                      <a:endParaRPr lang="ru-RU" sz="2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75656" y="1484784"/>
            <a:ext cx="7596336" cy="22322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4005064"/>
            <a:ext cx="7596336" cy="26642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41580"/>
          <a:ext cx="9144000" cy="4818782"/>
        </p:xfrm>
        <a:graphic>
          <a:graphicData uri="http://schemas.openxmlformats.org/drawingml/2006/table">
            <a:tbl>
              <a:tblPr/>
              <a:tblGrid>
                <a:gridCol w="1619672"/>
                <a:gridCol w="2664296"/>
                <a:gridCol w="2791767"/>
                <a:gridCol w="2068265"/>
              </a:tblGrid>
              <a:tr h="50474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Calibri"/>
                          <a:cs typeface="Times New Roman"/>
                        </a:rPr>
                        <a:t>Особенности жизнедеятельности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94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j-lt"/>
                          <a:ea typeface="Times New Roman"/>
                          <a:cs typeface="Times New Roman"/>
                        </a:rPr>
                        <a:t>Способ питания</a:t>
                      </a:r>
                      <a:endParaRPr lang="ru-RU" sz="2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j-lt"/>
                          <a:ea typeface="Times New Roman"/>
                          <a:cs typeface="Times New Roman"/>
                        </a:rPr>
                        <a:t>Автотрофы</a:t>
                      </a:r>
                      <a:endParaRPr lang="ru-RU" sz="2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>
                          <a:latin typeface="+mj-lt"/>
                          <a:ea typeface="Times New Roman"/>
                          <a:cs typeface="Times New Roman"/>
                        </a:rPr>
                        <a:t>Гетеротрофы</a:t>
                      </a:r>
                      <a:endParaRPr lang="ru-RU" sz="24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j-lt"/>
                          <a:ea typeface="Times New Roman"/>
                          <a:cs typeface="Times New Roman"/>
                        </a:rPr>
                        <a:t>Гетеротрофы</a:t>
                      </a:r>
                      <a:endParaRPr lang="ru-RU" sz="2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j-lt"/>
                          <a:ea typeface="Calibri"/>
                          <a:cs typeface="Times New Roman"/>
                        </a:rPr>
                        <a:t>Рост</a:t>
                      </a:r>
                      <a:endParaRPr lang="ru-RU" sz="2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j-lt"/>
                          <a:ea typeface="Calibri"/>
                          <a:cs typeface="Times New Roman"/>
                        </a:rPr>
                        <a:t>Неограниченный</a:t>
                      </a:r>
                      <a:endParaRPr lang="ru-RU" sz="2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j-lt"/>
                          <a:ea typeface="Calibri"/>
                          <a:cs typeface="Times New Roman"/>
                        </a:rPr>
                        <a:t>Неограниченный</a:t>
                      </a:r>
                      <a:endParaRPr lang="ru-RU" sz="2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>
                          <a:latin typeface="+mj-lt"/>
                          <a:ea typeface="Calibri"/>
                          <a:cs typeface="Times New Roman"/>
                        </a:rPr>
                        <a:t>Ограничен</a:t>
                      </a:r>
                      <a:endParaRPr lang="ru-RU" sz="24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9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j-lt"/>
                          <a:ea typeface="Calibri"/>
                          <a:cs typeface="Times New Roman"/>
                        </a:rPr>
                        <a:t>Транспорт веществ</a:t>
                      </a:r>
                      <a:endParaRPr lang="ru-RU" sz="2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>
                          <a:latin typeface="+mj-lt"/>
                          <a:ea typeface="Calibri"/>
                          <a:cs typeface="Times New Roman"/>
                        </a:rPr>
                        <a:t>С помощью мостиков м\у клетками и про-водящими тканями</a:t>
                      </a:r>
                      <a:endParaRPr lang="ru-RU" sz="2400" b="1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j-lt"/>
                          <a:ea typeface="Calibri"/>
                          <a:cs typeface="Times New Roman"/>
                        </a:rPr>
                        <a:t>Нитями грибницы</a:t>
                      </a:r>
                      <a:endParaRPr lang="ru-RU" sz="2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400" b="1" kern="1200" dirty="0">
                          <a:latin typeface="+mj-lt"/>
                          <a:ea typeface="Calibri"/>
                          <a:cs typeface="Times New Roman"/>
                        </a:rPr>
                        <a:t>Жидкости тела и кровеносной системой</a:t>
                      </a:r>
                      <a:endParaRPr lang="ru-RU" sz="2400" b="1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577483"/>
          <a:ext cx="9144002" cy="595884"/>
        </p:xfrm>
        <a:graphic>
          <a:graphicData uri="http://schemas.openxmlformats.org/drawingml/2006/table">
            <a:tbl>
              <a:tblPr/>
              <a:tblGrid>
                <a:gridCol w="1619672"/>
                <a:gridCol w="2664296"/>
                <a:gridCol w="2791769"/>
                <a:gridCol w="2068265"/>
              </a:tblGrid>
              <a:tr h="5888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900" b="1" dirty="0">
                          <a:latin typeface="+mn-lt"/>
                          <a:ea typeface="Times New Roman"/>
                          <a:cs typeface="Times New Roman"/>
                        </a:rPr>
                        <a:t>Признак</a:t>
                      </a:r>
                      <a:endParaRPr lang="ru-RU" sz="29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3400" b="1" kern="1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РАСТЕНИЯ</a:t>
                      </a:r>
                      <a:endParaRPr lang="ru-RU" sz="3400" b="1" dirty="0">
                        <a:solidFill>
                          <a:srgbClr val="00B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3400" b="1" kern="12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ГРИБЫ</a:t>
                      </a:r>
                      <a:endParaRPr lang="ru-RU" sz="3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2800" b="1" kern="120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ЖИВОТНЫЕ</a:t>
                      </a:r>
                      <a:endParaRPr lang="ru-RU" sz="28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691680" y="2046446"/>
            <a:ext cx="7380312" cy="6912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2996952"/>
            <a:ext cx="7380312" cy="5184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3688229"/>
            <a:ext cx="7380312" cy="24194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67545" y="5681275"/>
            <a:ext cx="8183563" cy="944880"/>
          </a:xfrm>
        </p:spPr>
        <p:txBody>
          <a:bodyPr>
            <a:normAutofit fontScale="90000"/>
          </a:bodyPr>
          <a:lstStyle/>
          <a:p>
            <a:pPr eaLnBrk="1" hangingPunct="1">
              <a:lnSpc>
                <a:spcPct val="150000"/>
              </a:lnSpc>
            </a:pPr>
            <a:r>
              <a:rPr lang="ru-RU" sz="2400" b="1" u="sng" dirty="0" smtClean="0">
                <a:solidFill>
                  <a:srgbClr val="006600"/>
                </a:solidFill>
              </a:rPr>
              <a:t>АВТОТРОФЫ </a:t>
            </a:r>
            <a:r>
              <a:rPr lang="ru-RU" sz="2400" b="1" dirty="0" smtClean="0">
                <a:solidFill>
                  <a:srgbClr val="006600"/>
                </a:solidFill>
              </a:rPr>
              <a:t>– САМИ СОЗДАЮТ ОРГАНИЧЕСКИЕ ВЕЩЕСТВА, </a:t>
            </a:r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br>
              <a:rPr lang="ru-RU" sz="2400" b="1" dirty="0" smtClean="0">
                <a:solidFill>
                  <a:srgbClr val="C00000"/>
                </a:solidFill>
              </a:rPr>
            </a:br>
            <a:r>
              <a:rPr lang="ru-RU" sz="2400" b="1" u="sng" dirty="0" smtClean="0">
                <a:solidFill>
                  <a:srgbClr val="C00000"/>
                </a:solidFill>
              </a:rPr>
              <a:t>ГЕТЕРОТРОФЫ</a:t>
            </a:r>
            <a:r>
              <a:rPr lang="ru-RU" sz="2400" b="1" dirty="0" smtClean="0">
                <a:solidFill>
                  <a:srgbClr val="C00000"/>
                </a:solidFill>
              </a:rPr>
              <a:t> – ПИТАЮТСЯ ГОТОВОЙ ОРГАНИКОЙ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63" y="932091"/>
          <a:ext cx="8143932" cy="41530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5344"/>
                <a:gridCol w="2036196"/>
                <a:gridCol w="2036196"/>
                <a:gridCol w="2036196"/>
              </a:tblGrid>
              <a:tr h="59935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/>
                        <a:t>СПОСОБЫ ПИТАНИЯ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616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86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АВТОТРОФЫ</a:t>
                      </a:r>
                      <a:endParaRPr lang="ru-RU" sz="1600" b="1" dirty="0">
                        <a:solidFill>
                          <a:srgbClr val="0086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ГЕТЕРОТРОФЫ</a:t>
                      </a:r>
                      <a:endParaRPr lang="ru-RU" sz="1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75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6600"/>
                          </a:solidFill>
                        </a:rPr>
                        <a:t>Фототрофы</a:t>
                      </a:r>
                      <a:endParaRPr lang="ru-RU" sz="1600" b="1" dirty="0">
                        <a:solidFill>
                          <a:srgbClr val="0066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666633"/>
                          </a:solidFill>
                        </a:rPr>
                        <a:t>Хемотрофы</a:t>
                      </a:r>
                      <a:endParaRPr lang="ru-RU" sz="1600" b="1" dirty="0">
                        <a:solidFill>
                          <a:srgbClr val="6666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C00000"/>
                          </a:solidFill>
                        </a:rPr>
                        <a:t>Сапротрофы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660066"/>
                          </a:solidFill>
                        </a:rPr>
                        <a:t>Паразиты</a:t>
                      </a:r>
                      <a:endParaRPr lang="ru-RU" sz="1600" b="1" dirty="0">
                        <a:solidFill>
                          <a:srgbClr val="66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11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solidFill>
                            <a:srgbClr val="006600"/>
                          </a:solidFill>
                        </a:rPr>
                        <a:t>Фотосинтезируют</a:t>
                      </a:r>
                      <a:endParaRPr lang="ru-RU" sz="1400" b="0" dirty="0">
                        <a:solidFill>
                          <a:srgbClr val="0066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666633"/>
                          </a:solidFill>
                        </a:rPr>
                        <a:t>Переработка химических соединений</a:t>
                      </a:r>
                      <a:endParaRPr lang="ru-RU" sz="1400" b="0" dirty="0">
                        <a:solidFill>
                          <a:srgbClr val="6666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C00000"/>
                          </a:solidFill>
                        </a:rPr>
                        <a:t>Питаются мертвой органикой</a:t>
                      </a:r>
                      <a:endParaRPr lang="ru-RU" sz="1400" b="0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660066"/>
                          </a:solidFill>
                        </a:rPr>
                        <a:t>Питаются живой органикой</a:t>
                      </a:r>
                      <a:endParaRPr lang="ru-RU" sz="1400" b="0" dirty="0">
                        <a:solidFill>
                          <a:srgbClr val="66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398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006600"/>
                          </a:solidFill>
                        </a:rPr>
                        <a:t>Растения, </a:t>
                      </a:r>
                      <a:r>
                        <a:rPr lang="ru-RU" sz="1400" b="0" i="1" dirty="0" err="1">
                          <a:solidFill>
                            <a:srgbClr val="006600"/>
                          </a:solidFill>
                        </a:rPr>
                        <a:t>цианобактерии</a:t>
                      </a:r>
                      <a:endParaRPr lang="ru-RU" sz="1400" b="0" i="1" dirty="0">
                        <a:solidFill>
                          <a:srgbClr val="0066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666633"/>
                          </a:solidFill>
                        </a:rPr>
                        <a:t>Серобактерии, азотобактерии и др.</a:t>
                      </a:r>
                      <a:endParaRPr lang="ru-RU" sz="1400" b="0" i="1" dirty="0">
                        <a:solidFill>
                          <a:srgbClr val="66663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C00000"/>
                          </a:solidFill>
                        </a:rPr>
                        <a:t>Бактерии гниения, плесень, большинство животных</a:t>
                      </a:r>
                      <a:endParaRPr lang="ru-RU" sz="1400" b="0" i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1" dirty="0">
                          <a:solidFill>
                            <a:srgbClr val="660066"/>
                          </a:solidFill>
                        </a:rPr>
                        <a:t>Туберкулезная палочка, черви-паразиты</a:t>
                      </a:r>
                      <a:endParaRPr lang="ru-RU" sz="1400" b="0" i="1" dirty="0">
                        <a:solidFill>
                          <a:srgbClr val="66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2" name="Группа 30"/>
          <p:cNvGrpSpPr>
            <a:grpSpLocks/>
          </p:cNvGrpSpPr>
          <p:nvPr/>
        </p:nvGrpSpPr>
        <p:grpSpPr bwMode="auto">
          <a:xfrm>
            <a:off x="1357313" y="929641"/>
            <a:ext cx="6572250" cy="2785110"/>
            <a:chOff x="1357290" y="928670"/>
            <a:chExt cx="6572296" cy="2786082"/>
          </a:xfrm>
        </p:grpSpPr>
        <p:cxnSp>
          <p:nvCxnSpPr>
            <p:cNvPr id="6" name="Прямая со стрелкой 5"/>
            <p:cNvCxnSpPr/>
            <p:nvPr/>
          </p:nvCxnSpPr>
          <p:spPr>
            <a:xfrm rot="10800000" flipV="1">
              <a:off x="2428859" y="928670"/>
              <a:ext cx="357191" cy="28585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/>
            <p:nvPr/>
          </p:nvCxnSpPr>
          <p:spPr>
            <a:xfrm rot="10800000" flipV="1">
              <a:off x="1357290" y="1427954"/>
              <a:ext cx="357189" cy="285850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/>
            <p:nvPr/>
          </p:nvCxnSpPr>
          <p:spPr>
            <a:xfrm rot="5400000">
              <a:off x="1215134" y="2356173"/>
              <a:ext cx="428774" cy="1588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 rot="5400000">
              <a:off x="1143672" y="3428108"/>
              <a:ext cx="571699" cy="1588"/>
            </a:xfrm>
            <a:prstGeom prst="straightConnector1">
              <a:avLst/>
            </a:prstGeom>
            <a:ln>
              <a:solidFill>
                <a:srgbClr val="006600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>
              <a:off x="6357950" y="928670"/>
              <a:ext cx="419103" cy="27632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 rot="16200000" flipH="1">
              <a:off x="3357017" y="1428491"/>
              <a:ext cx="358265" cy="357189"/>
            </a:xfrm>
            <a:prstGeom prst="straightConnector1">
              <a:avLst/>
            </a:prstGeom>
            <a:ln>
              <a:solidFill>
                <a:srgbClr val="666633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 rot="16200000" flipH="1">
              <a:off x="7572810" y="1499955"/>
              <a:ext cx="356360" cy="357191"/>
            </a:xfrm>
            <a:prstGeom prst="straightConnector1">
              <a:avLst/>
            </a:prstGeom>
            <a:ln>
              <a:solidFill>
                <a:srgbClr val="660066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rot="5400000">
              <a:off x="5321562" y="1464211"/>
              <a:ext cx="358265" cy="285752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/>
            <p:nvPr/>
          </p:nvCxnSpPr>
          <p:spPr>
            <a:xfrm rot="5400000">
              <a:off x="3535770" y="2249455"/>
              <a:ext cx="356360" cy="1587"/>
            </a:xfrm>
            <a:prstGeom prst="straightConnector1">
              <a:avLst/>
            </a:prstGeom>
            <a:ln>
              <a:solidFill>
                <a:srgbClr val="666633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Прямая со стрелкой 21"/>
            <p:cNvCxnSpPr/>
            <p:nvPr/>
          </p:nvCxnSpPr>
          <p:spPr>
            <a:xfrm rot="5400000">
              <a:off x="5215662" y="2356173"/>
              <a:ext cx="428774" cy="1588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rot="5400000">
              <a:off x="7644554" y="2356173"/>
              <a:ext cx="428774" cy="1588"/>
            </a:xfrm>
            <a:prstGeom prst="straightConnector1">
              <a:avLst/>
            </a:prstGeom>
            <a:ln>
              <a:solidFill>
                <a:srgbClr val="660066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 rot="5400000">
              <a:off x="3465895" y="3464317"/>
              <a:ext cx="499284" cy="1588"/>
            </a:xfrm>
            <a:prstGeom prst="straightConnector1">
              <a:avLst/>
            </a:prstGeom>
            <a:ln>
              <a:solidFill>
                <a:srgbClr val="666633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 rot="5400000">
              <a:off x="7609299" y="3321392"/>
              <a:ext cx="499284" cy="1588"/>
            </a:xfrm>
            <a:prstGeom prst="straightConnector1">
              <a:avLst/>
            </a:prstGeom>
            <a:ln>
              <a:solidFill>
                <a:srgbClr val="660066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Прямая со стрелкой 26"/>
            <p:cNvCxnSpPr/>
            <p:nvPr/>
          </p:nvCxnSpPr>
          <p:spPr>
            <a:xfrm rot="5400000">
              <a:off x="5180407" y="3321392"/>
              <a:ext cx="499284" cy="1588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129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8165"/>
            <a:ext cx="9144000" cy="4657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0" y="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ДОБАВЬТЕ В РАБОЧУЮ ТЕТРАДЬ ( С ОБРАТНОЙ СТОРОНЫ ЛИСТА ИНФОРМАЦИЮ О ТИПАХ ПИТАНИЯ)</a:t>
            </a:r>
            <a:endParaRPr lang="ru-RU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КАК УЗНАТЬ ТИП ЭУКАРИОТИЧЕСКОЙ КЛЕТКИ </a:t>
            </a:r>
            <a:br>
              <a:rPr lang="ru-RU" sz="4800" b="1" dirty="0" smtClean="0">
                <a:solidFill>
                  <a:srgbClr val="FF000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ПО РИСУНКУ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:\МОИ ЛЕКЦИИ\1. Цитология\клетка растенмя.jpg"/>
          <p:cNvPicPr/>
          <p:nvPr/>
        </p:nvPicPr>
        <p:blipFill>
          <a:blip r:embed="rId2" cstate="print"/>
          <a:srcRect l="1643"/>
          <a:stretch>
            <a:fillRect/>
          </a:stretch>
        </p:blipFill>
        <p:spPr bwMode="auto">
          <a:xfrm>
            <a:off x="251520" y="2060848"/>
            <a:ext cx="482453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:\МОИ ЛЕКЦИИ\1. Цитология\клетка гриба.jpg"/>
          <p:cNvPicPr/>
          <p:nvPr/>
        </p:nvPicPr>
        <p:blipFill>
          <a:blip r:embed="rId3" cstate="print"/>
          <a:srcRect l="2955" b="5579"/>
          <a:stretch>
            <a:fillRect/>
          </a:stretch>
        </p:blipFill>
        <p:spPr bwMode="auto">
          <a:xfrm>
            <a:off x="5292080" y="2132856"/>
            <a:ext cx="342099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:\МОИ ЛЕКЦИИ\1. Цитология\животная клекта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4437112"/>
            <a:ext cx="3528392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РАСТИТЕЛЬНАЯ КЛЕТКА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H:\МОИ ЛЕКЦИИ\1. Цитология\клетка растенмя.jpg"/>
          <p:cNvPicPr/>
          <p:nvPr/>
        </p:nvPicPr>
        <p:blipFill>
          <a:blip r:embed="rId2" cstate="print"/>
          <a:srcRect l="1643"/>
          <a:stretch>
            <a:fillRect/>
          </a:stretch>
        </p:blipFill>
        <p:spPr bwMode="auto">
          <a:xfrm>
            <a:off x="467544" y="908720"/>
            <a:ext cx="741682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37720" y="2071389"/>
            <a:ext cx="3682752" cy="4525963"/>
          </a:xfr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Есть: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- ядро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- плотная оболочка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- хлоропласты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- крупная вакуоль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 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Нет: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- центриолей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ГРИБНАЯ КЛЕТКА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:\МОИ ЛЕКЦИИ\1. Цитология\клетка гриба.jpg"/>
          <p:cNvPicPr/>
          <p:nvPr/>
        </p:nvPicPr>
        <p:blipFill>
          <a:blip r:embed="rId2" cstate="print"/>
          <a:srcRect l="2955" b="5579"/>
          <a:stretch>
            <a:fillRect/>
          </a:stretch>
        </p:blipFill>
        <p:spPr bwMode="auto">
          <a:xfrm>
            <a:off x="467544" y="1124744"/>
            <a:ext cx="698477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5076056" y="2071389"/>
            <a:ext cx="4006280" cy="4525963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Есть: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- ядро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 плотная оболочка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 клеточный центр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 </a:t>
            </a:r>
            <a:r>
              <a:rPr lang="ru-RU" sz="3200" dirty="0" err="1" smtClean="0">
                <a:solidFill>
                  <a:srgbClr val="002060"/>
                </a:solidFill>
              </a:rPr>
              <a:t>каплевидная</a:t>
            </a:r>
            <a:r>
              <a:rPr lang="ru-RU" sz="3200" dirty="0" smtClean="0">
                <a:solidFill>
                  <a:srgbClr val="002060"/>
                </a:solidFill>
              </a:rPr>
              <a:t> вакуоль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 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Нет:</a:t>
            </a:r>
            <a:endParaRPr lang="ru-RU" sz="3200" dirty="0" smtClean="0">
              <a:solidFill>
                <a:srgbClr val="002060"/>
              </a:solidFill>
            </a:endParaRPr>
          </a:p>
          <a:p>
            <a:r>
              <a:rPr lang="ru-RU" sz="3200" dirty="0" smtClean="0">
                <a:solidFill>
                  <a:srgbClr val="002060"/>
                </a:solidFill>
              </a:rPr>
              <a:t>- хлоропластов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- крупной вакуоли (которая больше ядра)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ЖИВОТНАЯ КЛЕТКА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:\МОИ ЛЕКЦИИ\1. Цитология\животная клект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734481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5220072" y="1999381"/>
            <a:ext cx="3744416" cy="452596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3200" b="1" dirty="0" smtClean="0">
                <a:solidFill>
                  <a:srgbClr val="006C31"/>
                </a:solidFill>
              </a:rPr>
              <a:t>Есть:</a:t>
            </a:r>
            <a:endParaRPr lang="ru-RU" sz="3200" dirty="0" smtClean="0">
              <a:solidFill>
                <a:srgbClr val="006C31"/>
              </a:solidFill>
            </a:endParaRPr>
          </a:p>
          <a:p>
            <a:r>
              <a:rPr lang="ru-RU" sz="3200" dirty="0" smtClean="0">
                <a:solidFill>
                  <a:srgbClr val="006C31"/>
                </a:solidFill>
              </a:rPr>
              <a:t>- ядро</a:t>
            </a:r>
          </a:p>
          <a:p>
            <a:r>
              <a:rPr lang="ru-RU" sz="3200" dirty="0" smtClean="0">
                <a:solidFill>
                  <a:srgbClr val="006C31"/>
                </a:solidFill>
              </a:rPr>
              <a:t>- клеточный центр</a:t>
            </a:r>
          </a:p>
          <a:p>
            <a:r>
              <a:rPr lang="ru-RU" sz="3200" dirty="0" smtClean="0">
                <a:solidFill>
                  <a:srgbClr val="006C31"/>
                </a:solidFill>
              </a:rPr>
              <a:t>- мелкие вакуоли</a:t>
            </a:r>
          </a:p>
          <a:p>
            <a:r>
              <a:rPr lang="ru-RU" sz="3200" dirty="0" smtClean="0">
                <a:solidFill>
                  <a:srgbClr val="006C31"/>
                </a:solidFill>
              </a:rPr>
              <a:t> </a:t>
            </a:r>
          </a:p>
          <a:p>
            <a:r>
              <a:rPr lang="ru-RU" sz="3200" b="1" dirty="0" smtClean="0">
                <a:solidFill>
                  <a:srgbClr val="006C31"/>
                </a:solidFill>
              </a:rPr>
              <a:t>Нет:</a:t>
            </a:r>
            <a:endParaRPr lang="ru-RU" sz="3200" dirty="0" smtClean="0">
              <a:solidFill>
                <a:srgbClr val="006C31"/>
              </a:solidFill>
            </a:endParaRPr>
          </a:p>
          <a:p>
            <a:r>
              <a:rPr lang="ru-RU" sz="3200" dirty="0" smtClean="0">
                <a:solidFill>
                  <a:srgbClr val="006C31"/>
                </a:solidFill>
              </a:rPr>
              <a:t>- хлоропластов</a:t>
            </a:r>
          </a:p>
          <a:p>
            <a:r>
              <a:rPr lang="ru-RU" sz="3200" dirty="0" smtClean="0">
                <a:solidFill>
                  <a:srgbClr val="006C31"/>
                </a:solidFill>
              </a:rPr>
              <a:t>- крупной вакуоли </a:t>
            </a:r>
          </a:p>
          <a:p>
            <a:r>
              <a:rPr lang="ru-RU" sz="3200" dirty="0" smtClean="0">
                <a:solidFill>
                  <a:srgbClr val="006C31"/>
                </a:solidFill>
              </a:rPr>
              <a:t>- оболочки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274320"/>
            <a:ext cx="8507412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СХОДСТВА СТРОЕНИЯ РАСТИТЕЛЬНЫХ И ЖИВОТНЫХ КЛЕТОК.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40229"/>
            <a:ext cx="8820150" cy="4872335"/>
          </a:xfrm>
        </p:spPr>
        <p:txBody>
          <a:bodyPr rtlCol="0">
            <a:normAutofit lnSpcReduction="10000"/>
          </a:bodyPr>
          <a:lstStyle/>
          <a:p>
            <a:pPr marL="85725" indent="-85725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b="1" dirty="0" smtClean="0"/>
              <a:t>Эти клетки являются </a:t>
            </a:r>
            <a:r>
              <a:rPr lang="ru-RU" b="1" dirty="0" err="1" smtClean="0"/>
              <a:t>эукариотическими</a:t>
            </a:r>
            <a:r>
              <a:rPr lang="ru-RU" b="1" dirty="0" smtClean="0"/>
              <a:t> – имеют ядро, генетический аппарат представлении линейными молекулами ДНК. </a:t>
            </a:r>
          </a:p>
          <a:p>
            <a:pPr marL="85725" indent="-85725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b="1" dirty="0" smtClean="0"/>
              <a:t> Клетки имеют много общих органоидов с одинаковым строение и функциями: митохондрии, ЭПС, рибосомы, комплекс </a:t>
            </a:r>
            <a:r>
              <a:rPr lang="ru-RU" b="1" dirty="0" err="1" smtClean="0"/>
              <a:t>Гольджи</a:t>
            </a:r>
            <a:r>
              <a:rPr lang="ru-RU" b="1" dirty="0" smtClean="0"/>
              <a:t>. </a:t>
            </a:r>
          </a:p>
          <a:p>
            <a:pPr marL="85725" indent="-85725" eaLnBrk="1" fontAlgn="auto" hangingPunct="1">
              <a:spcAft>
                <a:spcPts val="0"/>
              </a:spcAft>
              <a:buFont typeface="Arial" pitchFamily="34" charset="0"/>
              <a:buAutoNum type="arabicParenR"/>
              <a:defRPr/>
            </a:pPr>
            <a:r>
              <a:rPr lang="ru-RU" b="1" dirty="0" smtClean="0"/>
              <a:t>Мембрана клеток и органоидов имеет общий план строение – фосфолипидный </a:t>
            </a:r>
            <a:r>
              <a:rPr lang="ru-RU" b="1" dirty="0" err="1" smtClean="0"/>
              <a:t>бислой</a:t>
            </a:r>
            <a:r>
              <a:rPr lang="ru-RU" b="1" dirty="0" smtClean="0"/>
              <a:t> и белки.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/>
              <a:t>ПРМЕРЫ ЗАДАНИЙ ПО ТЕМАМ:</a:t>
            </a:r>
            <a:br>
              <a:rPr lang="ru-RU" b="1" dirty="0" smtClean="0"/>
            </a:br>
            <a:r>
              <a:rPr lang="ru-RU" b="1" dirty="0" smtClean="0">
                <a:solidFill>
                  <a:srgbClr val="00B050"/>
                </a:solidFill>
              </a:rPr>
              <a:t>«ОТЛИЧИЯ ПРОКАРИОТ И ЭУКАРИОТ»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7030A0"/>
                </a:solidFill>
              </a:rPr>
              <a:t>«ОТЛИЧИЯ ЦАРСТВ ЭУКАРИОТ МЕЖДУ СОСБОЙ»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63914" t="14074" b="34074"/>
          <a:stretch>
            <a:fillRect/>
          </a:stretch>
        </p:blipFill>
        <p:spPr bwMode="auto">
          <a:xfrm>
            <a:off x="4860032" y="-1"/>
            <a:ext cx="4283968" cy="2456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339752" y="980728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Ответ: 356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5906" t="5085" r="39406"/>
          <a:stretch>
            <a:fillRect/>
          </a:stretch>
        </p:blipFill>
        <p:spPr bwMode="auto">
          <a:xfrm>
            <a:off x="467544" y="2492895"/>
            <a:ext cx="7344816" cy="4174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86613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345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" y="692696"/>
            <a:ext cx="8867328" cy="6107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Выберите три варианта. Почему бактерии относят к прокариотам?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1) содержат в клетке ядро, обособленное от цитоплазмы</a:t>
            </a:r>
            <a:br>
              <a:rPr lang="ru-RU" b="1" dirty="0" smtClean="0"/>
            </a:br>
            <a:r>
              <a:rPr lang="ru-RU" b="1" dirty="0" smtClean="0"/>
              <a:t>2) состоят из множества разнообразных клеток</a:t>
            </a:r>
            <a:br>
              <a:rPr lang="ru-RU" b="1" dirty="0" smtClean="0"/>
            </a:br>
            <a:r>
              <a:rPr lang="ru-RU" b="1" dirty="0" smtClean="0"/>
              <a:t>3) имеют одну кольцевую ДНК</a:t>
            </a:r>
            <a:br>
              <a:rPr lang="ru-RU" b="1" dirty="0" smtClean="0"/>
            </a:br>
            <a:r>
              <a:rPr lang="ru-RU" b="1" dirty="0" smtClean="0"/>
              <a:t>4) не имеют ЭПС, лизосом и вакуолей</a:t>
            </a:r>
            <a:br>
              <a:rPr lang="ru-RU" b="1" dirty="0" smtClean="0"/>
            </a:br>
            <a:r>
              <a:rPr lang="ru-RU" b="1" dirty="0" smtClean="0"/>
              <a:t>5) не имеют обособленного от цитоплазмы ядра</a:t>
            </a:r>
            <a:br>
              <a:rPr lang="ru-RU" b="1" dirty="0" smtClean="0"/>
            </a:br>
            <a:r>
              <a:rPr lang="ru-RU" b="1" dirty="0" smtClean="0"/>
              <a:t>6) имеют цитоплазму и рибосомы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156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82350"/>
            <a:ext cx="8697144" cy="5025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Выберите </a:t>
            </a:r>
            <a:r>
              <a:rPr lang="ru-RU" b="1" u="sng" dirty="0" smtClean="0"/>
              <a:t>три верных ответа </a:t>
            </a:r>
            <a:r>
              <a:rPr lang="ru-RU" b="1" dirty="0" smtClean="0"/>
              <a:t>из шести и запишите цифры, под которыми они указаны. </a:t>
            </a:r>
          </a:p>
          <a:p>
            <a:pPr marL="0" indent="0">
              <a:buNone/>
            </a:pP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прокариотических клеток есть</a:t>
            </a:r>
            <a:endParaRPr lang="ru-RU" b="1" u="sng" dirty="0" smtClean="0"/>
          </a:p>
          <a:p>
            <a:pPr marL="0" indent="0">
              <a:buNone/>
            </a:pPr>
            <a:r>
              <a:rPr lang="ru-RU" b="1" dirty="0" smtClean="0"/>
              <a:t>1) нуклеоид с ДНК</a:t>
            </a:r>
            <a:br>
              <a:rPr lang="ru-RU" b="1" dirty="0" smtClean="0"/>
            </a:br>
            <a:r>
              <a:rPr lang="ru-RU" b="1" dirty="0" smtClean="0"/>
              <a:t>2) настоящее ядро</a:t>
            </a:r>
            <a:br>
              <a:rPr lang="ru-RU" b="1" dirty="0" smtClean="0"/>
            </a:br>
            <a:r>
              <a:rPr lang="ru-RU" b="1" dirty="0" smtClean="0"/>
              <a:t>3) аппарат </a:t>
            </a:r>
            <a:r>
              <a:rPr lang="ru-RU" b="1" dirty="0" err="1" smtClean="0"/>
              <a:t>Гольджи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4) гомологичные хромосомы</a:t>
            </a:r>
            <a:br>
              <a:rPr lang="ru-RU" b="1" dirty="0" smtClean="0"/>
            </a:br>
            <a:r>
              <a:rPr lang="ru-RU" b="1" dirty="0" smtClean="0"/>
              <a:t>5) рибосомы</a:t>
            </a:r>
            <a:br>
              <a:rPr lang="ru-RU" b="1" dirty="0" smtClean="0"/>
            </a:br>
            <a:r>
              <a:rPr lang="ru-RU" b="1" dirty="0" smtClean="0"/>
              <a:t>6) плазмалемма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25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77475"/>
            <a:ext cx="8568952" cy="5203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перечисленные ниже признаки, 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двух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характеризуют строение бактериальной клетки. Определите два признака, «выпадающих» из общего списка, и запишите цифры, под которыми они указаны.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1) отсутствие оформленного ядра</a:t>
            </a:r>
            <a:br>
              <a:rPr lang="ru-RU" b="1" dirty="0" smtClean="0"/>
            </a:br>
            <a:r>
              <a:rPr lang="ru-RU" b="1" dirty="0" smtClean="0"/>
              <a:t>2) наличие лизосом</a:t>
            </a:r>
            <a:br>
              <a:rPr lang="ru-RU" b="1" dirty="0" smtClean="0"/>
            </a:br>
            <a:r>
              <a:rPr lang="ru-RU" b="1" dirty="0" smtClean="0"/>
              <a:t>3) наличие плотной оболочки</a:t>
            </a:r>
            <a:br>
              <a:rPr lang="ru-RU" b="1" dirty="0" smtClean="0"/>
            </a:br>
            <a:r>
              <a:rPr lang="ru-RU" b="1" dirty="0" smtClean="0"/>
              <a:t>4) отсутствие митохондрий</a:t>
            </a:r>
            <a:br>
              <a:rPr lang="ru-RU" b="1" dirty="0" smtClean="0"/>
            </a:br>
            <a:r>
              <a:rPr lang="ru-RU" b="1" dirty="0" smtClean="0"/>
              <a:t>5) отсутствие рибосом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221121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77475"/>
            <a:ext cx="8568952" cy="53758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Установите соответствие между характеристикой клетки и типом организации этой клетки: 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прокариотический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2)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эукариотический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А) клеточный центр участвует в образовании веретена деления</a:t>
            </a:r>
            <a:br>
              <a:rPr lang="ru-RU" b="1" dirty="0" smtClean="0"/>
            </a:br>
            <a:r>
              <a:rPr lang="ru-RU" b="1" dirty="0" smtClean="0"/>
              <a:t>Б) в цитоплазме находятся митохондрии</a:t>
            </a:r>
            <a:br>
              <a:rPr lang="ru-RU" b="1" dirty="0" smtClean="0"/>
            </a:br>
            <a:r>
              <a:rPr lang="ru-RU" b="1" dirty="0" smtClean="0"/>
              <a:t>В) хромосома образована кольцевой ДНК</a:t>
            </a:r>
            <a:br>
              <a:rPr lang="ru-RU" b="1" dirty="0" smtClean="0"/>
            </a:br>
            <a:r>
              <a:rPr lang="ru-RU" b="1" dirty="0" smtClean="0"/>
              <a:t>Г) отсутствуют мембранные органоиды</a:t>
            </a:r>
            <a:br>
              <a:rPr lang="ru-RU" b="1" dirty="0" smtClean="0"/>
            </a:br>
            <a:r>
              <a:rPr lang="ru-RU" b="1" dirty="0" smtClean="0"/>
              <a:t>Д) клетка делится митозом или мейозом</a:t>
            </a:r>
            <a:br>
              <a:rPr lang="ru-RU" b="1" dirty="0" smtClean="0"/>
            </a:br>
            <a:r>
              <a:rPr lang="ru-RU" b="1" dirty="0" smtClean="0"/>
              <a:t>Е) мембрана образует </a:t>
            </a:r>
            <a:r>
              <a:rPr lang="ru-RU" b="1" dirty="0" err="1" smtClean="0"/>
              <a:t>мезосомы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Прил</a:t>
            </a:r>
            <a:r>
              <a:rPr lang="ru-RU" dirty="0" smtClean="0"/>
              <a:t>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 l="7102"/>
          <a:stretch>
            <a:fillRect/>
          </a:stretch>
        </p:blipFill>
        <p:spPr bwMode="auto">
          <a:xfrm>
            <a:off x="0" y="-99392"/>
            <a:ext cx="9009616" cy="604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264696" y="3429000"/>
            <a:ext cx="190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Ответ: 23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7102" t="72951" r="52525"/>
          <a:stretch>
            <a:fillRect/>
          </a:stretch>
        </p:blipFill>
        <p:spPr bwMode="auto">
          <a:xfrm>
            <a:off x="0" y="4293096"/>
            <a:ext cx="6618102" cy="249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121212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77475"/>
            <a:ext cx="8568952" cy="5203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Установите соответствие между признаком и царством: 1) бактерии, 2) растения. </a:t>
            </a:r>
          </a:p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A) все представители </a:t>
            </a:r>
            <a:r>
              <a:rPr lang="ru-RU" b="1" dirty="0" err="1" smtClean="0"/>
              <a:t>доядерные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Б) все представители эукариоты</a:t>
            </a:r>
            <a:br>
              <a:rPr lang="ru-RU" b="1" dirty="0" smtClean="0"/>
            </a:br>
            <a:r>
              <a:rPr lang="ru-RU" b="1" dirty="0" smtClean="0"/>
              <a:t>B) размножаются бинарным делением</a:t>
            </a:r>
            <a:br>
              <a:rPr lang="ru-RU" b="1" dirty="0" smtClean="0"/>
            </a:br>
            <a:r>
              <a:rPr lang="ru-RU" b="1" dirty="0" smtClean="0"/>
              <a:t>Г) есть ткани и органы</a:t>
            </a:r>
            <a:br>
              <a:rPr lang="ru-RU" b="1" dirty="0" smtClean="0"/>
            </a:br>
            <a:r>
              <a:rPr lang="ru-RU" b="1" dirty="0" smtClean="0"/>
              <a:t>Д) есть фото- и </a:t>
            </a:r>
            <a:r>
              <a:rPr lang="ru-RU" b="1" dirty="0" err="1" smtClean="0"/>
              <a:t>хемосинтетики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Е) содержат лейкопласты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345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77475"/>
            <a:ext cx="8568952" cy="5635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Выберите </a:t>
            </a:r>
            <a:r>
              <a:rPr lang="ru-RU" b="1" u="sng" dirty="0" smtClean="0"/>
              <a:t>три верных ответа </a:t>
            </a:r>
            <a:r>
              <a:rPr lang="ru-RU" b="1" dirty="0" smtClean="0"/>
              <a:t>из шести и запишите цифры, под которыми они указаны.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Сходство бактерий и растений состоит в том, что они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1) </a:t>
            </a:r>
            <a:r>
              <a:rPr lang="ru-RU" b="1" dirty="0" err="1" smtClean="0"/>
              <a:t>прокариотические</a:t>
            </a:r>
            <a:r>
              <a:rPr lang="ru-RU" b="1" dirty="0" smtClean="0"/>
              <a:t> организмы</a:t>
            </a:r>
            <a:br>
              <a:rPr lang="ru-RU" b="1" dirty="0" smtClean="0"/>
            </a:br>
            <a:r>
              <a:rPr lang="ru-RU" b="1" dirty="0" smtClean="0"/>
              <a:t>2) имеют оболочку из клетчатки</a:t>
            </a:r>
            <a:br>
              <a:rPr lang="ru-RU" b="1" dirty="0" smtClean="0"/>
            </a:br>
            <a:r>
              <a:rPr lang="ru-RU" b="1" dirty="0" smtClean="0"/>
              <a:t>3) имеют клеточное строение</a:t>
            </a:r>
            <a:br>
              <a:rPr lang="ru-RU" b="1" dirty="0" smtClean="0"/>
            </a:br>
            <a:r>
              <a:rPr lang="ru-RU" b="1" dirty="0" smtClean="0"/>
              <a:t>4) среди них имеются автотрофы</a:t>
            </a:r>
            <a:br>
              <a:rPr lang="ru-RU" b="1" dirty="0" smtClean="0"/>
            </a:br>
            <a:r>
              <a:rPr lang="ru-RU" b="1" dirty="0" smtClean="0"/>
              <a:t>5) обладают раздражимостью</a:t>
            </a:r>
            <a:br>
              <a:rPr lang="ru-RU" b="1" dirty="0" smtClean="0"/>
            </a:br>
            <a:r>
              <a:rPr lang="ru-RU" b="1" dirty="0" smtClean="0"/>
              <a:t>6) способны к вегетативному размножению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221211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568952" cy="5934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Установите соответствие между признаком и организмом, для которого он характерен: 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амеба 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Кишечная палочка</a:t>
            </a:r>
          </a:p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А) клетка не имеет ядреной мембраны</a:t>
            </a:r>
            <a:br>
              <a:rPr lang="ru-RU" b="1" dirty="0" smtClean="0"/>
            </a:br>
            <a:r>
              <a:rPr lang="ru-RU" b="1" dirty="0" smtClean="0"/>
              <a:t>Б) имеет оболочку</a:t>
            </a:r>
            <a:br>
              <a:rPr lang="ru-RU" b="1" dirty="0" smtClean="0"/>
            </a:br>
            <a:r>
              <a:rPr lang="ru-RU" b="1" dirty="0" smtClean="0"/>
              <a:t>В) клетка содержит оформленное ядро</a:t>
            </a:r>
            <a:br>
              <a:rPr lang="ru-RU" b="1" dirty="0" smtClean="0"/>
            </a:br>
            <a:r>
              <a:rPr lang="ru-RU" b="1" dirty="0" smtClean="0"/>
              <a:t>Г) не имеет аппарата </a:t>
            </a:r>
            <a:r>
              <a:rPr lang="ru-RU" b="1" dirty="0" err="1" smtClean="0"/>
              <a:t>Гольджи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Д) передвигается с помощью ложноножек</a:t>
            </a:r>
            <a:br>
              <a:rPr lang="ru-RU" b="1" dirty="0" smtClean="0"/>
            </a:br>
            <a:r>
              <a:rPr lang="ru-RU" b="1" dirty="0" smtClean="0"/>
              <a:t>Е) имеется пищеварительная вакуоль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212211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77475"/>
            <a:ext cx="8568952" cy="5635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Установите соответствие между органоидами и их наличием у клеток: </a:t>
            </a:r>
          </a:p>
          <a:p>
            <a:pPr marL="0" indent="0"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бактерий, 2) животных.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А) ЭПС и АГ</a:t>
            </a:r>
            <a:br>
              <a:rPr lang="ru-RU" b="1" dirty="0" smtClean="0"/>
            </a:br>
            <a:r>
              <a:rPr lang="ru-RU" b="1" dirty="0" smtClean="0"/>
              <a:t>Б) клеточная стенка</a:t>
            </a:r>
            <a:br>
              <a:rPr lang="ru-RU" b="1" dirty="0" smtClean="0"/>
            </a:br>
            <a:r>
              <a:rPr lang="ru-RU" b="1" dirty="0" smtClean="0"/>
              <a:t>В) ядрышко</a:t>
            </a:r>
            <a:br>
              <a:rPr lang="ru-RU" b="1" dirty="0" smtClean="0"/>
            </a:br>
            <a:r>
              <a:rPr lang="ru-RU" b="1" dirty="0" smtClean="0"/>
              <a:t>Г) аппарат </a:t>
            </a:r>
            <a:r>
              <a:rPr lang="ru-RU" b="1" dirty="0" err="1" smtClean="0"/>
              <a:t>Гольджи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Д) кольцевая ДНК</a:t>
            </a:r>
            <a:br>
              <a:rPr lang="ru-RU" b="1" dirty="0" smtClean="0"/>
            </a:br>
            <a:r>
              <a:rPr lang="ru-RU" b="1" dirty="0" smtClean="0"/>
              <a:t>Е) </a:t>
            </a:r>
            <a:r>
              <a:rPr lang="ru-RU" b="1" dirty="0" err="1" smtClean="0"/>
              <a:t>мезосомы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221112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77475"/>
            <a:ext cx="8892480" cy="5635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Установите соответствие между признаком организма и царством, для которого он характерен: </a:t>
            </a:r>
            <a:r>
              <a:rPr lang="ru-RU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грибы, 2) бактерии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А) ДНК замкнута в виде кольца</a:t>
            </a:r>
            <a:br>
              <a:rPr lang="ru-RU" b="1" dirty="0" smtClean="0"/>
            </a:br>
            <a:r>
              <a:rPr lang="ru-RU" b="1" dirty="0" smtClean="0"/>
              <a:t>Б) по способу питания - автотрофы или гетеротрофы</a:t>
            </a:r>
            <a:br>
              <a:rPr lang="ru-RU" b="1" dirty="0" smtClean="0"/>
            </a:br>
            <a:r>
              <a:rPr lang="ru-RU" b="1" dirty="0" smtClean="0"/>
              <a:t>В) клетки имеют оформленное ядро</a:t>
            </a:r>
            <a:br>
              <a:rPr lang="ru-RU" b="1" dirty="0" smtClean="0"/>
            </a:br>
            <a:r>
              <a:rPr lang="ru-RU" b="1" dirty="0" smtClean="0"/>
              <a:t>Г) ДНК имеет линейное строение</a:t>
            </a:r>
            <a:br>
              <a:rPr lang="ru-RU" b="1" dirty="0" smtClean="0"/>
            </a:br>
            <a:r>
              <a:rPr lang="ru-RU" b="1" dirty="0" smtClean="0"/>
              <a:t>Д) в клеточной стенке имеется хитин</a:t>
            </a:r>
            <a:br>
              <a:rPr lang="ru-RU" b="1" dirty="0" smtClean="0"/>
            </a:br>
            <a:r>
              <a:rPr lang="ru-RU" b="1" dirty="0" smtClean="0"/>
              <a:t>Е) ядерное вещество расположено в цитоплазме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221122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568952" cy="5780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Установите соответствие между характеристиками и организмами: 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дрожжи, 2) туберкулезная палочка</a:t>
            </a:r>
          </a:p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А) геном представлен одной кольцевой молекулой ДНК</a:t>
            </a:r>
            <a:br>
              <a:rPr lang="ru-RU" b="1" dirty="0" smtClean="0"/>
            </a:br>
            <a:r>
              <a:rPr lang="ru-RU" b="1" dirty="0" smtClean="0"/>
              <a:t>Б) клетка покрыта оболочкой из </a:t>
            </a:r>
            <a:r>
              <a:rPr lang="ru-RU" b="1" dirty="0" err="1" smtClean="0"/>
              <a:t>муреина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В) делится митозом</a:t>
            </a:r>
            <a:br>
              <a:rPr lang="ru-RU" b="1" dirty="0" smtClean="0"/>
            </a:br>
            <a:r>
              <a:rPr lang="ru-RU" b="1" dirty="0" smtClean="0"/>
              <a:t>Г) используется в хлебопечении</a:t>
            </a:r>
            <a:br>
              <a:rPr lang="ru-RU" b="1" dirty="0" smtClean="0"/>
            </a:br>
            <a:r>
              <a:rPr lang="ru-RU" b="1" dirty="0" smtClean="0"/>
              <a:t>Д) вызывает заболевание у человека</a:t>
            </a:r>
            <a:br>
              <a:rPr lang="ru-RU" b="1" dirty="0" smtClean="0"/>
            </a:br>
            <a:r>
              <a:rPr lang="ru-RU" b="1" dirty="0" smtClean="0"/>
              <a:t>Е) не имеет мембранных органоидов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8178" t="8434" r="38512" b="48679"/>
          <a:stretch>
            <a:fillRect/>
          </a:stretch>
        </p:blipFill>
        <p:spPr bwMode="auto">
          <a:xfrm>
            <a:off x="113536" y="188640"/>
            <a:ext cx="6618704" cy="2060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876256" y="620688"/>
            <a:ext cx="190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Ответ: 45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8178" t="50322" r="40296" b="8434"/>
          <a:stretch>
            <a:fillRect/>
          </a:stretch>
        </p:blipFill>
        <p:spPr bwMode="auto">
          <a:xfrm>
            <a:off x="-180528" y="4365104"/>
            <a:ext cx="8110114" cy="2270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61719" t="16188" b="8434"/>
          <a:stretch>
            <a:fillRect/>
          </a:stretch>
        </p:blipFill>
        <p:spPr bwMode="auto">
          <a:xfrm>
            <a:off x="5391142" y="1844824"/>
            <a:ext cx="3752857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131122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568952" cy="5635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Установите соответствие между характеристикой клетки и ее типом: </a:t>
            </a:r>
          </a:p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бактериальная, 2) грибная, 3) растительная. </a:t>
            </a:r>
          </a:p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А) синтез АТФ идет на </a:t>
            </a:r>
            <a:r>
              <a:rPr lang="ru-RU" b="1" dirty="0" err="1" smtClean="0"/>
              <a:t>мезосомах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Б) запасающее вещество – крахмал</a:t>
            </a:r>
            <a:br>
              <a:rPr lang="ru-RU" b="1" dirty="0" smtClean="0"/>
            </a:br>
            <a:r>
              <a:rPr lang="ru-RU" b="1" dirty="0" smtClean="0"/>
              <a:t>В) способность к хемосинтезу</a:t>
            </a:r>
            <a:br>
              <a:rPr lang="ru-RU" b="1" dirty="0" smtClean="0"/>
            </a:br>
            <a:r>
              <a:rPr lang="ru-RU" b="1" dirty="0" smtClean="0"/>
              <a:t>Г) наличие </a:t>
            </a:r>
            <a:r>
              <a:rPr lang="ru-RU" b="1" dirty="0" err="1" smtClean="0"/>
              <a:t>нуклеоида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Д) наличие хитина в клеточной стенке</a:t>
            </a:r>
          </a:p>
          <a:p>
            <a:pPr marL="0" indent="0">
              <a:buNone/>
            </a:pPr>
            <a:r>
              <a:rPr lang="ru-RU" b="1" dirty="0" smtClean="0"/>
              <a:t>Е) тело состоит из гифов и мицелия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331221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836712"/>
            <a:ext cx="8568952" cy="587585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Установите соответствие между признаками клеток и царством: </a:t>
            </a:r>
          </a:p>
          <a:p>
            <a:pPr marL="0" indent="0">
              <a:buNone/>
            </a:pPr>
            <a:r>
              <a:rPr lang="ru-RU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Растения, 2) Животные, 3) Бактерии. </a:t>
            </a:r>
          </a:p>
          <a:p>
            <a:pPr marL="0" indent="0">
              <a:buNone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А) включает только одноклеточные организмы</a:t>
            </a:r>
            <a:br>
              <a:rPr lang="ru-RU" b="1" dirty="0" smtClean="0"/>
            </a:br>
            <a:r>
              <a:rPr lang="ru-RU" b="1" dirty="0" smtClean="0"/>
              <a:t>Б) клетки безъядерные</a:t>
            </a:r>
            <a:br>
              <a:rPr lang="ru-RU" b="1" dirty="0" smtClean="0"/>
            </a:br>
            <a:r>
              <a:rPr lang="ru-RU" b="1" dirty="0" smtClean="0"/>
              <a:t>В) фотосинтез проходит в хлоропластах</a:t>
            </a:r>
            <a:br>
              <a:rPr lang="ru-RU" b="1" dirty="0" smtClean="0"/>
            </a:br>
            <a:r>
              <a:rPr lang="ru-RU" b="1" dirty="0" smtClean="0"/>
              <a:t>Г) характерен фагоцитоз</a:t>
            </a:r>
            <a:br>
              <a:rPr lang="ru-RU" b="1" dirty="0" smtClean="0"/>
            </a:br>
            <a:r>
              <a:rPr lang="ru-RU" b="1" dirty="0" smtClean="0"/>
              <a:t>Д) запасным веществом клеток является гликоген</a:t>
            </a:r>
            <a:br>
              <a:rPr lang="ru-RU" b="1" dirty="0" smtClean="0"/>
            </a:br>
            <a:r>
              <a:rPr lang="ru-RU" b="1" dirty="0" smtClean="0"/>
              <a:t>Е) группы клеток образуют покровные и механические ткани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r="25588" b="50355"/>
          <a:stretch>
            <a:fillRect/>
          </a:stretch>
        </p:blipFill>
        <p:spPr bwMode="auto">
          <a:xfrm>
            <a:off x="0" y="0"/>
            <a:ext cx="899132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 t="47872" r="42513"/>
          <a:stretch>
            <a:fillRect/>
          </a:stretch>
        </p:blipFill>
        <p:spPr bwMode="auto">
          <a:xfrm>
            <a:off x="144016" y="4121696"/>
            <a:ext cx="752432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lum bright="-20000" contrast="30000"/>
          </a:blip>
          <a:srcRect l="76715" r="2758" b="29078"/>
          <a:stretch>
            <a:fillRect/>
          </a:stretch>
        </p:blipFill>
        <p:spPr bwMode="auto">
          <a:xfrm rot="16636662">
            <a:off x="6068557" y="1641946"/>
            <a:ext cx="2246657" cy="285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339752" y="2852936"/>
            <a:ext cx="190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Ответ: 45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123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095941"/>
            <a:ext cx="8568952" cy="5875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Выберите трёх представителей эукариот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>1) хламидомонада</a:t>
            </a:r>
            <a:br>
              <a:rPr lang="ru-RU" sz="3600" b="1" dirty="0" smtClean="0"/>
            </a:br>
            <a:r>
              <a:rPr lang="ru-RU" sz="3600" b="1" dirty="0" smtClean="0"/>
              <a:t>2) дрожжи</a:t>
            </a:r>
            <a:br>
              <a:rPr lang="ru-RU" sz="3600" b="1" dirty="0" smtClean="0"/>
            </a:br>
            <a:r>
              <a:rPr lang="ru-RU" sz="3600" b="1" dirty="0" smtClean="0"/>
              <a:t>3) инфузория туфелька</a:t>
            </a:r>
            <a:br>
              <a:rPr lang="ru-RU" sz="3600" b="1" dirty="0" smtClean="0"/>
            </a:br>
            <a:r>
              <a:rPr lang="ru-RU" sz="3600" b="1" dirty="0" smtClean="0"/>
              <a:t>4) стрептококк</a:t>
            </a:r>
            <a:br>
              <a:rPr lang="ru-RU" sz="3600" b="1" dirty="0" smtClean="0"/>
            </a:br>
            <a:r>
              <a:rPr lang="ru-RU" sz="3600" b="1" dirty="0" smtClean="0"/>
              <a:t>5) кишечная палочка</a:t>
            </a:r>
            <a:br>
              <a:rPr lang="ru-RU" sz="3600" b="1" dirty="0" smtClean="0"/>
            </a:br>
            <a:r>
              <a:rPr lang="ru-RU" sz="3600" b="1" dirty="0" smtClean="0"/>
              <a:t>6) вирус табачной мозаики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5902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24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23122"/>
            <a:ext cx="8686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перечисленные ниже признаки, 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двух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используются для описания изображённой на рисунке клетки.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3600" b="1" dirty="0" smtClean="0"/>
              <a:t>1) митоз</a:t>
            </a:r>
            <a:br>
              <a:rPr lang="ru-RU" sz="3600" b="1" dirty="0" smtClean="0"/>
            </a:br>
            <a:r>
              <a:rPr lang="ru-RU" sz="3600" b="1" dirty="0" smtClean="0"/>
              <a:t>2) фагоцитоз</a:t>
            </a:r>
            <a:br>
              <a:rPr lang="ru-RU" sz="3600" b="1" dirty="0" smtClean="0"/>
            </a:br>
            <a:r>
              <a:rPr lang="ru-RU" sz="3600" b="1" dirty="0" smtClean="0"/>
              <a:t>3) крахмал</a:t>
            </a:r>
            <a:br>
              <a:rPr lang="ru-RU" sz="3600" b="1" dirty="0" smtClean="0"/>
            </a:br>
            <a:r>
              <a:rPr lang="ru-RU" sz="3600" b="1" dirty="0" smtClean="0"/>
              <a:t>4) хитин</a:t>
            </a:r>
            <a:br>
              <a:rPr lang="ru-RU" sz="3600" b="1" dirty="0" smtClean="0"/>
            </a:br>
            <a:r>
              <a:rPr lang="ru-RU" sz="3600" b="1" dirty="0" smtClean="0"/>
              <a:t>5) мейоз</a:t>
            </a:r>
            <a:endParaRPr lang="ru-RU" sz="2800" b="1" dirty="0"/>
          </a:p>
        </p:txBody>
      </p:sp>
      <p:pic>
        <p:nvPicPr>
          <p:cNvPr id="1026" name="Picture 2" descr="Растительная клет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564904"/>
            <a:ext cx="5904656" cy="41332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6004" r="31546" b="54545"/>
          <a:stretch>
            <a:fillRect/>
          </a:stretch>
        </p:blipFill>
        <p:spPr bwMode="auto">
          <a:xfrm>
            <a:off x="251520" y="188640"/>
            <a:ext cx="769974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436096" y="5733256"/>
            <a:ext cx="190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Ответ: 14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 l="6004" t="49242" r="48483"/>
          <a:stretch>
            <a:fillRect/>
          </a:stretch>
        </p:blipFill>
        <p:spPr bwMode="auto">
          <a:xfrm>
            <a:off x="0" y="3212976"/>
            <a:ext cx="6732240" cy="261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 l="73597" r="5150" b="26136"/>
          <a:stretch>
            <a:fillRect/>
          </a:stretch>
        </p:blipFill>
        <p:spPr bwMode="auto">
          <a:xfrm>
            <a:off x="6300192" y="1916832"/>
            <a:ext cx="284380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 l="7839" r="38739"/>
          <a:stretch>
            <a:fillRect/>
          </a:stretch>
        </p:blipFill>
        <p:spPr bwMode="auto">
          <a:xfrm>
            <a:off x="0" y="2348880"/>
            <a:ext cx="8563546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987824" y="1340768"/>
            <a:ext cx="190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Ответ: 12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62605" t="7491" r="5138" b="32584"/>
          <a:stretch>
            <a:fillRect/>
          </a:stretch>
        </p:blipFill>
        <p:spPr bwMode="auto">
          <a:xfrm>
            <a:off x="5076056" y="44623"/>
            <a:ext cx="3923928" cy="2392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 l="7456" r="26563"/>
          <a:stretch>
            <a:fillRect/>
          </a:stretch>
        </p:blipFill>
        <p:spPr bwMode="auto">
          <a:xfrm>
            <a:off x="-1" y="332656"/>
            <a:ext cx="9144001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87624" y="188640"/>
            <a:ext cx="1907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Ответ: 25 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74054" t="17066"/>
          <a:stretch>
            <a:fillRect/>
          </a:stretch>
        </p:blipFill>
        <p:spPr bwMode="auto">
          <a:xfrm>
            <a:off x="4860032" y="3501008"/>
            <a:ext cx="3528392" cy="327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686800" cy="607223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smtClean="0"/>
              <a:t>Найдите </a:t>
            </a:r>
            <a:r>
              <a:rPr lang="ru-RU" b="1" dirty="0" smtClean="0"/>
              <a:t>три ошибки в приведённом тексте. Укажите номера </a:t>
            </a:r>
            <a:r>
              <a:rPr lang="ru-RU" b="1" dirty="0" err="1" smtClean="0"/>
              <a:t>предложени</a:t>
            </a:r>
            <a:r>
              <a:rPr lang="ru-RU" b="1" dirty="0" smtClean="0"/>
              <a:t> в которых они сделаны, исправьте их.</a:t>
            </a:r>
          </a:p>
          <a:p>
            <a:pPr marL="0" indent="0" algn="ctr">
              <a:buNone/>
            </a:pPr>
            <a:r>
              <a:rPr lang="ru-RU" b="1" i="1" dirty="0" smtClean="0"/>
              <a:t>1)Классификацией, то есть группировкой по сходству и родству, занимается отрасль биологии — систематика. (2)Клеточные организмы делят на два </a:t>
            </a:r>
            <a:r>
              <a:rPr lang="ru-RU" b="1" i="1" dirty="0" err="1" smtClean="0"/>
              <a:t>надцарства</a:t>
            </a:r>
            <a:r>
              <a:rPr lang="ru-RU" b="1" i="1" dirty="0" smtClean="0"/>
              <a:t>: прокариоты и эукариоты. (З)Прокариоты — </a:t>
            </a:r>
            <a:r>
              <a:rPr lang="ru-RU" b="1" i="1" dirty="0" err="1" smtClean="0"/>
              <a:t>доядерные</a:t>
            </a:r>
            <a:r>
              <a:rPr lang="ru-RU" b="1" i="1" dirty="0" smtClean="0"/>
              <a:t> организмы. (4) К прокариотам относят бактерии, </a:t>
            </a:r>
            <a:r>
              <a:rPr lang="ru-RU" b="1" i="1" dirty="0" err="1" smtClean="0"/>
              <a:t>цианобактерии</a:t>
            </a:r>
            <a:r>
              <a:rPr lang="ru-RU" b="1" i="1" dirty="0" smtClean="0"/>
              <a:t> и водоросли. (5)К эукариотам относят только многоклеточные организмы. (6)Клетки прокариот, как и эукариот, делятся митозом. (7)Группа прокариот  -  </a:t>
            </a:r>
            <a:r>
              <a:rPr lang="ru-RU" b="1" i="1" dirty="0" err="1" smtClean="0"/>
              <a:t>хемобактерии</a:t>
            </a:r>
            <a:r>
              <a:rPr lang="ru-RU" b="1" i="1" dirty="0" smtClean="0"/>
              <a:t> — используют энергию, выделяемую при окислении неорганических веществ из неорганических.</a:t>
            </a:r>
            <a:endParaRPr lang="ru-RU" b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4) Водоросли – это низшие растения, они относятся к эукариотам.</a:t>
            </a:r>
          </a:p>
          <a:p>
            <a:pPr>
              <a:buNone/>
            </a:pPr>
            <a:r>
              <a:rPr lang="ru-RU" dirty="0" smtClean="0"/>
              <a:t>5) Эукариоты могут быть многоклеточными и одноклеточными, например амеба и дрожжи.</a:t>
            </a:r>
          </a:p>
          <a:p>
            <a:pPr>
              <a:buNone/>
            </a:pPr>
            <a:r>
              <a:rPr lang="ru-RU" dirty="0" smtClean="0"/>
              <a:t>6) Митоз характерен только для эукариот, бактерии размножаются делением надвое.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260648"/>
            <a:ext cx="8892480" cy="659735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ошибки в приведённом тексте, исправьте их, укажите номера предложений, в которых они сделаны, запишите эти предложения без ошибок.</a:t>
            </a:r>
          </a:p>
          <a:p>
            <a:pPr marL="0" indent="0" algn="ctr">
              <a:buNone/>
            </a:pPr>
            <a:r>
              <a:rPr lang="ru-RU" sz="6400" b="1" dirty="0" smtClean="0"/>
              <a:t>1. Все живые организмы — животные, растения, грибы, бактерии, вирусы — состоят из клеток. 2. Любые клетки имеют плазматическую мембрану. </a:t>
            </a:r>
            <a:br>
              <a:rPr lang="ru-RU" sz="6400" b="1" dirty="0" smtClean="0"/>
            </a:br>
            <a:r>
              <a:rPr lang="ru-RU" sz="6400" b="1" dirty="0" smtClean="0"/>
              <a:t>3. Снаружи от мембраны у клеток живых организмов имеется жесткая клеточная стенка. 4. Во всех клетках имеется ядро. 5. В клеточном ядре находится генетический материал клетки — молекулы ДНК.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Ошибки содержатся в предложениях:</a:t>
            </a:r>
          </a:p>
          <a:p>
            <a:pPr>
              <a:buNone/>
            </a:pPr>
            <a:r>
              <a:rPr lang="ru-RU" b="1" dirty="0" smtClean="0"/>
              <a:t> </a:t>
            </a:r>
          </a:p>
          <a:p>
            <a:pPr>
              <a:buNone/>
            </a:pPr>
            <a:r>
              <a:rPr lang="ru-RU" b="1" dirty="0" smtClean="0"/>
              <a:t>1) 1 — вирусы не имеют клеточного строения;</a:t>
            </a:r>
          </a:p>
          <a:p>
            <a:pPr>
              <a:buNone/>
            </a:pPr>
            <a:r>
              <a:rPr lang="ru-RU" b="1" dirty="0" smtClean="0"/>
              <a:t>2) 3 — у клеток животных нет жесткой клеточной стенки;</a:t>
            </a:r>
          </a:p>
          <a:p>
            <a:pPr>
              <a:buNone/>
            </a:pPr>
            <a:r>
              <a:rPr lang="ru-RU" b="1" dirty="0" smtClean="0"/>
              <a:t>3) 4 — клетки бактерии не содержат ядра.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80" y="663893"/>
            <a:ext cx="86868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ошибки в приведённом тексте, исправьте их, укажите номера предложений, в которых они сделаны, запишите эти предложения без ошибок.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60037"/>
            <a:ext cx="8640960" cy="4525963"/>
          </a:xfrm>
        </p:spPr>
        <p:txBody>
          <a:bodyPr>
            <a:normAutofit fontScale="92500" lnSpcReduction="20000"/>
          </a:bodyPr>
          <a:lstStyle/>
          <a:p>
            <a:pPr marL="85725" indent="-85725">
              <a:buNone/>
            </a:pPr>
            <a:r>
              <a:rPr lang="ru-RU" b="1" dirty="0" smtClean="0"/>
              <a:t>1) У прокариотических организмов под оболочкой клетки находится плазматическая мембрана.</a:t>
            </a:r>
          </a:p>
          <a:p>
            <a:pPr marL="85725" indent="-85725">
              <a:buNone/>
            </a:pPr>
            <a:r>
              <a:rPr lang="ru-RU" b="1" dirty="0" smtClean="0"/>
              <a:t>2) Прокариоты не способны к фагоцитозу.</a:t>
            </a:r>
          </a:p>
          <a:p>
            <a:pPr marL="85725" indent="-85725">
              <a:buNone/>
            </a:pPr>
            <a:r>
              <a:rPr lang="ru-RU" b="1" dirty="0" smtClean="0"/>
              <a:t>3) В клетках прокариот имеется оформленное ядро.</a:t>
            </a:r>
          </a:p>
          <a:p>
            <a:pPr marL="85725" indent="-85725">
              <a:buNone/>
            </a:pPr>
            <a:r>
              <a:rPr lang="ru-RU" b="1" dirty="0" smtClean="0"/>
              <a:t>4) В клетках прокариот отсутствуют мембранные органоиды.</a:t>
            </a:r>
          </a:p>
          <a:p>
            <a:pPr marL="85725" indent="-85725">
              <a:buNone/>
            </a:pPr>
            <a:r>
              <a:rPr lang="ru-RU" b="1" dirty="0" smtClean="0"/>
              <a:t>5) У всех эукариот есть хлоропласты.</a:t>
            </a:r>
          </a:p>
          <a:p>
            <a:pPr marL="85725" indent="-85725">
              <a:buNone/>
            </a:pPr>
            <a:r>
              <a:rPr lang="ru-RU" b="1" dirty="0" smtClean="0"/>
              <a:t>6) Растения осуществляют процессы фото- и хемосинтеза для создания органических веществ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3) В клетках прокариот имеется </a:t>
            </a:r>
            <a:r>
              <a:rPr lang="ru-RU" b="1" dirty="0" smtClean="0"/>
              <a:t>нуклеоид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5) У эукариотов хлоропласты присутствуют только в </a:t>
            </a:r>
            <a:r>
              <a:rPr lang="ru-RU" b="1" dirty="0" smtClean="0"/>
              <a:t>зеленых клетках растений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6) У растений есть только проц. Фотосинтеза. Хемосинтез характерен для </a:t>
            </a:r>
            <a:r>
              <a:rPr lang="ru-RU" dirty="0" err="1" smtClean="0"/>
              <a:t>бактерий-хемосинтетиков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680" y="663893"/>
            <a:ext cx="86868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Найдите ошибки в приведённом тексте, исправьте их, укажите номера предложений, в которых они сделаны, запишите эти предложения без ошибок.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787218"/>
            <a:ext cx="8784976" cy="4897963"/>
          </a:xfrm>
        </p:spPr>
        <p:txBody>
          <a:bodyPr>
            <a:normAutofit fontScale="92500" lnSpcReduction="20000"/>
          </a:bodyPr>
          <a:lstStyle/>
          <a:p>
            <a:pPr marL="85725" indent="-85725" algn="ctr">
              <a:buNone/>
            </a:pPr>
            <a:r>
              <a:rPr lang="ru-RU" b="1" dirty="0" smtClean="0"/>
              <a:t>(1)Клеточные организмы делят на прокариот и эукариот.    (2)Прокариоты — </a:t>
            </a:r>
            <a:r>
              <a:rPr lang="ru-RU" b="1" dirty="0" err="1" smtClean="0"/>
              <a:t>доядерные</a:t>
            </a:r>
            <a:r>
              <a:rPr lang="ru-RU" b="1" dirty="0" smtClean="0"/>
              <a:t> организмы. (3)К прокариотам относятся бактерии, водоросли, грибы.    (4)Прокариоты — одноклеточные организмы, а эукариоты — многоклеточные организмы. (5)Прокариоты и эукариоты могут быть как автотрофами, так и гетеротрофами.    (6)Все автотрофные организмы используют солнечную энергию для синтеза органических веществ из неорганических.    (7)Сине-зелёные — это водные или реже почвенные </a:t>
            </a:r>
            <a:r>
              <a:rPr lang="ru-RU" b="1" dirty="0" err="1" smtClean="0"/>
              <a:t>прокариотные</a:t>
            </a:r>
            <a:r>
              <a:rPr lang="ru-RU" b="1" dirty="0" smtClean="0"/>
              <a:t> автотрофные организмы.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Ошибки допущенные в предложениях:</a:t>
            </a:r>
          </a:p>
          <a:p>
            <a:pPr>
              <a:buNone/>
            </a:pPr>
            <a:r>
              <a:rPr lang="ru-RU" b="1" dirty="0" smtClean="0"/>
              <a:t>1. 3 — водоросли и грибы — это эукариоты;</a:t>
            </a:r>
          </a:p>
          <a:p>
            <a:pPr>
              <a:buNone/>
            </a:pPr>
            <a:r>
              <a:rPr lang="ru-RU" b="1" dirty="0" smtClean="0"/>
              <a:t>2. 4 — эукариоты — одноклеточные и многоклеточные организмы;</a:t>
            </a:r>
          </a:p>
          <a:p>
            <a:pPr>
              <a:buNone/>
            </a:pPr>
            <a:r>
              <a:rPr lang="ru-RU" b="1" dirty="0" smtClean="0"/>
              <a:t>3. 6 — автотрофы используют не только солнечную энергию, но и энергию, выделяемую в результате окисления неорганических веществ (</a:t>
            </a:r>
            <a:r>
              <a:rPr lang="ru-RU" b="1" dirty="0" err="1" smtClean="0"/>
              <a:t>хемотрофы</a:t>
            </a:r>
            <a:r>
              <a:rPr lang="ru-RU" b="1" dirty="0" smtClean="0"/>
              <a:t>)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8352928" cy="4556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88830"/>
            <a:ext cx="8748464" cy="27691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– растительная </a:t>
            </a:r>
            <a:r>
              <a:rPr lang="ru-RU" b="1" dirty="0" smtClean="0"/>
              <a:t>– крупные вакуоли с клеточным соком, толстая клеточная стенка из клетчатки, хлоропласты.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– животная </a:t>
            </a:r>
            <a:r>
              <a:rPr lang="ru-RU" b="1" dirty="0" smtClean="0"/>
              <a:t>– нет клеточной стенки, нет пластид, есть клеточный центр, вакуоли мелкие</a:t>
            </a:r>
            <a:endParaRPr lang="ru-RU" b="1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 l="1376" t="45688" r="52315"/>
          <a:stretch>
            <a:fillRect/>
          </a:stretch>
        </p:blipFill>
        <p:spPr bwMode="auto">
          <a:xfrm>
            <a:off x="3779912" y="1268759"/>
            <a:ext cx="5364088" cy="506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Кал </a:t>
            </a:r>
            <a:r>
              <a:rPr lang="ru-RU" dirty="0" err="1" smtClean="0"/>
              <a:t>практ</a:t>
            </a:r>
            <a:r>
              <a:rPr lang="ru-RU" dirty="0" smtClean="0"/>
              <a:t> 3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8187" t="-471" b="86098"/>
          <a:stretch>
            <a:fillRect/>
          </a:stretch>
        </p:blipFill>
        <p:spPr bwMode="auto">
          <a:xfrm>
            <a:off x="0" y="45857"/>
            <a:ext cx="8927976" cy="130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556792"/>
            <a:ext cx="60486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Растительная клетка</a:t>
            </a:r>
          </a:p>
          <a:p>
            <a:pPr>
              <a:buNone/>
            </a:pPr>
            <a:r>
              <a:rPr lang="ru-RU" sz="2800" b="1" dirty="0" smtClean="0"/>
              <a:t>т.к. есть крупная вакуоль,</a:t>
            </a:r>
          </a:p>
          <a:p>
            <a:pPr>
              <a:buNone/>
            </a:pPr>
            <a:r>
              <a:rPr lang="ru-RU" sz="2800" b="1" dirty="0" smtClean="0"/>
              <a:t>клеточная стенка,</a:t>
            </a:r>
          </a:p>
          <a:p>
            <a:pPr>
              <a:buNone/>
            </a:pPr>
            <a:r>
              <a:rPr lang="ru-RU" sz="2800" b="1" dirty="0" smtClean="0"/>
              <a:t>хлоропласты;</a:t>
            </a:r>
          </a:p>
          <a:p>
            <a:pPr>
              <a:buNone/>
            </a:pPr>
            <a:r>
              <a:rPr lang="ru-RU" sz="2800" b="1" dirty="0" smtClean="0"/>
              <a:t>1 – ядро, 2 – вакуоль,</a:t>
            </a:r>
          </a:p>
          <a:p>
            <a:pPr>
              <a:buNone/>
            </a:pPr>
            <a:r>
              <a:rPr lang="ru-RU" sz="2800" b="1" dirty="0" smtClean="0"/>
              <a:t>3 – цитоплазма,</a:t>
            </a:r>
          </a:p>
          <a:p>
            <a:pPr>
              <a:buNone/>
            </a:pPr>
            <a:r>
              <a:rPr lang="ru-RU" sz="2800" b="1" dirty="0" smtClean="0"/>
              <a:t>4 – клеточная стенка.</a:t>
            </a:r>
          </a:p>
          <a:p>
            <a:pPr>
              <a:buNone/>
            </a:pPr>
            <a:r>
              <a:rPr lang="ru-RU" sz="2800" b="1" dirty="0" smtClean="0"/>
              <a:t>Вакуоль накапливает питательные вещества, пигменты, воду, поддерживает </a:t>
            </a:r>
            <a:r>
              <a:rPr lang="ru-RU" sz="2800" b="1" dirty="0" err="1" smtClean="0"/>
              <a:t>тургорное</a:t>
            </a:r>
            <a:r>
              <a:rPr lang="ru-RU" sz="2800" b="1" dirty="0" smtClean="0"/>
              <a:t> давление;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97152"/>
            <a:ext cx="86582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556792"/>
            <a:ext cx="928229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 сдам</a:t>
            </a:r>
            <a:endParaRPr lang="ru-RU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 l="6312" t="5749" r="47403" b="45385"/>
          <a:stretch>
            <a:fillRect/>
          </a:stretch>
        </p:blipFill>
        <p:spPr bwMode="auto">
          <a:xfrm>
            <a:off x="1547664" y="1"/>
            <a:ext cx="7596336" cy="195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52942" t="5749"/>
          <a:stretch>
            <a:fillRect/>
          </a:stretch>
        </p:blipFill>
        <p:spPr bwMode="auto">
          <a:xfrm>
            <a:off x="2483768" y="1960037"/>
            <a:ext cx="6660232" cy="342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– прокариот:</a:t>
            </a:r>
          </a:p>
          <a:p>
            <a:pPr>
              <a:buNone/>
            </a:pPr>
            <a:r>
              <a:rPr lang="ru-RU" b="1" dirty="0" smtClean="0"/>
              <a:t>Кольцевая ДНК</a:t>
            </a:r>
          </a:p>
          <a:p>
            <a:pPr>
              <a:buNone/>
            </a:pPr>
            <a:r>
              <a:rPr lang="ru-RU" b="1" dirty="0" smtClean="0"/>
              <a:t>Нет мембранных </a:t>
            </a:r>
            <a:br>
              <a:rPr lang="ru-RU" b="1" dirty="0" smtClean="0"/>
            </a:br>
            <a:r>
              <a:rPr lang="ru-RU" b="1" dirty="0" err="1" smtClean="0"/>
              <a:t>ораганоидов</a:t>
            </a:r>
            <a:endParaRPr lang="ru-RU" b="1" dirty="0" smtClean="0"/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 – эукариот:</a:t>
            </a:r>
          </a:p>
          <a:p>
            <a:pPr>
              <a:buNone/>
            </a:pPr>
            <a:r>
              <a:rPr lang="ru-RU" b="1" dirty="0" smtClean="0"/>
              <a:t>Есть ядро, и др. мембранные органоиды: стигма, вакуоль выделительная, хроматофор.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8" y="664846"/>
            <a:ext cx="89646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C00000"/>
                </a:solidFill>
                <a:latin typeface="+mn-lt"/>
                <a:cs typeface="+mn-cs"/>
              </a:rPr>
              <a:t>ДАННАЯ ПРЕЗЕНТАЦИЯ ЯВЛЯЕТСЯ ДОПОЛНЕНИЕМ К ЛЕКЦИЯМ </a:t>
            </a:r>
            <a:r>
              <a:rPr lang="ru-RU" sz="24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КАТЕРИНЫ ЛУКОМСКОЙ </a:t>
            </a:r>
            <a:r>
              <a:rPr lang="ru-RU" sz="2400" b="1" dirty="0">
                <a:solidFill>
                  <a:srgbClr val="C00000"/>
                </a:solidFill>
                <a:latin typeface="+mn-lt"/>
                <a:cs typeface="+mn-cs"/>
              </a:rPr>
              <a:t>– РЕПЕТИТОРА ОГЭ И ЕГЭ ПО </a:t>
            </a:r>
            <a:r>
              <a:rPr lang="ru-RU" sz="2400" b="1" dirty="0" smtClean="0">
                <a:solidFill>
                  <a:srgbClr val="C00000"/>
                </a:solidFill>
                <a:latin typeface="+mn-lt"/>
                <a:cs typeface="+mn-cs"/>
              </a:rPr>
              <a:t>БИОЛОГИИ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/>
              <a:t>!Обязательно соблюдение авторских прав: нельзя распространять, продавать и передавать материалы без разрешения автора-составителя </a:t>
            </a:r>
            <a:br>
              <a:rPr lang="ru-RU" sz="2400" b="1" dirty="0" smtClean="0"/>
            </a:br>
            <a:r>
              <a:rPr lang="ru-RU" sz="2400" b="1" dirty="0" err="1" smtClean="0"/>
              <a:t>Лукомской</a:t>
            </a:r>
            <a:r>
              <a:rPr lang="ru-RU" sz="2400" b="1" dirty="0" smtClean="0"/>
              <a:t> Екатерины Игоревны!</a:t>
            </a:r>
            <a:endParaRPr lang="ru-RU" sz="2400" b="1" dirty="0">
              <a:latin typeface="+mn-lt"/>
              <a:cs typeface="+mn-cs"/>
            </a:endParaRPr>
          </a:p>
        </p:txBody>
      </p:sp>
      <p:sp>
        <p:nvSpPr>
          <p:cNvPr id="135171" name="Прямоугольник 2"/>
          <p:cNvSpPr>
            <a:spLocks noChangeArrowheads="1"/>
          </p:cNvSpPr>
          <p:nvPr/>
        </p:nvSpPr>
        <p:spPr bwMode="auto">
          <a:xfrm>
            <a:off x="1115616" y="3284984"/>
            <a:ext cx="6912768" cy="147732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ВК СТРАНИЦА ДЛЯ ПОГОТОВКИ К ЭКЗАМЕНУ ПО БИОЛОГИИ: https://vk.com/idbiorepetitor </a:t>
            </a:r>
          </a:p>
          <a:p>
            <a:endParaRPr lang="ru-RU" b="1" dirty="0">
              <a:solidFill>
                <a:srgbClr val="C00000"/>
              </a:solidFill>
              <a:latin typeface="Calibri" pitchFamily="34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ЮТУБ КАНАЛ ДЛЯ ПОДГОТОВКИ К ЕГЭ И ОГЭ ПО БИОЛОГИИ: https://www.youtube.com/channel/UCxPzpxcfMmyo3FEy_dsXybA</a:t>
            </a:r>
          </a:p>
        </p:txBody>
      </p:sp>
      <p:pic>
        <p:nvPicPr>
          <p:cNvPr id="135172" name="Picture 2" descr="F:\Users\Катюха\Desktop\РЕПЕТИТОРСТВО 2018 - 19\Лекции\Screenshot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5373216"/>
            <a:ext cx="7116762" cy="65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2525</Words>
  <Application>Microsoft Office PowerPoint</Application>
  <PresentationFormat>Экран (4:3)</PresentationFormat>
  <Paragraphs>374</Paragraphs>
  <Slides>102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102</vt:i4>
      </vt:variant>
    </vt:vector>
  </HeadingPairs>
  <TitlesOfParts>
    <vt:vector size="103" baseType="lpstr">
      <vt:lpstr>Тема Office</vt:lpstr>
      <vt:lpstr>4.МЕТОДЫ ЦИТОЛОГИИ</vt:lpstr>
      <vt:lpstr>1) СВЕТОВОЕ МИКРОСКОПИРОВАНИЕ </vt:lpstr>
      <vt:lpstr>Слайд 3</vt:lpstr>
      <vt:lpstr>2) ЭЛЕКТРОННОЕ МИКРОСКОПИРОВАНИЕ </vt:lpstr>
      <vt:lpstr>Слайд 5</vt:lpstr>
      <vt:lpstr>ПРИМЕРЫ ИЗ ЕГЭ  (ЛИНИЯ 2)</vt:lpstr>
      <vt:lpstr>Рассмотрите внимательно рисунок и ответьте на вопросы. 1. Что изображено на рисунке? 2. Каким методом получено это изображение? 3. Какие преимущества и недостатки есть у этого метода по сравнению с альтернативными методами? </vt:lpstr>
      <vt:lpstr>Слайд 8</vt:lpstr>
      <vt:lpstr>КАКИЕ ПРЕИМУЩЕСТВА ИМЕЕТ СВЕТОВОЙ МИКРОСКОП ПЕРЕД ЭЛЕКТРОННЫМ?</vt:lpstr>
      <vt:lpstr>3) ЦЕНТРИФУГИРОВАНИЕ  </vt:lpstr>
      <vt:lpstr>Слайд 11</vt:lpstr>
      <vt:lpstr>Слайд 12</vt:lpstr>
      <vt:lpstr>ДЛЯ ИЗУЧЕНИЯ МИТОХОНДРИАЛЬНЫХ ДНК УЧЕНОМУ НЕОБХОДИМО ВЫДЕЛИТЬ МИТОХОНДРИИ ИЗ ЖИВОТНЫХ КЛЕТОК МЕТОДОМ ЦЕНТРИФУГИРОВАНИЯ. НА ЧЕМ ОСНОВАН ЭТОТ МЕТОД? ПОСЛЕ КАКИХ СТРУКТУР КЛЕТКИ ОН МОЖЕТ ПОЛУЧИТЬ МИТОХОНДРИАЛЬНУЮ ФРАКЦИЮ? </vt:lpstr>
      <vt:lpstr>Слайд 14</vt:lpstr>
      <vt:lpstr>4) ХРОМАТОГРАФИЯ  </vt:lpstr>
      <vt:lpstr>Слайд 16</vt:lpstr>
      <vt:lpstr>Из листа растения выделили окрашенную субстанцию и разделили ее на фракции 4-х цветов: зеленый, желтый, оранжевый, фиолетовый. Какой метод применялся в данном случае? Почему появились фракции разного цвета?</vt:lpstr>
      <vt:lpstr>Слайд 18</vt:lpstr>
      <vt:lpstr>Учёный выделил пигменты фотосинтеза из листа растения. Каким методом он мог бы разделить их? На чём основан этот метод?</vt:lpstr>
      <vt:lpstr>5) ЭЛЕКТРОФОРЕЗ</vt:lpstr>
      <vt:lpstr>Слайд 21</vt:lpstr>
      <vt:lpstr>ПРИМЕРЫ ИЗ ЕГЭ  (ЛИНИЯ 2)</vt:lpstr>
      <vt:lpstr>6) РЕНТГЕНОСТРУКТУРНЫЙ АНАЛИЗ </vt:lpstr>
      <vt:lpstr>ПРИМЕРЫ ИЗ ЕГЭ  (ЛИНИЯ 2)</vt:lpstr>
      <vt:lpstr>7) МЕТОД МЕЧЕНЫХ АТОМОВ (АВТОРАДИОГРАФИЯ)  </vt:lpstr>
      <vt:lpstr>ПРИМЕРЫ ИЗ ЕГЭ  (ЛИНИЯ 2)</vt:lpstr>
      <vt:lpstr>Каким экспериментальным методом можно установить скорость прохождения веществ через клеточную мембрану при исследовании функции щитовидной железы? На чём основан этот метод? </vt:lpstr>
      <vt:lpstr>8) МЕТОД КУЛЬТУРЫ КЛЕТОК И ТКАНЕЙ </vt:lpstr>
      <vt:lpstr>ПРИМЕРЫ ИЗ ЕГЭ  (ЛИНИЯ 2)</vt:lpstr>
      <vt:lpstr>5. ИСТОРИЯ СОЗДАНИЯ КЛЕТОЧНОЙ ТЕОРИИ</vt:lpstr>
      <vt:lpstr>братья Янсен</vt:lpstr>
      <vt:lpstr>Роберт Гук</vt:lpstr>
      <vt:lpstr>Антони ван Левенгук</vt:lpstr>
      <vt:lpstr>Слайд 34</vt:lpstr>
      <vt:lpstr>Карл Бэр</vt:lpstr>
      <vt:lpstr>Роберт Броун</vt:lpstr>
      <vt:lpstr>Матиас Шлейден и Теодор Шванн 1838 - 39</vt:lpstr>
      <vt:lpstr>ПЕРВАЯ ВЕРСИЯ КЛЕТОЧНОЙ ТЕОРИИ </vt:lpstr>
      <vt:lpstr>1855 – Рудольф Вирхов</vt:lpstr>
      <vt:lpstr>ОСНОВНЫЕ ПОЛОЖЕНИЯ КЛЕТОЧНОЙ ТЕОРИИ</vt:lpstr>
      <vt:lpstr>Слайд 41</vt:lpstr>
      <vt:lpstr>Слайд 42</vt:lpstr>
      <vt:lpstr>Слайд 43</vt:lpstr>
      <vt:lpstr>Слайд 44</vt:lpstr>
      <vt:lpstr>Слайд 45</vt:lpstr>
      <vt:lpstr>Слайд 46</vt:lpstr>
      <vt:lpstr>Докажите, что клетка является функциональной единицей живого. Приведите доказательства. </vt:lpstr>
      <vt:lpstr>6. ТИПЫ КЛЕТОЧНОЙ ОРГАНИЗАЦИИ</vt:lpstr>
      <vt:lpstr>Слайд 49</vt:lpstr>
      <vt:lpstr>ЭУКАРИОТЫ</vt:lpstr>
      <vt:lpstr>Слайд 51</vt:lpstr>
      <vt:lpstr>ПРОКАРИОТЫ</vt:lpstr>
      <vt:lpstr>Слайд 53</vt:lpstr>
      <vt:lpstr>ЧЕРТЫ СХОДСТВА </vt:lpstr>
      <vt:lpstr>КАКИЕ АРОМОРФОЗЫ ПРОИЗОШЛИ В ПРОКАРИОТИЧЕСКИХ КЛЕТКАХ, ЧТО ПОЗВОЛИЛО ПОЯВЛЕНИЮ ЭУКАРИОТИЧЕСКИХ КЛЕТОК? </vt:lpstr>
      <vt:lpstr>Слайд 56</vt:lpstr>
      <vt:lpstr>Слайд 57</vt:lpstr>
      <vt:lpstr>Слайд 58</vt:lpstr>
      <vt:lpstr>Слайд 59</vt:lpstr>
      <vt:lpstr>Слайд 60</vt:lpstr>
      <vt:lpstr>Слайд 61</vt:lpstr>
      <vt:lpstr>АВТОТРОФЫ – САМИ СОЗДАЮТ ОРГАНИЧЕСКИЕ ВЕЩЕСТВА,   ГЕТЕРОТРОФЫ – ПИТАЮТСЯ ГОТОВОЙ ОРГАНИКОЙ</vt:lpstr>
      <vt:lpstr>КАК УЗНАТЬ ТИП ЭУКАРИОТИЧЕСКОЙ КЛЕТКИ  ПО РИСУНКУ</vt:lpstr>
      <vt:lpstr>РАСТИТЕЛЬНАЯ КЛЕТКА</vt:lpstr>
      <vt:lpstr>ГРИБНАЯ КЛЕТКА</vt:lpstr>
      <vt:lpstr>ЖИВОТНАЯ КЛЕТКА</vt:lpstr>
      <vt:lpstr>НАЗОВИТЕ СХОДСТВА СТРОЕНИЯ РАСТИТЕЛЬНЫХ И ЖИВОТНЫХ КЛЕТОК.</vt:lpstr>
      <vt:lpstr>ПРМЕРЫ ЗАДАНИЙ ПО ТЕМАМ: «ОТЛИЧИЯ ПРОКАРИОТ И ЭУКАРИОТ» «ОТЛИЧИЯ ЦАРСТВ ЭУКАРИОТ МЕЖДУ СОСБОЙ»</vt:lpstr>
      <vt:lpstr>Слайд 69</vt:lpstr>
      <vt:lpstr>345</vt:lpstr>
      <vt:lpstr>156</vt:lpstr>
      <vt:lpstr>25</vt:lpstr>
      <vt:lpstr>221121</vt:lpstr>
      <vt:lpstr>Прил 2</vt:lpstr>
      <vt:lpstr>121212</vt:lpstr>
      <vt:lpstr>345</vt:lpstr>
      <vt:lpstr>221211</vt:lpstr>
      <vt:lpstr>212211</vt:lpstr>
      <vt:lpstr>221112</vt:lpstr>
      <vt:lpstr>221122</vt:lpstr>
      <vt:lpstr>Слайд 81</vt:lpstr>
      <vt:lpstr>131122</vt:lpstr>
      <vt:lpstr>331221</vt:lpstr>
      <vt:lpstr>Слайд 84</vt:lpstr>
      <vt:lpstr>123</vt:lpstr>
      <vt:lpstr>24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Найдите ошибки в приведённом тексте, исправьте их, укажите номера предложений, в которых они сделаны, запишите эти предложения без ошибок. </vt:lpstr>
      <vt:lpstr>Слайд 95</vt:lpstr>
      <vt:lpstr>Найдите ошибки в приведённом тексте, исправьте их, укажите номера предложений, в которых они сделаны, запишите эти предложения без ошибок. </vt:lpstr>
      <vt:lpstr>Слайд 97</vt:lpstr>
      <vt:lpstr>Слайд 98</vt:lpstr>
      <vt:lpstr>Кал практ 3</vt:lpstr>
      <vt:lpstr>Слайд 100</vt:lpstr>
      <vt:lpstr>Я сдам</vt:lpstr>
      <vt:lpstr>Слайд 102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Катя</cp:lastModifiedBy>
  <cp:revision>19</cp:revision>
  <dcterms:created xsi:type="dcterms:W3CDTF">2020-08-20T07:43:38Z</dcterms:created>
  <dcterms:modified xsi:type="dcterms:W3CDTF">2022-08-01T11:08:29Z</dcterms:modified>
</cp:coreProperties>
</file>