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-126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88379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p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ru.wikipedia.org/wiki/%C8%E3%F0%EE%E2%EE%E5_%EE%E1%F3%F7%E5%ED%E8%E5" TargetMode="External"/><Relationship Id="rId4" Type="http://schemas.openxmlformats.org/officeDocument/2006/relationships/hyperlink" Target="http://tatyana-chulan.ucoz.ru/_fr/0/030488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611187" y="1052512"/>
            <a:ext cx="7858125" cy="292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 i="1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 – класс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800"/>
              <a:buFont typeface="Times New Roman"/>
              <a:buNone/>
            </a:pPr>
            <a:r>
              <a:rPr lang="en-US" sz="4800" b="1" i="0" u="none" strike="noStrike" cap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 – класс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800"/>
              <a:buFont typeface="Times New Roman"/>
              <a:buNone/>
            </a:pPr>
            <a:r>
              <a:rPr lang="en-US" sz="4800" b="1" i="0" u="none" strike="noStrike" cap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«Игровые технологии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800"/>
              <a:buFont typeface="Times New Roman"/>
              <a:buNone/>
            </a:pPr>
            <a:r>
              <a:rPr lang="en-US" sz="4800" b="1" i="0" u="none" strike="noStrike" cap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начальной школе» </a:t>
            </a:r>
            <a:endParaRPr/>
          </a:p>
        </p:txBody>
      </p:sp>
      <p:pic>
        <p:nvPicPr>
          <p:cNvPr id="90" name="Google Shape;90;p13" descr="j0312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851650" y="549275"/>
            <a:ext cx="1892300" cy="15970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1152525" y="5013325"/>
            <a:ext cx="7991475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imes New Roman"/>
              <a:buNone/>
            </a:pPr>
            <a:r>
              <a:rPr lang="ru-RU" sz="1800" b="1" i="0" u="none" strike="noStrike" cap="none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 descr="https://screenshots.gamer-info.com/fifa-football/8244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8937" y="4143375"/>
            <a:ext cx="3178175" cy="215741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/>
          </a:p>
        </p:txBody>
      </p:sp>
      <p:pic>
        <p:nvPicPr>
          <p:cNvPr id="98" name="Google Shape;98;p14" descr="Девочка, играющая на фортепьяно — стоковое фот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1875" y="928687"/>
            <a:ext cx="2143125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http://lukoshko72.ru/wp-content/uploads/2015/09/guitar-eshko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2937" y="428625"/>
            <a:ext cx="2786062" cy="23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http://blog.ligasports.ru/wp-content/uploads/2017/05/btennis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29312" y="500062"/>
            <a:ext cx="2786062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https://im0-tub-ru.yandex.net/i?id=e4163a59b437ebf5a99258902a60e441-l&amp;n=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29312" y="2786062"/>
            <a:ext cx="2928937" cy="219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https://im0-tub-ru.yandex.net/i?id=88d886ed3cf7c8bb1cafc9aba59b2e69-l&amp;n=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3000375"/>
            <a:ext cx="2700337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1857356" y="2000240"/>
            <a:ext cx="5785751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322D"/>
              </a:buClr>
              <a:buSzPts val="16600"/>
              <a:buFont typeface="Times New Roman"/>
              <a:buNone/>
            </a:pPr>
            <a:r>
              <a:rPr lang="en-US" sz="16600" b="1" i="0" u="none" strike="noStrike" cap="none">
                <a:solidFill>
                  <a:srgbClr val="DF322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500062" y="500062"/>
            <a:ext cx="772318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Образовательная игра</a:t>
            </a: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это активные методы, </a:t>
            </a:r>
            <a:endParaRPr/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используемые в учебно-воспитательном процессе </a:t>
            </a:r>
            <a:endParaRPr/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целью достижения педагогических целей</a:t>
            </a:r>
            <a:endParaRPr/>
          </a:p>
        </p:txBody>
      </p:sp>
      <p:pic>
        <p:nvPicPr>
          <p:cNvPr id="110" name="Google Shape;110;p15" descr="Файл:Ushinsk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2132" y="2143116"/>
            <a:ext cx="2815963" cy="374441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0" y="2214562"/>
            <a:ext cx="5549900" cy="212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Константин Дмитриевич Ушинский считал:</a:t>
            </a:r>
            <a:endParaRPr/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«Сделать серьезное занятие </a:t>
            </a:r>
            <a:endParaRPr/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ребенка занимательным — </a:t>
            </a:r>
            <a:endParaRPr/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вот задача первоначального </a:t>
            </a:r>
            <a:endParaRPr/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обучения».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611187" y="549275"/>
            <a:ext cx="8229600" cy="788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Немного из истории…</a:t>
            </a:r>
            <a:r>
              <a:rPr lang="en-US" sz="4400" b="0" i="0" u="non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0" i="0" u="non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398462" y="1341437"/>
            <a:ext cx="5745162" cy="354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Ещё в древних Афинах (VI - IV века до н. э.) дети постоянно состязались в гимнастике, танцах, музыке, словесных спорах, самоутверждаясь и оттачивая свои лучшие качества.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X веке в школах среди методов обучения также популярны были состязания школьников, в частности, в риторике.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эпоху Возрождения к использованию принципов игрового обучения призывали  Т. Компанелла и Ф. Рабле.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XVII в. Ян Амос Коменский призывал все «школы- каторги», «школы-мастерские» превратить в места игр.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Джон Локк (XVII в.) рекомендовал использовать игровые формы обучения. 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1785937" y="5072062"/>
            <a:ext cx="7000875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педагогическое явление игру одним из первых классифицировал Фридрих Фрёбель (XIX в).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отечественной педагогике и психологии проблему игровой деятельности разрабатывали К. Д. Ушинский, П. П. Блонский, С. Л. Рубинштейн, Д. Б. Эльконин. </a:t>
            </a:r>
            <a:endParaRPr/>
          </a:p>
        </p:txBody>
      </p:sp>
      <p:pic>
        <p:nvPicPr>
          <p:cNvPr id="120" name="Google Shape;120;p16" descr="http://www.stihi.ru/pics/2016/10/10/261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9375" y="1214437"/>
            <a:ext cx="2214562" cy="37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468312" y="836612"/>
            <a:ext cx="8135937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игре перед детьми раскрывается мир, раскрываются творческие способности личности. Игра - это огромное светлое окно, через которое в духовный мир ребёнка вливается живительный поток представлений, понятий об окружающем мире. Игра - это искра, зажигающая  огонёк  пытливости  и любознательности.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</a:t>
            </a: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В. А. Сухомлинский</a:t>
            </a:r>
            <a:endParaRPr/>
          </a:p>
        </p:txBody>
      </p:sp>
      <p:sp>
        <p:nvSpPr>
          <p:cNvPr id="128" name="Google Shape;128;p17"/>
          <p:cNvSpPr/>
          <p:nvPr/>
        </p:nvSpPr>
        <p:spPr>
          <a:xfrm>
            <a:off x="2500312" y="4214812"/>
            <a:ext cx="5508625" cy="1439862"/>
          </a:xfrm>
          <a:prstGeom prst="wedgeRoundRectCallout">
            <a:avLst>
              <a:gd name="adj1" fmla="val 6300"/>
              <a:gd name="adj2" fmla="val 24300"/>
              <a:gd name="adj3" fmla="val 0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28575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lang="en-US" sz="18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Игровое обучение </a:t>
            </a:r>
            <a:r>
              <a:rPr lang="en-US" sz="1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это форма учебного процесса в условных ситуациях, направленная на воссоздание и усвоение общественного опыта во всех его проявлениях: знаниях, навыках, умениях, эмоционально-оценочной деятельности.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fld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571500" y="1428750"/>
            <a:ext cx="8001000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•"/>
            </a:pPr>
            <a:r>
              <a:rPr lang="en-US" sz="14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сделать так, чтобы сохранить интерес обучающихся к предмету с первого до последнего урока?</a:t>
            </a:r>
            <a:endParaRPr sz="1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Как создать атмосферу поиска и творчества на уроке?</a:t>
            </a:r>
            <a:endParaRPr sz="10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b="1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Как сделать так, чтобы учиться детям было интересно?</a:t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1500187" y="4643437"/>
            <a:ext cx="7286625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Девизом </a:t>
            </a: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моей педагогической деятельности стало: </a:t>
            </a:r>
            <a:r>
              <a:rPr lang="en-US"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«Учение без принуждения»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3286125" y="714375"/>
            <a:ext cx="183673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Вопросы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1857375" y="1428750"/>
            <a:ext cx="5357812" cy="286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Условия:</a:t>
            </a:r>
            <a:endParaRPr sz="1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Соответствие игры учебно — воспитательным целям урока;</a:t>
            </a:r>
            <a:endParaRPr sz="1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Доступность для обучающихся данного возраста;</a:t>
            </a:r>
            <a:endParaRPr sz="1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Умеренность в использовании игр на уроках.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/>
          </a:p>
        </p:txBody>
      </p:sp>
      <p:sp>
        <p:nvSpPr>
          <p:cNvPr id="148" name="Google Shape;148;p20"/>
          <p:cNvSpPr/>
          <p:nvPr/>
        </p:nvSpPr>
        <p:spPr>
          <a:xfrm>
            <a:off x="3276600" y="404812"/>
            <a:ext cx="2895600" cy="647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Функции игры:</a:t>
            </a:r>
            <a:endParaRPr/>
          </a:p>
        </p:txBody>
      </p:sp>
      <p:sp>
        <p:nvSpPr>
          <p:cNvPr id="149" name="Google Shape;149;p20"/>
          <p:cNvSpPr/>
          <p:nvPr/>
        </p:nvSpPr>
        <p:spPr>
          <a:xfrm>
            <a:off x="590550" y="1198562"/>
            <a:ext cx="3600450" cy="108743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Обучающая. В педагогическом процессе игра выступает как метод обучения и воспитания, передачи накопленного опыта.</a:t>
            </a:r>
            <a:endParaRPr/>
          </a:p>
        </p:txBody>
      </p:sp>
      <p:sp>
        <p:nvSpPr>
          <p:cNvPr id="150" name="Google Shape;150;p20"/>
          <p:cNvSpPr/>
          <p:nvPr/>
        </p:nvSpPr>
        <p:spPr>
          <a:xfrm>
            <a:off x="785812" y="2643187"/>
            <a:ext cx="3598862" cy="1143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Развлекательная. Основная функция игры - развлечь, доставить удовольствие, пробудить интерес.</a:t>
            </a:r>
            <a:endParaRPr/>
          </a:p>
        </p:txBody>
      </p:sp>
      <p:sp>
        <p:nvSpPr>
          <p:cNvPr id="151" name="Google Shape;151;p20"/>
          <p:cNvSpPr/>
          <p:nvPr/>
        </p:nvSpPr>
        <p:spPr>
          <a:xfrm>
            <a:off x="857250" y="4071937"/>
            <a:ext cx="3600450" cy="121443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Коммуникативная. Игра вводит учащихся в реальный контекст сложных человеческих отношений, способствует освоению общения.</a:t>
            </a:r>
            <a:endParaRPr/>
          </a:p>
        </p:txBody>
      </p:sp>
      <p:sp>
        <p:nvSpPr>
          <p:cNvPr id="152" name="Google Shape;152;p20"/>
          <p:cNvSpPr/>
          <p:nvPr/>
        </p:nvSpPr>
        <p:spPr>
          <a:xfrm>
            <a:off x="4932362" y="1198562"/>
            <a:ext cx="3600450" cy="108743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Самореализация.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 важна как сфера реализации себя как личности. Процесс игры - это пространство самореализации.</a:t>
            </a:r>
            <a:endParaRPr/>
          </a:p>
        </p:txBody>
      </p:sp>
      <p:sp>
        <p:nvSpPr>
          <p:cNvPr id="153" name="Google Shape;153;p20"/>
          <p:cNvSpPr/>
          <p:nvPr/>
        </p:nvSpPr>
        <p:spPr>
          <a:xfrm>
            <a:off x="5000625" y="4000500"/>
            <a:ext cx="3600450" cy="12684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Терапевтическая. Игра может быть использована для  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преодоления трудностей, возникающих в общении, в учении. </a:t>
            </a:r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5072062" y="5500687"/>
            <a:ext cx="3598862" cy="93503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Коррекционная.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Внесение позитивных изменений в структуру личностных показателей.</a:t>
            </a: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4929187" y="2571750"/>
            <a:ext cx="3600450" cy="1143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Социализация. Воспитание и формирование личности, полноправного члена коллектива.</a:t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857250" y="5500687"/>
            <a:ext cx="3598862" cy="9366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Диагностическая.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Самопознание в процессе игры.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xfrm>
            <a:off x="433387" y="692150"/>
            <a:ext cx="8229600" cy="50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32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Требования к играм в образовании</a:t>
            </a:r>
            <a:b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163" name="Google Shape;163;p2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/>
          </a:p>
        </p:txBody>
      </p:sp>
      <p:sp>
        <p:nvSpPr>
          <p:cNvPr id="164" name="Google Shape;164;p21"/>
          <p:cNvSpPr/>
          <p:nvPr/>
        </p:nvSpPr>
        <p:spPr>
          <a:xfrm>
            <a:off x="785812" y="1500187"/>
            <a:ext cx="3600450" cy="13573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endParaRPr sz="16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Наличие игровой оболочки. Должен быть задан игровой сюжет,                        мотивирующий всех учеников на достижение игровых целей. </a:t>
            </a:r>
            <a:b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165" name="Google Shape;165;p21"/>
          <p:cNvSpPr/>
          <p:nvPr/>
        </p:nvSpPr>
        <p:spPr>
          <a:xfrm>
            <a:off x="4951412" y="1500187"/>
            <a:ext cx="3600450" cy="13573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Включенность каждого: команды в целом и каждого игрока лично. </a:t>
            </a:r>
            <a:b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785812" y="3214687"/>
            <a:ext cx="3600450" cy="1143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endParaRPr sz="16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 игры должен быть различен в зависимости от усилий играющих; должен присутствовать риск неудачи. </a:t>
            </a:r>
            <a:b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167" name="Google Shape;167;p21"/>
          <p:cNvSpPr/>
          <p:nvPr/>
        </p:nvSpPr>
        <p:spPr>
          <a:xfrm>
            <a:off x="2500312" y="4714875"/>
            <a:ext cx="4464050" cy="142875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endParaRPr sz="16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endParaRPr sz="16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Подбор заданий  от легких (для отработки учебного навыка) до тех, выполнение которых требует значительных усилий (формирование новых знаний и умений).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endParaRPr sz="16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5000625" y="3214687"/>
            <a:ext cx="3573462" cy="1143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DA7"/>
              </a:gs>
              <a:gs pos="35000">
                <a:srgbClr val="E4FDC2"/>
              </a:gs>
              <a:gs pos="100000">
                <a:srgbClr val="F5FFE6"/>
              </a:gs>
            </a:gsLst>
            <a:lin ang="16200000" scaled="0"/>
          </a:gradFill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Вариативность. В игре не должно быть единственно возможного пути достижения цели.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571500" y="1214437"/>
            <a:ext cx="8059737" cy="314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1" i="0" u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lang="en-US" sz="1800" b="1" i="0" u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Игровые</a:t>
            </a:r>
            <a:r>
              <a:rPr lang="en-US" sz="18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виды</a:t>
            </a:r>
            <a:r>
              <a:rPr lang="en-US" sz="18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деятельности</a:t>
            </a:r>
            <a:r>
              <a:rPr lang="en-US" sz="18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можно </a:t>
            </a:r>
            <a:r>
              <a:rPr lang="en-US" sz="1800" b="1" i="0" u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</a:t>
            </a:r>
            <a:r>
              <a:rPr lang="ru-RU" sz="1800" b="1" i="0" u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овать</a:t>
            </a:r>
            <a:r>
              <a:rPr lang="en-US" sz="18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1" i="0" u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imes New Roman"/>
              <a:buChar char="-"/>
            </a:pP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самостоятельных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технологий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освоения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понятия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темы</a:t>
            </a:r>
            <a:r>
              <a:rPr lang="en-US" sz="1800" b="1" i="0" u="none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даже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раздела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учебного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предмета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1" i="0" u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imes New Roman"/>
              <a:buChar char="-"/>
            </a:pP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качестве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урока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или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его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введения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тему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контроля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);</a:t>
            </a:r>
            <a:endParaRPr dirty="0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1" i="0" u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imes New Roman"/>
              <a:buChar char="-"/>
            </a:pP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технологию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внеклассной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r>
              <a:rPr lang="en-US" sz="1800" b="1" i="0" u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1" i="0" u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/>
          </a:p>
        </p:txBody>
      </p:sp>
      <p:sp>
        <p:nvSpPr>
          <p:cNvPr id="181" name="Google Shape;181;p23"/>
          <p:cNvSpPr txBox="1"/>
          <p:nvPr/>
        </p:nvSpPr>
        <p:spPr>
          <a:xfrm>
            <a:off x="1714500" y="1071562"/>
            <a:ext cx="6357937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539575" rIns="91425" bIns="539575" anchor="ctr" anchorCtr="0">
            <a:noAutofit/>
          </a:bodyPr>
          <a:lstStyle/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«Составь текст и озвучь его»</a:t>
            </a:r>
            <a:endParaRPr sz="11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«Пригласи на обед»</a:t>
            </a:r>
            <a:endParaRPr sz="11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«В эфире - новости »</a:t>
            </a:r>
            <a:endParaRPr sz="11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«Конкурс докторов»</a:t>
            </a:r>
            <a:endParaRPr sz="11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«Спортивный комментарий»</a:t>
            </a:r>
            <a:endParaRPr sz="11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«Расшифруйте анаграммы»</a:t>
            </a:r>
            <a:endParaRPr/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9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23"/>
          <p:cNvSpPr/>
          <p:nvPr/>
        </p:nvSpPr>
        <p:spPr>
          <a:xfrm>
            <a:off x="2714612" y="500042"/>
            <a:ext cx="417319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322D"/>
              </a:buClr>
              <a:buSzPts val="4000"/>
              <a:buFont typeface="Times New Roman"/>
              <a:buNone/>
            </a:pPr>
            <a:r>
              <a:rPr lang="en-US" sz="4000" b="1" i="0" u="none" strike="noStrike" cap="none">
                <a:solidFill>
                  <a:srgbClr val="DF322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Классификация: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/>
          </a:p>
        </p:txBody>
      </p:sp>
      <p:sp>
        <p:nvSpPr>
          <p:cNvPr id="188" name="Google Shape;188;p24"/>
          <p:cNvSpPr txBox="1"/>
          <p:nvPr/>
        </p:nvSpPr>
        <p:spPr>
          <a:xfrm>
            <a:off x="3000364" y="500042"/>
            <a:ext cx="3183868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1A62"/>
              </a:buClr>
              <a:buSzPts val="6600"/>
              <a:buFont typeface="Times New Roman"/>
              <a:buNone/>
            </a:pPr>
            <a:r>
              <a:rPr lang="en-US" sz="6600" b="1" i="0" u="none" strike="noStrike" cap="none" dirty="0" smtClean="0">
                <a:solidFill>
                  <a:srgbClr val="3A1A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</a:t>
            </a:r>
            <a:endParaRPr dirty="0"/>
          </a:p>
        </p:txBody>
      </p:sp>
      <p:sp>
        <p:nvSpPr>
          <p:cNvPr id="189" name="Google Shape;189;p24"/>
          <p:cNvSpPr txBox="1"/>
          <p:nvPr/>
        </p:nvSpPr>
        <p:spPr>
          <a:xfrm>
            <a:off x="1214437" y="1857375"/>
            <a:ext cx="16113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армия </a:t>
            </a:r>
            <a:endParaRPr/>
          </a:p>
        </p:txBody>
      </p:sp>
      <p:sp>
        <p:nvSpPr>
          <p:cNvPr id="190" name="Google Shape;190;p24"/>
          <p:cNvSpPr txBox="1"/>
          <p:nvPr/>
        </p:nvSpPr>
        <p:spPr>
          <a:xfrm>
            <a:off x="3929062" y="1857375"/>
            <a:ext cx="1641559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</a:t>
            </a:r>
            <a:endParaRPr dirty="0"/>
          </a:p>
        </p:txBody>
      </p:sp>
      <p:sp>
        <p:nvSpPr>
          <p:cNvPr id="191" name="Google Shape;191;p24"/>
          <p:cNvSpPr txBox="1"/>
          <p:nvPr/>
        </p:nvSpPr>
        <p:spPr>
          <a:xfrm>
            <a:off x="6929437" y="1857375"/>
            <a:ext cx="13192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</a:t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>
            <a:off x="2214562" y="4429125"/>
            <a:ext cx="146208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слово </a:t>
            </a:r>
            <a:endParaRPr/>
          </a:p>
        </p:txBody>
      </p:sp>
      <p:sp>
        <p:nvSpPr>
          <p:cNvPr id="193" name="Google Shape;193;p24"/>
          <p:cNvSpPr txBox="1"/>
          <p:nvPr/>
        </p:nvSpPr>
        <p:spPr>
          <a:xfrm>
            <a:off x="6572250" y="4429125"/>
            <a:ext cx="17383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камыш</a:t>
            </a:r>
            <a:endParaRPr/>
          </a:p>
        </p:txBody>
      </p:sp>
      <p:sp>
        <p:nvSpPr>
          <p:cNvPr id="194" name="Google Shape;194;p24"/>
          <p:cNvSpPr txBox="1"/>
          <p:nvPr/>
        </p:nvSpPr>
        <p:spPr>
          <a:xfrm>
            <a:off x="1214437" y="2643187"/>
            <a:ext cx="16240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Мария</a:t>
            </a:r>
            <a:endParaRPr/>
          </a:p>
        </p:txBody>
      </p:sp>
      <p:sp>
        <p:nvSpPr>
          <p:cNvPr id="195" name="Google Shape;195;p24"/>
          <p:cNvSpPr txBox="1"/>
          <p:nvPr/>
        </p:nvSpPr>
        <p:spPr>
          <a:xfrm>
            <a:off x="3929062" y="2643187"/>
            <a:ext cx="1641559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товар</a:t>
            </a:r>
            <a:endParaRPr dirty="0"/>
          </a:p>
        </p:txBody>
      </p:sp>
      <p:sp>
        <p:nvSpPr>
          <p:cNvPr id="196" name="Google Shape;196;p24"/>
          <p:cNvSpPr txBox="1"/>
          <p:nvPr/>
        </p:nvSpPr>
        <p:spPr>
          <a:xfrm>
            <a:off x="4000500" y="3500437"/>
            <a:ext cx="137318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отвар</a:t>
            </a:r>
            <a:endParaRPr/>
          </a:p>
        </p:txBody>
      </p:sp>
      <p:sp>
        <p:nvSpPr>
          <p:cNvPr id="197" name="Google Shape;197;p24"/>
          <p:cNvSpPr txBox="1"/>
          <p:nvPr/>
        </p:nvSpPr>
        <p:spPr>
          <a:xfrm>
            <a:off x="6929437" y="2714625"/>
            <a:ext cx="131286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забор</a:t>
            </a:r>
            <a:endParaRPr/>
          </a:p>
        </p:txBody>
      </p:sp>
      <p:sp>
        <p:nvSpPr>
          <p:cNvPr id="198" name="Google Shape;198;p24"/>
          <p:cNvSpPr txBox="1"/>
          <p:nvPr/>
        </p:nvSpPr>
        <p:spPr>
          <a:xfrm>
            <a:off x="2286000" y="5000625"/>
            <a:ext cx="1352550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волос</a:t>
            </a:r>
            <a:endParaRPr/>
          </a:p>
        </p:txBody>
      </p:sp>
      <p:sp>
        <p:nvSpPr>
          <p:cNvPr id="199" name="Google Shape;199;p24"/>
          <p:cNvSpPr txBox="1"/>
          <p:nvPr/>
        </p:nvSpPr>
        <p:spPr>
          <a:xfrm>
            <a:off x="6500812" y="5072062"/>
            <a:ext cx="17383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lang="en-US" sz="3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мышка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fld>
            <a:endParaRPr/>
          </a:p>
        </p:txBody>
      </p:sp>
      <p:sp>
        <p:nvSpPr>
          <p:cNvPr id="205" name="Google Shape;205;p25"/>
          <p:cNvSpPr txBox="1"/>
          <p:nvPr/>
        </p:nvSpPr>
        <p:spPr>
          <a:xfrm>
            <a:off x="357187" y="571500"/>
            <a:ext cx="846455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Игровые задания, направленные на отработку орфографических норм </a:t>
            </a:r>
            <a:endParaRPr/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уроках русского языка</a:t>
            </a:r>
            <a:endParaRPr sz="10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25"/>
          <p:cNvSpPr txBox="1"/>
          <p:nvPr/>
        </p:nvSpPr>
        <p:spPr>
          <a:xfrm>
            <a:off x="2500312" y="1357312"/>
            <a:ext cx="5143500" cy="310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«Третий лишний»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 щучьему велению»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«Умный редактор»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«Справочное бюро»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«Классификация»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«Не повторяться»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«Противопоставления» и др.</a:t>
            </a:r>
            <a:endParaRPr/>
          </a:p>
        </p:txBody>
      </p:sp>
      <p:sp>
        <p:nvSpPr>
          <p:cNvPr id="207" name="Google Shape;207;p25"/>
          <p:cNvSpPr txBox="1"/>
          <p:nvPr/>
        </p:nvSpPr>
        <p:spPr>
          <a:xfrm>
            <a:off x="2357437" y="4572000"/>
            <a:ext cx="5786437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 щучьему велению, по моему хотению назовите (запишите) мне слова с орфограммой ж</a:t>
            </a:r>
            <a:r>
              <a:rPr lang="en-US" sz="2800" b="1" i="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и-ши, ча-ща, чу-щу</a:t>
            </a: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fld>
            <a:endParaRPr/>
          </a:p>
        </p:txBody>
      </p:sp>
      <p:sp>
        <p:nvSpPr>
          <p:cNvPr id="213" name="Google Shape;213;p26"/>
          <p:cNvSpPr txBox="1"/>
          <p:nvPr/>
        </p:nvSpPr>
        <p:spPr>
          <a:xfrm>
            <a:off x="3214687" y="2000250"/>
            <a:ext cx="307022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«Оживи букву»</a:t>
            </a:r>
            <a:endParaRPr/>
          </a:p>
        </p:txBody>
      </p:sp>
      <p:sp>
        <p:nvSpPr>
          <p:cNvPr id="214" name="Google Shape;214;p26"/>
          <p:cNvSpPr txBox="1"/>
          <p:nvPr/>
        </p:nvSpPr>
        <p:spPr>
          <a:xfrm>
            <a:off x="642937" y="642937"/>
            <a:ext cx="771525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539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Игровые задания на уроках, направленные на развитие мышления, воображения, коммуникативных навыков</a:t>
            </a:r>
            <a:endParaRPr/>
          </a:p>
        </p:txBody>
      </p:sp>
      <p:sp>
        <p:nvSpPr>
          <p:cNvPr id="215" name="Google Shape;215;p26"/>
          <p:cNvSpPr txBox="1"/>
          <p:nvPr/>
        </p:nvSpPr>
        <p:spPr>
          <a:xfrm>
            <a:off x="1643062" y="3000375"/>
            <a:ext cx="6643687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Вот я, вот я превращаюсь в букву Я.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теперь, а теперь превращусь я в букву Р.</a:t>
            </a:r>
            <a:endParaRPr sz="11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Превращаюсь в букву О, К, Ф,  М, Н, Ж.</a:t>
            </a: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</a:t>
            </a:fld>
            <a:endParaRPr/>
          </a:p>
        </p:txBody>
      </p:sp>
      <p:sp>
        <p:nvSpPr>
          <p:cNvPr id="221" name="Google Shape;221;p27"/>
          <p:cNvSpPr txBox="1"/>
          <p:nvPr/>
        </p:nvSpPr>
        <p:spPr>
          <a:xfrm>
            <a:off x="2714625" y="500062"/>
            <a:ext cx="441007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«Интересный вопрос» </a:t>
            </a:r>
            <a:endParaRPr/>
          </a:p>
        </p:txBody>
      </p:sp>
      <p:pic>
        <p:nvPicPr>
          <p:cNvPr id="222" name="Google Shape;222;p27" descr="https://prouchebu.com/wp-content/uploads/2017/12/1_integralnaya_sposobnos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4437" y="1000125"/>
            <a:ext cx="3071812" cy="26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 descr="https://million-wallpapers.ru/wallpapers/4/71/1750409158463503698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7750" y="1000125"/>
            <a:ext cx="3486150" cy="25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7" descr="http://img-f.photosight.ru/789/3643050_larg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00687" y="3643312"/>
            <a:ext cx="3055937" cy="278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 descr="https://ds03.infourok.ru/uploads/ex/122d/000653bc-9aba5b04/2/img6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7187" y="3571875"/>
            <a:ext cx="4471987" cy="2928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/>
          </a:p>
        </p:txBody>
      </p:sp>
      <p:sp>
        <p:nvSpPr>
          <p:cNvPr id="231" name="Google Shape;231;p28"/>
          <p:cNvSpPr txBox="1"/>
          <p:nvPr/>
        </p:nvSpPr>
        <p:spPr>
          <a:xfrm>
            <a:off x="2357437" y="642937"/>
            <a:ext cx="5186362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«Новое назначение предмета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endParaRPr/>
          </a:p>
        </p:txBody>
      </p:sp>
      <p:pic>
        <p:nvPicPr>
          <p:cNvPr id="232" name="Google Shape;232;p28" descr="https://im0-tub-ru.yandex.net/i?id=11ecc7485ec65bc2fdba1b28b59a76f4-l&amp;n=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812" y="1285875"/>
            <a:ext cx="2571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8" descr="https://avatars.mds.yandex.net/get-marketpic/168559/market_1EgfDZA_0tegE35Z-WCJVQ/ori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3562" y="1143000"/>
            <a:ext cx="3014662" cy="3014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8" descr="https://cdn-nus-1.pinme.ru/tumb/600/photo/c4/1e91/c41e91fd2a85b04765f57d38c8cd3e15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1625" y="3786187"/>
            <a:ext cx="57150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/>
          </a:p>
        </p:txBody>
      </p:sp>
      <p:sp>
        <p:nvSpPr>
          <p:cNvPr id="240" name="Google Shape;240;p29"/>
          <p:cNvSpPr/>
          <p:nvPr/>
        </p:nvSpPr>
        <p:spPr>
          <a:xfrm>
            <a:off x="2428860" y="500042"/>
            <a:ext cx="431560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322D"/>
              </a:buClr>
              <a:buSzPts val="5400"/>
              <a:buFont typeface="Times New Roman"/>
              <a:buNone/>
            </a:pPr>
            <a:r>
              <a:rPr lang="en-US" sz="5400" b="1" i="0" u="none" strike="noStrike" cap="none">
                <a:solidFill>
                  <a:srgbClr val="DF322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СИНКВЕЙН</a:t>
            </a:r>
            <a:endParaRPr/>
          </a:p>
        </p:txBody>
      </p:sp>
      <p:sp>
        <p:nvSpPr>
          <p:cNvPr id="241" name="Google Shape;241;p29"/>
          <p:cNvSpPr txBox="1"/>
          <p:nvPr/>
        </p:nvSpPr>
        <p:spPr>
          <a:xfrm>
            <a:off x="642937" y="1428750"/>
            <a:ext cx="7858125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Первая строка заключает в себе одно слово, обычно существительное или местоимение, которое обозначает объект или предмет, о котором пойдет речь.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 второй строке - два слова, чаще всего прилагательные или причастия. Они дают описание признаков и свойств выбранного в синквейне предмета или объекта.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Третья строчка образована тремя глаголами или деепричастиями, описывающими характерные действия объекта.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Четвертая строка - фраза из четырех слов, выражает личное отношение автора синквейна к описываемому предмету или объекту.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пятой строке содержится одно слово, характеризующее суть предмета или объекта.</a:t>
            </a:r>
            <a:endParaRPr/>
          </a:p>
        </p:txBody>
      </p:sp>
      <p:sp>
        <p:nvSpPr>
          <p:cNvPr id="242" name="Google Shape;242;p29"/>
          <p:cNvSpPr/>
          <p:nvPr/>
        </p:nvSpPr>
        <p:spPr>
          <a:xfrm>
            <a:off x="2786050" y="4643446"/>
            <a:ext cx="362843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1A62"/>
              </a:buClr>
              <a:buSzPts val="5400"/>
              <a:buFont typeface="Times New Roman"/>
              <a:buNone/>
            </a:pPr>
            <a:r>
              <a:rPr lang="en-US" sz="5400" b="1" i="0" u="none" strike="noStrike" cap="none">
                <a:solidFill>
                  <a:srgbClr val="3A1A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УЧИТЕЛЬ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/>
          </a:p>
        </p:txBody>
      </p:sp>
      <p:sp>
        <p:nvSpPr>
          <p:cNvPr id="248" name="Google Shape;248;p30"/>
          <p:cNvSpPr txBox="1"/>
          <p:nvPr/>
        </p:nvSpPr>
        <p:spPr>
          <a:xfrm>
            <a:off x="2857500" y="500062"/>
            <a:ext cx="4529889" cy="522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уроках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математики</a:t>
            </a:r>
            <a:r>
              <a:rPr lang="en-US" sz="2400" b="1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p30"/>
          <p:cNvSpPr txBox="1"/>
          <p:nvPr/>
        </p:nvSpPr>
        <p:spPr>
          <a:xfrm>
            <a:off x="571500" y="928687"/>
            <a:ext cx="7858125" cy="3908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каждом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уроке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математики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я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провожу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устный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счет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используя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этом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игровые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занимательные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задания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дидактические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Собери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букет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Математическая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рыбалка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Кто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быстрее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?»,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Молчанка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Собери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грибы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Математический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футбол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Слабое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звено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Использую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своих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уроках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исследовательские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задания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игровой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форме</a:t>
            </a:r>
            <a:r>
              <a:rPr lang="en-US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фокусы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разгадыванием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задуманных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чисел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задания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занимательными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рамками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магическими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квадратами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типа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«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Кто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первым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получит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10»;</a:t>
            </a:r>
            <a:endParaRPr sz="1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Исследовательский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характер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этих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заданий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разгадывание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выполнения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фокуса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выработку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выигрышной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стратегии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игры</a:t>
            </a:r>
            <a:r>
              <a:rPr lang="en-US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</p:txBody>
      </p:sp>
      <p:sp>
        <p:nvSpPr>
          <p:cNvPr id="250" name="Google Shape;250;p30"/>
          <p:cNvSpPr txBox="1"/>
          <p:nvPr/>
        </p:nvSpPr>
        <p:spPr>
          <a:xfrm>
            <a:off x="3143250" y="5357812"/>
            <a:ext cx="300037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 «Решето»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/>
          </a:p>
        </p:txBody>
      </p:sp>
      <p:sp>
        <p:nvSpPr>
          <p:cNvPr id="256" name="Google Shape;256;p31"/>
          <p:cNvSpPr txBox="1"/>
          <p:nvPr/>
        </p:nvSpPr>
        <p:spPr>
          <a:xfrm>
            <a:off x="642937" y="642937"/>
            <a:ext cx="7572375" cy="347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   </a:t>
            </a: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sz="2000" b="1" i="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 со сказочным сюжетом</a:t>
            </a: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усиливают интерес к самой задаче, побуждают ребёнка решить проблему, вызывают желание помочь литературным героям. Вот некоторые из задач.</a:t>
            </a:r>
            <a:endParaRPr sz="10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Доктор Айболит велел Бармалею принимать таблетки через каждые 15 минут. Через какое время Бармалей примет 4 таблетки?</a:t>
            </a:r>
            <a:endParaRPr sz="10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Самый длинный бал королевства  продолжался с 15 августа по 7 сентября включительно. Сколько дней продолжался праздник?</a:t>
            </a:r>
            <a:endParaRPr sz="10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Три поросенка бежали от волка 3 км. Сколько километров пробежал каждый поросёнок?</a:t>
            </a:r>
            <a:endParaRPr sz="10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Дядя Фёдор добирается из города в деревню Простоквашино на электричке за 1ч 30 мин, а обратно за 90 минут. Почему?</a:t>
            </a:r>
            <a:endParaRPr/>
          </a:p>
        </p:txBody>
      </p:sp>
      <p:sp>
        <p:nvSpPr>
          <p:cNvPr id="257" name="Google Shape;257;p31"/>
          <p:cNvSpPr txBox="1"/>
          <p:nvPr/>
        </p:nvSpPr>
        <p:spPr>
          <a:xfrm>
            <a:off x="1857375" y="4572000"/>
            <a:ext cx="37274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Электронные тренажеры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fld>
            <a:endParaRPr/>
          </a:p>
        </p:txBody>
      </p:sp>
      <p:sp>
        <p:nvSpPr>
          <p:cNvPr id="263" name="Google Shape;263;p32"/>
          <p:cNvSpPr txBox="1"/>
          <p:nvPr/>
        </p:nvSpPr>
        <p:spPr>
          <a:xfrm>
            <a:off x="785812" y="571500"/>
            <a:ext cx="7858125" cy="426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lang="en-US" sz="2800" b="0" i="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Результативность.</a:t>
            </a:r>
            <a:endParaRPr sz="1800" b="0" i="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Применяя на своих уроках игровые технологии я наблюдаю следующие результаты у моих учеников: 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формируются такие качества личности как терпение, настойчивость, ответственность, любознательность, стремление к познавательной деятельности;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вырабатывается умение самостоятельно добывать знания  и применять их на практике;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создается положительный морально — психологический климат в классе для развития личности учащихся;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повышается уровень развития коммуникативных навыков обучающихся;</a:t>
            </a:r>
            <a:endParaRPr sz="9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50" marR="0" lvl="0" indent="-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развивается наблюдательность, умения видеть необычное в знакомых вещах.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/>
          </a:p>
        </p:txBody>
      </p:sp>
      <p:sp>
        <p:nvSpPr>
          <p:cNvPr id="269" name="Google Shape;269;p33"/>
          <p:cNvSpPr txBox="1"/>
          <p:nvPr/>
        </p:nvSpPr>
        <p:spPr>
          <a:xfrm>
            <a:off x="2786062" y="571500"/>
            <a:ext cx="370681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sz="32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Качество обучения</a:t>
            </a:r>
            <a:endParaRPr/>
          </a:p>
        </p:txBody>
      </p:sp>
      <p:pic>
        <p:nvPicPr>
          <p:cNvPr id="270" name="Google Shape;27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187" y="1071562"/>
            <a:ext cx="6643687" cy="47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22</a:t>
            </a:fld>
            <a:endParaRPr/>
          </a:p>
        </p:txBody>
      </p:sp>
      <p:pic>
        <p:nvPicPr>
          <p:cNvPr id="276" name="Google Shape;27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7375" y="1643062"/>
            <a:ext cx="6096000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4"/>
          <p:cNvSpPr txBox="1"/>
          <p:nvPr/>
        </p:nvSpPr>
        <p:spPr>
          <a:xfrm>
            <a:off x="3286125" y="785812"/>
            <a:ext cx="2455862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fld>
            <a:endParaRPr/>
          </a:p>
        </p:txBody>
      </p:sp>
      <p:sp>
        <p:nvSpPr>
          <p:cNvPr id="283" name="Google Shape;283;p35"/>
          <p:cNvSpPr txBox="1"/>
          <p:nvPr/>
        </p:nvSpPr>
        <p:spPr>
          <a:xfrm>
            <a:off x="1500187" y="1285875"/>
            <a:ext cx="6643687" cy="310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539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4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Таким образом, игровые технологии в учебном процессе обладают большими возможностями для дальнейшего формирования и активизации у обучающихся умений и навыков творческой мыслительной, познавательной деятельности.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/>
          </a:p>
        </p:txBody>
      </p:sp>
      <p:sp>
        <p:nvSpPr>
          <p:cNvPr id="289" name="Google Shape;289;p36"/>
          <p:cNvSpPr txBox="1"/>
          <p:nvPr/>
        </p:nvSpPr>
        <p:spPr>
          <a:xfrm>
            <a:off x="684212" y="2492375"/>
            <a:ext cx="78486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6000"/>
              <a:buFont typeface="Times New Roman"/>
              <a:buNone/>
            </a:pPr>
            <a:r>
              <a:rPr lang="en-US" sz="60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внимание!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Times New Roman"/>
              <a:buNone/>
            </a:pPr>
            <a:r>
              <a:rPr lang="en-US" sz="4000" b="1" i="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Использованные источники:</a:t>
            </a:r>
            <a:endParaRPr/>
          </a:p>
        </p:txBody>
      </p:sp>
      <p:sp>
        <p:nvSpPr>
          <p:cNvPr id="296" name="Google Shape;296;p3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/>
          </a:p>
        </p:txBody>
      </p:sp>
      <p:sp>
        <p:nvSpPr>
          <p:cNvPr id="297" name="Google Shape;297;p37"/>
          <p:cNvSpPr txBox="1"/>
          <p:nvPr/>
        </p:nvSpPr>
        <p:spPr>
          <a:xfrm>
            <a:off x="612775" y="3343275"/>
            <a:ext cx="7993062" cy="157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http://kpip.kbsu.ru/pd/did_lec_11.html#P6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Электронный учебник по педагогике. Лекция 11 «Современные педагогические технологии как объективная потребность»</a:t>
            </a:r>
            <a:endParaRPr/>
          </a:p>
        </p:txBody>
      </p:sp>
      <p:sp>
        <p:nvSpPr>
          <p:cNvPr id="298" name="Google Shape;298;p37"/>
          <p:cNvSpPr txBox="1"/>
          <p:nvPr/>
        </p:nvSpPr>
        <p:spPr>
          <a:xfrm>
            <a:off x="611187" y="1268412"/>
            <a:ext cx="7921625" cy="83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http://tatyana-chulan.ucoz.ru/_fr/0/0304888.jpg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фон для презентации</a:t>
            </a:r>
            <a:endParaRPr/>
          </a:p>
        </p:txBody>
      </p:sp>
      <p:sp>
        <p:nvSpPr>
          <p:cNvPr id="299" name="Google Shape;299;p37"/>
          <p:cNvSpPr txBox="1"/>
          <p:nvPr/>
        </p:nvSpPr>
        <p:spPr>
          <a:xfrm>
            <a:off x="612775" y="2101850"/>
            <a:ext cx="79200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b="1" i="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http://ru.wikipedia.org/wiki/%C8%E3%F0%EE%E2%EE%E5_%EE%E1%F3%F7%E5%ED%E8%E5</a:t>
            </a:r>
            <a:r>
              <a:rPr lang="en-US" sz="24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400" b="1" i="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свободная энциклопедия «ВикипедиЯ»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1046</Words>
  <Application>Microsoft Office PowerPoint</Application>
  <PresentationFormat>Экран (4:3)</PresentationFormat>
  <Paragraphs>167</Paragraphs>
  <Slides>25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 Немного из истории…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Требования к играм в образовании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Кучукова</dc:creator>
  <cp:lastModifiedBy>Кучукова</cp:lastModifiedBy>
  <cp:revision>1</cp:revision>
  <dcterms:modified xsi:type="dcterms:W3CDTF">2024-01-30T13:01:06Z</dcterms:modified>
</cp:coreProperties>
</file>