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17384" y="242320"/>
            <a:ext cx="4090670" cy="415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94230" y="1142441"/>
            <a:ext cx="8003539" cy="2586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C0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14728" y="6739524"/>
            <a:ext cx="9162415" cy="118745"/>
          </a:xfrm>
          <a:custGeom>
            <a:avLst/>
            <a:gdLst/>
            <a:ahLst/>
            <a:cxnLst/>
            <a:rect l="l" t="t" r="r" b="b"/>
            <a:pathLst>
              <a:path w="9162415" h="118745">
                <a:moveTo>
                  <a:pt x="9162288" y="0"/>
                </a:moveTo>
                <a:lnTo>
                  <a:pt x="0" y="0"/>
                </a:lnTo>
                <a:lnTo>
                  <a:pt x="0" y="118475"/>
                </a:lnTo>
                <a:lnTo>
                  <a:pt x="9162288" y="118475"/>
                </a:lnTo>
                <a:lnTo>
                  <a:pt x="9162288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5875" marR="5080" indent="174625" algn="ctr">
              <a:lnSpc>
                <a:spcPts val="6480"/>
              </a:lnSpc>
              <a:spcBef>
                <a:spcPts val="915"/>
              </a:spcBef>
            </a:pPr>
            <a:r>
              <a:rPr sz="45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</a:t>
            </a:r>
            <a:r>
              <a:rPr sz="45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5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неорганических</a:t>
            </a:r>
            <a:r>
              <a:rPr sz="4500" spc="-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5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веществ.</a:t>
            </a:r>
          </a:p>
          <a:p>
            <a:pPr marL="3175" algn="ctr">
              <a:lnSpc>
                <a:spcPts val="6390"/>
              </a:lnSpc>
            </a:pPr>
            <a:r>
              <a:rPr sz="45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r>
              <a:rPr sz="45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sz="45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5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4500" spc="-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ЕГЭ-202</a:t>
            </a:r>
            <a:r>
              <a:rPr lang="ru-RU" sz="4500" spc="-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spc="-50" dirty="0" smtClean="0"/>
              <a:t>)</a:t>
            </a:r>
            <a:endParaRPr spc="-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1713" y="70230"/>
            <a:ext cx="4213225" cy="90995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25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(SO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→ X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→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Y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→</a:t>
            </a:r>
            <a:r>
              <a:rPr sz="1800" spc="-5" dirty="0">
                <a:latin typeface="Times New Roman"/>
                <a:cs typeface="Times New Roman"/>
              </a:rPr>
              <a:t> Fe(OH)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  <a:p>
            <a:pPr marL="179070">
              <a:lnSpc>
                <a:spcPct val="100000"/>
              </a:lnSpc>
              <a:spcBef>
                <a:spcPts val="1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7302" y="175005"/>
            <a:ext cx="831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378575" y="175005"/>
            <a:ext cx="8458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2)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FeCl</a:t>
            </a:r>
            <a:r>
              <a:rPr sz="1800" baseline="-20833" dirty="0"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33182" y="175005"/>
            <a:ext cx="1187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3)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Fe(NO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56344" y="175005"/>
            <a:ext cx="666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4)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757536" y="175005"/>
            <a:ext cx="921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5)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FePO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0440" y="954786"/>
            <a:ext cx="11278870" cy="32569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0" indent="-330835">
              <a:lnSpc>
                <a:spcPct val="100000"/>
              </a:lnSpc>
              <a:spcBef>
                <a:spcPts val="315"/>
              </a:spcBef>
              <a:buAutoNum type="arabicParenR"/>
              <a:tabLst>
                <a:tab pos="381635" algn="l"/>
              </a:tabLst>
            </a:pPr>
            <a:r>
              <a:rPr sz="2400" spc="-5" dirty="0">
                <a:latin typeface="Times New Roman"/>
                <a:cs typeface="Times New Roman"/>
              </a:rPr>
              <a:t>Fe(OH)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амфотерный </a:t>
            </a:r>
            <a:r>
              <a:rPr sz="2400" spc="-10" dirty="0">
                <a:latin typeface="Times New Roman"/>
                <a:cs typeface="Times New Roman"/>
              </a:rPr>
              <a:t>гидроксид,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нерастворимое</a:t>
            </a:r>
            <a:r>
              <a:rPr sz="2400" dirty="0">
                <a:latin typeface="Times New Roman"/>
                <a:cs typeface="Times New Roman"/>
              </a:rPr>
              <a:t> вещество.</a:t>
            </a:r>
            <a:endParaRPr sz="2400">
              <a:latin typeface="Times New Roman"/>
              <a:cs typeface="Times New Roman"/>
            </a:endParaRPr>
          </a:p>
          <a:p>
            <a:pPr marL="50800" marR="499745">
              <a:lnSpc>
                <a:spcPts val="3110"/>
              </a:lnSpc>
              <a:spcBef>
                <a:spcPts val="125"/>
              </a:spcBef>
              <a:buAutoNum type="arabicParenR"/>
              <a:tabLst>
                <a:tab pos="381635" algn="l"/>
              </a:tabLst>
            </a:pPr>
            <a:r>
              <a:rPr sz="2400" spc="5" dirty="0">
                <a:latin typeface="Times New Roman"/>
                <a:cs typeface="Times New Roman"/>
              </a:rPr>
              <a:t>Способ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получения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нерастворимых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гидроксидов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взаимодействие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растворимых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солей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растворами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щелочей.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75"/>
              </a:spcBef>
            </a:pPr>
            <a:r>
              <a:rPr sz="2400" i="1" spc="-15" dirty="0">
                <a:latin typeface="Times New Roman"/>
                <a:cs typeface="Times New Roman"/>
              </a:rPr>
              <a:t>Вывод: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веществом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может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быть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FeCl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50">
              <a:latin typeface="Times New Roman"/>
              <a:cs typeface="Times New Roman"/>
            </a:endParaRPr>
          </a:p>
          <a:p>
            <a:pPr marL="105410" marR="43180">
              <a:lnSpc>
                <a:spcPct val="107500"/>
              </a:lnSpc>
              <a:buAutoNum type="arabicParenR" startAt="3"/>
              <a:tabLst>
                <a:tab pos="436880" algn="l"/>
              </a:tabLst>
            </a:pPr>
            <a:r>
              <a:rPr sz="2400" dirty="0">
                <a:latin typeface="Times New Roman"/>
                <a:cs typeface="Times New Roman"/>
              </a:rPr>
              <a:t>Допустим,</a:t>
            </a:r>
            <a:r>
              <a:rPr sz="2400" spc="-15" dirty="0">
                <a:latin typeface="Times New Roman"/>
                <a:cs typeface="Times New Roman"/>
              </a:rPr>
              <a:t> что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составим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реакций, </a:t>
            </a:r>
            <a:r>
              <a:rPr sz="2400" spc="-35" dirty="0">
                <a:latin typeface="Times New Roman"/>
                <a:cs typeface="Times New Roman"/>
              </a:rPr>
              <a:t>которые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могут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привести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получению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 </a:t>
            </a:r>
            <a:r>
              <a:rPr sz="2400" dirty="0">
                <a:latin typeface="Times New Roman"/>
                <a:cs typeface="Times New Roman"/>
              </a:rPr>
              <a:t>(FeCl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сульфата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железа(III)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вещества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хлорного </a:t>
            </a:r>
            <a:r>
              <a:rPr sz="2400" spc="-5" dirty="0">
                <a:latin typeface="Times New Roman"/>
                <a:cs typeface="Times New Roman"/>
              </a:rPr>
              <a:t> железа.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6909" y="4187190"/>
            <a:ext cx="5426075" cy="81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76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а)</a:t>
            </a:r>
            <a:r>
              <a:rPr sz="2400" spc="-5" dirty="0">
                <a:latin typeface="Times New Roman"/>
                <a:cs typeface="Times New Roman"/>
              </a:rPr>
              <a:t> 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(SO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3BaCl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3BaSO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↓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2FeCl</a:t>
            </a:r>
            <a:r>
              <a:rPr sz="2400" spc="-7" baseline="-20833" dirty="0">
                <a:latin typeface="Times New Roman"/>
                <a:cs typeface="Times New Roman"/>
              </a:rPr>
              <a:t>3 </a:t>
            </a:r>
            <a:r>
              <a:rPr sz="2400" spc="-5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б) </a:t>
            </a:r>
            <a:r>
              <a:rPr sz="2400" spc="-5" dirty="0">
                <a:latin typeface="Times New Roman"/>
                <a:cs typeface="Times New Roman"/>
              </a:rPr>
              <a:t>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3AgNO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3AgCl</a:t>
            </a:r>
            <a:r>
              <a:rPr sz="2400" dirty="0">
                <a:latin typeface="Times New Roman"/>
                <a:cs typeface="Times New Roman"/>
              </a:rPr>
              <a:t> ↓ +</a:t>
            </a:r>
            <a:r>
              <a:rPr sz="2400" spc="-5" dirty="0">
                <a:latin typeface="Times New Roman"/>
                <a:cs typeface="Times New Roman"/>
              </a:rPr>
              <a:t> Fe(NO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30340" y="4187190"/>
            <a:ext cx="2990215" cy="81280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15"/>
              </a:spcBef>
            </a:pP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FeCl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</a:t>
            </a:r>
            <a:endParaRPr sz="2400">
              <a:latin typeface="Times New Roman"/>
              <a:cs typeface="Times New Roman"/>
            </a:endParaRPr>
          </a:p>
          <a:p>
            <a:pPr marL="103505">
              <a:lnSpc>
                <a:spcPct val="100000"/>
              </a:lnSpc>
              <a:spcBef>
                <a:spcPts val="220"/>
              </a:spcBef>
            </a:pP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i="1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=Fe(NO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)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6909" y="5001514"/>
            <a:ext cx="5800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в) Fe(NO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3NaOH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Fe(OH)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↓ +</a:t>
            </a:r>
            <a:r>
              <a:rPr sz="2400" spc="-5" dirty="0">
                <a:latin typeface="Times New Roman"/>
                <a:cs typeface="Times New Roman"/>
              </a:rPr>
              <a:t> 3NaNO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1713" y="175005"/>
            <a:ext cx="4213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(SO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→ X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→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Y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→</a:t>
            </a:r>
            <a:r>
              <a:rPr sz="1800" spc="-5" dirty="0">
                <a:latin typeface="Times New Roman"/>
                <a:cs typeface="Times New Roman"/>
              </a:rPr>
              <a:t> Fe(OH)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7302" y="175005"/>
            <a:ext cx="831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378575" y="175005"/>
            <a:ext cx="8458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2)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FeCl</a:t>
            </a:r>
            <a:r>
              <a:rPr sz="1800" baseline="-20833" dirty="0"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33182" y="175005"/>
            <a:ext cx="1187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3)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Fe(NO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56344" y="175005"/>
            <a:ext cx="666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4)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0440" y="977375"/>
            <a:ext cx="10697160" cy="53917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>
              <a:lnSpc>
                <a:spcPct val="1075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4) Если допустить, </a:t>
            </a:r>
            <a:r>
              <a:rPr sz="2400" spc="-15" dirty="0">
                <a:latin typeface="Times New Roman"/>
                <a:cs typeface="Times New Roman"/>
              </a:rPr>
              <a:t>что </a:t>
            </a:r>
            <a:r>
              <a:rPr sz="2400" dirty="0">
                <a:latin typeface="Times New Roman"/>
                <a:cs typeface="Times New Roman"/>
              </a:rPr>
              <a:t>вещество </a:t>
            </a:r>
            <a:r>
              <a:rPr sz="2400" i="1" dirty="0">
                <a:latin typeface="Times New Roman"/>
                <a:cs typeface="Times New Roman"/>
              </a:rPr>
              <a:t>X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Fe(NO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вещество </a:t>
            </a:r>
            <a:r>
              <a:rPr sz="2400" i="1" dirty="0">
                <a:latin typeface="Times New Roman"/>
                <a:cs typeface="Times New Roman"/>
              </a:rPr>
              <a:t>Y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spc="-25" dirty="0">
                <a:latin typeface="Times New Roman"/>
                <a:cs typeface="Times New Roman"/>
              </a:rPr>
              <a:t>то </a:t>
            </a:r>
            <a:r>
              <a:rPr sz="2400" spc="-5" dirty="0">
                <a:latin typeface="Times New Roman"/>
                <a:cs typeface="Times New Roman"/>
              </a:rPr>
              <a:t>найти </a:t>
            </a:r>
            <a:r>
              <a:rPr sz="2400" dirty="0">
                <a:latin typeface="Times New Roman"/>
                <a:cs typeface="Times New Roman"/>
              </a:rPr>
              <a:t> решение</a:t>
            </a:r>
            <a:r>
              <a:rPr sz="2400" spc="-5" dirty="0">
                <a:latin typeface="Times New Roman"/>
                <a:cs typeface="Times New Roman"/>
              </a:rPr>
              <a:t> не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удастся.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Действительно,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получить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нитрат</a:t>
            </a:r>
            <a:r>
              <a:rPr sz="2400" spc="-5" dirty="0">
                <a:latin typeface="Times New Roman"/>
                <a:cs typeface="Times New Roman"/>
              </a:rPr>
              <a:t> железа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можно</a:t>
            </a:r>
            <a:r>
              <a:rPr sz="2400" dirty="0">
                <a:latin typeface="Times New Roman"/>
                <a:cs typeface="Times New Roman"/>
              </a:rPr>
              <a:t> с</a:t>
            </a:r>
            <a:r>
              <a:rPr sz="2400" spc="-10" dirty="0">
                <a:latin typeface="Times New Roman"/>
                <a:cs typeface="Times New Roman"/>
              </a:rPr>
              <a:t> помощью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r>
              <a:rPr sz="2400" spc="-5" dirty="0">
                <a:latin typeface="Times New Roman"/>
                <a:cs typeface="Times New Roman"/>
              </a:rPr>
              <a:t> обмена </a:t>
            </a:r>
            <a:r>
              <a:rPr sz="2400" spc="-25" dirty="0">
                <a:latin typeface="Times New Roman"/>
                <a:cs typeface="Times New Roman"/>
              </a:rPr>
              <a:t>сульфата </a:t>
            </a:r>
            <a:r>
              <a:rPr sz="2400" spc="-5" dirty="0">
                <a:latin typeface="Times New Roman"/>
                <a:cs typeface="Times New Roman"/>
              </a:rPr>
              <a:t>железа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нитратом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бария:</a:t>
            </a:r>
          </a:p>
          <a:p>
            <a:pPr marL="431165">
              <a:lnSpc>
                <a:spcPct val="100000"/>
              </a:lnSpc>
              <a:spcBef>
                <a:spcPts val="229"/>
              </a:spcBef>
            </a:pP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(SO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3Ba(NO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3BaSO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↓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2Fe(NO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endParaRPr sz="2400" baseline="-20833" dirty="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215"/>
              </a:spcBef>
            </a:pPr>
            <a:r>
              <a:rPr sz="2400" dirty="0">
                <a:latin typeface="Times New Roman"/>
                <a:cs typeface="Times New Roman"/>
              </a:rPr>
              <a:t>Осуществить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переход</a:t>
            </a:r>
            <a:endParaRPr sz="2400" dirty="0">
              <a:latin typeface="Times New Roman"/>
              <a:cs typeface="Times New Roman"/>
            </a:endParaRPr>
          </a:p>
          <a:p>
            <a:pPr marL="431165">
              <a:lnSpc>
                <a:spcPct val="100000"/>
              </a:lnSpc>
              <a:spcBef>
                <a:spcPts val="219"/>
              </a:spcBef>
              <a:tabLst>
                <a:tab pos="6285865" algn="l"/>
              </a:tabLst>
            </a:pPr>
            <a:r>
              <a:rPr sz="2400" spc="-5" dirty="0">
                <a:latin typeface="Times New Roman"/>
                <a:cs typeface="Times New Roman"/>
              </a:rPr>
              <a:t>Fe(NO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3(р-р)</a:t>
            </a:r>
            <a:r>
              <a:rPr sz="2400" spc="35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MCl</a:t>
            </a:r>
            <a:r>
              <a:rPr sz="2400" spc="-7" baseline="-20833" dirty="0">
                <a:latin typeface="Times New Roman"/>
                <a:cs typeface="Times New Roman"/>
              </a:rPr>
              <a:t>(р-р)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FeCl</a:t>
            </a:r>
            <a:r>
              <a:rPr sz="2400" spc="-7" baseline="-20833" dirty="0">
                <a:latin typeface="Times New Roman"/>
                <a:cs typeface="Times New Roman"/>
              </a:rPr>
              <a:t>3(р-р)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↓	</a:t>
            </a:r>
            <a:r>
              <a:rPr sz="2400" b="1" spc="-20" dirty="0">
                <a:latin typeface="Times New Roman"/>
                <a:cs typeface="Times New Roman"/>
              </a:rPr>
              <a:t>невозможно</a:t>
            </a:r>
            <a:r>
              <a:rPr sz="2400" spc="-20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 marL="194310" marR="43815">
              <a:lnSpc>
                <a:spcPct val="107600"/>
              </a:lnSpc>
              <a:spcBef>
                <a:spcPts val="1995"/>
              </a:spcBef>
            </a:pPr>
            <a:r>
              <a:rPr sz="2400" spc="-5" dirty="0">
                <a:latin typeface="Times New Roman"/>
                <a:cs typeface="Times New Roman"/>
              </a:rPr>
              <a:t>Для </a:t>
            </a:r>
            <a:r>
              <a:rPr sz="2400" spc="-25" dirty="0">
                <a:latin typeface="Times New Roman"/>
                <a:cs typeface="Times New Roman"/>
              </a:rPr>
              <a:t>этого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использовать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растворимый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хлорид </a:t>
            </a:r>
            <a:r>
              <a:rPr sz="2400" spc="-30" dirty="0">
                <a:latin typeface="Times New Roman"/>
                <a:cs typeface="Times New Roman"/>
              </a:rPr>
              <a:t>такого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металла,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нитрат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которого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был бы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нерастворим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(вспомним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условие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протекания</a:t>
            </a:r>
            <a:r>
              <a:rPr sz="2400" dirty="0">
                <a:latin typeface="Times New Roman"/>
                <a:cs typeface="Times New Roman"/>
              </a:rPr>
              <a:t> реакций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взаимодействия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между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солями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5" dirty="0">
                <a:latin typeface="Times New Roman"/>
                <a:cs typeface="Times New Roman"/>
              </a:rPr>
              <a:t>обе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должны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быть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растворимы,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 </a:t>
            </a:r>
            <a:r>
              <a:rPr sz="2400" spc="-45" dirty="0">
                <a:latin typeface="Times New Roman"/>
                <a:cs typeface="Times New Roman"/>
              </a:rPr>
              <a:t>хотя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бы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один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продуктов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нет): </a:t>
            </a:r>
            <a:r>
              <a:rPr sz="2400" spc="-20" dirty="0">
                <a:latin typeface="Times New Roman"/>
                <a:cs typeface="Times New Roman"/>
              </a:rPr>
              <a:t>хорошо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известно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все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нитраты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растворимы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воде.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50" dirty="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i="1" spc="-10" dirty="0">
                <a:latin typeface="Times New Roman"/>
                <a:cs typeface="Times New Roman"/>
              </a:rPr>
              <a:t>Ответ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23.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757536" y="175005"/>
            <a:ext cx="1306830" cy="814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5)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FePO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endParaRPr sz="1800" baseline="-20833">
              <a:latin typeface="Times New Roman"/>
              <a:cs typeface="Times New Roman"/>
            </a:endParaRPr>
          </a:p>
          <a:p>
            <a:pPr marL="130175">
              <a:lnSpc>
                <a:spcPct val="100000"/>
              </a:lnSpc>
              <a:spcBef>
                <a:spcPts val="1885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b="1" spc="-10" dirty="0">
                <a:latin typeface="Times New Roman"/>
                <a:cs typeface="Times New Roman"/>
              </a:rPr>
              <a:t>: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23.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0607" y="571246"/>
            <a:ext cx="77762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Задана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следующая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схема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превращений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8750" y="1723466"/>
            <a:ext cx="90944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Определите,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какие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указанных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являются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веществами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220" dirty="0">
                <a:latin typeface="Times New Roman"/>
                <a:cs typeface="Times New Roman"/>
              </a:rPr>
              <a:t>Y.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18869" y="3363214"/>
            <a:ext cx="68859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dirty="0">
                <a:latin typeface="Times New Roman"/>
                <a:cs typeface="Times New Roman"/>
              </a:rPr>
              <a:t> в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номера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выбранных</a:t>
            </a:r>
            <a:r>
              <a:rPr sz="2400" spc="5" dirty="0">
                <a:latin typeface="Times New Roman"/>
                <a:cs typeface="Times New Roman"/>
              </a:rPr>
              <a:t> веществ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под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соответствующими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буквами.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254123" y="4862829"/>
          <a:ext cx="2886075" cy="911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810"/>
                <a:gridCol w="956310"/>
                <a:gridCol w="782955"/>
              </a:tblGrid>
              <a:tr h="455675">
                <a:tc rowSpan="2"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28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805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805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56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28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03255" y="1091634"/>
            <a:ext cx="493395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3100" dirty="0"/>
              <a:t>H</a:t>
            </a:r>
            <a:r>
              <a:rPr sz="3450" spc="30" baseline="-16908" dirty="0"/>
              <a:t>2</a:t>
            </a:r>
            <a:r>
              <a:rPr sz="3100" spc="25" dirty="0"/>
              <a:t>S</a:t>
            </a:r>
            <a:r>
              <a:rPr sz="3100" spc="-40" dirty="0"/>
              <a:t> </a:t>
            </a:r>
            <a:r>
              <a:rPr sz="3100" spc="-1550" dirty="0">
                <a:latin typeface="Symbol"/>
                <a:cs typeface="Symbol"/>
              </a:rPr>
              <a:t></a:t>
            </a:r>
            <a:r>
              <a:rPr sz="3450" spc="-172" baseline="36231" dirty="0"/>
              <a:t>X</a:t>
            </a:r>
            <a:r>
              <a:rPr sz="3100" spc="45" dirty="0">
                <a:latin typeface="Symbol"/>
                <a:cs typeface="Symbol"/>
              </a:rPr>
              <a:t></a:t>
            </a:r>
            <a:r>
              <a:rPr sz="3100" spc="-35" dirty="0"/>
              <a:t> </a:t>
            </a:r>
            <a:r>
              <a:rPr sz="3100" spc="25" dirty="0"/>
              <a:t>S</a:t>
            </a:r>
            <a:r>
              <a:rPr sz="3100" spc="-40" dirty="0"/>
              <a:t> </a:t>
            </a:r>
            <a:r>
              <a:rPr sz="3100" dirty="0">
                <a:latin typeface="Symbol"/>
                <a:cs typeface="Symbol"/>
              </a:rPr>
              <a:t></a:t>
            </a:r>
            <a:r>
              <a:rPr sz="3100" spc="-2110" dirty="0">
                <a:latin typeface="Symbol"/>
                <a:cs typeface="Symbol"/>
              </a:rPr>
              <a:t></a:t>
            </a:r>
            <a:r>
              <a:rPr sz="3450" spc="37" baseline="33816" dirty="0"/>
              <a:t>Y</a:t>
            </a:r>
            <a:r>
              <a:rPr sz="3450" spc="-225" baseline="33816" dirty="0"/>
              <a:t> </a:t>
            </a:r>
            <a:r>
              <a:rPr sz="3100" dirty="0">
                <a:latin typeface="Symbol"/>
                <a:cs typeface="Symbol"/>
              </a:rPr>
              <a:t></a:t>
            </a:r>
            <a:r>
              <a:rPr sz="3100" spc="45" dirty="0">
                <a:latin typeface="Symbol"/>
                <a:cs typeface="Symbol"/>
              </a:rPr>
              <a:t></a:t>
            </a:r>
            <a:r>
              <a:rPr sz="3100" spc="-35" dirty="0"/>
              <a:t> </a:t>
            </a:r>
            <a:r>
              <a:rPr sz="3100" dirty="0"/>
              <a:t>N</a:t>
            </a:r>
            <a:r>
              <a:rPr sz="3100" spc="15" dirty="0"/>
              <a:t>a</a:t>
            </a:r>
            <a:r>
              <a:rPr sz="3450" spc="-7" baseline="-16908" dirty="0"/>
              <a:t>2</a:t>
            </a:r>
            <a:r>
              <a:rPr sz="3100" spc="10" dirty="0"/>
              <a:t>S</a:t>
            </a:r>
            <a:r>
              <a:rPr sz="3100" spc="-5" dirty="0"/>
              <a:t>O</a:t>
            </a:r>
            <a:r>
              <a:rPr sz="3450" spc="22" baseline="-16908" dirty="0"/>
              <a:t>3</a:t>
            </a:r>
            <a:endParaRPr sz="3450" baseline="-16908">
              <a:latin typeface="Symbol"/>
              <a:cs typeface="Symbo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358011" y="2403626"/>
          <a:ext cx="9229723" cy="3904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3810"/>
                <a:gridCol w="1646554"/>
                <a:gridCol w="1334135"/>
                <a:gridCol w="2597784"/>
                <a:gridCol w="2377440"/>
              </a:tblGrid>
              <a:tr h="390468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215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NaOH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(конц.)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3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(разб.)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363" y="234188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4.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7644" y="261128"/>
            <a:ext cx="345821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150" spc="-5" dirty="0">
                <a:latin typeface="Times New Roman"/>
                <a:cs typeface="Times New Roman"/>
              </a:rPr>
              <a:t>H</a:t>
            </a:r>
            <a:r>
              <a:rPr sz="2400" spc="7" baseline="-17361" dirty="0">
                <a:latin typeface="Times New Roman"/>
                <a:cs typeface="Times New Roman"/>
              </a:rPr>
              <a:t>2</a:t>
            </a:r>
            <a:r>
              <a:rPr sz="2150" spc="15" dirty="0">
                <a:latin typeface="Times New Roman"/>
                <a:cs typeface="Times New Roman"/>
              </a:rPr>
              <a:t>S</a:t>
            </a:r>
            <a:r>
              <a:rPr sz="2150" spc="-30" dirty="0">
                <a:latin typeface="Times New Roman"/>
                <a:cs typeface="Times New Roman"/>
              </a:rPr>
              <a:t> </a:t>
            </a:r>
            <a:r>
              <a:rPr sz="2150" spc="-1075" dirty="0">
                <a:latin typeface="Symbol"/>
                <a:cs typeface="Symbol"/>
              </a:rPr>
              <a:t></a:t>
            </a:r>
            <a:r>
              <a:rPr sz="2400" spc="-135" baseline="36458" dirty="0">
                <a:latin typeface="Times New Roman"/>
                <a:cs typeface="Times New Roman"/>
              </a:rPr>
              <a:t>X</a:t>
            </a:r>
            <a:r>
              <a:rPr sz="2150" spc="30" dirty="0">
                <a:latin typeface="Symbol"/>
                <a:cs typeface="Symbol"/>
              </a:rPr>
              <a:t></a:t>
            </a:r>
            <a:r>
              <a:rPr sz="2150" spc="-25" dirty="0">
                <a:latin typeface="Times New Roman"/>
                <a:cs typeface="Times New Roman"/>
              </a:rPr>
              <a:t> </a:t>
            </a:r>
            <a:r>
              <a:rPr sz="2150" spc="15" dirty="0">
                <a:latin typeface="Times New Roman"/>
                <a:cs typeface="Times New Roman"/>
              </a:rPr>
              <a:t>S</a:t>
            </a:r>
            <a:r>
              <a:rPr sz="2150" spc="-30" dirty="0">
                <a:latin typeface="Times New Roman"/>
                <a:cs typeface="Times New Roman"/>
              </a:rPr>
              <a:t> </a:t>
            </a:r>
            <a:r>
              <a:rPr sz="2150" spc="-5" dirty="0">
                <a:latin typeface="Symbol"/>
                <a:cs typeface="Symbol"/>
              </a:rPr>
              <a:t></a:t>
            </a:r>
            <a:r>
              <a:rPr sz="2150" spc="-1465" dirty="0">
                <a:latin typeface="Symbol"/>
                <a:cs typeface="Symbol"/>
              </a:rPr>
              <a:t></a:t>
            </a:r>
            <a:r>
              <a:rPr sz="2400" spc="15" baseline="34722" dirty="0">
                <a:latin typeface="Times New Roman"/>
                <a:cs typeface="Times New Roman"/>
              </a:rPr>
              <a:t>Y</a:t>
            </a:r>
            <a:r>
              <a:rPr sz="2400" spc="-157" baseline="34722" dirty="0">
                <a:latin typeface="Times New Roman"/>
                <a:cs typeface="Times New Roman"/>
              </a:rPr>
              <a:t> </a:t>
            </a:r>
            <a:r>
              <a:rPr sz="2150" spc="-5" dirty="0">
                <a:latin typeface="Symbol"/>
                <a:cs typeface="Symbol"/>
              </a:rPr>
              <a:t></a:t>
            </a:r>
            <a:r>
              <a:rPr sz="2150" spc="30" dirty="0">
                <a:latin typeface="Symbol"/>
                <a:cs typeface="Symbol"/>
              </a:rPr>
              <a:t></a:t>
            </a:r>
            <a:r>
              <a:rPr sz="2150" spc="-25" dirty="0">
                <a:latin typeface="Times New Roman"/>
                <a:cs typeface="Times New Roman"/>
              </a:rPr>
              <a:t> </a:t>
            </a:r>
            <a:r>
              <a:rPr sz="2150" spc="-5" dirty="0">
                <a:latin typeface="Times New Roman"/>
                <a:cs typeface="Times New Roman"/>
              </a:rPr>
              <a:t>N</a:t>
            </a:r>
            <a:r>
              <a:rPr sz="2150" spc="5" dirty="0">
                <a:latin typeface="Times New Roman"/>
                <a:cs typeface="Times New Roman"/>
              </a:rPr>
              <a:t>a</a:t>
            </a:r>
            <a:r>
              <a:rPr sz="2400" spc="-15" baseline="-17361" dirty="0">
                <a:latin typeface="Times New Roman"/>
                <a:cs typeface="Times New Roman"/>
              </a:rPr>
              <a:t>2</a:t>
            </a:r>
            <a:r>
              <a:rPr sz="2150" spc="5" dirty="0">
                <a:latin typeface="Times New Roman"/>
                <a:cs typeface="Times New Roman"/>
              </a:rPr>
              <a:t>S</a:t>
            </a:r>
            <a:r>
              <a:rPr sz="2150" spc="-10" dirty="0">
                <a:latin typeface="Times New Roman"/>
                <a:cs typeface="Times New Roman"/>
              </a:rPr>
              <a:t>O</a:t>
            </a:r>
            <a:r>
              <a:rPr sz="2400" spc="7" baseline="-17361" dirty="0">
                <a:latin typeface="Times New Roman"/>
                <a:cs typeface="Times New Roman"/>
              </a:rPr>
              <a:t>3</a:t>
            </a:r>
            <a:endParaRPr sz="2400" baseline="-17361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126863" y="333628"/>
          <a:ext cx="6726553" cy="2930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2660"/>
                <a:gridCol w="1179194"/>
                <a:gridCol w="941069"/>
                <a:gridCol w="1874520"/>
                <a:gridCol w="1769110"/>
              </a:tblGrid>
              <a:tr h="293061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NaOH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(конц.)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(разб.)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80034" y="572388"/>
            <a:ext cx="8670925" cy="4143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6334760">
              <a:lnSpc>
                <a:spcPct val="1534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 </a:t>
            </a:r>
            <a:r>
              <a:rPr sz="2400" i="1" spc="-58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1-е</a:t>
            </a:r>
            <a:r>
              <a:rPr sz="2400" i="1" spc="-45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Times New Roman"/>
                <a:cs typeface="Times New Roman"/>
              </a:rPr>
              <a:t>превращение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ts val="3345"/>
              </a:lnSpc>
            </a:pPr>
            <a:r>
              <a:rPr sz="2800" dirty="0">
                <a:latin typeface="Times New Roman"/>
                <a:cs typeface="Times New Roman"/>
              </a:rPr>
              <a:t>H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spc="-5" dirty="0">
                <a:latin typeface="Times New Roman"/>
                <a:cs typeface="Times New Roman"/>
              </a:rPr>
              <a:t> + 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→ S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36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325"/>
              </a:spcBef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5" dirty="0">
                <a:latin typeface="Times New Roman"/>
                <a:cs typeface="Times New Roman"/>
              </a:rPr>
              <a:t> Изменяется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–2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S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315"/>
              </a:spcBef>
            </a:pPr>
            <a:r>
              <a:rPr sz="2400" i="1" spc="-15" dirty="0">
                <a:latin typeface="Times New Roman"/>
                <a:cs typeface="Times New Roman"/>
              </a:rPr>
              <a:t>Вывод: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Х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должно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быть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окислителем.</a:t>
            </a:r>
            <a:endParaRPr sz="2400">
              <a:latin typeface="Times New Roman"/>
              <a:cs typeface="Times New Roman"/>
            </a:endParaRPr>
          </a:p>
          <a:p>
            <a:pPr marL="419100" marR="30480" indent="-381000">
              <a:lnSpc>
                <a:spcPts val="3210"/>
              </a:lnSpc>
              <a:spcBef>
                <a:spcPts val="155"/>
              </a:spcBef>
            </a:pPr>
            <a:r>
              <a:rPr sz="2400" dirty="0">
                <a:latin typeface="Times New Roman"/>
                <a:cs typeface="Times New Roman"/>
              </a:rPr>
              <a:t>3) </a:t>
            </a:r>
            <a:r>
              <a:rPr sz="2400" spc="-5" dirty="0">
                <a:latin typeface="Times New Roman"/>
                <a:cs typeface="Times New Roman"/>
              </a:rPr>
              <a:t>Единственные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предложенных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составляем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реакции:</a:t>
            </a:r>
            <a:endParaRPr sz="2400">
              <a:latin typeface="Times New Roman"/>
              <a:cs typeface="Times New Roman"/>
            </a:endParaRPr>
          </a:p>
          <a:p>
            <a:pPr marL="419100">
              <a:lnSpc>
                <a:spcPct val="100000"/>
              </a:lnSpc>
              <a:spcBef>
                <a:spcPts val="145"/>
              </a:spcBef>
            </a:pP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3S↓ +</a:t>
            </a:r>
            <a:r>
              <a:rPr sz="2400" spc="-5" dirty="0">
                <a:latin typeface="Times New Roman"/>
                <a:cs typeface="Times New Roman"/>
              </a:rPr>
              <a:t> 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правильный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ответ,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 </a:t>
            </a:r>
            <a:r>
              <a:rPr sz="2400" spc="-5" dirty="0">
                <a:latin typeface="Times New Roman"/>
                <a:cs typeface="Times New Roman"/>
              </a:rPr>
              <a:t>(SO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363" y="234188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4.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7644" y="261128"/>
            <a:ext cx="345821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150" spc="-5" dirty="0">
                <a:latin typeface="Times New Roman"/>
                <a:cs typeface="Times New Roman"/>
              </a:rPr>
              <a:t>H</a:t>
            </a:r>
            <a:r>
              <a:rPr sz="2400" spc="7" baseline="-17361" dirty="0">
                <a:latin typeface="Times New Roman"/>
                <a:cs typeface="Times New Roman"/>
              </a:rPr>
              <a:t>2</a:t>
            </a:r>
            <a:r>
              <a:rPr sz="2150" spc="15" dirty="0">
                <a:latin typeface="Times New Roman"/>
                <a:cs typeface="Times New Roman"/>
              </a:rPr>
              <a:t>S</a:t>
            </a:r>
            <a:r>
              <a:rPr sz="2150" spc="-30" dirty="0">
                <a:latin typeface="Times New Roman"/>
                <a:cs typeface="Times New Roman"/>
              </a:rPr>
              <a:t> </a:t>
            </a:r>
            <a:r>
              <a:rPr sz="2150" spc="-1075" dirty="0">
                <a:latin typeface="Symbol"/>
                <a:cs typeface="Symbol"/>
              </a:rPr>
              <a:t></a:t>
            </a:r>
            <a:r>
              <a:rPr sz="2400" spc="-135" baseline="36458" dirty="0">
                <a:latin typeface="Times New Roman"/>
                <a:cs typeface="Times New Roman"/>
              </a:rPr>
              <a:t>X</a:t>
            </a:r>
            <a:r>
              <a:rPr sz="2150" spc="30" dirty="0">
                <a:latin typeface="Symbol"/>
                <a:cs typeface="Symbol"/>
              </a:rPr>
              <a:t></a:t>
            </a:r>
            <a:r>
              <a:rPr sz="2150" spc="-25" dirty="0">
                <a:latin typeface="Times New Roman"/>
                <a:cs typeface="Times New Roman"/>
              </a:rPr>
              <a:t> </a:t>
            </a:r>
            <a:r>
              <a:rPr sz="2150" spc="15" dirty="0">
                <a:latin typeface="Times New Roman"/>
                <a:cs typeface="Times New Roman"/>
              </a:rPr>
              <a:t>S</a:t>
            </a:r>
            <a:r>
              <a:rPr sz="2150" spc="-30" dirty="0">
                <a:latin typeface="Times New Roman"/>
                <a:cs typeface="Times New Roman"/>
              </a:rPr>
              <a:t> </a:t>
            </a:r>
            <a:r>
              <a:rPr sz="2150" spc="-5" dirty="0">
                <a:latin typeface="Symbol"/>
                <a:cs typeface="Symbol"/>
              </a:rPr>
              <a:t></a:t>
            </a:r>
            <a:r>
              <a:rPr sz="2150" spc="-1465" dirty="0">
                <a:latin typeface="Symbol"/>
                <a:cs typeface="Symbol"/>
              </a:rPr>
              <a:t></a:t>
            </a:r>
            <a:r>
              <a:rPr sz="2400" spc="15" baseline="34722" dirty="0">
                <a:latin typeface="Times New Roman"/>
                <a:cs typeface="Times New Roman"/>
              </a:rPr>
              <a:t>Y</a:t>
            </a:r>
            <a:r>
              <a:rPr sz="2400" spc="-157" baseline="34722" dirty="0">
                <a:latin typeface="Times New Roman"/>
                <a:cs typeface="Times New Roman"/>
              </a:rPr>
              <a:t> </a:t>
            </a:r>
            <a:r>
              <a:rPr sz="2150" spc="-5" dirty="0">
                <a:latin typeface="Symbol"/>
                <a:cs typeface="Symbol"/>
              </a:rPr>
              <a:t></a:t>
            </a:r>
            <a:r>
              <a:rPr sz="2150" spc="30" dirty="0">
                <a:latin typeface="Symbol"/>
                <a:cs typeface="Symbol"/>
              </a:rPr>
              <a:t></a:t>
            </a:r>
            <a:r>
              <a:rPr sz="2150" spc="-25" dirty="0">
                <a:latin typeface="Times New Roman"/>
                <a:cs typeface="Times New Roman"/>
              </a:rPr>
              <a:t> </a:t>
            </a:r>
            <a:r>
              <a:rPr sz="2150" spc="-5" dirty="0">
                <a:latin typeface="Times New Roman"/>
                <a:cs typeface="Times New Roman"/>
              </a:rPr>
              <a:t>N</a:t>
            </a:r>
            <a:r>
              <a:rPr sz="2150" spc="5" dirty="0">
                <a:latin typeface="Times New Roman"/>
                <a:cs typeface="Times New Roman"/>
              </a:rPr>
              <a:t>a</a:t>
            </a:r>
            <a:r>
              <a:rPr sz="2400" spc="-15" baseline="-17361" dirty="0">
                <a:latin typeface="Times New Roman"/>
                <a:cs typeface="Times New Roman"/>
              </a:rPr>
              <a:t>2</a:t>
            </a:r>
            <a:r>
              <a:rPr sz="2150" spc="5" dirty="0">
                <a:latin typeface="Times New Roman"/>
                <a:cs typeface="Times New Roman"/>
              </a:rPr>
              <a:t>S</a:t>
            </a:r>
            <a:r>
              <a:rPr sz="2150" spc="-10" dirty="0">
                <a:latin typeface="Times New Roman"/>
                <a:cs typeface="Times New Roman"/>
              </a:rPr>
              <a:t>O</a:t>
            </a:r>
            <a:r>
              <a:rPr sz="2400" spc="7" baseline="-17361" dirty="0">
                <a:latin typeface="Times New Roman"/>
                <a:cs typeface="Times New Roman"/>
              </a:rPr>
              <a:t>3</a:t>
            </a:r>
            <a:endParaRPr sz="2400" baseline="-17361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126863" y="333628"/>
          <a:ext cx="6726553" cy="2930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2660"/>
                <a:gridCol w="1179194"/>
                <a:gridCol w="941069"/>
                <a:gridCol w="1874520"/>
                <a:gridCol w="1769110"/>
              </a:tblGrid>
              <a:tr h="293061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NaOH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(конц.)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(разб.)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80034" y="572388"/>
            <a:ext cx="10938510" cy="4957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8601710">
              <a:lnSpc>
                <a:spcPct val="1534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 </a:t>
            </a:r>
            <a:r>
              <a:rPr sz="2400" i="1" spc="-58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2-е</a:t>
            </a:r>
            <a:r>
              <a:rPr sz="2400" i="1" spc="-45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Times New Roman"/>
                <a:cs typeface="Times New Roman"/>
              </a:rPr>
              <a:t>превращение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ts val="3345"/>
              </a:lnSpc>
            </a:pP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Y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→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Na</a:t>
            </a:r>
            <a:r>
              <a:rPr sz="2775" spc="-7" baseline="-21021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SO</a:t>
            </a:r>
            <a:r>
              <a:rPr sz="2775" spc="-7" baseline="-21021" dirty="0">
                <a:latin typeface="Times New Roman"/>
                <a:cs typeface="Times New Roman"/>
              </a:rPr>
              <a:t>3</a:t>
            </a:r>
            <a:endParaRPr sz="2775" baseline="-21021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36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368300" indent="-330835">
              <a:lnSpc>
                <a:spcPct val="100000"/>
              </a:lnSpc>
              <a:spcBef>
                <a:spcPts val="325"/>
              </a:spcBef>
              <a:buAutoNum type="arabicParenR"/>
              <a:tabLst>
                <a:tab pos="368935" algn="l"/>
              </a:tabLst>
            </a:pPr>
            <a:r>
              <a:rPr sz="2400" spc="-5" dirty="0">
                <a:latin typeface="Times New Roman"/>
                <a:cs typeface="Times New Roman"/>
              </a:rPr>
              <a:t>Изменяется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S</a:t>
            </a:r>
            <a:r>
              <a:rPr sz="2400" spc="-7" baseline="24305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8100" marR="1078230" indent="228600">
              <a:lnSpc>
                <a:spcPts val="3200"/>
              </a:lnSpc>
              <a:spcBef>
                <a:spcPts val="155"/>
              </a:spcBef>
            </a:pPr>
            <a:r>
              <a:rPr sz="2400" i="1" spc="-15" dirty="0">
                <a:latin typeface="Times New Roman"/>
                <a:cs typeface="Times New Roman"/>
              </a:rPr>
              <a:t>Вывод: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Вещество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должно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быть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окислителем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использовать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диспропорционирования.</a:t>
            </a:r>
            <a:endParaRPr sz="2400">
              <a:latin typeface="Times New Roman"/>
              <a:cs typeface="Times New Roman"/>
            </a:endParaRPr>
          </a:p>
          <a:p>
            <a:pPr marL="368300" indent="-330835">
              <a:lnSpc>
                <a:spcPct val="100000"/>
              </a:lnSpc>
              <a:spcBef>
                <a:spcPts val="170"/>
              </a:spcBef>
              <a:buAutoNum type="arabicParenR" startAt="2"/>
              <a:tabLst>
                <a:tab pos="368935" algn="l"/>
              </a:tabLst>
            </a:pPr>
            <a:r>
              <a:rPr sz="2400" spc="-5" dirty="0">
                <a:latin typeface="Times New Roman"/>
                <a:cs typeface="Times New Roman"/>
              </a:rPr>
              <a:t>Единственный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 </a:t>
            </a:r>
            <a:r>
              <a:rPr sz="2400" spc="-10" dirty="0">
                <a:latin typeface="Times New Roman"/>
                <a:cs typeface="Times New Roman"/>
              </a:rPr>
              <a:t>среди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предложенных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r>
              <a:rPr sz="2400" dirty="0">
                <a:latin typeface="Times New Roman"/>
                <a:cs typeface="Times New Roman"/>
              </a:rPr>
              <a:t> –</a:t>
            </a:r>
            <a:r>
              <a:rPr sz="2400" spc="-5" dirty="0">
                <a:latin typeface="Times New Roman"/>
                <a:cs typeface="Times New Roman"/>
              </a:rPr>
              <a:t> 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419100">
              <a:lnSpc>
                <a:spcPct val="100000"/>
              </a:lnSpc>
              <a:spcBef>
                <a:spcPts val="310"/>
              </a:spcBef>
            </a:pPr>
            <a:r>
              <a:rPr sz="2400" spc="-5" dirty="0">
                <a:latin typeface="Times New Roman"/>
                <a:cs typeface="Times New Roman"/>
              </a:rPr>
              <a:t>Реакция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NaOH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невозможна</a:t>
            </a:r>
            <a:endParaRPr sz="2400">
              <a:latin typeface="Times New Roman"/>
              <a:cs typeface="Times New Roman"/>
            </a:endParaRPr>
          </a:p>
          <a:p>
            <a:pPr marL="367665" indent="-330200">
              <a:lnSpc>
                <a:spcPct val="100000"/>
              </a:lnSpc>
              <a:spcBef>
                <a:spcPts val="325"/>
              </a:spcBef>
              <a:buAutoNum type="arabicParenR" startAt="3"/>
              <a:tabLst>
                <a:tab pos="368300" algn="l"/>
              </a:tabLst>
            </a:pPr>
            <a:r>
              <a:rPr sz="2400" spc="-15" dirty="0">
                <a:latin typeface="Times New Roman"/>
                <a:cs typeface="Times New Roman"/>
              </a:rPr>
              <a:t>Используем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реакцию </a:t>
            </a:r>
            <a:r>
              <a:rPr sz="2400" spc="-5" dirty="0">
                <a:latin typeface="Times New Roman"/>
                <a:cs typeface="Times New Roman"/>
              </a:rPr>
              <a:t>диспропорционирования</a:t>
            </a:r>
            <a:endParaRPr sz="2400">
              <a:latin typeface="Times New Roman"/>
              <a:cs typeface="Times New Roman"/>
            </a:endParaRPr>
          </a:p>
          <a:p>
            <a:pPr marL="419100">
              <a:lnSpc>
                <a:spcPct val="100000"/>
              </a:lnSpc>
              <a:spcBef>
                <a:spcPts val="325"/>
              </a:spcBef>
              <a:tabLst>
                <a:tab pos="5562600" algn="l"/>
              </a:tabLst>
            </a:pPr>
            <a:r>
              <a:rPr sz="2400" dirty="0">
                <a:latin typeface="Times New Roman"/>
                <a:cs typeface="Times New Roman"/>
              </a:rPr>
              <a:t>3S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6NaOH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2Na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	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правильный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ответ,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 </a:t>
            </a:r>
            <a:r>
              <a:rPr sz="2400" spc="-15" dirty="0">
                <a:latin typeface="Times New Roman"/>
                <a:cs typeface="Times New Roman"/>
              </a:rPr>
              <a:t>(NaOH(конц.))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782572" y="427101"/>
            <a:ext cx="646366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Вопрос</a:t>
            </a:r>
            <a:r>
              <a:rPr sz="2400" b="1" dirty="0">
                <a:latin typeface="Times New Roman"/>
                <a:cs typeface="Times New Roman"/>
              </a:rPr>
              <a:t> 9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(по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 err="1">
                <a:latin typeface="Times New Roman"/>
                <a:cs typeface="Times New Roman"/>
              </a:rPr>
              <a:t>спецификации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 smtClean="0">
                <a:latin typeface="Times New Roman"/>
                <a:cs typeface="Times New Roman"/>
              </a:rPr>
              <a:t>ЕГЭ-202</a:t>
            </a:r>
            <a:r>
              <a:rPr lang="ru-RU" sz="2400" b="1" dirty="0" smtClean="0">
                <a:latin typeface="Times New Roman"/>
                <a:cs typeface="Times New Roman"/>
              </a:rPr>
              <a:t>4</a:t>
            </a:r>
            <a:r>
              <a:rPr sz="2400" b="1" dirty="0" smtClean="0">
                <a:latin typeface="Times New Roman"/>
                <a:cs typeface="Times New Roman"/>
              </a:rPr>
              <a:t>)</a:t>
            </a:r>
            <a:r>
              <a:rPr sz="2400" b="1" spc="-15" dirty="0" smtClean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балл)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Взаимосвязь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неорганических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веществ</a:t>
            </a:r>
            <a:r>
              <a:rPr sz="2400" dirty="0" smtClean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122984" y="3039617"/>
            <a:ext cx="979868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Возможные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типы заданий:</a:t>
            </a:r>
            <a:endParaRPr sz="24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AutoNum type="arabicParenR"/>
              <a:tabLst>
                <a:tab pos="343535" algn="l"/>
              </a:tabLst>
            </a:pPr>
            <a:r>
              <a:rPr sz="2400" spc="-35" dirty="0">
                <a:latin typeface="Times New Roman"/>
                <a:cs typeface="Times New Roman"/>
              </a:rPr>
              <a:t>Указаны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реагенты/условия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необходимо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без </a:t>
            </a:r>
            <a:r>
              <a:rPr sz="2400" dirty="0">
                <a:latin typeface="Times New Roman"/>
                <a:cs typeface="Times New Roman"/>
              </a:rPr>
              <a:t>ошибки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написать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реакции.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AutoNum type="arabicParenR"/>
            </a:pPr>
            <a:endParaRPr sz="2500" dirty="0">
              <a:latin typeface="Times New Roman"/>
              <a:cs typeface="Times New Roman"/>
            </a:endParaRPr>
          </a:p>
          <a:p>
            <a:pPr marL="12700" marR="84455">
              <a:lnSpc>
                <a:spcPct val="100000"/>
              </a:lnSpc>
              <a:buAutoNum type="arabicParenR"/>
              <a:tabLst>
                <a:tab pos="343535" algn="l"/>
              </a:tabLst>
            </a:pPr>
            <a:r>
              <a:rPr sz="2400" spc="-45" dirty="0">
                <a:latin typeface="Times New Roman"/>
                <a:cs typeface="Times New Roman"/>
              </a:rPr>
              <a:t>Указан</a:t>
            </a:r>
            <a:r>
              <a:rPr sz="2400" spc="-15" dirty="0">
                <a:latin typeface="Times New Roman"/>
                <a:cs typeface="Times New Roman"/>
              </a:rPr>
              <a:t> продукт</a:t>
            </a:r>
            <a:r>
              <a:rPr sz="2400" dirty="0">
                <a:latin typeface="Times New Roman"/>
                <a:cs typeface="Times New Roman"/>
              </a:rPr>
              <a:t> реакции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один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 реагентов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25" dirty="0">
                <a:latin typeface="Times New Roman"/>
                <a:cs typeface="Times New Roman"/>
              </a:rPr>
              <a:t>необходимо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определить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недостающий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реагент.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0607" y="571246"/>
            <a:ext cx="77762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1.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Задана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следующая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схема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превращений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82572" y="2083689"/>
            <a:ext cx="83083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Определите, </a:t>
            </a:r>
            <a:r>
              <a:rPr sz="2400" spc="-10" dirty="0">
                <a:latin typeface="Times New Roman"/>
                <a:cs typeface="Times New Roman"/>
              </a:rPr>
              <a:t>какие </a:t>
            </a:r>
            <a:r>
              <a:rPr sz="2400" spc="-5" dirty="0">
                <a:latin typeface="Times New Roman"/>
                <a:cs typeface="Times New Roman"/>
              </a:rPr>
              <a:t>из указанных </a:t>
            </a:r>
            <a:r>
              <a:rPr sz="2400" spc="5" dirty="0">
                <a:latin typeface="Times New Roman"/>
                <a:cs typeface="Times New Roman"/>
              </a:rPr>
              <a:t>веществ </a:t>
            </a:r>
            <a:r>
              <a:rPr sz="2400" spc="-10" dirty="0">
                <a:latin typeface="Times New Roman"/>
                <a:cs typeface="Times New Roman"/>
              </a:rPr>
              <a:t>являются </a:t>
            </a:r>
            <a:r>
              <a:rPr sz="2400" dirty="0">
                <a:latin typeface="Times New Roman"/>
                <a:cs typeface="Times New Roman"/>
              </a:rPr>
              <a:t>веществами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60" dirty="0">
                <a:latin typeface="Times New Roman"/>
                <a:cs typeface="Times New Roman"/>
              </a:rPr>
              <a:t>Y.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70607" y="4100271"/>
            <a:ext cx="68872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номера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выбранных</a:t>
            </a:r>
            <a:r>
              <a:rPr sz="2400" spc="5" dirty="0">
                <a:latin typeface="Times New Roman"/>
                <a:cs typeface="Times New Roman"/>
              </a:rPr>
              <a:t> веществ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под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соответствующими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буквами.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254123" y="5006847"/>
          <a:ext cx="2886075" cy="911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810"/>
                <a:gridCol w="956310"/>
                <a:gridCol w="782955"/>
              </a:tblGrid>
              <a:tr h="455675">
                <a:tc rowSpan="2"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207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3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805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805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56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3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444876" y="2920533"/>
          <a:ext cx="4531360" cy="10694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9825"/>
                <a:gridCol w="2121535"/>
              </a:tblGrid>
              <a:tr h="371934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HCl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6075">
                <a:tc>
                  <a:txBody>
                    <a:bodyPr/>
                    <a:lstStyle/>
                    <a:p>
                      <a:pPr marL="127000">
                        <a:lnSpc>
                          <a:spcPts val="25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CuCl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0">
                        <a:lnSpc>
                          <a:spcPts val="25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31432">
                <a:tc>
                  <a:txBody>
                    <a:bodyPr/>
                    <a:lstStyle/>
                    <a:p>
                      <a:pPr marL="127000">
                        <a:lnSpc>
                          <a:spcPts val="251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KI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480740" y="1310800"/>
            <a:ext cx="522605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1238250" algn="l"/>
              </a:tabLst>
            </a:pPr>
            <a:r>
              <a:rPr sz="3300" i="1" spc="55" dirty="0">
                <a:latin typeface="Times New Roman"/>
                <a:cs typeface="Times New Roman"/>
              </a:rPr>
              <a:t>X</a:t>
            </a:r>
            <a:r>
              <a:rPr sz="3300" i="1" spc="-5" dirty="0">
                <a:latin typeface="Times New Roman"/>
                <a:cs typeface="Times New Roman"/>
              </a:rPr>
              <a:t> </a:t>
            </a:r>
            <a:r>
              <a:rPr sz="3300" spc="-635" dirty="0">
                <a:latin typeface="Symbol"/>
                <a:cs typeface="Symbol"/>
              </a:rPr>
              <a:t></a:t>
            </a:r>
            <a:r>
              <a:rPr sz="3675" spc="-1050" baseline="40816" dirty="0"/>
              <a:t>F</a:t>
            </a:r>
            <a:r>
              <a:rPr sz="3300" spc="-2570" dirty="0">
                <a:latin typeface="Symbol"/>
                <a:cs typeface="Symbol"/>
              </a:rPr>
              <a:t></a:t>
            </a:r>
            <a:r>
              <a:rPr sz="3675" spc="37" baseline="40816" dirty="0"/>
              <a:t>e</a:t>
            </a:r>
            <a:r>
              <a:rPr sz="3675" baseline="40816" dirty="0"/>
              <a:t>	</a:t>
            </a:r>
            <a:r>
              <a:rPr sz="3300" spc="85" dirty="0">
                <a:latin typeface="Symbol"/>
                <a:cs typeface="Symbol"/>
              </a:rPr>
              <a:t></a:t>
            </a:r>
            <a:r>
              <a:rPr sz="3300" spc="-75" dirty="0"/>
              <a:t> </a:t>
            </a:r>
            <a:r>
              <a:rPr sz="3300" spc="20" dirty="0"/>
              <a:t>F</a:t>
            </a:r>
            <a:r>
              <a:rPr sz="3300" spc="-5" dirty="0"/>
              <a:t>e</a:t>
            </a:r>
            <a:r>
              <a:rPr sz="3300" spc="35" dirty="0"/>
              <a:t>C</a:t>
            </a:r>
            <a:r>
              <a:rPr sz="3300" spc="10" dirty="0"/>
              <a:t>l</a:t>
            </a:r>
            <a:r>
              <a:rPr sz="3675" spc="37" baseline="-15873" dirty="0"/>
              <a:t>3</a:t>
            </a:r>
            <a:r>
              <a:rPr sz="3675" spc="292" baseline="-15873" dirty="0"/>
              <a:t> </a:t>
            </a:r>
            <a:r>
              <a:rPr sz="3300" spc="-775" dirty="0">
                <a:latin typeface="Symbol"/>
                <a:cs typeface="Symbol"/>
              </a:rPr>
              <a:t></a:t>
            </a:r>
            <a:r>
              <a:rPr sz="3675" i="1" spc="-855" baseline="38548" dirty="0">
                <a:latin typeface="Times New Roman"/>
                <a:cs typeface="Times New Roman"/>
              </a:rPr>
              <a:t>Y</a:t>
            </a:r>
            <a:r>
              <a:rPr sz="3300" spc="30" dirty="0">
                <a:latin typeface="Symbol"/>
                <a:cs typeface="Symbol"/>
              </a:rPr>
              <a:t></a:t>
            </a:r>
            <a:r>
              <a:rPr sz="3300" spc="85" dirty="0">
                <a:latin typeface="Symbol"/>
                <a:cs typeface="Symbol"/>
              </a:rPr>
              <a:t></a:t>
            </a:r>
            <a:r>
              <a:rPr sz="3300" spc="-45" dirty="0"/>
              <a:t> </a:t>
            </a:r>
            <a:r>
              <a:rPr sz="3300" spc="20" dirty="0"/>
              <a:t>F</a:t>
            </a:r>
            <a:r>
              <a:rPr sz="3300" spc="-5" dirty="0"/>
              <a:t>e</a:t>
            </a:r>
            <a:r>
              <a:rPr sz="3300" spc="35" dirty="0"/>
              <a:t>C</a:t>
            </a:r>
            <a:r>
              <a:rPr sz="3300" spc="10" dirty="0"/>
              <a:t>l</a:t>
            </a:r>
            <a:r>
              <a:rPr sz="3675" spc="37" baseline="-15873" dirty="0"/>
              <a:t>2</a:t>
            </a:r>
            <a:endParaRPr sz="3675" baseline="-15873">
              <a:latin typeface="Symbol"/>
              <a:cs typeface="Symbo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2554" y="210058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18453" y="291210"/>
            <a:ext cx="4312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  <a:tabLst>
                <a:tab pos="990600" algn="l"/>
                <a:tab pos="2083435" algn="l"/>
                <a:tab pos="2856865" algn="l"/>
                <a:tab pos="3683635" algn="l"/>
              </a:tabLst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HCl	2)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CuCl</a:t>
            </a:r>
            <a:r>
              <a:rPr sz="1800" baseline="-20833" dirty="0">
                <a:latin typeface="Times New Roman"/>
                <a:cs typeface="Times New Roman"/>
              </a:rPr>
              <a:t>2	</a:t>
            </a:r>
            <a:r>
              <a:rPr sz="1800" dirty="0">
                <a:latin typeface="Times New Roman"/>
                <a:cs typeface="Times New Roman"/>
              </a:rPr>
              <a:t>3)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KI</a:t>
            </a:r>
            <a:r>
              <a:rPr sz="1800" dirty="0">
                <a:latin typeface="Times New Roman"/>
                <a:cs typeface="Times New Roman"/>
              </a:rPr>
              <a:t>	4)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</a:t>
            </a:r>
            <a:r>
              <a:rPr sz="1800" spc="5" dirty="0">
                <a:latin typeface="Times New Roman"/>
                <a:cs typeface="Times New Roman"/>
              </a:rPr>
              <a:t>l</a:t>
            </a:r>
            <a:r>
              <a:rPr sz="1800" baseline="-20833" dirty="0">
                <a:latin typeface="Times New Roman"/>
                <a:cs typeface="Times New Roman"/>
              </a:rPr>
              <a:t>2	</a:t>
            </a:r>
            <a:r>
              <a:rPr sz="1800" dirty="0">
                <a:latin typeface="Times New Roman"/>
                <a:cs typeface="Times New Roman"/>
              </a:rPr>
              <a:t>5)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AgI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979169" algn="l"/>
              </a:tabLst>
            </a:pPr>
            <a:r>
              <a:rPr i="1" spc="45" dirty="0">
                <a:latin typeface="Times New Roman"/>
                <a:cs typeface="Times New Roman"/>
              </a:rPr>
              <a:t>X </a:t>
            </a:r>
            <a:r>
              <a:rPr spc="-490" dirty="0">
                <a:latin typeface="Symbol"/>
                <a:cs typeface="Symbol"/>
              </a:rPr>
              <a:t></a:t>
            </a:r>
            <a:r>
              <a:rPr sz="2850" spc="-810" baseline="40935" dirty="0"/>
              <a:t>F</a:t>
            </a:r>
            <a:r>
              <a:rPr sz="2550" spc="-1989" dirty="0">
                <a:latin typeface="Symbol"/>
                <a:cs typeface="Symbol"/>
              </a:rPr>
              <a:t></a:t>
            </a:r>
            <a:r>
              <a:rPr sz="2850" spc="30" baseline="40935" dirty="0"/>
              <a:t>e</a:t>
            </a:r>
            <a:r>
              <a:rPr sz="2850" baseline="40935" dirty="0"/>
              <a:t>	</a:t>
            </a:r>
            <a:r>
              <a:rPr sz="2550" spc="75" dirty="0">
                <a:latin typeface="Symbol"/>
                <a:cs typeface="Symbol"/>
              </a:rPr>
              <a:t></a:t>
            </a:r>
            <a:r>
              <a:rPr sz="2550" spc="-55" dirty="0"/>
              <a:t> </a:t>
            </a:r>
            <a:r>
              <a:rPr sz="2550" spc="20" dirty="0"/>
              <a:t>F</a:t>
            </a:r>
            <a:r>
              <a:rPr sz="2550" dirty="0"/>
              <a:t>e</a:t>
            </a:r>
            <a:r>
              <a:rPr sz="2550" spc="30" dirty="0"/>
              <a:t>C</a:t>
            </a:r>
            <a:r>
              <a:rPr sz="2550" spc="10" dirty="0"/>
              <a:t>l</a:t>
            </a:r>
            <a:r>
              <a:rPr sz="2850" spc="30" baseline="-16081" dirty="0"/>
              <a:t>3</a:t>
            </a:r>
            <a:r>
              <a:rPr sz="2850" spc="225" baseline="-16081" dirty="0"/>
              <a:t> </a:t>
            </a:r>
            <a:r>
              <a:rPr sz="2550" spc="-595" dirty="0">
                <a:latin typeface="Symbol"/>
                <a:cs typeface="Symbol"/>
              </a:rPr>
              <a:t></a:t>
            </a:r>
            <a:r>
              <a:rPr sz="2850" i="1" spc="-660" baseline="38011" dirty="0">
                <a:latin typeface="Times New Roman"/>
                <a:cs typeface="Times New Roman"/>
              </a:rPr>
              <a:t>Y</a:t>
            </a:r>
            <a:r>
              <a:rPr sz="2550" spc="30" dirty="0">
                <a:latin typeface="Symbol"/>
                <a:cs typeface="Symbol"/>
              </a:rPr>
              <a:t></a:t>
            </a:r>
            <a:r>
              <a:rPr sz="2550" spc="75" dirty="0">
                <a:latin typeface="Symbol"/>
                <a:cs typeface="Symbol"/>
              </a:rPr>
              <a:t></a:t>
            </a:r>
            <a:r>
              <a:rPr sz="2550" spc="-30" dirty="0"/>
              <a:t> </a:t>
            </a:r>
            <a:r>
              <a:rPr sz="2550" spc="20" dirty="0"/>
              <a:t>F</a:t>
            </a:r>
            <a:r>
              <a:rPr sz="2550" dirty="0"/>
              <a:t>e</a:t>
            </a:r>
            <a:r>
              <a:rPr sz="2550" spc="30" dirty="0"/>
              <a:t>C</a:t>
            </a:r>
            <a:r>
              <a:rPr sz="2550" spc="10" dirty="0"/>
              <a:t>l</a:t>
            </a:r>
            <a:r>
              <a:rPr sz="2850" spc="30" baseline="-16081" dirty="0"/>
              <a:t>2</a:t>
            </a:r>
            <a:endParaRPr sz="2850" baseline="-16081">
              <a:latin typeface="Symbol"/>
              <a:cs typeface="Symbo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484631" y="572388"/>
            <a:ext cx="7068820" cy="448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0" marR="4637405">
              <a:lnSpc>
                <a:spcPct val="1534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 </a:t>
            </a:r>
            <a:r>
              <a:rPr sz="2400" i="1" spc="-58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1-е</a:t>
            </a:r>
            <a:r>
              <a:rPr sz="2400" i="1" spc="-45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Times New Roman"/>
                <a:cs typeface="Times New Roman"/>
              </a:rPr>
              <a:t>превращение</a:t>
            </a:r>
            <a:endParaRPr sz="2400">
              <a:latin typeface="Times New Roman"/>
              <a:cs typeface="Times New Roman"/>
            </a:endParaRPr>
          </a:p>
          <a:p>
            <a:pPr marL="133350">
              <a:lnSpc>
                <a:spcPts val="3345"/>
              </a:lnSpc>
            </a:pP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 Fe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→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FeCl</a:t>
            </a:r>
            <a:r>
              <a:rPr sz="2775" baseline="-21021" dirty="0">
                <a:latin typeface="Times New Roman"/>
                <a:cs typeface="Times New Roman"/>
              </a:rPr>
              <a:t>3</a:t>
            </a:r>
            <a:endParaRPr sz="2775" baseline="-21021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88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367665" indent="-330200">
              <a:lnSpc>
                <a:spcPct val="100000"/>
              </a:lnSpc>
              <a:spcBef>
                <a:spcPts val="325"/>
              </a:spcBef>
              <a:buAutoNum type="arabicParenR"/>
              <a:tabLst>
                <a:tab pos="368300" algn="l"/>
              </a:tabLst>
            </a:pPr>
            <a:r>
              <a:rPr sz="2400" spc="5" dirty="0">
                <a:latin typeface="Times New Roman"/>
                <a:cs typeface="Times New Roman"/>
              </a:rPr>
              <a:t>Вещество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Х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должно </a:t>
            </a:r>
            <a:r>
              <a:rPr sz="2400" spc="-15" dirty="0">
                <a:latin typeface="Times New Roman"/>
                <a:cs typeface="Times New Roman"/>
              </a:rPr>
              <a:t>содержать </a:t>
            </a:r>
            <a:r>
              <a:rPr sz="2400" dirty="0">
                <a:latin typeface="Times New Roman"/>
                <a:cs typeface="Times New Roman"/>
              </a:rPr>
              <a:t>хлор.</a:t>
            </a:r>
            <a:endParaRPr sz="2400">
              <a:latin typeface="Times New Roman"/>
              <a:cs typeface="Times New Roman"/>
            </a:endParaRPr>
          </a:p>
          <a:p>
            <a:pPr marL="367665" indent="-330200">
              <a:lnSpc>
                <a:spcPct val="100000"/>
              </a:lnSpc>
              <a:spcBef>
                <a:spcPts val="310"/>
              </a:spcBef>
              <a:buAutoNum type="arabicParenR"/>
              <a:tabLst>
                <a:tab pos="368300" algn="l"/>
              </a:tabLst>
            </a:pPr>
            <a:r>
              <a:rPr sz="2400" spc="-5" dirty="0">
                <a:latin typeface="Times New Roman"/>
                <a:cs typeface="Times New Roman"/>
              </a:rPr>
              <a:t>Веществом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Х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может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быть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HCl,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68300" indent="-330835">
              <a:lnSpc>
                <a:spcPct val="100000"/>
              </a:lnSpc>
              <a:spcBef>
                <a:spcPts val="325"/>
              </a:spcBef>
              <a:buAutoNum type="arabicParenR"/>
              <a:tabLst>
                <a:tab pos="368935" algn="l"/>
              </a:tabLst>
            </a:pPr>
            <a:r>
              <a:rPr sz="2400" dirty="0">
                <a:latin typeface="Times New Roman"/>
                <a:cs typeface="Times New Roman"/>
              </a:rPr>
              <a:t>Составляем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уравнения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реакций:</a:t>
            </a:r>
            <a:endParaRPr sz="2400">
              <a:latin typeface="Times New Roman"/>
              <a:cs typeface="Times New Roman"/>
            </a:endParaRPr>
          </a:p>
          <a:p>
            <a:pPr marL="419100" marR="1238250">
              <a:lnSpc>
                <a:spcPct val="110800"/>
              </a:lnSpc>
              <a:spcBef>
                <a:spcPts val="15"/>
              </a:spcBef>
              <a:tabLst>
                <a:tab pos="3498850" algn="l"/>
              </a:tabLst>
            </a:pPr>
            <a:r>
              <a:rPr sz="2400" spc="-5" dirty="0">
                <a:latin typeface="Times New Roman"/>
                <a:cs typeface="Times New Roman"/>
              </a:rPr>
              <a:t>2HCl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= </a:t>
            </a:r>
            <a:r>
              <a:rPr sz="2400" dirty="0">
                <a:latin typeface="Times New Roman"/>
                <a:cs typeface="Times New Roman"/>
              </a:rPr>
              <a:t>FeCl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	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неверный </a:t>
            </a:r>
            <a:r>
              <a:rPr sz="2400" spc="-15" dirty="0">
                <a:latin typeface="Times New Roman"/>
                <a:cs typeface="Times New Roman"/>
              </a:rPr>
              <a:t>ответ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 –</a:t>
            </a:r>
            <a:r>
              <a:rPr sz="2400" spc="-5" dirty="0">
                <a:latin typeface="Times New Roman"/>
                <a:cs typeface="Times New Roman"/>
              </a:rPr>
              <a:t> неверный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endParaRPr sz="2400">
              <a:latin typeface="Times New Roman"/>
              <a:cs typeface="Times New Roman"/>
            </a:endParaRPr>
          </a:p>
          <a:p>
            <a:pPr marL="419100">
              <a:lnSpc>
                <a:spcPct val="100000"/>
              </a:lnSpc>
              <a:spcBef>
                <a:spcPts val="325"/>
              </a:spcBef>
            </a:pPr>
            <a:r>
              <a:rPr sz="2400" spc="-5" dirty="0">
                <a:latin typeface="Times New Roman"/>
                <a:cs typeface="Times New Roman"/>
              </a:rPr>
              <a:t>3Cl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2Fe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правильный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ответ,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4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2554" y="210058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31153" y="291210"/>
            <a:ext cx="34372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  <a:tabLst>
                <a:tab pos="977900" algn="l"/>
                <a:tab pos="2070735" algn="l"/>
                <a:tab pos="2844165" algn="l"/>
              </a:tabLst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HCl	2)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CuCl</a:t>
            </a:r>
            <a:r>
              <a:rPr sz="1800" baseline="-20833" dirty="0">
                <a:latin typeface="Times New Roman"/>
                <a:cs typeface="Times New Roman"/>
              </a:rPr>
              <a:t>2	</a:t>
            </a:r>
            <a:r>
              <a:rPr sz="1800" dirty="0">
                <a:latin typeface="Times New Roman"/>
                <a:cs typeface="Times New Roman"/>
              </a:rPr>
              <a:t>3)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KI	</a:t>
            </a:r>
            <a:r>
              <a:rPr sz="1800" dirty="0">
                <a:latin typeface="Times New Roman"/>
                <a:cs typeface="Times New Roman"/>
              </a:rPr>
              <a:t>4)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Cl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75266" y="167982"/>
            <a:ext cx="1163955" cy="821055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226695">
              <a:lnSpc>
                <a:spcPct val="100000"/>
              </a:lnSpc>
              <a:spcBef>
                <a:spcPts val="1070"/>
              </a:spcBef>
            </a:pPr>
            <a:r>
              <a:rPr sz="1800" dirty="0">
                <a:latin typeface="Times New Roman"/>
                <a:cs typeface="Times New Roman"/>
              </a:rPr>
              <a:t>5)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AgI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b="1" spc="-10" dirty="0">
                <a:latin typeface="Times New Roman"/>
                <a:cs typeface="Times New Roman"/>
              </a:rPr>
              <a:t>: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43.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979169" algn="l"/>
              </a:tabLst>
            </a:pPr>
            <a:r>
              <a:rPr i="1" spc="45" dirty="0">
                <a:latin typeface="Times New Roman"/>
                <a:cs typeface="Times New Roman"/>
              </a:rPr>
              <a:t>X </a:t>
            </a:r>
            <a:r>
              <a:rPr spc="-490" dirty="0">
                <a:latin typeface="Symbol"/>
                <a:cs typeface="Symbol"/>
              </a:rPr>
              <a:t></a:t>
            </a:r>
            <a:r>
              <a:rPr sz="2850" spc="-810" baseline="40935" dirty="0"/>
              <a:t>F</a:t>
            </a:r>
            <a:r>
              <a:rPr sz="2550" spc="-1989" dirty="0">
                <a:latin typeface="Symbol"/>
                <a:cs typeface="Symbol"/>
              </a:rPr>
              <a:t></a:t>
            </a:r>
            <a:r>
              <a:rPr sz="2850" spc="30" baseline="40935" dirty="0"/>
              <a:t>e</a:t>
            </a:r>
            <a:r>
              <a:rPr sz="2850" baseline="40935" dirty="0"/>
              <a:t>	</a:t>
            </a:r>
            <a:r>
              <a:rPr sz="2550" spc="75" dirty="0">
                <a:latin typeface="Symbol"/>
                <a:cs typeface="Symbol"/>
              </a:rPr>
              <a:t></a:t>
            </a:r>
            <a:r>
              <a:rPr sz="2550" spc="-55" dirty="0"/>
              <a:t> </a:t>
            </a:r>
            <a:r>
              <a:rPr sz="2550" spc="20" dirty="0"/>
              <a:t>F</a:t>
            </a:r>
            <a:r>
              <a:rPr sz="2550" dirty="0"/>
              <a:t>e</a:t>
            </a:r>
            <a:r>
              <a:rPr sz="2550" spc="30" dirty="0"/>
              <a:t>C</a:t>
            </a:r>
            <a:r>
              <a:rPr sz="2550" spc="10" dirty="0"/>
              <a:t>l</a:t>
            </a:r>
            <a:r>
              <a:rPr sz="2850" spc="30" baseline="-16081" dirty="0"/>
              <a:t>3</a:t>
            </a:r>
            <a:r>
              <a:rPr sz="2850" spc="225" baseline="-16081" dirty="0"/>
              <a:t> </a:t>
            </a:r>
            <a:r>
              <a:rPr sz="2550" spc="-595" dirty="0">
                <a:latin typeface="Symbol"/>
                <a:cs typeface="Symbol"/>
              </a:rPr>
              <a:t></a:t>
            </a:r>
            <a:r>
              <a:rPr sz="2850" i="1" spc="-660" baseline="38011" dirty="0">
                <a:latin typeface="Times New Roman"/>
                <a:cs typeface="Times New Roman"/>
              </a:rPr>
              <a:t>Y</a:t>
            </a:r>
            <a:r>
              <a:rPr sz="2550" spc="30" dirty="0">
                <a:latin typeface="Symbol"/>
                <a:cs typeface="Symbol"/>
              </a:rPr>
              <a:t></a:t>
            </a:r>
            <a:r>
              <a:rPr sz="2550" spc="75" dirty="0">
                <a:latin typeface="Symbol"/>
                <a:cs typeface="Symbol"/>
              </a:rPr>
              <a:t></a:t>
            </a:r>
            <a:r>
              <a:rPr sz="2550" spc="-30" dirty="0"/>
              <a:t> </a:t>
            </a:r>
            <a:r>
              <a:rPr sz="2550" spc="20" dirty="0"/>
              <a:t>F</a:t>
            </a:r>
            <a:r>
              <a:rPr sz="2550" dirty="0"/>
              <a:t>e</a:t>
            </a:r>
            <a:r>
              <a:rPr sz="2550" spc="30" dirty="0"/>
              <a:t>C</a:t>
            </a:r>
            <a:r>
              <a:rPr sz="2550" spc="10" dirty="0"/>
              <a:t>l</a:t>
            </a:r>
            <a:r>
              <a:rPr sz="2850" spc="30" baseline="-16081" dirty="0"/>
              <a:t>2</a:t>
            </a:r>
            <a:endParaRPr sz="2850" baseline="-16081">
              <a:latin typeface="Symbol"/>
              <a:cs typeface="Symbo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484631" y="572388"/>
            <a:ext cx="8968105" cy="475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0" marR="6536690">
              <a:lnSpc>
                <a:spcPct val="1534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 </a:t>
            </a:r>
            <a:r>
              <a:rPr sz="2400" i="1" spc="-58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2-е</a:t>
            </a:r>
            <a:r>
              <a:rPr sz="2400" i="1" spc="-45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Times New Roman"/>
                <a:cs typeface="Times New Roman"/>
              </a:rPr>
              <a:t>превращение</a:t>
            </a:r>
            <a:endParaRPr sz="2400">
              <a:latin typeface="Times New Roman"/>
              <a:cs typeface="Times New Roman"/>
            </a:endParaRPr>
          </a:p>
          <a:p>
            <a:pPr marL="133350">
              <a:lnSpc>
                <a:spcPts val="3345"/>
              </a:lnSpc>
            </a:pPr>
            <a:r>
              <a:rPr sz="2800" spc="-5" dirty="0">
                <a:latin typeface="Times New Roman"/>
                <a:cs typeface="Times New Roman"/>
              </a:rPr>
              <a:t>FeCl</a:t>
            </a:r>
            <a:r>
              <a:rPr sz="2775" spc="-7" baseline="-21021" dirty="0">
                <a:latin typeface="Times New Roman"/>
                <a:cs typeface="Times New Roman"/>
              </a:rPr>
              <a:t>3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Y</a:t>
            </a:r>
            <a:r>
              <a:rPr sz="2800" i="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→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FeCl</a:t>
            </a:r>
            <a:r>
              <a:rPr sz="2775" spc="-7" baseline="-21021" dirty="0">
                <a:latin typeface="Times New Roman"/>
                <a:cs typeface="Times New Roman"/>
              </a:rPr>
              <a:t>2</a:t>
            </a:r>
            <a:endParaRPr sz="2775" baseline="-21021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88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368300" indent="-330835">
              <a:lnSpc>
                <a:spcPct val="100000"/>
              </a:lnSpc>
              <a:spcBef>
                <a:spcPts val="325"/>
              </a:spcBef>
              <a:buAutoNum type="arabicParenR"/>
              <a:tabLst>
                <a:tab pos="368935" algn="l"/>
              </a:tabLst>
            </a:pPr>
            <a:r>
              <a:rPr sz="2400" spc="-25" dirty="0">
                <a:latin typeface="Times New Roman"/>
                <a:cs typeface="Times New Roman"/>
              </a:rPr>
              <a:t>Происходит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изменение </a:t>
            </a:r>
            <a:r>
              <a:rPr sz="2400" dirty="0">
                <a:latin typeface="Times New Roman"/>
                <a:cs typeface="Times New Roman"/>
              </a:rPr>
              <a:t>степени окисления:</a:t>
            </a:r>
            <a:r>
              <a:rPr sz="2400" spc="-5" dirty="0">
                <a:latin typeface="Times New Roman"/>
                <a:cs typeface="Times New Roman"/>
              </a:rPr>
              <a:t> Fe</a:t>
            </a:r>
            <a:r>
              <a:rPr sz="2400" spc="-7" baseline="24305" dirty="0">
                <a:latin typeface="Times New Roman"/>
                <a:cs typeface="Times New Roman"/>
              </a:rPr>
              <a:t>+3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Fe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67665" indent="-330200">
              <a:lnSpc>
                <a:spcPct val="100000"/>
              </a:lnSpc>
              <a:spcBef>
                <a:spcPts val="310"/>
              </a:spcBef>
              <a:buAutoNum type="arabicParenR"/>
              <a:tabLst>
                <a:tab pos="368300" algn="l"/>
              </a:tabLst>
            </a:pPr>
            <a:r>
              <a:rPr sz="2400" spc="5" dirty="0">
                <a:latin typeface="Times New Roman"/>
                <a:cs typeface="Times New Roman"/>
              </a:rPr>
              <a:t>Вещество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должно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быть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восстановителем.</a:t>
            </a:r>
            <a:endParaRPr sz="2400">
              <a:latin typeface="Times New Roman"/>
              <a:cs typeface="Times New Roman"/>
            </a:endParaRPr>
          </a:p>
          <a:p>
            <a:pPr marL="368300" indent="-330835">
              <a:lnSpc>
                <a:spcPct val="100000"/>
              </a:lnSpc>
              <a:spcBef>
                <a:spcPts val="325"/>
              </a:spcBef>
              <a:buAutoNum type="arabicParenR"/>
              <a:tabLst>
                <a:tab pos="368935" algn="l"/>
              </a:tabLst>
            </a:pP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24305" dirty="0">
                <a:latin typeface="Times New Roman"/>
                <a:cs typeface="Times New Roman"/>
              </a:rPr>
              <a:t>+3</a:t>
            </a:r>
            <a:r>
              <a:rPr sz="2400" spc="277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является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окислителем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baseline="24305" dirty="0">
                <a:latin typeface="Times New Roman"/>
                <a:cs typeface="Times New Roman"/>
              </a:rPr>
              <a:t>–2</a:t>
            </a:r>
            <a:r>
              <a:rPr sz="2400" dirty="0">
                <a:latin typeface="Times New Roman"/>
                <a:cs typeface="Times New Roman"/>
              </a:rPr>
              <a:t>, I</a:t>
            </a:r>
            <a:r>
              <a:rPr sz="2400" baseline="24305" dirty="0">
                <a:latin typeface="Times New Roman"/>
                <a:cs typeface="Times New Roman"/>
              </a:rPr>
              <a:t>–1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металлов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от</a:t>
            </a:r>
            <a:r>
              <a:rPr sz="2400" spc="-5" dirty="0">
                <a:latin typeface="Times New Roman"/>
                <a:cs typeface="Times New Roman"/>
              </a:rPr>
              <a:t> Fe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вправо.</a:t>
            </a:r>
            <a:endParaRPr sz="2400">
              <a:latin typeface="Times New Roman"/>
              <a:cs typeface="Times New Roman"/>
            </a:endParaRPr>
          </a:p>
          <a:p>
            <a:pPr marL="368300" indent="-330835">
              <a:lnSpc>
                <a:spcPct val="100000"/>
              </a:lnSpc>
              <a:spcBef>
                <a:spcPts val="325"/>
              </a:spcBef>
              <a:buAutoNum type="arabicParenR"/>
              <a:tabLst>
                <a:tab pos="368935" algn="l"/>
              </a:tabLst>
            </a:pPr>
            <a:r>
              <a:rPr sz="2400" dirty="0">
                <a:latin typeface="Times New Roman"/>
                <a:cs typeface="Times New Roman"/>
              </a:rPr>
              <a:t>Составляем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реакции:</a:t>
            </a:r>
            <a:endParaRPr sz="2400">
              <a:latin typeface="Times New Roman"/>
              <a:cs typeface="Times New Roman"/>
            </a:endParaRPr>
          </a:p>
          <a:p>
            <a:pPr marL="419100">
              <a:lnSpc>
                <a:spcPct val="100000"/>
              </a:lnSpc>
              <a:spcBef>
                <a:spcPts val="315"/>
              </a:spcBef>
            </a:pPr>
            <a:r>
              <a:rPr sz="2400" spc="-5" dirty="0">
                <a:latin typeface="Times New Roman"/>
                <a:cs typeface="Times New Roman"/>
              </a:rPr>
              <a:t>2FeCl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2KI</a:t>
            </a:r>
            <a:r>
              <a:rPr sz="2400" dirty="0">
                <a:latin typeface="Times New Roman"/>
                <a:cs typeface="Times New Roman"/>
              </a:rPr>
              <a:t> = 2FeCl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2KCl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правильный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ответ,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 </a:t>
            </a:r>
            <a:r>
              <a:rPr sz="2400" dirty="0">
                <a:latin typeface="Times New Roman"/>
                <a:cs typeface="Times New Roman"/>
              </a:rPr>
              <a:t>= 3 </a:t>
            </a:r>
            <a:r>
              <a:rPr sz="2400" spc="-5" dirty="0">
                <a:latin typeface="Times New Roman"/>
                <a:cs typeface="Times New Roman"/>
              </a:rPr>
              <a:t>(KI)</a:t>
            </a:r>
            <a:endParaRPr sz="2400">
              <a:latin typeface="Times New Roman"/>
              <a:cs typeface="Times New Roman"/>
            </a:endParaRPr>
          </a:p>
          <a:p>
            <a:pPr marL="133350">
              <a:lnSpc>
                <a:spcPct val="100000"/>
              </a:lnSpc>
              <a:spcBef>
                <a:spcPts val="2460"/>
              </a:spcBef>
            </a:pPr>
            <a:r>
              <a:rPr sz="2400" i="1" spc="-10" dirty="0">
                <a:latin typeface="Times New Roman"/>
                <a:cs typeface="Times New Roman"/>
              </a:rPr>
              <a:t>Ответ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43.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0607" y="571246"/>
            <a:ext cx="77762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Задана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следующая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схема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превращений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82572" y="2083689"/>
            <a:ext cx="83083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Определите, </a:t>
            </a:r>
            <a:r>
              <a:rPr sz="2400" spc="-10" dirty="0">
                <a:latin typeface="Times New Roman"/>
                <a:cs typeface="Times New Roman"/>
              </a:rPr>
              <a:t>какие </a:t>
            </a:r>
            <a:r>
              <a:rPr sz="2400" spc="-5" dirty="0">
                <a:latin typeface="Times New Roman"/>
                <a:cs typeface="Times New Roman"/>
              </a:rPr>
              <a:t>из указанных </a:t>
            </a:r>
            <a:r>
              <a:rPr sz="2400" spc="5" dirty="0">
                <a:latin typeface="Times New Roman"/>
                <a:cs typeface="Times New Roman"/>
              </a:rPr>
              <a:t>веществ </a:t>
            </a:r>
            <a:r>
              <a:rPr sz="2400" spc="-10" dirty="0">
                <a:latin typeface="Times New Roman"/>
                <a:cs typeface="Times New Roman"/>
              </a:rPr>
              <a:t>являются </a:t>
            </a:r>
            <a:r>
              <a:rPr sz="2400" dirty="0">
                <a:latin typeface="Times New Roman"/>
                <a:cs typeface="Times New Roman"/>
              </a:rPr>
              <a:t>веществами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60" dirty="0">
                <a:latin typeface="Times New Roman"/>
                <a:cs typeface="Times New Roman"/>
              </a:rPr>
              <a:t>Y.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70607" y="4100271"/>
            <a:ext cx="68872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номера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выбранных</a:t>
            </a:r>
            <a:r>
              <a:rPr sz="2400" spc="5" dirty="0">
                <a:latin typeface="Times New Roman"/>
                <a:cs typeface="Times New Roman"/>
              </a:rPr>
              <a:t> веществ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под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соответствующими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буквами.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254123" y="5006847"/>
          <a:ext cx="2886075" cy="911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810"/>
                <a:gridCol w="956310"/>
                <a:gridCol w="782955"/>
              </a:tblGrid>
              <a:tr h="455675">
                <a:tc rowSpan="2"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207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3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805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805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56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352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340101" y="2991018"/>
          <a:ext cx="7577454" cy="3901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7000"/>
                <a:gridCol w="1776730"/>
                <a:gridCol w="1828799"/>
                <a:gridCol w="1381125"/>
                <a:gridCol w="1193800"/>
              </a:tblGrid>
              <a:tr h="390131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751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829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635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HCl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3426227" y="1162938"/>
            <a:ext cx="923290" cy="522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50" spc="-25" dirty="0">
                <a:latin typeface="Times New Roman"/>
                <a:cs typeface="Times New Roman"/>
              </a:rPr>
              <a:t>K</a:t>
            </a:r>
            <a:r>
              <a:rPr sz="3250" spc="-20" dirty="0">
                <a:latin typeface="Times New Roman"/>
                <a:cs typeface="Times New Roman"/>
              </a:rPr>
              <a:t>N</a:t>
            </a:r>
            <a:r>
              <a:rPr sz="3250" spc="60" dirty="0">
                <a:latin typeface="Times New Roman"/>
                <a:cs typeface="Times New Roman"/>
              </a:rPr>
              <a:t>O</a:t>
            </a:r>
            <a:endParaRPr sz="32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13346" y="1364929"/>
            <a:ext cx="182880" cy="3937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400" spc="35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47082" y="905982"/>
            <a:ext cx="4149090" cy="522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4875" spc="-2017" baseline="-34188" dirty="0">
                <a:latin typeface="Symbol"/>
                <a:cs typeface="Symbol"/>
              </a:rPr>
              <a:t></a:t>
            </a:r>
            <a:r>
              <a:rPr sz="3600" spc="7" baseline="-8101" dirty="0">
                <a:latin typeface="Times New Roman"/>
                <a:cs typeface="Times New Roman"/>
              </a:rPr>
              <a:t>t</a:t>
            </a:r>
            <a:r>
              <a:rPr sz="3600" spc="-480" baseline="-8101" dirty="0">
                <a:latin typeface="Symbol"/>
                <a:cs typeface="Symbol"/>
              </a:rPr>
              <a:t></a:t>
            </a:r>
            <a:r>
              <a:rPr sz="4875" spc="120" baseline="-34188" dirty="0">
                <a:latin typeface="Symbol"/>
                <a:cs typeface="Symbol"/>
              </a:rPr>
              <a:t></a:t>
            </a:r>
            <a:r>
              <a:rPr sz="4875" spc="-142" baseline="-34188" dirty="0">
                <a:latin typeface="Times New Roman"/>
                <a:cs typeface="Times New Roman"/>
              </a:rPr>
              <a:t> </a:t>
            </a:r>
            <a:r>
              <a:rPr sz="4875" i="1" spc="75" baseline="-34188" dirty="0">
                <a:latin typeface="Times New Roman"/>
                <a:cs typeface="Times New Roman"/>
              </a:rPr>
              <a:t>X</a:t>
            </a:r>
            <a:r>
              <a:rPr sz="4875" i="1" spc="-97" baseline="-34188" dirty="0">
                <a:latin typeface="Times New Roman"/>
                <a:cs typeface="Times New Roman"/>
              </a:rPr>
              <a:t> </a:t>
            </a:r>
            <a:r>
              <a:rPr sz="4875" spc="-712" baseline="-34188" dirty="0">
                <a:latin typeface="Symbol"/>
                <a:cs typeface="Symbol"/>
              </a:rPr>
              <a:t></a:t>
            </a:r>
            <a:r>
              <a:rPr sz="2400" spc="-1285" dirty="0">
                <a:latin typeface="Times New Roman"/>
                <a:cs typeface="Times New Roman"/>
              </a:rPr>
              <a:t>N</a:t>
            </a:r>
            <a:r>
              <a:rPr sz="4875" spc="-2940" baseline="-34188" dirty="0">
                <a:latin typeface="Symbol"/>
                <a:cs typeface="Symbol"/>
              </a:rPr>
              <a:t></a:t>
            </a:r>
            <a:r>
              <a:rPr sz="2400" spc="10" dirty="0">
                <a:latin typeface="Times New Roman"/>
                <a:cs typeface="Times New Roman"/>
              </a:rPr>
              <a:t>H</a:t>
            </a:r>
            <a:r>
              <a:rPr sz="2700" spc="-1064" baseline="-16975" dirty="0">
                <a:latin typeface="Times New Roman"/>
                <a:cs typeface="Times New Roman"/>
              </a:rPr>
              <a:t>4</a:t>
            </a:r>
            <a:r>
              <a:rPr sz="4875" spc="-3817" baseline="-34188" dirty="0">
                <a:latin typeface="Symbol"/>
                <a:cs typeface="Symbol"/>
              </a:rPr>
              <a:t></a:t>
            </a:r>
            <a:r>
              <a:rPr sz="2400" spc="10" dirty="0">
                <a:latin typeface="Times New Roman"/>
                <a:cs typeface="Times New Roman"/>
              </a:rPr>
              <a:t>C</a:t>
            </a:r>
            <a:r>
              <a:rPr sz="2400" spc="15" dirty="0">
                <a:latin typeface="Times New Roman"/>
                <a:cs typeface="Times New Roman"/>
              </a:rPr>
              <a:t>l</a:t>
            </a:r>
            <a:r>
              <a:rPr sz="2400" spc="-580" dirty="0">
                <a:latin typeface="Times New Roman"/>
                <a:cs typeface="Times New Roman"/>
              </a:rPr>
              <a:t>(</a:t>
            </a:r>
            <a:r>
              <a:rPr sz="4875" spc="-4004" baseline="-34188" dirty="0">
                <a:latin typeface="Symbol"/>
                <a:cs typeface="Symbol"/>
              </a:rPr>
              <a:t></a:t>
            </a:r>
            <a:r>
              <a:rPr sz="2400" spc="15" dirty="0">
                <a:latin typeface="Times New Roman"/>
                <a:cs typeface="Times New Roman"/>
              </a:rPr>
              <a:t>р-</a:t>
            </a:r>
            <a:r>
              <a:rPr sz="2400" spc="-585" dirty="0">
                <a:latin typeface="Times New Roman"/>
                <a:cs typeface="Times New Roman"/>
              </a:rPr>
              <a:t>р</a:t>
            </a:r>
            <a:r>
              <a:rPr sz="4875" spc="-4012" baseline="-34188" dirty="0">
                <a:latin typeface="Symbol"/>
                <a:cs typeface="Symbol"/>
              </a:rPr>
              <a:t></a:t>
            </a:r>
            <a:r>
              <a:rPr sz="2400" spc="5" dirty="0">
                <a:latin typeface="Times New Roman"/>
                <a:cs typeface="Times New Roman"/>
              </a:rPr>
              <a:t>)</a:t>
            </a:r>
            <a:r>
              <a:rPr sz="2400" spc="15" dirty="0">
                <a:latin typeface="Times New Roman"/>
                <a:cs typeface="Times New Roman"/>
              </a:rPr>
              <a:t>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t</a:t>
            </a:r>
            <a:r>
              <a:rPr sz="4875" spc="120" baseline="-34188" dirty="0">
                <a:latin typeface="Symbol"/>
                <a:cs typeface="Symbol"/>
              </a:rPr>
              <a:t></a:t>
            </a:r>
            <a:r>
              <a:rPr sz="4875" spc="-142" baseline="-34188" dirty="0">
                <a:latin typeface="Times New Roman"/>
                <a:cs typeface="Times New Roman"/>
              </a:rPr>
              <a:t> </a:t>
            </a:r>
            <a:r>
              <a:rPr sz="4875" i="1" spc="67" baseline="-34188" dirty="0">
                <a:latin typeface="Times New Roman"/>
                <a:cs typeface="Times New Roman"/>
              </a:rPr>
              <a:t>Y</a:t>
            </a:r>
            <a:endParaRPr sz="4875" baseline="-34188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2554" y="210058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82229" y="273227"/>
            <a:ext cx="60452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20" dirty="0">
                <a:latin typeface="Times New Roman"/>
                <a:cs typeface="Times New Roman"/>
              </a:rPr>
              <a:t>K</a:t>
            </a:r>
            <a:r>
              <a:rPr sz="2100" spc="-15" dirty="0">
                <a:latin typeface="Times New Roman"/>
                <a:cs typeface="Times New Roman"/>
              </a:rPr>
              <a:t>N</a:t>
            </a:r>
            <a:r>
              <a:rPr sz="2100" spc="35" dirty="0">
                <a:latin typeface="Times New Roman"/>
                <a:cs typeface="Times New Roman"/>
              </a:rPr>
              <a:t>O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754504" y="403529"/>
            <a:ext cx="127000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spc="20" dirty="0">
                <a:latin typeface="Times New Roman"/>
                <a:cs typeface="Times New Roman"/>
              </a:rPr>
              <a:t>3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96271" y="107469"/>
            <a:ext cx="270383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150" spc="-1312" baseline="-34391" dirty="0">
                <a:latin typeface="Symbol"/>
                <a:cs typeface="Symbol"/>
              </a:rPr>
              <a:t></a:t>
            </a:r>
            <a:r>
              <a:rPr sz="2325" baseline="-7168" dirty="0">
                <a:latin typeface="Times New Roman"/>
                <a:cs typeface="Times New Roman"/>
              </a:rPr>
              <a:t>t</a:t>
            </a:r>
            <a:r>
              <a:rPr sz="2325" spc="-307" baseline="-7168" dirty="0">
                <a:latin typeface="Symbol"/>
                <a:cs typeface="Symbol"/>
              </a:rPr>
              <a:t></a:t>
            </a:r>
            <a:r>
              <a:rPr sz="3150" spc="75" baseline="-34391" dirty="0">
                <a:latin typeface="Symbol"/>
                <a:cs typeface="Symbol"/>
              </a:rPr>
              <a:t></a:t>
            </a:r>
            <a:r>
              <a:rPr sz="3150" spc="-97" baseline="-34391" dirty="0">
                <a:latin typeface="Times New Roman"/>
                <a:cs typeface="Times New Roman"/>
              </a:rPr>
              <a:t> </a:t>
            </a:r>
            <a:r>
              <a:rPr sz="3150" i="1" spc="44" baseline="-34391" dirty="0">
                <a:latin typeface="Times New Roman"/>
                <a:cs typeface="Times New Roman"/>
              </a:rPr>
              <a:t>X</a:t>
            </a:r>
            <a:r>
              <a:rPr sz="3150" i="1" spc="-67" baseline="-34391" dirty="0">
                <a:latin typeface="Times New Roman"/>
                <a:cs typeface="Times New Roman"/>
              </a:rPr>
              <a:t> </a:t>
            </a:r>
            <a:r>
              <a:rPr sz="3150" spc="-465" baseline="-34391" dirty="0">
                <a:latin typeface="Symbol"/>
                <a:cs typeface="Symbol"/>
              </a:rPr>
              <a:t></a:t>
            </a:r>
            <a:r>
              <a:rPr sz="1550" spc="-830" dirty="0">
                <a:latin typeface="Times New Roman"/>
                <a:cs typeface="Times New Roman"/>
              </a:rPr>
              <a:t>N</a:t>
            </a:r>
            <a:r>
              <a:rPr sz="3150" spc="-1904" baseline="-34391" dirty="0">
                <a:latin typeface="Symbol"/>
                <a:cs typeface="Symbol"/>
              </a:rPr>
              <a:t></a:t>
            </a:r>
            <a:r>
              <a:rPr sz="1550" spc="5" dirty="0">
                <a:latin typeface="Times New Roman"/>
                <a:cs typeface="Times New Roman"/>
              </a:rPr>
              <a:t>H</a:t>
            </a:r>
            <a:r>
              <a:rPr sz="1725" spc="-682" baseline="-16908" dirty="0">
                <a:latin typeface="Times New Roman"/>
                <a:cs typeface="Times New Roman"/>
              </a:rPr>
              <a:t>4</a:t>
            </a:r>
            <a:r>
              <a:rPr sz="3150" spc="-2467" baseline="-34391" dirty="0">
                <a:latin typeface="Symbol"/>
                <a:cs typeface="Symbol"/>
              </a:rPr>
              <a:t></a:t>
            </a:r>
            <a:r>
              <a:rPr sz="1550" dirty="0">
                <a:latin typeface="Times New Roman"/>
                <a:cs typeface="Times New Roman"/>
              </a:rPr>
              <a:t>C</a:t>
            </a:r>
            <a:r>
              <a:rPr sz="1550" spc="5" dirty="0">
                <a:latin typeface="Times New Roman"/>
                <a:cs typeface="Times New Roman"/>
              </a:rPr>
              <a:t>l</a:t>
            </a:r>
            <a:r>
              <a:rPr sz="1550" spc="-380" dirty="0">
                <a:latin typeface="Times New Roman"/>
                <a:cs typeface="Times New Roman"/>
              </a:rPr>
              <a:t>(</a:t>
            </a:r>
            <a:r>
              <a:rPr sz="3150" spc="-2587" baseline="-34391" dirty="0">
                <a:latin typeface="Symbol"/>
                <a:cs typeface="Symbol"/>
              </a:rPr>
              <a:t></a:t>
            </a:r>
            <a:r>
              <a:rPr sz="1550" spc="5" dirty="0">
                <a:latin typeface="Times New Roman"/>
                <a:cs typeface="Times New Roman"/>
              </a:rPr>
              <a:t>р-</a:t>
            </a:r>
            <a:r>
              <a:rPr sz="1550" spc="-380" dirty="0">
                <a:latin typeface="Times New Roman"/>
                <a:cs typeface="Times New Roman"/>
              </a:rPr>
              <a:t>р</a:t>
            </a:r>
            <a:r>
              <a:rPr sz="3150" spc="-2595" baseline="-34391" dirty="0">
                <a:latin typeface="Symbol"/>
                <a:cs typeface="Symbol"/>
              </a:rPr>
              <a:t></a:t>
            </a:r>
            <a:r>
              <a:rPr sz="1550" dirty="0">
                <a:latin typeface="Times New Roman"/>
                <a:cs typeface="Times New Roman"/>
              </a:rPr>
              <a:t>)</a:t>
            </a:r>
            <a:r>
              <a:rPr sz="1550" spc="10" dirty="0">
                <a:latin typeface="Times New Roman"/>
                <a:cs typeface="Times New Roman"/>
              </a:rPr>
              <a:t>,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-40" dirty="0">
                <a:latin typeface="Times New Roman"/>
                <a:cs typeface="Times New Roman"/>
              </a:rPr>
              <a:t>t</a:t>
            </a:r>
            <a:r>
              <a:rPr sz="3150" spc="75" baseline="-34391" dirty="0">
                <a:latin typeface="Symbol"/>
                <a:cs typeface="Symbol"/>
              </a:rPr>
              <a:t></a:t>
            </a:r>
            <a:r>
              <a:rPr sz="3150" spc="-97" baseline="-34391" dirty="0">
                <a:latin typeface="Times New Roman"/>
                <a:cs typeface="Times New Roman"/>
              </a:rPr>
              <a:t> </a:t>
            </a:r>
            <a:r>
              <a:rPr sz="3150" i="1" spc="37" baseline="-34391" dirty="0">
                <a:latin typeface="Times New Roman"/>
                <a:cs typeface="Times New Roman"/>
              </a:rPr>
              <a:t>Y</a:t>
            </a:r>
            <a:endParaRPr sz="3150" baseline="-34391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790438" y="297052"/>
          <a:ext cx="5761989" cy="2930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770"/>
                <a:gridCol w="1337309"/>
                <a:gridCol w="1375410"/>
                <a:gridCol w="1040130"/>
                <a:gridCol w="928370"/>
              </a:tblGrid>
              <a:tr h="293061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099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60326" y="572388"/>
            <a:ext cx="11106785" cy="5403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785" marR="8750300">
              <a:lnSpc>
                <a:spcPct val="1534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 </a:t>
            </a:r>
            <a:r>
              <a:rPr sz="2400" i="1" spc="-58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1-е</a:t>
            </a:r>
            <a:r>
              <a:rPr sz="2400" i="1" spc="-45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Times New Roman"/>
                <a:cs typeface="Times New Roman"/>
              </a:rPr>
              <a:t>превращение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825"/>
              </a:spcBef>
            </a:pPr>
            <a:r>
              <a:rPr sz="3150" dirty="0">
                <a:latin typeface="Times New Roman"/>
                <a:cs typeface="Times New Roman"/>
              </a:rPr>
              <a:t>K</a:t>
            </a:r>
            <a:r>
              <a:rPr sz="3150" spc="-5" dirty="0">
                <a:latin typeface="Times New Roman"/>
                <a:cs typeface="Times New Roman"/>
              </a:rPr>
              <a:t>NO</a:t>
            </a:r>
            <a:r>
              <a:rPr sz="3525" spc="22" baseline="-17730" dirty="0">
                <a:latin typeface="Times New Roman"/>
                <a:cs typeface="Times New Roman"/>
              </a:rPr>
              <a:t>3</a:t>
            </a:r>
            <a:r>
              <a:rPr sz="3525" spc="270" baseline="-17730" dirty="0">
                <a:latin typeface="Times New Roman"/>
                <a:cs typeface="Times New Roman"/>
              </a:rPr>
              <a:t> </a:t>
            </a:r>
            <a:r>
              <a:rPr sz="3150" spc="-880" dirty="0">
                <a:latin typeface="Symbol"/>
                <a:cs typeface="Symbol"/>
              </a:rPr>
              <a:t></a:t>
            </a:r>
            <a:r>
              <a:rPr sz="3525" spc="15" baseline="42553" dirty="0">
                <a:latin typeface="Times New Roman"/>
                <a:cs typeface="Times New Roman"/>
              </a:rPr>
              <a:t>t</a:t>
            </a:r>
            <a:r>
              <a:rPr sz="3525" spc="-1087" baseline="42553" dirty="0">
                <a:latin typeface="Symbol"/>
                <a:cs typeface="Symbol"/>
              </a:rPr>
              <a:t></a:t>
            </a:r>
            <a:r>
              <a:rPr sz="3150" spc="80" dirty="0">
                <a:latin typeface="Symbol"/>
                <a:cs typeface="Symbol"/>
              </a:rPr>
              <a:t></a:t>
            </a:r>
            <a:r>
              <a:rPr sz="3150" spc="-60" dirty="0">
                <a:latin typeface="Times New Roman"/>
                <a:cs typeface="Times New Roman"/>
              </a:rPr>
              <a:t> </a:t>
            </a:r>
            <a:r>
              <a:rPr sz="3150" i="1" spc="45" dirty="0">
                <a:latin typeface="Times New Roman"/>
                <a:cs typeface="Times New Roman"/>
              </a:rPr>
              <a:t>X</a:t>
            </a:r>
            <a:endParaRPr sz="3150">
              <a:latin typeface="Times New Roman"/>
              <a:cs typeface="Times New Roman"/>
            </a:endParaRPr>
          </a:p>
          <a:p>
            <a:pPr marL="57785">
              <a:lnSpc>
                <a:spcPct val="100000"/>
              </a:lnSpc>
              <a:spcBef>
                <a:spcPts val="2014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387350" indent="-330200">
              <a:lnSpc>
                <a:spcPct val="100000"/>
              </a:lnSpc>
              <a:spcBef>
                <a:spcPts val="120"/>
              </a:spcBef>
              <a:buAutoNum type="arabicParenR"/>
              <a:tabLst>
                <a:tab pos="387985" algn="l"/>
              </a:tabLst>
            </a:pPr>
            <a:r>
              <a:rPr sz="2400" spc="-30" dirty="0">
                <a:latin typeface="Times New Roman"/>
                <a:cs typeface="Times New Roman"/>
              </a:rPr>
              <a:t>Необходимо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написать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реакцию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разложения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нитрата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нагревании.</a:t>
            </a:r>
            <a:endParaRPr sz="2400">
              <a:latin typeface="Times New Roman"/>
              <a:cs typeface="Times New Roman"/>
            </a:endParaRPr>
          </a:p>
          <a:p>
            <a:pPr marL="57785" marR="30480">
              <a:lnSpc>
                <a:spcPct val="104200"/>
              </a:lnSpc>
              <a:buFont typeface="Times New Roman"/>
              <a:buAutoNum type="arabicParenR"/>
              <a:tabLst>
                <a:tab pos="388620" algn="l"/>
              </a:tabLst>
            </a:pPr>
            <a:r>
              <a:rPr sz="2400" i="1" spc="-10" dirty="0">
                <a:latin typeface="Times New Roman"/>
                <a:cs typeface="Times New Roman"/>
              </a:rPr>
              <a:t>Базовые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знания: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Продукты </a:t>
            </a:r>
            <a:r>
              <a:rPr sz="2400" spc="-10" dirty="0">
                <a:latin typeface="Times New Roman"/>
                <a:cs typeface="Times New Roman"/>
              </a:rPr>
              <a:t>разложения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определяются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положением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ряду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активности:</a:t>
            </a:r>
            <a:endParaRPr sz="2400">
              <a:latin typeface="Times New Roman"/>
              <a:cs typeface="Times New Roman"/>
            </a:endParaRPr>
          </a:p>
          <a:p>
            <a:pPr marL="438784">
              <a:lnSpc>
                <a:spcPct val="100000"/>
              </a:lnSpc>
              <a:spcBef>
                <a:spcPts val="120"/>
              </a:spcBef>
            </a:pPr>
            <a:r>
              <a:rPr sz="2400" spc="-5" dirty="0">
                <a:latin typeface="Times New Roman"/>
                <a:cs typeface="Times New Roman"/>
              </a:rPr>
              <a:t>левее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Mg</a:t>
            </a:r>
            <a:r>
              <a:rPr sz="2400" dirty="0">
                <a:latin typeface="Times New Roman"/>
                <a:cs typeface="Times New Roman"/>
              </a:rPr>
              <a:t> – </a:t>
            </a:r>
            <a:r>
              <a:rPr sz="2400" spc="-10" dirty="0">
                <a:latin typeface="Times New Roman"/>
                <a:cs typeface="Times New Roman"/>
              </a:rPr>
              <a:t>образуются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нитрит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  <a:p>
            <a:pPr marL="438784">
              <a:lnSpc>
                <a:spcPct val="100000"/>
              </a:lnSpc>
              <a:spcBef>
                <a:spcPts val="125"/>
              </a:spcBef>
            </a:pPr>
            <a:r>
              <a:rPr sz="2400" spc="-20" dirty="0">
                <a:latin typeface="Times New Roman"/>
                <a:cs typeface="Times New Roman"/>
              </a:rPr>
              <a:t>от</a:t>
            </a:r>
            <a:r>
              <a:rPr sz="2400" dirty="0">
                <a:latin typeface="Times New Roman"/>
                <a:cs typeface="Times New Roman"/>
              </a:rPr>
              <a:t> Mg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 Cu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0" dirty="0">
                <a:latin typeface="Times New Roman"/>
                <a:cs typeface="Times New Roman"/>
              </a:rPr>
              <a:t>образуются </a:t>
            </a:r>
            <a:r>
              <a:rPr sz="2400" spc="-15" dirty="0">
                <a:latin typeface="Times New Roman"/>
                <a:cs typeface="Times New Roman"/>
              </a:rPr>
              <a:t>оксид </a:t>
            </a:r>
            <a:r>
              <a:rPr sz="2400" dirty="0">
                <a:latin typeface="Times New Roman"/>
                <a:cs typeface="Times New Roman"/>
              </a:rPr>
              <a:t>металла,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NO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  <a:p>
            <a:pPr marL="514984">
              <a:lnSpc>
                <a:spcPct val="100000"/>
              </a:lnSpc>
              <a:spcBef>
                <a:spcPts val="120"/>
              </a:spcBef>
            </a:pPr>
            <a:r>
              <a:rPr sz="2400" spc="10" dirty="0">
                <a:latin typeface="Times New Roman"/>
                <a:cs typeface="Times New Roman"/>
              </a:rPr>
              <a:t>после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образуются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  <a:p>
            <a:pPr marL="388620" marR="2967990" indent="-388620">
              <a:lnSpc>
                <a:spcPct val="104200"/>
              </a:lnSpc>
              <a:buAutoNum type="arabicParenR" startAt="3"/>
              <a:tabLst>
                <a:tab pos="388620" algn="l"/>
              </a:tabLst>
            </a:pPr>
            <a:r>
              <a:rPr sz="2400" spc="-10" dirty="0">
                <a:latin typeface="Times New Roman"/>
                <a:cs typeface="Times New Roman"/>
              </a:rPr>
              <a:t>Калий </a:t>
            </a:r>
            <a:r>
              <a:rPr sz="2400" spc="-20" dirty="0">
                <a:latin typeface="Times New Roman"/>
                <a:cs typeface="Times New Roman"/>
              </a:rPr>
              <a:t>находится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левее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Mg, составляем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2KNO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правильный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ответ,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 (KNO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2554" y="210058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0034" y="572388"/>
            <a:ext cx="3613150" cy="241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276985">
              <a:lnSpc>
                <a:spcPct val="1534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 </a:t>
            </a:r>
            <a:r>
              <a:rPr sz="2400" i="1" spc="-58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2-е</a:t>
            </a:r>
            <a:r>
              <a:rPr sz="2400" i="1" spc="-45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Times New Roman"/>
                <a:cs typeface="Times New Roman"/>
              </a:rPr>
              <a:t>превращение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ts val="3820"/>
              </a:lnSpc>
            </a:pPr>
            <a:r>
              <a:rPr sz="2800" spc="-5" dirty="0">
                <a:latin typeface="Times New Roman"/>
                <a:cs typeface="Times New Roman"/>
              </a:rPr>
              <a:t>KNO</a:t>
            </a:r>
            <a:r>
              <a:rPr sz="2775" spc="-7" baseline="-21021" dirty="0">
                <a:latin typeface="Times New Roman"/>
                <a:cs typeface="Times New Roman"/>
              </a:rPr>
              <a:t>2</a:t>
            </a:r>
            <a:r>
              <a:rPr sz="2775" spc="37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NH</a:t>
            </a:r>
            <a:r>
              <a:rPr sz="2775" baseline="-21021" dirty="0">
                <a:latin typeface="Times New Roman"/>
                <a:cs typeface="Times New Roman"/>
              </a:rPr>
              <a:t>4</a:t>
            </a:r>
            <a:r>
              <a:rPr sz="2800" dirty="0">
                <a:latin typeface="Times New Roman"/>
                <a:cs typeface="Times New Roman"/>
              </a:rPr>
              <a:t>Cl</a:t>
            </a:r>
            <a:r>
              <a:rPr sz="2775" baseline="-21021" dirty="0">
                <a:latin typeface="Times New Roman"/>
                <a:cs typeface="Times New Roman"/>
              </a:rPr>
              <a:t>(р-р)</a:t>
            </a:r>
            <a:r>
              <a:rPr sz="2775" spc="375" baseline="-21021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→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Y</a:t>
            </a:r>
            <a:endParaRPr sz="3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327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182229" y="273227"/>
            <a:ext cx="60452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20" dirty="0">
                <a:latin typeface="Times New Roman"/>
                <a:cs typeface="Times New Roman"/>
              </a:rPr>
              <a:t>K</a:t>
            </a:r>
            <a:r>
              <a:rPr sz="2100" spc="-15" dirty="0">
                <a:latin typeface="Times New Roman"/>
                <a:cs typeface="Times New Roman"/>
              </a:rPr>
              <a:t>N</a:t>
            </a:r>
            <a:r>
              <a:rPr sz="2100" spc="35" dirty="0">
                <a:latin typeface="Times New Roman"/>
                <a:cs typeface="Times New Roman"/>
              </a:rPr>
              <a:t>O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54504" y="403529"/>
            <a:ext cx="127000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spc="20" dirty="0">
                <a:latin typeface="Times New Roman"/>
                <a:cs typeface="Times New Roman"/>
              </a:rPr>
              <a:t>3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7334" y="2962402"/>
            <a:ext cx="10554335" cy="237045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80365" indent="-330200">
              <a:lnSpc>
                <a:spcPct val="100000"/>
              </a:lnSpc>
              <a:spcBef>
                <a:spcPts val="409"/>
              </a:spcBef>
              <a:buAutoNum type="arabicParenR"/>
              <a:tabLst>
                <a:tab pos="381000" algn="l"/>
              </a:tabLst>
            </a:pPr>
            <a:r>
              <a:rPr sz="2400" spc="-30" dirty="0">
                <a:latin typeface="Times New Roman"/>
                <a:cs typeface="Times New Roman"/>
              </a:rPr>
              <a:t>Необходимо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написать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реакцию </a:t>
            </a:r>
            <a:r>
              <a:rPr sz="2400" spc="-10" dirty="0">
                <a:latin typeface="Times New Roman"/>
                <a:cs typeface="Times New Roman"/>
              </a:rPr>
              <a:t>взаимодействия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нитрита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аммония.</a:t>
            </a:r>
            <a:endParaRPr sz="2400">
              <a:latin typeface="Times New Roman"/>
              <a:cs typeface="Times New Roman"/>
            </a:endParaRPr>
          </a:p>
          <a:p>
            <a:pPr marL="381000" indent="-330835">
              <a:lnSpc>
                <a:spcPct val="100000"/>
              </a:lnSpc>
              <a:spcBef>
                <a:spcPts val="310"/>
              </a:spcBef>
              <a:buFont typeface="Times New Roman"/>
              <a:buAutoNum type="arabicParenR"/>
              <a:tabLst>
                <a:tab pos="381635" algn="l"/>
              </a:tabLst>
            </a:pPr>
            <a:r>
              <a:rPr sz="2400" i="1" spc="-15" dirty="0">
                <a:latin typeface="Times New Roman"/>
                <a:cs typeface="Times New Roman"/>
              </a:rPr>
              <a:t>Базовое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знание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получают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взаимодействии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нитритов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солей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аммония.</a:t>
            </a:r>
            <a:endParaRPr sz="2400">
              <a:latin typeface="Times New Roman"/>
              <a:cs typeface="Times New Roman"/>
            </a:endParaRPr>
          </a:p>
          <a:p>
            <a:pPr marL="381000" indent="-330835">
              <a:lnSpc>
                <a:spcPct val="100000"/>
              </a:lnSpc>
              <a:spcBef>
                <a:spcPts val="330"/>
              </a:spcBef>
              <a:buAutoNum type="arabicParenR"/>
              <a:tabLst>
                <a:tab pos="381635" algn="l"/>
              </a:tabLst>
            </a:pPr>
            <a:r>
              <a:rPr sz="2400" dirty="0">
                <a:latin typeface="Times New Roman"/>
                <a:cs typeface="Times New Roman"/>
              </a:rPr>
              <a:t>Составляем уравнение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реакции:</a:t>
            </a:r>
            <a:endParaRPr sz="2400">
              <a:latin typeface="Times New Roman"/>
              <a:cs typeface="Times New Roman"/>
            </a:endParaRPr>
          </a:p>
          <a:p>
            <a:pPr marL="508000">
              <a:lnSpc>
                <a:spcPct val="100000"/>
              </a:lnSpc>
              <a:spcBef>
                <a:spcPts val="325"/>
              </a:spcBef>
              <a:tabLst>
                <a:tab pos="7938134" algn="l"/>
              </a:tabLst>
            </a:pPr>
            <a:r>
              <a:rPr sz="2400" spc="-5" dirty="0">
                <a:latin typeface="Times New Roman"/>
                <a:cs typeface="Times New Roman"/>
              </a:rPr>
              <a:t>KNO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5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KCl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правильный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ответ,	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(N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i="1" spc="-10" dirty="0">
                <a:latin typeface="Times New Roman"/>
                <a:cs typeface="Times New Roman"/>
              </a:rPr>
              <a:t>Ответ</a:t>
            </a:r>
            <a:r>
              <a:rPr sz="2400" spc="-10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25.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96271" y="107469"/>
            <a:ext cx="270383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150" spc="-1312" baseline="-34391" dirty="0">
                <a:latin typeface="Symbol"/>
                <a:cs typeface="Symbol"/>
              </a:rPr>
              <a:t></a:t>
            </a:r>
            <a:r>
              <a:rPr sz="2325" baseline="-7168" dirty="0">
                <a:latin typeface="Times New Roman"/>
                <a:cs typeface="Times New Roman"/>
              </a:rPr>
              <a:t>t</a:t>
            </a:r>
            <a:r>
              <a:rPr sz="2325" spc="-307" baseline="-7168" dirty="0">
                <a:latin typeface="Symbol"/>
                <a:cs typeface="Symbol"/>
              </a:rPr>
              <a:t></a:t>
            </a:r>
            <a:r>
              <a:rPr sz="3150" spc="75" baseline="-34391" dirty="0">
                <a:latin typeface="Symbol"/>
                <a:cs typeface="Symbol"/>
              </a:rPr>
              <a:t></a:t>
            </a:r>
            <a:r>
              <a:rPr sz="3150" spc="-97" baseline="-34391" dirty="0">
                <a:latin typeface="Times New Roman"/>
                <a:cs typeface="Times New Roman"/>
              </a:rPr>
              <a:t> </a:t>
            </a:r>
            <a:r>
              <a:rPr sz="3150" i="1" spc="44" baseline="-34391" dirty="0">
                <a:latin typeface="Times New Roman"/>
                <a:cs typeface="Times New Roman"/>
              </a:rPr>
              <a:t>X</a:t>
            </a:r>
            <a:r>
              <a:rPr sz="3150" i="1" spc="-67" baseline="-34391" dirty="0">
                <a:latin typeface="Times New Roman"/>
                <a:cs typeface="Times New Roman"/>
              </a:rPr>
              <a:t> </a:t>
            </a:r>
            <a:r>
              <a:rPr sz="3150" spc="-465" baseline="-34391" dirty="0">
                <a:latin typeface="Symbol"/>
                <a:cs typeface="Symbol"/>
              </a:rPr>
              <a:t></a:t>
            </a:r>
            <a:r>
              <a:rPr sz="1550" spc="-830" dirty="0">
                <a:latin typeface="Times New Roman"/>
                <a:cs typeface="Times New Roman"/>
              </a:rPr>
              <a:t>N</a:t>
            </a:r>
            <a:r>
              <a:rPr sz="3150" spc="-1904" baseline="-34391" dirty="0">
                <a:latin typeface="Symbol"/>
                <a:cs typeface="Symbol"/>
              </a:rPr>
              <a:t></a:t>
            </a:r>
            <a:r>
              <a:rPr sz="1550" spc="5" dirty="0">
                <a:latin typeface="Times New Roman"/>
                <a:cs typeface="Times New Roman"/>
              </a:rPr>
              <a:t>H</a:t>
            </a:r>
            <a:r>
              <a:rPr sz="1725" spc="-682" baseline="-16908" dirty="0">
                <a:latin typeface="Times New Roman"/>
                <a:cs typeface="Times New Roman"/>
              </a:rPr>
              <a:t>4</a:t>
            </a:r>
            <a:r>
              <a:rPr sz="3150" spc="-2467" baseline="-34391" dirty="0">
                <a:latin typeface="Symbol"/>
                <a:cs typeface="Symbol"/>
              </a:rPr>
              <a:t></a:t>
            </a:r>
            <a:r>
              <a:rPr sz="1550" dirty="0">
                <a:latin typeface="Times New Roman"/>
                <a:cs typeface="Times New Roman"/>
              </a:rPr>
              <a:t>C</a:t>
            </a:r>
            <a:r>
              <a:rPr sz="1550" spc="5" dirty="0">
                <a:latin typeface="Times New Roman"/>
                <a:cs typeface="Times New Roman"/>
              </a:rPr>
              <a:t>l</a:t>
            </a:r>
            <a:r>
              <a:rPr sz="1550" spc="-380" dirty="0">
                <a:latin typeface="Times New Roman"/>
                <a:cs typeface="Times New Roman"/>
              </a:rPr>
              <a:t>(</a:t>
            </a:r>
            <a:r>
              <a:rPr sz="3150" spc="-2587" baseline="-34391" dirty="0">
                <a:latin typeface="Symbol"/>
                <a:cs typeface="Symbol"/>
              </a:rPr>
              <a:t></a:t>
            </a:r>
            <a:r>
              <a:rPr sz="1550" spc="5" dirty="0">
                <a:latin typeface="Times New Roman"/>
                <a:cs typeface="Times New Roman"/>
              </a:rPr>
              <a:t>р-</a:t>
            </a:r>
            <a:r>
              <a:rPr sz="1550" spc="-380" dirty="0">
                <a:latin typeface="Times New Roman"/>
                <a:cs typeface="Times New Roman"/>
              </a:rPr>
              <a:t>р</a:t>
            </a:r>
            <a:r>
              <a:rPr sz="3150" spc="-2595" baseline="-34391" dirty="0">
                <a:latin typeface="Symbol"/>
                <a:cs typeface="Symbol"/>
              </a:rPr>
              <a:t></a:t>
            </a:r>
            <a:r>
              <a:rPr sz="1550" dirty="0">
                <a:latin typeface="Times New Roman"/>
                <a:cs typeface="Times New Roman"/>
              </a:rPr>
              <a:t>)</a:t>
            </a:r>
            <a:r>
              <a:rPr sz="1550" spc="10" dirty="0">
                <a:latin typeface="Times New Roman"/>
                <a:cs typeface="Times New Roman"/>
              </a:rPr>
              <a:t>,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-40" dirty="0">
                <a:latin typeface="Times New Roman"/>
                <a:cs typeface="Times New Roman"/>
              </a:rPr>
              <a:t>t</a:t>
            </a:r>
            <a:r>
              <a:rPr sz="3150" spc="75" baseline="-34391" dirty="0">
                <a:latin typeface="Symbol"/>
                <a:cs typeface="Symbol"/>
              </a:rPr>
              <a:t></a:t>
            </a:r>
            <a:r>
              <a:rPr sz="3150" spc="-97" baseline="-34391" dirty="0">
                <a:latin typeface="Times New Roman"/>
                <a:cs typeface="Times New Roman"/>
              </a:rPr>
              <a:t> </a:t>
            </a:r>
            <a:r>
              <a:rPr sz="3150" i="1" spc="37" baseline="-34391" dirty="0">
                <a:latin typeface="Times New Roman"/>
                <a:cs typeface="Times New Roman"/>
              </a:rPr>
              <a:t>Y</a:t>
            </a:r>
            <a:endParaRPr sz="3150" baseline="-34391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5790438" y="297052"/>
          <a:ext cx="5761989" cy="2930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770"/>
                <a:gridCol w="1337309"/>
                <a:gridCol w="1375410"/>
                <a:gridCol w="1040130"/>
                <a:gridCol w="928370"/>
              </a:tblGrid>
              <a:tr h="293061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0990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ts val="1964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9875266" y="688924"/>
            <a:ext cx="11633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b="1" spc="-10" dirty="0">
                <a:latin typeface="Times New Roman"/>
                <a:cs typeface="Times New Roman"/>
              </a:rPr>
              <a:t>: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25.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7172" y="360934"/>
            <a:ext cx="9185275" cy="1754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30170" marR="1100455" indent="-2305050">
              <a:lnSpc>
                <a:spcPct val="1575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 3. </a:t>
            </a:r>
            <a:r>
              <a:rPr sz="2400" dirty="0">
                <a:latin typeface="Times New Roman"/>
                <a:cs typeface="Times New Roman"/>
              </a:rPr>
              <a:t>Задана </a:t>
            </a:r>
            <a:r>
              <a:rPr sz="2400" spc="-5" dirty="0">
                <a:latin typeface="Times New Roman"/>
                <a:cs typeface="Times New Roman"/>
              </a:rPr>
              <a:t>следующая </a:t>
            </a:r>
            <a:r>
              <a:rPr sz="2400" spc="-20" dirty="0">
                <a:latin typeface="Times New Roman"/>
                <a:cs typeface="Times New Roman"/>
              </a:rPr>
              <a:t>схема </a:t>
            </a:r>
            <a:r>
              <a:rPr sz="2400" spc="-5" dirty="0">
                <a:latin typeface="Times New Roman"/>
                <a:cs typeface="Times New Roman"/>
              </a:rPr>
              <a:t>превращений </a:t>
            </a:r>
            <a:r>
              <a:rPr sz="2400" dirty="0">
                <a:latin typeface="Times New Roman"/>
                <a:cs typeface="Times New Roman"/>
              </a:rPr>
              <a:t>веществ: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(SO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X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Fe(OH)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655"/>
              </a:spcBef>
            </a:pPr>
            <a:r>
              <a:rPr sz="2400" spc="-5" dirty="0">
                <a:latin typeface="Times New Roman"/>
                <a:cs typeface="Times New Roman"/>
              </a:rPr>
              <a:t>Определите,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какие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указанных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r>
              <a:rPr sz="2400" spc="-10" dirty="0">
                <a:latin typeface="Times New Roman"/>
                <a:cs typeface="Times New Roman"/>
              </a:rPr>
              <a:t> являются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веществами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70607" y="3956430"/>
            <a:ext cx="68859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dirty="0">
                <a:latin typeface="Times New Roman"/>
                <a:cs typeface="Times New Roman"/>
              </a:rPr>
              <a:t> в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номера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выбранных</a:t>
            </a:r>
            <a:r>
              <a:rPr sz="2400" spc="5" dirty="0">
                <a:latin typeface="Times New Roman"/>
                <a:cs typeface="Times New Roman"/>
              </a:rPr>
              <a:t> веществ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под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соответствующими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буквами.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54123" y="4862829"/>
          <a:ext cx="2886075" cy="911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810"/>
                <a:gridCol w="956310"/>
                <a:gridCol w="782955"/>
              </a:tblGrid>
              <a:tr h="455675">
                <a:tc rowSpan="2"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28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805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805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56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28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37638" y="2588047"/>
          <a:ext cx="3584575" cy="11219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1805"/>
                <a:gridCol w="1842770"/>
              </a:tblGrid>
              <a:tr h="371852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9915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2106">
                <a:tc>
                  <a:txBody>
                    <a:bodyPr/>
                    <a:lstStyle/>
                    <a:p>
                      <a:pPr marL="127000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9915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FePO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7945">
                <a:tc>
                  <a:txBody>
                    <a:bodyPr/>
                    <a:lstStyle/>
                    <a:p>
                      <a:pPr marL="12700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Fe(NO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1081</Words>
  <Application>Microsoft Office PowerPoint</Application>
  <PresentationFormat>Произвольный</PresentationFormat>
  <Paragraphs>193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X Fe  FeCl3 Y FeCl2</vt:lpstr>
      <vt:lpstr>X Fe  FeCl3 Y FeCl2</vt:lpstr>
      <vt:lpstr>X Fe  FeCl3 Y FeCl2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H2S X S Y  Na2SO3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Взаимосвязь неорганических веществ. Вопрос 9 (ЕГЭ-2023)</dc:title>
  <dc:creator>Admin-PC</dc:creator>
  <cp:lastModifiedBy>Калибатова</cp:lastModifiedBy>
  <cp:revision>2</cp:revision>
  <dcterms:created xsi:type="dcterms:W3CDTF">2023-10-03T06:36:42Z</dcterms:created>
  <dcterms:modified xsi:type="dcterms:W3CDTF">2024-01-17T11:16:36Z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2023-10-03T00:00:00Z</vt:filetime>
  </property>
</Properties>
</file>